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27"/>
  </p:notesMasterIdLst>
  <p:handoutMasterIdLst>
    <p:handoutMasterId r:id="rId28"/>
  </p:handoutMasterIdLst>
  <p:sldIdLst>
    <p:sldId id="257" r:id="rId5"/>
    <p:sldId id="256" r:id="rId6"/>
    <p:sldId id="260" r:id="rId7"/>
    <p:sldId id="258" r:id="rId8"/>
    <p:sldId id="286" r:id="rId9"/>
    <p:sldId id="261" r:id="rId10"/>
    <p:sldId id="287" r:id="rId11"/>
    <p:sldId id="283" r:id="rId12"/>
    <p:sldId id="264" r:id="rId13"/>
    <p:sldId id="266" r:id="rId14"/>
    <p:sldId id="284" r:id="rId15"/>
    <p:sldId id="289" r:id="rId16"/>
    <p:sldId id="290" r:id="rId17"/>
    <p:sldId id="291" r:id="rId18"/>
    <p:sldId id="292" r:id="rId19"/>
    <p:sldId id="293" r:id="rId20"/>
    <p:sldId id="294" r:id="rId21"/>
    <p:sldId id="295" r:id="rId22"/>
    <p:sldId id="296" r:id="rId23"/>
    <p:sldId id="267" r:id="rId24"/>
    <p:sldId id="297" r:id="rId25"/>
    <p:sldId id="268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8/22/2022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8/22/2022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xmlns="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xmlns="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xmlns="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xmlns="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xmlns="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xmlns="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xmlns="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xmlns="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xmlns="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xmlns="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xmlns="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xmlns="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xmlns="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 smtClean="0"/>
              <a:t>Click to edit Master subtitle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xmlns="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xmlns="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xmlns="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xmlns="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xmlns="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xmlns="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xmlns="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xmlns="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xmlns="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xmlns="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xmlns="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xmlns="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xmlns="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xmlns="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xmlns="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xmlns="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xmlns="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xmlns="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xmlns="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xmlns="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xmlns="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xmlns="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xmlns="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xmlns="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xmlns="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xmlns="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xmlns="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xmlns="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xmlns="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xmlns="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xmlns="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xmlns="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xmlns="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xmlns="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xmlns="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xmlns="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xmlns="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xmlns="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xmlns="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xmlns="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xmlns="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xmlns="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xmlns="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xmlns="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xmlns="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xmlns="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xmlns="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xmlns="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 smtClean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xmlns="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xmlns="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xmlns="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xmlns="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xmlns="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xmlns="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xmlns="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xmlns="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xmlns="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xmlns="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xmlns="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xmlns="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 smtClean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xmlns="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xmlns="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xmlns="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xmlns="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xmlns="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xmlns="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xmlns="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xmlns="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xmlns="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xmlns="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xmlns="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xmlns="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xmlns="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xmlns="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xmlns="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xmlns="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xmlns="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xmlns="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xmlns="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xmlns="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xmlns="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JP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JP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A95F4DE-39B7-4CE2-BC1E-8B8AE662A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5992" y="3917392"/>
            <a:ext cx="7067039" cy="1739924"/>
          </a:xfrm>
        </p:spPr>
        <p:txBody>
          <a:bodyPr>
            <a:normAutofit/>
          </a:bodyPr>
          <a:lstStyle/>
          <a:p>
            <a:pPr algn="ctr"/>
            <a:r>
              <a:rPr lang="en-US" sz="1800" dirty="0"/>
              <a:t>Course Title: Software Development Sessional III</a:t>
            </a:r>
          </a:p>
          <a:p>
            <a:endParaRPr lang="en-US" sz="1800" dirty="0"/>
          </a:p>
          <a:p>
            <a:pPr algn="ctr"/>
            <a:r>
              <a:rPr lang="en-US" sz="1800" dirty="0"/>
              <a:t>Course Code: CSE-3204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71974" y="1416465"/>
            <a:ext cx="6855076" cy="1839483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North Western University, Khulna</a:t>
            </a:r>
            <a:br>
              <a:rPr lang="en-US" sz="3200" dirty="0" smtClean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smtClean="0"/>
              <a:t>Tuition Management System</a:t>
            </a:r>
            <a:endParaRPr lang="en-US" sz="3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884" y="1845892"/>
            <a:ext cx="627922" cy="51317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1378561" y="278094"/>
            <a:ext cx="354815" cy="533400"/>
          </a:xfrm>
          <a:prstGeom prst="rect">
            <a:avLst/>
          </a:prstGeom>
          <a:gradFill rotWithShape="1">
            <a:gsLst>
              <a:gs pos="0">
                <a:srgbClr val="4BB836">
                  <a:satMod val="103000"/>
                  <a:lumMod val="102000"/>
                  <a:tint val="94000"/>
                </a:srgbClr>
              </a:gs>
              <a:gs pos="50000">
                <a:srgbClr val="4BB836">
                  <a:satMod val="110000"/>
                  <a:lumMod val="100000"/>
                  <a:shade val="100000"/>
                </a:srgbClr>
              </a:gs>
              <a:gs pos="100000">
                <a:srgbClr val="4BB836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 w="6350" cap="flat" cmpd="sng" algn="ctr">
            <a:solidFill>
              <a:srgbClr val="4BB836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0" lang="en-US" sz="18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279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201323FB-427E-4A8D-B473-AB0657D8D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Find Teachers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Page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984" y="1755802"/>
            <a:ext cx="6968187" cy="373451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10460" y="2486370"/>
            <a:ext cx="3809339" cy="22733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After click on Find teacher button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Showing teachers list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Only Registered students can give reviews</a:t>
            </a:r>
            <a:endParaRPr lang="en-US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378561" y="278094"/>
            <a:ext cx="440273" cy="533400"/>
          </a:xfrm>
          <a:prstGeom prst="rect">
            <a:avLst/>
          </a:prstGeom>
          <a:gradFill rotWithShape="1">
            <a:gsLst>
              <a:gs pos="0">
                <a:srgbClr val="4BB836">
                  <a:satMod val="103000"/>
                  <a:lumMod val="102000"/>
                  <a:tint val="94000"/>
                </a:srgbClr>
              </a:gs>
              <a:gs pos="50000">
                <a:srgbClr val="4BB836">
                  <a:satMod val="110000"/>
                  <a:lumMod val="100000"/>
                  <a:shade val="100000"/>
                </a:srgbClr>
              </a:gs>
              <a:gs pos="100000">
                <a:srgbClr val="4BB836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 w="6350" cap="flat" cmpd="sng" algn="ctr">
            <a:solidFill>
              <a:srgbClr val="4BB836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kumimoji="0" lang="en-US" sz="18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5425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201323FB-427E-4A8D-B473-AB0657D8D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969" y="546930"/>
            <a:ext cx="4913713" cy="616983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dirty="0" smtClean="0"/>
              <a:t>Admin login page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3312" y="1820254"/>
            <a:ext cx="6402936" cy="357936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11969" y="2722131"/>
            <a:ext cx="3809339" cy="17756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After click on Admin button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Input username and password to login</a:t>
            </a:r>
          </a:p>
        </p:txBody>
      </p:sp>
      <p:sp>
        <p:nvSpPr>
          <p:cNvPr id="7" name="Rectangle 6"/>
          <p:cNvSpPr/>
          <p:nvPr/>
        </p:nvSpPr>
        <p:spPr>
          <a:xfrm>
            <a:off x="11378561" y="278094"/>
            <a:ext cx="440273" cy="533400"/>
          </a:xfrm>
          <a:prstGeom prst="rect">
            <a:avLst/>
          </a:prstGeom>
          <a:gradFill rotWithShape="1">
            <a:gsLst>
              <a:gs pos="0">
                <a:srgbClr val="4BB836">
                  <a:satMod val="103000"/>
                  <a:lumMod val="102000"/>
                  <a:tint val="94000"/>
                </a:srgbClr>
              </a:gs>
              <a:gs pos="50000">
                <a:srgbClr val="4BB836">
                  <a:satMod val="110000"/>
                  <a:lumMod val="100000"/>
                  <a:shade val="100000"/>
                </a:srgbClr>
              </a:gs>
              <a:gs pos="100000">
                <a:srgbClr val="4BB836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 w="6350" cap="flat" cmpd="sng" algn="ctr">
            <a:solidFill>
              <a:srgbClr val="4BB836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kumimoji="0" lang="en-US" sz="18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23001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602" y="542925"/>
            <a:ext cx="3862580" cy="619303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dirty="0" smtClean="0"/>
              <a:t>Admin Page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940" y="1452650"/>
            <a:ext cx="4177125" cy="276883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484" y="1690780"/>
            <a:ext cx="2927699" cy="230992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822" y="1673431"/>
            <a:ext cx="2927698" cy="2327277"/>
          </a:xfrm>
          <a:prstGeom prst="rect">
            <a:avLst/>
          </a:prstGeom>
        </p:spPr>
      </p:pic>
      <p:sp>
        <p:nvSpPr>
          <p:cNvPr id="8" name="Shape 7"/>
          <p:cNvSpPr/>
          <p:nvPr/>
        </p:nvSpPr>
        <p:spPr>
          <a:xfrm>
            <a:off x="7444827" y="2081537"/>
            <a:ext cx="2896892" cy="2896892"/>
          </a:xfrm>
          <a:prstGeom prst="leftCircularArrow">
            <a:avLst>
              <a:gd name="adj1" fmla="val 3007"/>
              <a:gd name="adj2" fmla="val 368759"/>
              <a:gd name="adj3" fmla="val 2140781"/>
              <a:gd name="adj4" fmla="val 9021001"/>
              <a:gd name="adj5" fmla="val 3508"/>
            </a:avLst>
          </a:prstGeom>
        </p:spPr>
        <p:style>
          <a:lnRef idx="0">
            <a:schemeClr val="dk2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dk2">
              <a:tint val="60000"/>
              <a:hueOff val="0"/>
              <a:satOff val="0"/>
              <a:lumOff val="0"/>
              <a:alphaOff val="0"/>
            </a:schemeClr>
          </a:fillRef>
          <a:effectRef idx="1">
            <a:schemeClr val="dk2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9" name="Shape 8"/>
          <p:cNvSpPr/>
          <p:nvPr/>
        </p:nvSpPr>
        <p:spPr>
          <a:xfrm flipH="1">
            <a:off x="2117286" y="2081537"/>
            <a:ext cx="2896892" cy="2896892"/>
          </a:xfrm>
          <a:prstGeom prst="leftCircularArrow">
            <a:avLst>
              <a:gd name="adj1" fmla="val 3007"/>
              <a:gd name="adj2" fmla="val 368759"/>
              <a:gd name="adj3" fmla="val 2140781"/>
              <a:gd name="adj4" fmla="val 9021001"/>
              <a:gd name="adj5" fmla="val 3508"/>
            </a:avLst>
          </a:prstGeom>
        </p:spPr>
        <p:style>
          <a:lnRef idx="0">
            <a:schemeClr val="dk2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dk2">
              <a:tint val="60000"/>
              <a:hueOff val="0"/>
              <a:satOff val="0"/>
              <a:lumOff val="0"/>
              <a:alphaOff val="0"/>
            </a:schemeClr>
          </a:fillRef>
          <a:effectRef idx="1">
            <a:schemeClr val="dk2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22097" y="5227673"/>
            <a:ext cx="3344097" cy="9852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After admin login</a:t>
            </a: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Change Password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424175" y="5304809"/>
            <a:ext cx="249619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Add new </a:t>
            </a:r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admin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Block 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user 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378561" y="278094"/>
            <a:ext cx="440273" cy="533400"/>
          </a:xfrm>
          <a:prstGeom prst="rect">
            <a:avLst/>
          </a:prstGeom>
          <a:gradFill rotWithShape="1">
            <a:gsLst>
              <a:gs pos="0">
                <a:srgbClr val="4BB836">
                  <a:satMod val="103000"/>
                  <a:lumMod val="102000"/>
                  <a:tint val="94000"/>
                </a:srgbClr>
              </a:gs>
              <a:gs pos="50000">
                <a:srgbClr val="4BB836">
                  <a:satMod val="110000"/>
                  <a:lumMod val="100000"/>
                  <a:shade val="100000"/>
                </a:srgbClr>
              </a:gs>
              <a:gs pos="100000">
                <a:srgbClr val="4BB836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 w="6350" cap="flat" cmpd="sng" algn="ctr">
            <a:solidFill>
              <a:srgbClr val="4BB836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kumimoji="0" lang="en-US" sz="18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1807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0335" y="534379"/>
            <a:ext cx="6357952" cy="535531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dirty="0" smtClean="0"/>
              <a:t>Block User Page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2866" y="2504575"/>
            <a:ext cx="3809339" cy="23759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After click on block a user button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Show teachers button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Show students button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Input user ID and delete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7997" y="1553320"/>
            <a:ext cx="7502729" cy="423645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1378560" y="278094"/>
            <a:ext cx="440273" cy="533400"/>
          </a:xfrm>
          <a:prstGeom prst="rect">
            <a:avLst/>
          </a:prstGeom>
          <a:gradFill rotWithShape="1">
            <a:gsLst>
              <a:gs pos="0">
                <a:srgbClr val="4BB836">
                  <a:satMod val="103000"/>
                  <a:lumMod val="102000"/>
                  <a:tint val="94000"/>
                </a:srgbClr>
              </a:gs>
              <a:gs pos="50000">
                <a:srgbClr val="4BB836">
                  <a:satMod val="110000"/>
                  <a:lumMod val="100000"/>
                  <a:shade val="100000"/>
                </a:srgbClr>
              </a:gs>
              <a:gs pos="100000">
                <a:srgbClr val="4BB836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 w="6350" cap="flat" cmpd="sng" algn="ctr">
            <a:solidFill>
              <a:srgbClr val="4BB836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kumimoji="0" lang="en-US" sz="18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96368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603" y="534379"/>
            <a:ext cx="7725279" cy="535531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dirty="0" smtClean="0"/>
              <a:t>Student login page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8968" y="1507723"/>
            <a:ext cx="5898735" cy="446206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88810" y="2424653"/>
            <a:ext cx="5416334" cy="1483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After click student button</a:t>
            </a: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Input username and password to login</a:t>
            </a: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Or create an account</a:t>
            </a:r>
          </a:p>
        </p:txBody>
      </p:sp>
      <p:sp>
        <p:nvSpPr>
          <p:cNvPr id="8" name="Rectangle 7"/>
          <p:cNvSpPr/>
          <p:nvPr/>
        </p:nvSpPr>
        <p:spPr>
          <a:xfrm>
            <a:off x="11378560" y="278094"/>
            <a:ext cx="440273" cy="533400"/>
          </a:xfrm>
          <a:prstGeom prst="rect">
            <a:avLst/>
          </a:prstGeom>
          <a:gradFill rotWithShape="1">
            <a:gsLst>
              <a:gs pos="0">
                <a:srgbClr val="4BB836">
                  <a:satMod val="103000"/>
                  <a:lumMod val="102000"/>
                  <a:tint val="94000"/>
                </a:srgbClr>
              </a:gs>
              <a:gs pos="50000">
                <a:srgbClr val="4BB836">
                  <a:satMod val="110000"/>
                  <a:lumMod val="100000"/>
                  <a:shade val="100000"/>
                </a:srgbClr>
              </a:gs>
              <a:gs pos="100000">
                <a:srgbClr val="4BB836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 w="6350" cap="flat" cmpd="sng" algn="ctr">
            <a:solidFill>
              <a:srgbClr val="4BB836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endParaRPr kumimoji="0" lang="en-US" sz="18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8121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3244" y="508742"/>
            <a:ext cx="5597377" cy="535531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dirty="0" smtClean="0"/>
              <a:t>Student Profile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3530" y="1555331"/>
            <a:ext cx="4654573" cy="3018001"/>
          </a:xfrm>
          <a:prstGeom prst="rect">
            <a:avLst/>
          </a:prstGeom>
        </p:spPr>
      </p:pic>
      <p:sp>
        <p:nvSpPr>
          <p:cNvPr id="5" name="Shape 4"/>
          <p:cNvSpPr/>
          <p:nvPr/>
        </p:nvSpPr>
        <p:spPr>
          <a:xfrm flipH="1">
            <a:off x="1288346" y="2431913"/>
            <a:ext cx="2896892" cy="2896892"/>
          </a:xfrm>
          <a:prstGeom prst="leftCircularArrow">
            <a:avLst>
              <a:gd name="adj1" fmla="val 3007"/>
              <a:gd name="adj2" fmla="val 368759"/>
              <a:gd name="adj3" fmla="val 2140781"/>
              <a:gd name="adj4" fmla="val 9021001"/>
              <a:gd name="adj5" fmla="val 3508"/>
            </a:avLst>
          </a:prstGeom>
        </p:spPr>
        <p:style>
          <a:lnRef idx="0">
            <a:schemeClr val="dk2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dk2">
              <a:tint val="60000"/>
              <a:hueOff val="0"/>
              <a:satOff val="0"/>
              <a:lumOff val="0"/>
              <a:alphaOff val="0"/>
            </a:schemeClr>
          </a:fillRef>
          <a:effectRef idx="1">
            <a:schemeClr val="dk2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6" name="Shape 5"/>
          <p:cNvSpPr/>
          <p:nvPr/>
        </p:nvSpPr>
        <p:spPr>
          <a:xfrm>
            <a:off x="6026228" y="2431913"/>
            <a:ext cx="2896892" cy="2896892"/>
          </a:xfrm>
          <a:prstGeom prst="leftCircularArrow">
            <a:avLst>
              <a:gd name="adj1" fmla="val 3007"/>
              <a:gd name="adj2" fmla="val 368759"/>
              <a:gd name="adj3" fmla="val 2140781"/>
              <a:gd name="adj4" fmla="val 9021001"/>
              <a:gd name="adj5" fmla="val 3508"/>
            </a:avLst>
          </a:prstGeom>
        </p:spPr>
        <p:style>
          <a:lnRef idx="0">
            <a:schemeClr val="dk2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dk2">
              <a:tint val="60000"/>
              <a:hueOff val="0"/>
              <a:satOff val="0"/>
              <a:lumOff val="0"/>
              <a:alphaOff val="0"/>
            </a:schemeClr>
          </a:fillRef>
          <a:effectRef idx="1">
            <a:schemeClr val="dk2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3557" y="1488748"/>
            <a:ext cx="3299460" cy="4495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114" y="1751887"/>
            <a:ext cx="2772852" cy="2542717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66114" y="5280946"/>
            <a:ext cx="3344097" cy="9852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After student login</a:t>
            </a: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Edit Information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3779152" y="5328805"/>
            <a:ext cx="3344097" cy="4608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Check Reviews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1378560" y="278094"/>
            <a:ext cx="440273" cy="533400"/>
          </a:xfrm>
          <a:prstGeom prst="rect">
            <a:avLst/>
          </a:prstGeom>
          <a:gradFill rotWithShape="1">
            <a:gsLst>
              <a:gs pos="0">
                <a:srgbClr val="4BB836">
                  <a:satMod val="103000"/>
                  <a:lumMod val="102000"/>
                  <a:tint val="94000"/>
                </a:srgbClr>
              </a:gs>
              <a:gs pos="50000">
                <a:srgbClr val="4BB836">
                  <a:satMod val="110000"/>
                  <a:lumMod val="100000"/>
                  <a:shade val="100000"/>
                </a:srgbClr>
              </a:gs>
              <a:gs pos="100000">
                <a:srgbClr val="4BB836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 w="6350" cap="flat" cmpd="sng" algn="ctr">
            <a:solidFill>
              <a:srgbClr val="4BB836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endParaRPr kumimoji="0" lang="en-US" sz="18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590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962" y="534379"/>
            <a:ext cx="6921975" cy="535531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dirty="0" smtClean="0"/>
              <a:t>Student signup page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0224" y="1741240"/>
            <a:ext cx="6344006" cy="365414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87229" y="2826795"/>
            <a:ext cx="5416334" cy="1483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After click create an account button</a:t>
            </a: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Fill all information must</a:t>
            </a: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Crate a student account</a:t>
            </a:r>
          </a:p>
        </p:txBody>
      </p:sp>
      <p:sp>
        <p:nvSpPr>
          <p:cNvPr id="6" name="Rectangle 5"/>
          <p:cNvSpPr/>
          <p:nvPr/>
        </p:nvSpPr>
        <p:spPr>
          <a:xfrm>
            <a:off x="11378560" y="278094"/>
            <a:ext cx="440273" cy="533400"/>
          </a:xfrm>
          <a:prstGeom prst="rect">
            <a:avLst/>
          </a:prstGeom>
          <a:gradFill rotWithShape="1">
            <a:gsLst>
              <a:gs pos="0">
                <a:srgbClr val="4BB836">
                  <a:satMod val="103000"/>
                  <a:lumMod val="102000"/>
                  <a:tint val="94000"/>
                </a:srgbClr>
              </a:gs>
              <a:gs pos="50000">
                <a:srgbClr val="4BB836">
                  <a:satMod val="110000"/>
                  <a:lumMod val="100000"/>
                  <a:shade val="100000"/>
                </a:srgbClr>
              </a:gs>
              <a:gs pos="100000">
                <a:srgbClr val="4BB836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 w="6350" cap="flat" cmpd="sng" algn="ctr">
            <a:solidFill>
              <a:srgbClr val="4BB836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endParaRPr kumimoji="0" lang="en-US" sz="18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82561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43603" y="534379"/>
            <a:ext cx="7725279" cy="535531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dirty="0" smtClean="0"/>
              <a:t>Teacher login page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88810" y="2424653"/>
            <a:ext cx="5416334" cy="1483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After click teacher button</a:t>
            </a: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Input username and password to login</a:t>
            </a: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Or create an account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144" y="1726248"/>
            <a:ext cx="6169395" cy="354650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1378560" y="278094"/>
            <a:ext cx="440273" cy="533400"/>
          </a:xfrm>
          <a:prstGeom prst="rect">
            <a:avLst/>
          </a:prstGeom>
          <a:gradFill rotWithShape="1">
            <a:gsLst>
              <a:gs pos="0">
                <a:srgbClr val="4BB836">
                  <a:satMod val="103000"/>
                  <a:lumMod val="102000"/>
                  <a:tint val="94000"/>
                </a:srgbClr>
              </a:gs>
              <a:gs pos="50000">
                <a:srgbClr val="4BB836">
                  <a:satMod val="110000"/>
                  <a:lumMod val="100000"/>
                  <a:shade val="100000"/>
                </a:srgbClr>
              </a:gs>
              <a:gs pos="100000">
                <a:srgbClr val="4BB836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 w="6350" cap="flat" cmpd="sng" algn="ctr">
            <a:solidFill>
              <a:srgbClr val="4BB836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  <a:endParaRPr kumimoji="0" lang="en-US" sz="18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5857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63244" y="508742"/>
            <a:ext cx="5597377" cy="535531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dirty="0" smtClean="0"/>
              <a:t>Teacher Profile</a:t>
            </a:r>
            <a:endParaRPr lang="en-US" dirty="0"/>
          </a:p>
        </p:txBody>
      </p:sp>
      <p:sp>
        <p:nvSpPr>
          <p:cNvPr id="8" name="Shape 7"/>
          <p:cNvSpPr/>
          <p:nvPr/>
        </p:nvSpPr>
        <p:spPr>
          <a:xfrm flipH="1">
            <a:off x="1288346" y="2431913"/>
            <a:ext cx="2896892" cy="2896892"/>
          </a:xfrm>
          <a:prstGeom prst="leftCircularArrow">
            <a:avLst>
              <a:gd name="adj1" fmla="val 3007"/>
              <a:gd name="adj2" fmla="val 368759"/>
              <a:gd name="adj3" fmla="val 2140781"/>
              <a:gd name="adj4" fmla="val 9021001"/>
              <a:gd name="adj5" fmla="val 3508"/>
            </a:avLst>
          </a:prstGeom>
        </p:spPr>
        <p:style>
          <a:lnRef idx="0">
            <a:schemeClr val="dk2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dk2">
              <a:tint val="60000"/>
              <a:hueOff val="0"/>
              <a:satOff val="0"/>
              <a:lumOff val="0"/>
              <a:alphaOff val="0"/>
            </a:schemeClr>
          </a:fillRef>
          <a:effectRef idx="1">
            <a:schemeClr val="dk2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9" name="Shape 8"/>
          <p:cNvSpPr/>
          <p:nvPr/>
        </p:nvSpPr>
        <p:spPr>
          <a:xfrm>
            <a:off x="5843744" y="2431913"/>
            <a:ext cx="2896892" cy="2896892"/>
          </a:xfrm>
          <a:prstGeom prst="leftCircularArrow">
            <a:avLst>
              <a:gd name="adj1" fmla="val 3007"/>
              <a:gd name="adj2" fmla="val 368759"/>
              <a:gd name="adj3" fmla="val 2140781"/>
              <a:gd name="adj4" fmla="val 9021001"/>
              <a:gd name="adj5" fmla="val 3508"/>
            </a:avLst>
          </a:prstGeom>
        </p:spPr>
        <p:style>
          <a:lnRef idx="0">
            <a:schemeClr val="dk2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dk2">
              <a:tint val="60000"/>
              <a:hueOff val="0"/>
              <a:satOff val="0"/>
              <a:lumOff val="0"/>
              <a:alphaOff val="0"/>
            </a:schemeClr>
          </a:fillRef>
          <a:effectRef idx="1">
            <a:schemeClr val="dk2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202000" y="5328805"/>
            <a:ext cx="3344097" cy="9852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After teacher login</a:t>
            </a: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Edit Information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779152" y="5328805"/>
            <a:ext cx="3344097" cy="4608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Check Reviews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3830" y="1862513"/>
            <a:ext cx="4839952" cy="272461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9892" y="1532730"/>
            <a:ext cx="3293728" cy="424085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56" y="2040556"/>
            <a:ext cx="2667064" cy="2372517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11378560" y="278094"/>
            <a:ext cx="440273" cy="533400"/>
          </a:xfrm>
          <a:prstGeom prst="rect">
            <a:avLst/>
          </a:prstGeom>
          <a:gradFill rotWithShape="1">
            <a:gsLst>
              <a:gs pos="0">
                <a:srgbClr val="4BB836">
                  <a:satMod val="103000"/>
                  <a:lumMod val="102000"/>
                  <a:tint val="94000"/>
                </a:srgbClr>
              </a:gs>
              <a:gs pos="50000">
                <a:srgbClr val="4BB836">
                  <a:satMod val="110000"/>
                  <a:lumMod val="100000"/>
                  <a:shade val="100000"/>
                </a:srgbClr>
              </a:gs>
              <a:gs pos="100000">
                <a:srgbClr val="4BB836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 w="6350" cap="flat" cmpd="sng" algn="ctr">
            <a:solidFill>
              <a:srgbClr val="4BB836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  <a:endParaRPr kumimoji="0" lang="en-US" sz="18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2238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23962" y="534379"/>
            <a:ext cx="6921975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dirty="0" smtClean="0"/>
              <a:t>Teacher signup page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87229" y="2826795"/>
            <a:ext cx="5416334" cy="1483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After click create an account button</a:t>
            </a: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Fill all information must</a:t>
            </a: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Crate a teacher account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493" y="1771291"/>
            <a:ext cx="6372413" cy="359404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1378560" y="278094"/>
            <a:ext cx="440273" cy="533400"/>
          </a:xfrm>
          <a:prstGeom prst="rect">
            <a:avLst/>
          </a:prstGeom>
          <a:gradFill rotWithShape="1">
            <a:gsLst>
              <a:gs pos="0">
                <a:srgbClr val="4BB836">
                  <a:satMod val="103000"/>
                  <a:lumMod val="102000"/>
                  <a:tint val="94000"/>
                </a:srgbClr>
              </a:gs>
              <a:gs pos="50000">
                <a:srgbClr val="4BB836">
                  <a:satMod val="110000"/>
                  <a:lumMod val="100000"/>
                  <a:shade val="100000"/>
                </a:srgbClr>
              </a:gs>
              <a:gs pos="100000">
                <a:srgbClr val="4BB836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 w="6350" cap="flat" cmpd="sng" algn="ctr">
            <a:solidFill>
              <a:srgbClr val="4BB836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r>
            <a:endParaRPr kumimoji="0" lang="en-US" sz="18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60050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34943" y="1777525"/>
            <a:ext cx="4348613" cy="819200"/>
          </a:xfrm>
        </p:spPr>
        <p:txBody>
          <a:bodyPr/>
          <a:lstStyle/>
          <a:p>
            <a:r>
              <a:rPr lang="en-US" sz="3200" dirty="0" smtClean="0"/>
              <a:t>Team NWU_TMS</a:t>
            </a:r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668" y="3443429"/>
            <a:ext cx="1447800" cy="14478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TextBox 5"/>
          <p:cNvSpPr txBox="1"/>
          <p:nvPr/>
        </p:nvSpPr>
        <p:spPr>
          <a:xfrm>
            <a:off x="1822950" y="5043629"/>
            <a:ext cx="2895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Raihanul</a:t>
            </a:r>
            <a:r>
              <a:rPr lang="en-US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Islam </a:t>
            </a:r>
            <a:r>
              <a:rPr lang="en-US" sz="1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Apu</a:t>
            </a:r>
            <a:endParaRPr lang="en-US" sz="1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 ID: 20201133010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CSE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North Western University, Khulna</a:t>
            </a:r>
            <a:endParaRPr 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5350" y="3453399"/>
            <a:ext cx="1447800" cy="14478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TextBox 7"/>
          <p:cNvSpPr txBox="1"/>
          <p:nvPr/>
        </p:nvSpPr>
        <p:spPr>
          <a:xfrm>
            <a:off x="5632950" y="5119829"/>
            <a:ext cx="2895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Anisha</a:t>
            </a:r>
            <a:r>
              <a:rPr lang="en-US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Akter</a:t>
            </a:r>
            <a:endParaRPr lang="en-US" sz="1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 ID: 20201119010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CSE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North Western University, Khulna</a:t>
            </a:r>
            <a:endParaRPr 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1032" y="3453399"/>
            <a:ext cx="919085" cy="146322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TextBox 9"/>
          <p:cNvSpPr txBox="1"/>
          <p:nvPr/>
        </p:nvSpPr>
        <p:spPr>
          <a:xfrm>
            <a:off x="9519150" y="5129799"/>
            <a:ext cx="26623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MD </a:t>
            </a:r>
            <a:r>
              <a:rPr lang="en-US" sz="14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Shahed</a:t>
            </a:r>
            <a:r>
              <a:rPr 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Afridi</a:t>
            </a:r>
            <a:endParaRPr lang="en-US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Student ID: 20201134010</a:t>
            </a:r>
          </a:p>
          <a:p>
            <a:r>
              <a:rPr 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CSE</a:t>
            </a:r>
          </a:p>
          <a:p>
            <a:r>
              <a:rPr 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North Western University, Khulna</a:t>
            </a:r>
            <a:endParaRPr lang="en-US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1378561" y="278094"/>
            <a:ext cx="354815" cy="533400"/>
          </a:xfrm>
          <a:prstGeom prst="rect">
            <a:avLst/>
          </a:prstGeom>
          <a:gradFill rotWithShape="1">
            <a:gsLst>
              <a:gs pos="0">
                <a:srgbClr val="4BB836">
                  <a:satMod val="103000"/>
                  <a:lumMod val="102000"/>
                  <a:tint val="94000"/>
                </a:srgbClr>
              </a:gs>
              <a:gs pos="50000">
                <a:srgbClr val="4BB836">
                  <a:satMod val="110000"/>
                  <a:lumMod val="100000"/>
                  <a:shade val="100000"/>
                </a:srgbClr>
              </a:gs>
              <a:gs pos="100000">
                <a:srgbClr val="4BB836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 w="6350" cap="flat" cmpd="sng" algn="ctr">
            <a:solidFill>
              <a:srgbClr val="4BB836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kern="0" noProof="0" dirty="0">
                <a:solidFill>
                  <a:prstClr val="white"/>
                </a:solidFill>
                <a:latin typeface="Corbel"/>
              </a:rPr>
              <a:t>2</a:t>
            </a:r>
            <a:endParaRPr kumimoji="0" lang="en-US" sz="18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xmlns="" id="{A4CD37D6-FE32-48E3-A3AD-F07BE6A19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498" y="3200400"/>
            <a:ext cx="7901300" cy="3234583"/>
          </a:xfrm>
        </p:spPr>
        <p:txBody>
          <a:bodyPr>
            <a:noAutofit/>
          </a:bodyPr>
          <a:lstStyle/>
          <a:p>
            <a:pPr lvl="0"/>
            <a:r>
              <a:rPr lang="en-US" sz="2400" dirty="0" smtClean="0"/>
              <a:t>1</a:t>
            </a:r>
            <a:r>
              <a:rPr lang="en-US" sz="2400" dirty="0"/>
              <a:t>. SQlite3: </a:t>
            </a:r>
            <a:r>
              <a:rPr lang="en-US" sz="2400" dirty="0" smtClean="0"/>
              <a:t>Needed for Database of this software</a:t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2. </a:t>
            </a:r>
            <a:r>
              <a:rPr lang="en-US" sz="2400" dirty="0" smtClean="0"/>
              <a:t>Must be </a:t>
            </a:r>
            <a:r>
              <a:rPr lang="en-US" sz="2400" dirty="0"/>
              <a:t>a python interpreter.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3. </a:t>
            </a:r>
            <a:r>
              <a:rPr lang="en-US" sz="2400" dirty="0" err="1" smtClean="0"/>
              <a:t>Tkinter</a:t>
            </a:r>
            <a:r>
              <a:rPr lang="en-US" sz="2400" dirty="0"/>
              <a:t>: </a:t>
            </a:r>
            <a:r>
              <a:rPr lang="en-US" sz="2400" dirty="0" smtClean="0"/>
              <a:t>Used </a:t>
            </a:r>
            <a:r>
              <a:rPr lang="en-US" sz="2400" dirty="0" err="1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lang="en-US" sz="240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standard GUI </a:t>
            </a:r>
            <a:r>
              <a:rPr lang="en-US" sz="240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library.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2779459" y="1740274"/>
            <a:ext cx="286168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Dependencies</a:t>
            </a:r>
          </a:p>
        </p:txBody>
      </p:sp>
      <p:sp>
        <p:nvSpPr>
          <p:cNvPr id="5" name="Rectangle 4"/>
          <p:cNvSpPr/>
          <p:nvPr/>
        </p:nvSpPr>
        <p:spPr>
          <a:xfrm>
            <a:off x="11378560" y="278094"/>
            <a:ext cx="440273" cy="533400"/>
          </a:xfrm>
          <a:prstGeom prst="rect">
            <a:avLst/>
          </a:prstGeom>
          <a:gradFill rotWithShape="1">
            <a:gsLst>
              <a:gs pos="0">
                <a:srgbClr val="4BB836">
                  <a:satMod val="103000"/>
                  <a:lumMod val="102000"/>
                  <a:tint val="94000"/>
                </a:srgbClr>
              </a:gs>
              <a:gs pos="50000">
                <a:srgbClr val="4BB836">
                  <a:satMod val="110000"/>
                  <a:lumMod val="100000"/>
                  <a:shade val="100000"/>
                </a:srgbClr>
              </a:gs>
              <a:gs pos="100000">
                <a:srgbClr val="4BB836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 w="6350" cap="flat" cmpd="sng" algn="ctr">
            <a:solidFill>
              <a:srgbClr val="4BB836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endParaRPr kumimoji="0" lang="en-US" sz="18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413453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1406" y="3311496"/>
            <a:ext cx="7551057" cy="1414328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smtClean="0"/>
              <a:t>Hope that everyone likes the software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2796550" y="1646271"/>
            <a:ext cx="225734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Conclusion</a:t>
            </a:r>
            <a:endParaRPr 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21406" y="4033327"/>
            <a:ext cx="57743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FFFFFF"/>
                </a:solidFill>
                <a:latin typeface="Trebuchet MS"/>
              </a:rPr>
              <a:t>Helpful to both teachers and students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21406" y="4725823"/>
            <a:ext cx="25430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FFFFFF"/>
                </a:solidFill>
                <a:latin typeface="Trebuchet MS"/>
              </a:rPr>
              <a:t>Review system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1378560" y="278094"/>
            <a:ext cx="440273" cy="533400"/>
          </a:xfrm>
          <a:prstGeom prst="rect">
            <a:avLst/>
          </a:prstGeom>
          <a:gradFill rotWithShape="1">
            <a:gsLst>
              <a:gs pos="0">
                <a:srgbClr val="4BB836">
                  <a:satMod val="103000"/>
                  <a:lumMod val="102000"/>
                  <a:tint val="94000"/>
                </a:srgbClr>
              </a:gs>
              <a:gs pos="50000">
                <a:srgbClr val="4BB836">
                  <a:satMod val="110000"/>
                  <a:lumMod val="100000"/>
                  <a:shade val="100000"/>
                </a:srgbClr>
              </a:gs>
              <a:gs pos="100000">
                <a:srgbClr val="4BB836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 w="6350" cap="flat" cmpd="sng" algn="ctr">
            <a:solidFill>
              <a:srgbClr val="4BB836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endParaRPr kumimoji="0" lang="en-US" sz="18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363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 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11378560" y="278094"/>
            <a:ext cx="440273" cy="533400"/>
          </a:xfrm>
          <a:prstGeom prst="rect">
            <a:avLst/>
          </a:prstGeom>
          <a:gradFill rotWithShape="1">
            <a:gsLst>
              <a:gs pos="0">
                <a:srgbClr val="4BB836">
                  <a:satMod val="103000"/>
                  <a:lumMod val="102000"/>
                  <a:tint val="94000"/>
                </a:srgbClr>
              </a:gs>
              <a:gs pos="50000">
                <a:srgbClr val="4BB836">
                  <a:satMod val="110000"/>
                  <a:lumMod val="100000"/>
                  <a:shade val="100000"/>
                </a:srgbClr>
              </a:gs>
              <a:gs pos="100000">
                <a:srgbClr val="4BB836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 w="6350" cap="flat" cmpd="sng" algn="ctr">
            <a:solidFill>
              <a:srgbClr val="4BB836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r>
            <a:endParaRPr kumimoji="0" lang="en-US" sz="18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0696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373735"/>
            <a:ext cx="4167440" cy="859055"/>
          </a:xfrm>
        </p:spPr>
        <p:txBody>
          <a:bodyPr>
            <a:normAutofit/>
          </a:bodyPr>
          <a:lstStyle/>
          <a:p>
            <a:pPr marL="685800" indent="-685800">
              <a:buFont typeface="Wingdings" panose="05000000000000000000" pitchFamily="2" charset="2"/>
              <a:buChar char="q"/>
            </a:pPr>
            <a:r>
              <a:rPr lang="en-US" sz="3200" dirty="0" smtClean="0"/>
              <a:t>Overview</a:t>
            </a:r>
            <a:endParaRPr lang="en-US" sz="32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DCDDBE65-9AB1-4989-AF86-726591A6A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062811"/>
            <a:ext cx="3244494" cy="3312352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Introduction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Objectives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ER-Diagram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Site Tree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System homepage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List of Student page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Find Teacher page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Admin login page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xmlns="" id="{DCDDBE65-9AB1-4989-AF86-726591A6A128}"/>
              </a:ext>
            </a:extLst>
          </p:cNvPr>
          <p:cNvSpPr txBox="1">
            <a:spLocks/>
          </p:cNvSpPr>
          <p:nvPr/>
        </p:nvSpPr>
        <p:spPr>
          <a:xfrm>
            <a:off x="4999290" y="3062811"/>
            <a:ext cx="3244494" cy="2654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lang="en-US" sz="1600" kern="12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Admin page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Block user page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Student login page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Student profile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Teacher </a:t>
            </a:r>
            <a:r>
              <a:rPr lang="en-US" dirty="0"/>
              <a:t>login page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Teacher profile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Dependencies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378561" y="278094"/>
            <a:ext cx="354815" cy="533400"/>
          </a:xfrm>
          <a:prstGeom prst="rect">
            <a:avLst/>
          </a:prstGeom>
          <a:gradFill rotWithShape="1">
            <a:gsLst>
              <a:gs pos="0">
                <a:srgbClr val="4BB836">
                  <a:satMod val="103000"/>
                  <a:lumMod val="102000"/>
                  <a:tint val="94000"/>
                </a:srgbClr>
              </a:gs>
              <a:gs pos="50000">
                <a:srgbClr val="4BB836">
                  <a:satMod val="110000"/>
                  <a:lumMod val="100000"/>
                  <a:shade val="100000"/>
                </a:srgbClr>
              </a:gs>
              <a:gs pos="100000">
                <a:srgbClr val="4BB836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 w="6350" cap="flat" cmpd="sng" algn="ctr">
            <a:solidFill>
              <a:srgbClr val="4BB836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kern="0" noProof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0" lang="en-US" sz="18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8287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611" y="842028"/>
            <a:ext cx="3854034" cy="535531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31611" y="2061221"/>
            <a:ext cx="6718300" cy="4093243"/>
          </a:xfrm>
        </p:spPr>
        <p:txBody>
          <a:bodyPr/>
          <a:lstStyle/>
          <a:p>
            <a:pPr marL="223838" lvl="0" indent="-223838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56C5FF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Tuition Management System (TMS) is a software where students find their private tutor and teachers find students for tuition.</a:t>
            </a:r>
          </a:p>
          <a:p>
            <a:pPr marL="223838" lvl="0" indent="-223838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56C5FF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software is built in the Python language and uses Python </a:t>
            </a:r>
            <a:r>
              <a:rPr lang="en-US" sz="2400" dirty="0" err="1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lang="en-US" sz="24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standard GUI library.</a:t>
            </a:r>
          </a:p>
          <a:p>
            <a:pPr marL="223838" lvl="0" indent="-223838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56C5FF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this software, students choose their teacher. After taking lessons, they can rate their teacher. So, other students can learn about a teacher before fixing for his private tutor. </a:t>
            </a:r>
          </a:p>
        </p:txBody>
      </p:sp>
      <p:sp>
        <p:nvSpPr>
          <p:cNvPr id="6" name="Rectangle 5"/>
          <p:cNvSpPr/>
          <p:nvPr/>
        </p:nvSpPr>
        <p:spPr>
          <a:xfrm>
            <a:off x="11378561" y="278094"/>
            <a:ext cx="354815" cy="533400"/>
          </a:xfrm>
          <a:prstGeom prst="rect">
            <a:avLst/>
          </a:prstGeom>
          <a:gradFill rotWithShape="1">
            <a:gsLst>
              <a:gs pos="0">
                <a:srgbClr val="4BB836">
                  <a:satMod val="103000"/>
                  <a:lumMod val="102000"/>
                  <a:tint val="94000"/>
                </a:srgbClr>
              </a:gs>
              <a:gs pos="50000">
                <a:srgbClr val="4BB836">
                  <a:satMod val="110000"/>
                  <a:lumMod val="100000"/>
                  <a:shade val="100000"/>
                </a:srgbClr>
              </a:gs>
              <a:gs pos="100000">
                <a:srgbClr val="4BB836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 w="6350" cap="flat" cmpd="sng" algn="ctr">
            <a:solidFill>
              <a:srgbClr val="4BB836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kumimoji="0" lang="en-US" sz="18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332" y="837489"/>
            <a:ext cx="5990483" cy="616983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1222167" y="2068008"/>
            <a:ext cx="8904599" cy="4093243"/>
          </a:xfrm>
        </p:spPr>
        <p:txBody>
          <a:bodyPr/>
          <a:lstStyle/>
          <a:p>
            <a:pPr marL="223838" lvl="0" indent="-223838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56C5FF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Eliminate the difficulties to </a:t>
            </a:r>
            <a:r>
              <a:rPr lang="en-US" sz="240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find.</a:t>
            </a:r>
            <a:endParaRPr lang="en-US" sz="240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3838" lvl="0" indent="-223838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56C5FF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Simplify to search.</a:t>
            </a:r>
            <a:endParaRPr lang="en-US" sz="240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3838" lvl="0" indent="-223838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56C5FF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Review </a:t>
            </a:r>
            <a:r>
              <a:rPr lang="en-US" sz="240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facilities.</a:t>
            </a:r>
            <a:endParaRPr lang="en-US" sz="240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3838" lvl="0" indent="-223838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56C5FF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Digital </a:t>
            </a:r>
            <a:r>
              <a:rPr lang="en-US" sz="24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nterface</a:t>
            </a:r>
            <a:r>
              <a:rPr lang="en-US" sz="24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23838" lvl="0" indent="-223838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56C5FF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 System</a:t>
            </a:r>
            <a:endParaRPr lang="en-US" sz="240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3838" lvl="0" indent="-223838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56C5FF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Managing multiple </a:t>
            </a:r>
            <a:r>
              <a:rPr lang="en-US" sz="240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users.</a:t>
            </a:r>
            <a:endParaRPr lang="en-US" sz="240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3838" lvl="0" indent="-223838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56C5FF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Store student and teachers </a:t>
            </a:r>
            <a:r>
              <a:rPr lang="en-US" sz="240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data.</a:t>
            </a:r>
            <a:endParaRPr lang="en-US" sz="240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3838" lvl="0" indent="-223838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56C5FF"/>
              </a:buClr>
              <a:buSzPct val="100000"/>
            </a:pPr>
            <a:endParaRPr lang="en-US" sz="2400" dirty="0">
              <a:solidFill>
                <a:prstClr val="white"/>
              </a:solidFill>
              <a:latin typeface="Corbel"/>
            </a:endParaRP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378561" y="278094"/>
            <a:ext cx="354815" cy="533400"/>
          </a:xfrm>
          <a:prstGeom prst="rect">
            <a:avLst/>
          </a:prstGeom>
          <a:gradFill rotWithShape="1">
            <a:gsLst>
              <a:gs pos="0">
                <a:srgbClr val="4BB836">
                  <a:satMod val="103000"/>
                  <a:lumMod val="102000"/>
                  <a:tint val="94000"/>
                </a:srgbClr>
              </a:gs>
              <a:gs pos="50000">
                <a:srgbClr val="4BB836">
                  <a:satMod val="110000"/>
                  <a:lumMod val="100000"/>
                  <a:shade val="100000"/>
                </a:srgbClr>
              </a:gs>
              <a:gs pos="100000">
                <a:srgbClr val="4BB836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 w="6350" cap="flat" cmpd="sng" algn="ctr">
            <a:solidFill>
              <a:srgbClr val="4BB836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kern="0" dirty="0">
                <a:solidFill>
                  <a:prstClr val="white"/>
                </a:solidFill>
                <a:latin typeface="Corbel"/>
              </a:rPr>
              <a:t>5</a:t>
            </a:r>
            <a:endParaRPr kumimoji="0" lang="en-US" sz="18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142535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dirty="0"/>
              <a:t>Entity Relationship Diagram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4549" y="1258307"/>
            <a:ext cx="4573503" cy="515172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444500" y="3513002"/>
            <a:ext cx="4951164" cy="312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Figure: ER-Diagram of Tuition Management System</a:t>
            </a:r>
            <a:endParaRPr lang="en-US" sz="20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1378561" y="278094"/>
            <a:ext cx="354815" cy="533400"/>
          </a:xfrm>
          <a:prstGeom prst="rect">
            <a:avLst/>
          </a:prstGeom>
          <a:gradFill rotWithShape="1">
            <a:gsLst>
              <a:gs pos="0">
                <a:srgbClr val="4BB836">
                  <a:satMod val="103000"/>
                  <a:lumMod val="102000"/>
                  <a:tint val="94000"/>
                </a:srgbClr>
              </a:gs>
              <a:gs pos="50000">
                <a:srgbClr val="4BB836">
                  <a:satMod val="110000"/>
                  <a:lumMod val="100000"/>
                  <a:shade val="100000"/>
                </a:srgbClr>
              </a:gs>
              <a:gs pos="100000">
                <a:srgbClr val="4BB836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 w="6350" cap="flat" cmpd="sng" algn="ctr">
            <a:solidFill>
              <a:srgbClr val="4BB836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kern="0" dirty="0">
                <a:solidFill>
                  <a:prstClr val="white"/>
                </a:solidFill>
                <a:latin typeface="Corbel"/>
              </a:rPr>
              <a:t>6</a:t>
            </a:r>
            <a:endParaRPr kumimoji="0" lang="en-US" sz="18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3607270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>
            <a:extLst>
              <a:ext uri="{FF2B5EF4-FFF2-40B4-BE49-F238E27FC236}">
                <a16:creationId xmlns:a16="http://schemas.microsoft.com/office/drawing/2014/main" xmlns="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9797" y="587881"/>
            <a:ext cx="6098994" cy="535531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dirty="0"/>
              <a:t>Site Tree</a:t>
            </a:r>
          </a:p>
        </p:txBody>
      </p:sp>
      <p:sp>
        <p:nvSpPr>
          <p:cNvPr id="9" name="Rectangle 8"/>
          <p:cNvSpPr/>
          <p:nvPr/>
        </p:nvSpPr>
        <p:spPr>
          <a:xfrm>
            <a:off x="6559645" y="2057400"/>
            <a:ext cx="2916555" cy="51217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Tuition Management System</a:t>
            </a:r>
            <a:endParaRPr lang="en-US" sz="1100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Home</a:t>
            </a:r>
            <a:endParaRPr lang="en-US" sz="1100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6116229" y="3050832"/>
            <a:ext cx="3762891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9879120" y="3057744"/>
            <a:ext cx="0" cy="2975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7831128" y="3057109"/>
            <a:ext cx="0" cy="2975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116229" y="3050832"/>
            <a:ext cx="0" cy="2975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8017922" y="2590799"/>
            <a:ext cx="0" cy="4600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548724" y="3355632"/>
            <a:ext cx="1105865" cy="398447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b="1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Admin</a:t>
            </a:r>
            <a:endParaRPr lang="en-US" sz="110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411429" y="3361347"/>
            <a:ext cx="1105865" cy="398447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b="1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Student</a:t>
            </a:r>
            <a:endParaRPr lang="en-US" sz="110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262259" y="3361347"/>
            <a:ext cx="1105865" cy="398447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b="1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Teacher</a:t>
            </a:r>
            <a:endParaRPr lang="en-US" sz="110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5701124" y="3760076"/>
            <a:ext cx="0" cy="119575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6085420" y="4270032"/>
            <a:ext cx="860542" cy="34223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Block a user</a:t>
            </a:r>
            <a:endParaRPr lang="en-US" sz="1100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085420" y="4803432"/>
            <a:ext cx="845790" cy="34223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Add new admin</a:t>
            </a:r>
            <a:endParaRPr lang="en-US" sz="1100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5678782" y="4397615"/>
            <a:ext cx="41524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678782" y="4955832"/>
            <a:ext cx="41524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425033" y="3773571"/>
            <a:ext cx="0" cy="217286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7829474" y="4003997"/>
            <a:ext cx="860542" cy="34223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Show Student</a:t>
            </a:r>
            <a:endParaRPr lang="en-US" sz="1100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829474" y="4613597"/>
            <a:ext cx="860542" cy="34223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Show Teacher</a:t>
            </a:r>
            <a:endParaRPr lang="en-US" sz="110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829474" y="5184432"/>
            <a:ext cx="860542" cy="34223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My Account</a:t>
            </a:r>
            <a:endParaRPr lang="en-US" sz="110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812503" y="5794032"/>
            <a:ext cx="860542" cy="34223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Review</a:t>
            </a:r>
            <a:endParaRPr lang="en-US" sz="1100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7428207" y="4163987"/>
            <a:ext cx="39339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7428207" y="4803432"/>
            <a:ext cx="39339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7428207" y="5336832"/>
            <a:ext cx="39339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7428207" y="5946432"/>
            <a:ext cx="39339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9497896" y="3773571"/>
            <a:ext cx="0" cy="217286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9899162" y="4003997"/>
            <a:ext cx="860542" cy="34223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Show Student</a:t>
            </a:r>
            <a:endParaRPr lang="en-US" sz="110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9899162" y="4613597"/>
            <a:ext cx="860542" cy="34223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Show Teacher</a:t>
            </a:r>
            <a:endParaRPr lang="en-US" sz="110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9899162" y="5184432"/>
            <a:ext cx="860542" cy="34223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My Account</a:t>
            </a:r>
            <a:endParaRPr lang="en-US" sz="110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9885366" y="5794032"/>
            <a:ext cx="860542" cy="34223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Review</a:t>
            </a:r>
            <a:endParaRPr lang="en-US" sz="1100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9501070" y="4163987"/>
            <a:ext cx="39339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9501070" y="4803432"/>
            <a:ext cx="39339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9501070" y="5336832"/>
            <a:ext cx="39339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9501070" y="5946432"/>
            <a:ext cx="39339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146717" y="2939245"/>
            <a:ext cx="3703081" cy="16730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Here we can see </a:t>
            </a:r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Admin Student and Teacher 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character </a:t>
            </a:r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have their 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own functions. </a:t>
            </a:r>
          </a:p>
        </p:txBody>
      </p:sp>
      <p:sp>
        <p:nvSpPr>
          <p:cNvPr id="42" name="Rectangle 41"/>
          <p:cNvSpPr/>
          <p:nvPr/>
        </p:nvSpPr>
        <p:spPr>
          <a:xfrm>
            <a:off x="11378561" y="278094"/>
            <a:ext cx="354815" cy="533400"/>
          </a:xfrm>
          <a:prstGeom prst="rect">
            <a:avLst/>
          </a:prstGeom>
          <a:gradFill rotWithShape="1">
            <a:gsLst>
              <a:gs pos="0">
                <a:srgbClr val="4BB836">
                  <a:satMod val="103000"/>
                  <a:lumMod val="102000"/>
                  <a:tint val="94000"/>
                </a:srgbClr>
              </a:gs>
              <a:gs pos="50000">
                <a:srgbClr val="4BB836">
                  <a:satMod val="110000"/>
                  <a:lumMod val="100000"/>
                  <a:shade val="100000"/>
                </a:srgbClr>
              </a:gs>
              <a:gs pos="100000">
                <a:srgbClr val="4BB836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 w="6350" cap="flat" cmpd="sng" algn="ctr">
            <a:solidFill>
              <a:srgbClr val="4BB836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kern="0" dirty="0">
                <a:solidFill>
                  <a:prstClr val="white"/>
                </a:solidFill>
                <a:latin typeface="Corbel"/>
              </a:rPr>
              <a:t>7</a:t>
            </a:r>
            <a:endParaRPr kumimoji="0" lang="en-US" sz="18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49150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2"/>
          <p:cNvSpPr txBox="1">
            <a:spLocks/>
          </p:cNvSpPr>
          <p:nvPr/>
        </p:nvSpPr>
        <p:spPr>
          <a:xfrm>
            <a:off x="832891" y="382424"/>
            <a:ext cx="4654610" cy="71479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 Home Page</a:t>
            </a:r>
            <a:endParaRPr 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2311" y="1515455"/>
            <a:ext cx="5221464" cy="4598670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1023907" y="2971800"/>
            <a:ext cx="4206119" cy="1483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Home page view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Have 5 buttons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 sections- Login </a:t>
            </a:r>
            <a:r>
              <a:rPr lang="en-US" sz="24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en-US" sz="24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Display</a:t>
            </a:r>
            <a:endParaRPr lang="en-US" sz="24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1378561" y="278094"/>
            <a:ext cx="354815" cy="533400"/>
          </a:xfrm>
          <a:prstGeom prst="rect">
            <a:avLst/>
          </a:prstGeom>
          <a:gradFill rotWithShape="1">
            <a:gsLst>
              <a:gs pos="0">
                <a:srgbClr val="4BB836">
                  <a:satMod val="103000"/>
                  <a:lumMod val="102000"/>
                  <a:tint val="94000"/>
                </a:srgbClr>
              </a:gs>
              <a:gs pos="50000">
                <a:srgbClr val="4BB836">
                  <a:satMod val="110000"/>
                  <a:lumMod val="100000"/>
                  <a:shade val="100000"/>
                </a:srgbClr>
              </a:gs>
              <a:gs pos="100000">
                <a:srgbClr val="4BB836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 w="6350" cap="flat" cmpd="sng" algn="ctr">
            <a:solidFill>
              <a:srgbClr val="4BB836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kern="0" dirty="0">
                <a:solidFill>
                  <a:prstClr val="white"/>
                </a:solidFill>
                <a:latin typeface="Corbel"/>
              </a:rPr>
              <a:t>8</a:t>
            </a:r>
            <a:endParaRPr kumimoji="0" lang="en-US" sz="18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45118773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094" y="518233"/>
            <a:ext cx="5178633" cy="535531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 of students Page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199" y="1657171"/>
            <a:ext cx="7261760" cy="388050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542094" y="2460732"/>
            <a:ext cx="3809339" cy="22733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After click on Student list button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Showing Student list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Only 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Registered</a:t>
            </a:r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teachers can give reviews</a:t>
            </a:r>
            <a:endParaRPr lang="en-US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378561" y="278094"/>
            <a:ext cx="354815" cy="533400"/>
          </a:xfrm>
          <a:prstGeom prst="rect">
            <a:avLst/>
          </a:prstGeom>
          <a:gradFill rotWithShape="1">
            <a:gsLst>
              <a:gs pos="0">
                <a:srgbClr val="4BB836">
                  <a:satMod val="103000"/>
                  <a:lumMod val="102000"/>
                  <a:tint val="94000"/>
                </a:srgbClr>
              </a:gs>
              <a:gs pos="50000">
                <a:srgbClr val="4BB836">
                  <a:satMod val="110000"/>
                  <a:lumMod val="100000"/>
                  <a:shade val="100000"/>
                </a:srgbClr>
              </a:gs>
              <a:gs pos="100000">
                <a:srgbClr val="4BB836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 w="6350" cap="flat" cmpd="sng" algn="ctr">
            <a:solidFill>
              <a:srgbClr val="4BB836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kern="0" noProof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kumimoji="0" lang="en-US" sz="18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3103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757914-1161-4661-9696-421FD6935CDD}">
  <ds:schemaRefs>
    <ds:schemaRef ds:uri="http://schemas.microsoft.com/office/2006/documentManagement/types"/>
    <ds:schemaRef ds:uri="16c05727-aa75-4e4a-9b5f-8a80a1165891"/>
    <ds:schemaRef ds:uri="http://schemas.openxmlformats.org/package/2006/metadata/core-properties"/>
    <ds:schemaRef ds:uri="http://schemas.microsoft.com/office/infopath/2007/PartnerControls"/>
    <ds:schemaRef ds:uri="71af3243-3dd4-4a8d-8c0d-dd76da1f02a5"/>
    <ds:schemaRef ds:uri="http://www.w3.org/XML/1998/namespace"/>
    <ds:schemaRef ds:uri="http://purl.org/dc/elements/1.1/"/>
    <ds:schemaRef ds:uri="http://purl.org/dc/dcmitype/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0</TotalTime>
  <Words>487</Words>
  <Application>Microsoft Office PowerPoint</Application>
  <PresentationFormat>Widescreen</PresentationFormat>
  <Paragraphs>147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Arial</vt:lpstr>
      <vt:lpstr>Calibri</vt:lpstr>
      <vt:lpstr>Corbel</vt:lpstr>
      <vt:lpstr>Tahoma</vt:lpstr>
      <vt:lpstr>Times New Roman</vt:lpstr>
      <vt:lpstr>Trade Gothic LT Pro</vt:lpstr>
      <vt:lpstr>Trebuchet MS</vt:lpstr>
      <vt:lpstr>Wingdings</vt:lpstr>
      <vt:lpstr>Office Theme</vt:lpstr>
      <vt:lpstr>North Western University, Khulna  Tuition Management System</vt:lpstr>
      <vt:lpstr>Team NWU_TMS</vt:lpstr>
      <vt:lpstr>Overview</vt:lpstr>
      <vt:lpstr>Introduction</vt:lpstr>
      <vt:lpstr>Objectives</vt:lpstr>
      <vt:lpstr>Entity Relationship Diagram</vt:lpstr>
      <vt:lpstr>Site Tree</vt:lpstr>
      <vt:lpstr>PowerPoint Presentation</vt:lpstr>
      <vt:lpstr>List of students Page</vt:lpstr>
      <vt:lpstr>Find Teachers Page</vt:lpstr>
      <vt:lpstr>Admin login page</vt:lpstr>
      <vt:lpstr>Admin Page</vt:lpstr>
      <vt:lpstr>Block User Page</vt:lpstr>
      <vt:lpstr>Student login page</vt:lpstr>
      <vt:lpstr>Student Profile</vt:lpstr>
      <vt:lpstr>Student signup page</vt:lpstr>
      <vt:lpstr>Teacher login page</vt:lpstr>
      <vt:lpstr>Teacher Profile</vt:lpstr>
      <vt:lpstr>PowerPoint Presentation</vt:lpstr>
      <vt:lpstr>1. SQlite3: Needed for Database of this software  2. Must be a python interpreter.   3. Tkinter: Used Tkinter standard GUI library.</vt:lpstr>
      <vt:lpstr>Hope that everyone likes the software  </vt:lpstr>
      <vt:lpstr>Thank You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2022-08-21T13:31:37Z</dcterms:created>
  <dcterms:modified xsi:type="dcterms:W3CDTF">2022-08-22T18:26:03Z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