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3"/>
  </p:notesMasterIdLst>
  <p:handoutMasterIdLst>
    <p:handoutMasterId r:id="rId24"/>
  </p:handoutMasterIdLst>
  <p:sldIdLst>
    <p:sldId id="281" r:id="rId2"/>
    <p:sldId id="258" r:id="rId3"/>
    <p:sldId id="257" r:id="rId4"/>
    <p:sldId id="259" r:id="rId5"/>
    <p:sldId id="260" r:id="rId6"/>
    <p:sldId id="263" r:id="rId7"/>
    <p:sldId id="262" r:id="rId8"/>
    <p:sldId id="265" r:id="rId9"/>
    <p:sldId id="277" r:id="rId10"/>
    <p:sldId id="278" r:id="rId11"/>
    <p:sldId id="279" r:id="rId12"/>
    <p:sldId id="280" r:id="rId13"/>
    <p:sldId id="264" r:id="rId14"/>
    <p:sldId id="282" r:id="rId15"/>
    <p:sldId id="283" r:id="rId16"/>
    <p:sldId id="284" r:id="rId17"/>
    <p:sldId id="285" r:id="rId18"/>
    <p:sldId id="286" r:id="rId19"/>
    <p:sldId id="275" r:id="rId20"/>
    <p:sldId id="28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>
        <p:scale>
          <a:sx n="70" d="100"/>
          <a:sy n="70" d="100"/>
        </p:scale>
        <p:origin x="-7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116455A-30D5-4FAC-B83F-1337CE24EC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D49B59-BAEF-2219-BDAA-E11F18082B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F3938-E93F-493C-A280-C0946B4C9C2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6E4948-23CC-4340-4583-394C9D4E30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71B10D-15D3-738C-76E4-86D72AC3C7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843D6-0702-497B-9864-19287381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7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8DFE2-3AB6-491F-8CAF-A3967CFF00E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D44C6-EC51-4E21-9A09-45ADE8BE7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93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D44C6-EC51-4E21-9A09-45ADE8BE72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4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D44C6-EC51-4E21-9A09-45ADE8BE72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3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D44C6-EC51-4E21-9A09-45ADE8BE72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1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D44C6-EC51-4E21-9A09-45ADE8BE72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1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D44C6-EC51-4E21-9A09-45ADE8BE72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1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6925-1E11-46C5-B11D-2118638D7682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7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79CE-A417-4049-9581-D68CADCD43F1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54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79CE-A417-4049-9581-D68CADCD43F1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90996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79CE-A417-4049-9581-D68CADCD43F1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1330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79CE-A417-4049-9581-D68CADCD43F1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44149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79CE-A417-4049-9581-D68CADCD43F1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7015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8DCB-835C-4DC1-97A2-7D9872008F60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3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27E-FF75-45CB-BAD0-BC6B6B9FDE4C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1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2B24-BA14-41BD-BADC-D8DB9A0B8A16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6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D20A-C9DA-4340-9ECB-1E86FF33E4C0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5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3AE6-0868-41C7-A78E-0E81D56E3B76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18C6-A374-4370-BB8A-A42530FE01FC}" type="datetime1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1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8CC4-DFDA-4128-B0BD-3CA05F97BD7C}" type="datetime1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1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F32-C0C5-4529-AC3F-EC3E9EAEB937}" type="datetime1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12F-D16B-4A8F-A65B-67E75E485D74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8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2920-27B7-4117-8729-E8034EDAEAF4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0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79CE-A417-4049-9581-D68CADCD43F1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2112C3-93CA-4A7E-9EB9-24B60FC1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3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domain%20name%20describe&amp;fbclid=IwAR3EicWLDwP4Qnaw-EDfklq1XRJNnXRoskQzNQO5DGm_QIsWvRw0khFAqEo" TargetMode="External"/><Relationship Id="rId2" Type="http://schemas.openxmlformats.org/officeDocument/2006/relationships/hyperlink" Target="https://ipwithease.com/introduction-to-zenmap-nmap-network-mapper/?fbclid=IwAR3oWRPd6svfLvL9pfiadHZbVsQP7BttySOiCja0fWb8SVd_yxgv70rDC6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4958804D-B998-5452-36F6-9C0568A69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3" y="159752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3BA44DC7-5758-2115-38D9-440C2EB4682C}"/>
              </a:ext>
            </a:extLst>
          </p:cNvPr>
          <p:cNvCxnSpPr/>
          <p:nvPr/>
        </p:nvCxnSpPr>
        <p:spPr>
          <a:xfrm>
            <a:off x="838638" y="7577837"/>
            <a:ext cx="5731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392F46A-D019-0C2B-45E4-894BA80A994E}"/>
              </a:ext>
            </a:extLst>
          </p:cNvPr>
          <p:cNvSpPr txBox="1"/>
          <p:nvPr/>
        </p:nvSpPr>
        <p:spPr>
          <a:xfrm>
            <a:off x="2739909" y="474511"/>
            <a:ext cx="9310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University, Khulna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1CAB737-A6D1-DF0E-7F7A-F1F0E1ED664B}"/>
              </a:ext>
            </a:extLst>
          </p:cNvPr>
          <p:cNvSpPr txBox="1"/>
          <p:nvPr/>
        </p:nvSpPr>
        <p:spPr>
          <a:xfrm>
            <a:off x="1542606" y="4366046"/>
            <a:ext cx="5297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CSE-3304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C45A3B9-ABC5-95E4-DEDE-580E61DA6B41}"/>
              </a:ext>
            </a:extLst>
          </p:cNvPr>
          <p:cNvSpPr txBox="1"/>
          <p:nvPr/>
        </p:nvSpPr>
        <p:spPr>
          <a:xfrm>
            <a:off x="1542606" y="4889921"/>
            <a:ext cx="9596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Networks Sessional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4C87797C-05DD-E633-A7BB-72DDF540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4845" y="6039166"/>
            <a:ext cx="397602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1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0DD7EA4D-C58C-9745-2A8D-228E6CB0D6AE}"/>
              </a:ext>
            </a:extLst>
          </p:cNvPr>
          <p:cNvSpPr txBox="1">
            <a:spLocks/>
          </p:cNvSpPr>
          <p:nvPr/>
        </p:nvSpPr>
        <p:spPr>
          <a:xfrm>
            <a:off x="397796" y="2316288"/>
            <a:ext cx="11223074" cy="1467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Introduction to Computer Network Using NS2 Based on the Domain as </a:t>
            </a:r>
            <a:r>
              <a:rPr lang="en-US" sz="36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www.github.com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0E5FF6E-6136-E7FB-B54E-7D62F8928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8" y="166719"/>
            <a:ext cx="1901271" cy="12089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0FAAF3F-CAD9-2B22-1AEC-2AD726394DDD}"/>
              </a:ext>
            </a:extLst>
          </p:cNvPr>
          <p:cNvSpPr txBox="1"/>
          <p:nvPr/>
        </p:nvSpPr>
        <p:spPr>
          <a:xfrm>
            <a:off x="4270159" y="6060129"/>
            <a:ext cx="3276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24,2022</a:t>
            </a:r>
          </a:p>
        </p:txBody>
      </p:sp>
    </p:spTree>
    <p:extLst>
      <p:ext uri="{BB962C8B-B14F-4D97-AF65-F5344CB8AC3E}">
        <p14:creationId xmlns:p14="http://schemas.microsoft.com/office/powerpoint/2010/main" val="41059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85950A8-A4A9-E18D-7663-9871EEA7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101" y="6132139"/>
            <a:ext cx="740169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10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B25E21E-5626-CD21-A348-A6411C3CF7C9}"/>
              </a:ext>
            </a:extLst>
          </p:cNvPr>
          <p:cNvSpPr txBox="1"/>
          <p:nvPr/>
        </p:nvSpPr>
        <p:spPr>
          <a:xfrm>
            <a:off x="312674" y="6387024"/>
            <a:ext cx="174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December 24,2022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62" y="213829"/>
            <a:ext cx="8011149" cy="2888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84" y="3582444"/>
            <a:ext cx="7274256" cy="2804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3" y="213829"/>
            <a:ext cx="503441" cy="503441"/>
          </a:xfrm>
          <a:prstGeom prst="rect">
            <a:avLst/>
          </a:prstGeom>
        </p:spPr>
      </p:pic>
      <p:sp>
        <p:nvSpPr>
          <p:cNvPr id="9" name="TextBox 34">
            <a:extLst>
              <a:ext uri="{FF2B5EF4-FFF2-40B4-BE49-F238E27FC236}">
                <a16:creationId xmlns="" xmlns:a16="http://schemas.microsoft.com/office/drawing/2014/main" id="{7FFAA2EF-25A8-AB15-CD67-2BCD4057C9CE}"/>
              </a:ext>
            </a:extLst>
          </p:cNvPr>
          <p:cNvSpPr txBox="1"/>
          <p:nvPr/>
        </p:nvSpPr>
        <p:spPr>
          <a:xfrm>
            <a:off x="586242" y="3101888"/>
            <a:ext cx="3686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sz="14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/>
              <a:t>Service table of </a:t>
            </a:r>
            <a:r>
              <a:rPr lang="en-US" dirty="0" err="1"/>
              <a:t>Rednet</a:t>
            </a:r>
            <a:r>
              <a:rPr lang="en-US" dirty="0"/>
              <a:t>.</a:t>
            </a:r>
          </a:p>
        </p:txBody>
      </p:sp>
      <p:sp>
        <p:nvSpPr>
          <p:cNvPr id="10" name="TextBox 34">
            <a:extLst>
              <a:ext uri="{FF2B5EF4-FFF2-40B4-BE49-F238E27FC236}">
                <a16:creationId xmlns="" xmlns:a16="http://schemas.microsoft.com/office/drawing/2014/main" id="{7FFAA2EF-25A8-AB15-CD67-2BCD4057C9CE}"/>
              </a:ext>
            </a:extLst>
          </p:cNvPr>
          <p:cNvSpPr txBox="1"/>
          <p:nvPr/>
        </p:nvSpPr>
        <p:spPr>
          <a:xfrm>
            <a:off x="5937826" y="6476324"/>
            <a:ext cx="3686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sz="14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/>
              <a:t>Service table of Radiant.</a:t>
            </a:r>
          </a:p>
        </p:txBody>
      </p:sp>
    </p:spTree>
    <p:extLst>
      <p:ext uri="{BB962C8B-B14F-4D97-AF65-F5344CB8AC3E}">
        <p14:creationId xmlns:p14="http://schemas.microsoft.com/office/powerpoint/2010/main" val="270189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87BC1E-85B8-E824-9794-AF2A1739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3008" y="6358349"/>
            <a:ext cx="941733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11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905243B-0225-8597-892C-D58246801586}"/>
              </a:ext>
            </a:extLst>
          </p:cNvPr>
          <p:cNvSpPr txBox="1"/>
          <p:nvPr/>
        </p:nvSpPr>
        <p:spPr>
          <a:xfrm>
            <a:off x="312674" y="6387024"/>
            <a:ext cx="174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December 24,2022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" y="154416"/>
            <a:ext cx="10414206" cy="30937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6" y="3701979"/>
            <a:ext cx="10058400" cy="26850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3" y="213829"/>
            <a:ext cx="503441" cy="50344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059224" y="3244334"/>
            <a:ext cx="3804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 : </a:t>
            </a:r>
            <a:r>
              <a:rPr lang="en-US" dirty="0"/>
              <a:t>First-half excel sheet </a:t>
            </a:r>
            <a:r>
              <a:rPr lang="en-US" dirty="0" err="1"/>
              <a:t>tracert</a:t>
            </a:r>
            <a:r>
              <a:rPr lang="en-US" dirty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89920" y="6488668"/>
            <a:ext cx="3765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 : </a:t>
            </a:r>
            <a:r>
              <a:rPr lang="en-US" dirty="0"/>
              <a:t>Last-half excel sheet </a:t>
            </a:r>
            <a:r>
              <a:rPr lang="en-US" dirty="0" err="1"/>
              <a:t>tracert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16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B70E21C-6893-28F9-A324-8F405FDE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5014" y="6105301"/>
            <a:ext cx="1077257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12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D642367-E761-3F8D-1883-CFF51DD4EF38}"/>
              </a:ext>
            </a:extLst>
          </p:cNvPr>
          <p:cNvSpPr txBox="1"/>
          <p:nvPr/>
        </p:nvSpPr>
        <p:spPr>
          <a:xfrm>
            <a:off x="312674" y="6387024"/>
            <a:ext cx="174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December 24,2022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F8F03C6-8848-71D9-26F6-D69183CE5F9E}"/>
              </a:ext>
            </a:extLst>
          </p:cNvPr>
          <p:cNvSpPr txBox="1"/>
          <p:nvPr/>
        </p:nvSpPr>
        <p:spPr>
          <a:xfrm>
            <a:off x="627797" y="844991"/>
            <a:ext cx="5854889" cy="685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6. Introduction to NS2:</a:t>
            </a:r>
            <a:endParaRPr lang="en-US" sz="36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9739" y="2436746"/>
            <a:ext cx="838344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Network Simulator (Version 2)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discrete event simulator for networking research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Works at packet level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Event drive simulation tool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Wired/wireless  network ,protocols  (routing algorithms, TCP,  UDP)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Standard experiment environment in research community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57" y="682152"/>
            <a:ext cx="3631746" cy="25022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4" y="155143"/>
            <a:ext cx="490421" cy="4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C0F94F2-41D9-FB2B-01BE-90E5360F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0179" y="6092414"/>
            <a:ext cx="779767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13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6DE3AC2-5243-7F24-BE05-1057CB27FC39}"/>
              </a:ext>
            </a:extLst>
          </p:cNvPr>
          <p:cNvSpPr txBox="1"/>
          <p:nvPr/>
        </p:nvSpPr>
        <p:spPr>
          <a:xfrm>
            <a:off x="312674" y="6387024"/>
            <a:ext cx="174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December 24,2022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80769" y="196404"/>
            <a:ext cx="5301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7. Source Code of NS2: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2" y="965846"/>
            <a:ext cx="4441727" cy="5421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64" y="965846"/>
            <a:ext cx="5537715" cy="5421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7" y="183899"/>
            <a:ext cx="490421" cy="4646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79553" y="6457539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 : </a:t>
            </a:r>
            <a:r>
              <a:rPr lang="en-US" dirty="0"/>
              <a:t>Source code of NS2.</a:t>
            </a:r>
          </a:p>
        </p:txBody>
      </p:sp>
    </p:spTree>
    <p:extLst>
      <p:ext uri="{BB962C8B-B14F-4D97-AF65-F5344CB8AC3E}">
        <p14:creationId xmlns:p14="http://schemas.microsoft.com/office/powerpoint/2010/main" val="59536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87BC1E-85B8-E824-9794-AF2A1739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7541" y="6146293"/>
            <a:ext cx="989780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14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7508325-907D-FC98-31DA-6C5D4F1626FD}"/>
              </a:ext>
            </a:extLst>
          </p:cNvPr>
          <p:cNvSpPr txBox="1"/>
          <p:nvPr/>
        </p:nvSpPr>
        <p:spPr>
          <a:xfrm>
            <a:off x="744554" y="1086040"/>
            <a:ext cx="8609308" cy="11109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Output topology of NS2: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are three figures in this output topology of NS2. The first output of NS2 is: 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905243B-0225-8597-892C-D58246801586}"/>
              </a:ext>
            </a:extLst>
          </p:cNvPr>
          <p:cNvSpPr txBox="1"/>
          <p:nvPr/>
        </p:nvSpPr>
        <p:spPr>
          <a:xfrm>
            <a:off x="312674" y="6387024"/>
            <a:ext cx="174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December 24,2022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9B7F476-E174-38F4-EBCE-DD882E74F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7" y="1839417"/>
            <a:ext cx="8609308" cy="4151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81FE04C-0E25-5708-8217-094E3E78F915}"/>
              </a:ext>
            </a:extLst>
          </p:cNvPr>
          <p:cNvSpPr txBox="1"/>
          <p:nvPr/>
        </p:nvSpPr>
        <p:spPr>
          <a:xfrm>
            <a:off x="2510851" y="6090345"/>
            <a:ext cx="610099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Network topology for simulation (Before Run).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77221BE-A07F-9A97-AFEA-296B775A41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2" y="218930"/>
            <a:ext cx="490421" cy="4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0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B70E21C-6893-28F9-A324-8F405FDE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5222" y="6105301"/>
            <a:ext cx="977049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15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F8F03C6-8848-71D9-26F6-D69183CE5F9E}"/>
              </a:ext>
            </a:extLst>
          </p:cNvPr>
          <p:cNvSpPr txBox="1"/>
          <p:nvPr/>
        </p:nvSpPr>
        <p:spPr>
          <a:xfrm>
            <a:off x="931592" y="470974"/>
            <a:ext cx="825958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second output of NS2 is: 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D642367-E761-3F8D-1883-CFF51DD4EF38}"/>
              </a:ext>
            </a:extLst>
          </p:cNvPr>
          <p:cNvSpPr txBox="1"/>
          <p:nvPr/>
        </p:nvSpPr>
        <p:spPr>
          <a:xfrm>
            <a:off x="312674" y="6387024"/>
            <a:ext cx="174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December 24,2022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3C35670-8436-03BC-4FAB-8B02445C8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72" y="1269098"/>
            <a:ext cx="8394492" cy="4319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7D58CC-B4C6-90FB-67CB-598E198B56DD}"/>
              </a:ext>
            </a:extLst>
          </p:cNvPr>
          <p:cNvSpPr txBox="1"/>
          <p:nvPr/>
        </p:nvSpPr>
        <p:spPr>
          <a:xfrm>
            <a:off x="2593299" y="5800924"/>
            <a:ext cx="610099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Network topology for simulation (Running).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1B83833-73BE-E7F1-34CA-931E89E74F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8" y="225764"/>
            <a:ext cx="490421" cy="4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9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C0F94F2-41D9-FB2B-01BE-90E5360F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437" y="6169407"/>
            <a:ext cx="779767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16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6DE3AC2-5243-7F24-BE05-1057CB27FC39}"/>
              </a:ext>
            </a:extLst>
          </p:cNvPr>
          <p:cNvSpPr txBox="1"/>
          <p:nvPr/>
        </p:nvSpPr>
        <p:spPr>
          <a:xfrm>
            <a:off x="312674" y="6387024"/>
            <a:ext cx="174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December 24,2022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FBC1C12-E584-BF55-D530-B44385932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80" y="1279711"/>
            <a:ext cx="8741254" cy="4298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21C9CB3-4BEC-B176-341D-5B7A5B47A8D5}"/>
              </a:ext>
            </a:extLst>
          </p:cNvPr>
          <p:cNvSpPr txBox="1"/>
          <p:nvPr/>
        </p:nvSpPr>
        <p:spPr>
          <a:xfrm>
            <a:off x="786983" y="559950"/>
            <a:ext cx="6100996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third output of NS2 is: 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1A924D5-3670-E030-AC56-73399D021177}"/>
              </a:ext>
            </a:extLst>
          </p:cNvPr>
          <p:cNvSpPr txBox="1"/>
          <p:nvPr/>
        </p:nvSpPr>
        <p:spPr>
          <a:xfrm>
            <a:off x="2495862" y="5911546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Network topology for simulation (After Run).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CAF441A-3E64-6173-B01D-A3F2A86E1F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4" y="155143"/>
            <a:ext cx="490421" cy="4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0FFFF2-7C8B-9A42-CD5F-DA48EB9B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7092" y="6234832"/>
            <a:ext cx="779767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17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7D5BE3E-A504-5AAA-0D3E-C1D90AF03A20}"/>
              </a:ext>
            </a:extLst>
          </p:cNvPr>
          <p:cNvSpPr txBox="1"/>
          <p:nvPr/>
        </p:nvSpPr>
        <p:spPr>
          <a:xfrm>
            <a:off x="312674" y="651638"/>
            <a:ext cx="8584368" cy="59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Summarization of the Designed Network: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69E6C1B-9D17-7C44-2747-83D15E588790}"/>
              </a:ext>
            </a:extLst>
          </p:cNvPr>
          <p:cNvSpPr txBox="1"/>
          <p:nvPr/>
        </p:nvSpPr>
        <p:spPr>
          <a:xfrm>
            <a:off x="312674" y="6387024"/>
            <a:ext cx="174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December 24,2022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7D22D44-9723-9DBF-13CF-5D9F91D9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36" y="1377597"/>
            <a:ext cx="7361420" cy="4528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1C792D2-7896-BA29-033F-5C014D79C8AD}"/>
              </a:ext>
            </a:extLst>
          </p:cNvPr>
          <p:cNvSpPr txBox="1"/>
          <p:nvPr/>
        </p:nvSpPr>
        <p:spPr>
          <a:xfrm>
            <a:off x="5151126" y="6038780"/>
            <a:ext cx="614596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Traffic flow for packet from source to receiver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7D9AA43-A7DD-B03F-CCAC-F8E5E30F7925}"/>
              </a:ext>
            </a:extLst>
          </p:cNvPr>
          <p:cNvSpPr txBox="1"/>
          <p:nvPr/>
        </p:nvSpPr>
        <p:spPr>
          <a:xfrm>
            <a:off x="258579" y="1486737"/>
            <a:ext cx="4058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 flow, packet flow 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 network flow is a sequence of packets from a source computer to a destination, which may be another host.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F93449-C93F-85A0-76FD-9F08445CDC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4" y="155143"/>
            <a:ext cx="490421" cy="4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AEAA03B-C2E9-C432-4271-8C5755B37C07}"/>
              </a:ext>
            </a:extLst>
          </p:cNvPr>
          <p:cNvSpPr txBox="1"/>
          <p:nvPr/>
        </p:nvSpPr>
        <p:spPr>
          <a:xfrm>
            <a:off x="242341" y="6383998"/>
            <a:ext cx="2419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December 24,2022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AC13348-3E7B-F644-1D77-AA238B37CF39}"/>
              </a:ext>
            </a:extLst>
          </p:cNvPr>
          <p:cNvSpPr txBox="1"/>
          <p:nvPr/>
        </p:nvSpPr>
        <p:spPr>
          <a:xfrm>
            <a:off x="5592171" y="6199332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Packet drop at gateway when buffer is full.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EAC484-E908-611A-4116-9578110E4504}"/>
              </a:ext>
            </a:extLst>
          </p:cNvPr>
          <p:cNvSpPr txBox="1"/>
          <p:nvPr/>
        </p:nvSpPr>
        <p:spPr>
          <a:xfrm>
            <a:off x="242341" y="753897"/>
            <a:ext cx="5853659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various reasons for packet loss: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transport is unreliable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network link could be congested.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cannot handle the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offered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packet 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occur when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 applications are running and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also for incoming traffic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5B303C-93B1-5D4E-1F52-34392E22B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49" y="1151082"/>
            <a:ext cx="7196118" cy="49251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90640D8-C422-10E5-E2F5-41518542D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4" y="155143"/>
            <a:ext cx="490421" cy="4904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81839" y="324433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D82112C3-93CA-4A7E-9EB9-24B60FC1AFD7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31529" y="6076250"/>
            <a:ext cx="723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2112C3-93CA-4A7E-9EB9-24B60FC1AFD7}" type="slidenum">
              <a:rPr lang="en-US" sz="4000">
                <a:solidFill>
                  <a:srgbClr val="000000"/>
                </a:solidFill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34882E-6A64-8AE7-BDD8-C977A999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2299" y="6204461"/>
            <a:ext cx="779767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19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7461694-77CB-24A9-5A36-BCB968A4D925}"/>
              </a:ext>
            </a:extLst>
          </p:cNvPr>
          <p:cNvSpPr txBox="1"/>
          <p:nvPr/>
        </p:nvSpPr>
        <p:spPr>
          <a:xfrm>
            <a:off x="312674" y="6387024"/>
            <a:ext cx="174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December 24,2022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36B158F-2CBE-F1F5-9A4B-11A6DB9BC17B}"/>
              </a:ext>
            </a:extLst>
          </p:cNvPr>
          <p:cNvSpPr txBox="1"/>
          <p:nvPr/>
        </p:nvSpPr>
        <p:spPr>
          <a:xfrm>
            <a:off x="682052" y="618033"/>
            <a:ext cx="3305331" cy="64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Conclusion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6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AC9E918-BE27-0CC3-6703-D3A8515594AE}"/>
              </a:ext>
            </a:extLst>
          </p:cNvPr>
          <p:cNvSpPr txBox="1"/>
          <p:nvPr/>
        </p:nvSpPr>
        <p:spPr>
          <a:xfrm>
            <a:off x="682052" y="1494551"/>
            <a:ext cx="90465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aim and objectives of the project has been achieved through learning the basic on how to use Zen map, NS2 software and Ubuntu 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 map provides a graphical user interface for network scanning.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codes have been compiled and run based on the network simulation software of NS2.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Ubuntu is </a:t>
            </a: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open-source Linux-based operating system you can use on a computer or virtual private server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C12272A-4EC3-8938-DB61-0B3B2E0F8B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4" y="155143"/>
            <a:ext cx="490421" cy="4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0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3B4E7DB-DF4B-A6FF-AE15-3372245E3B79}"/>
              </a:ext>
            </a:extLst>
          </p:cNvPr>
          <p:cNvSpPr txBox="1"/>
          <p:nvPr/>
        </p:nvSpPr>
        <p:spPr>
          <a:xfrm>
            <a:off x="1238439" y="5040271"/>
            <a:ext cx="270325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Nayan Sarkar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20201126010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Khulna, Bangladesh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C6AA23-275D-9295-BC77-C3626398DE0D}"/>
              </a:ext>
            </a:extLst>
          </p:cNvPr>
          <p:cNvSpPr txBox="1"/>
          <p:nvPr/>
        </p:nvSpPr>
        <p:spPr>
          <a:xfrm>
            <a:off x="4703238" y="5040271"/>
            <a:ext cx="313583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Moupia Mazumder Mou 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20201146010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Khulna, Bangladesh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31544B2-9687-8955-8AC4-D5ECD961B957}"/>
              </a:ext>
            </a:extLst>
          </p:cNvPr>
          <p:cNvSpPr txBox="1"/>
          <p:nvPr/>
        </p:nvSpPr>
        <p:spPr>
          <a:xfrm>
            <a:off x="8105819" y="4988807"/>
            <a:ext cx="34042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Asmaul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Husna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20201157010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 Khulna, Bangladesh</a:t>
            </a:r>
          </a:p>
        </p:txBody>
      </p:sp>
      <p:pic>
        <p:nvPicPr>
          <p:cNvPr id="7" name="Picture 6" descr="A picture containing person, person, clothing, indoor&#10;&#10;Description automatically generated">
            <a:extLst>
              <a:ext uri="{FF2B5EF4-FFF2-40B4-BE49-F238E27FC236}">
                <a16:creationId xmlns="" xmlns:a16="http://schemas.microsoft.com/office/drawing/2014/main" id="{15E85AA2-9100-E0AB-861F-BF537C6B13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35" y="3436952"/>
            <a:ext cx="1054608" cy="15087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2" descr="No description available.">
            <a:extLst>
              <a:ext uri="{FF2B5EF4-FFF2-40B4-BE49-F238E27FC236}">
                <a16:creationId xmlns="" xmlns:a16="http://schemas.microsoft.com/office/drawing/2014/main" id="{F5B8F8AA-CFC2-9C6B-1195-2F6AE2BE4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0" b="10315"/>
          <a:stretch/>
        </p:blipFill>
        <p:spPr bwMode="auto">
          <a:xfrm>
            <a:off x="5329727" y="3336368"/>
            <a:ext cx="1197980" cy="1610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62C48DA6-E0A8-1F52-548D-8FE7D508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0148" y="6214029"/>
            <a:ext cx="779767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2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2549668-BFA5-FE66-2063-35BA0DF07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341" y="745632"/>
            <a:ext cx="6048751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Details Of Team Members</a:t>
            </a:r>
            <a:endParaRPr lang="en-US" sz="3600" b="1" dirty="0">
              <a:solidFill>
                <a:srgbClr val="00B0F0"/>
              </a:solidFill>
              <a:latin typeface="Calisto MT" panose="0204060305050503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6F27F02-17F7-49A2-0E5E-BAA29A798B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65" y="3336368"/>
            <a:ext cx="1107708" cy="16093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592FC96-13FE-ECE0-74BB-656F770FA2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4" y="155143"/>
            <a:ext cx="490421" cy="4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6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B5DAEE-EDB1-35B1-4708-2B3F00A4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9168" y="6191264"/>
            <a:ext cx="988052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20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8EF7E21-0C96-8481-F577-C40D392DD486}"/>
              </a:ext>
            </a:extLst>
          </p:cNvPr>
          <p:cNvSpPr txBox="1"/>
          <p:nvPr/>
        </p:nvSpPr>
        <p:spPr>
          <a:xfrm>
            <a:off x="525603" y="633023"/>
            <a:ext cx="3206948" cy="59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References: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4D22DC9-099B-FBE6-A0B3-B111800BF685}"/>
              </a:ext>
            </a:extLst>
          </p:cNvPr>
          <p:cNvSpPr txBox="1"/>
          <p:nvPr/>
        </p:nvSpPr>
        <p:spPr>
          <a:xfrm>
            <a:off x="334780" y="6373826"/>
            <a:ext cx="2048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December </a:t>
            </a:r>
            <a:r>
              <a:rPr lang="en-US" sz="1400" dirty="0"/>
              <a:t>24,2022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4F8D011-6108-2F30-3451-59F08F4B8398}"/>
              </a:ext>
            </a:extLst>
          </p:cNvPr>
          <p:cNvSpPr txBox="1"/>
          <p:nvPr/>
        </p:nvSpPr>
        <p:spPr>
          <a:xfrm>
            <a:off x="525603" y="1400754"/>
            <a:ext cx="9982502" cy="3259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https://ipwithease.com/introduction-to-zenmap-nmap-network-mapper/?fbclid=IwAR3oWRPd6svfLvL9pfiadHZbVsQP7BttySOiCja0fWb8SVd_yxgv70rDC6U</a:t>
            </a:r>
            <a:endParaRPr lang="en-US" sz="1800" u="sng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u="sng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https://www.google.com/search?q=domain%20name%20describe&amp;fbclid=IwAR3EicWLDwP4Qnaw-EDfklq1XRJNnXRoskQzNQO5DGm_QIsWvRw0khFAqEo</a:t>
            </a:r>
            <a:endParaRPr lang="en-US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u="sng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US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https://www.researchgate.net/publication/264158147_Communication_and_Computer_Networks_Simulator_NS2/link/57acb7ff08ae0932c974ac3f/download</a:t>
            </a:r>
            <a:endParaRPr lang="en-US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9BD65A1-7FC0-AE55-6169-8633A479EB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4" y="155143"/>
            <a:ext cx="490421" cy="4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8345ED7-32E6-6A97-74EA-FC10791B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5487" y="6150357"/>
            <a:ext cx="779767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21</a:t>
            </a:fld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BAF1788-9168-13F5-C616-D7B25759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22" y="486348"/>
            <a:ext cx="7797460" cy="5846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780941E-1D6B-90FC-4D49-0AD758853765}"/>
              </a:ext>
            </a:extLst>
          </p:cNvPr>
          <p:cNvSpPr txBox="1"/>
          <p:nvPr/>
        </p:nvSpPr>
        <p:spPr>
          <a:xfrm>
            <a:off x="334780" y="6373826"/>
            <a:ext cx="210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December </a:t>
            </a:r>
            <a:r>
              <a:rPr lang="en-US" sz="1400" dirty="0"/>
              <a:t>24,2022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F9E2AB1-A2A9-B341-BC27-796C9C008D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4" y="155143"/>
            <a:ext cx="490421" cy="4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2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7CB7DC9-DA17-5092-0F2A-7C10C7156ED2}"/>
              </a:ext>
            </a:extLst>
          </p:cNvPr>
          <p:cNvSpPr txBox="1"/>
          <p:nvPr/>
        </p:nvSpPr>
        <p:spPr>
          <a:xfrm>
            <a:off x="869441" y="914853"/>
            <a:ext cx="4092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B32DCD93-67A4-01AD-DCDA-4623C47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559" y="6188502"/>
            <a:ext cx="779767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3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D09203E-35C0-829A-20B3-6C0D3C0E15DD}"/>
              </a:ext>
            </a:extLst>
          </p:cNvPr>
          <p:cNvSpPr txBox="1"/>
          <p:nvPr/>
        </p:nvSpPr>
        <p:spPr>
          <a:xfrm>
            <a:off x="312674" y="6387024"/>
            <a:ext cx="174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December 24,2022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054BB5B-A757-A9C4-DC07-5E3FB470657A}"/>
              </a:ext>
            </a:extLst>
          </p:cNvPr>
          <p:cNvSpPr txBox="1"/>
          <p:nvPr/>
        </p:nvSpPr>
        <p:spPr>
          <a:xfrm>
            <a:off x="869441" y="2329985"/>
            <a:ext cx="4092315" cy="236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Bird’s eye view of the project.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2.Introduction to Zen Map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3.Different host to domain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4.Design network topology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5.Prepare excel sheet for network diagram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6.Introduction to NS2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39D59CA-850E-2A5A-C685-A611D3442E53}"/>
              </a:ext>
            </a:extLst>
          </p:cNvPr>
          <p:cNvSpPr txBox="1"/>
          <p:nvPr/>
        </p:nvSpPr>
        <p:spPr>
          <a:xfrm>
            <a:off x="5455329" y="2531835"/>
            <a:ext cx="4180766" cy="1965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7.Source code of NS2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8.Output topology of NS2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9.Summarization of the designed network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10.Conclusion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11.Reference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E59F116-FD7F-D2A9-06C9-21D2D66896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4" y="155143"/>
            <a:ext cx="490421" cy="4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0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2D36C9-4445-D026-DB43-5906687F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8772" y="6101577"/>
            <a:ext cx="779767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4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03F23F2-BF33-131E-5B92-53D83E3218AB}"/>
              </a:ext>
            </a:extLst>
          </p:cNvPr>
          <p:cNvSpPr txBox="1"/>
          <p:nvPr/>
        </p:nvSpPr>
        <p:spPr>
          <a:xfrm>
            <a:off x="799512" y="400353"/>
            <a:ext cx="313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Bird’s eye view of the project.</a:t>
            </a:r>
            <a:endParaRPr lang="en-US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07D4C14-CFB4-8B1A-0997-AD5524526F7F}"/>
              </a:ext>
            </a:extLst>
          </p:cNvPr>
          <p:cNvSpPr txBox="1"/>
          <p:nvPr/>
        </p:nvSpPr>
        <p:spPr>
          <a:xfrm>
            <a:off x="312674" y="6387024"/>
            <a:ext cx="174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December 24,2022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FFAA2EF-25A8-AB15-CD67-2BCD4057C9CE}"/>
              </a:ext>
            </a:extLst>
          </p:cNvPr>
          <p:cNvSpPr txBox="1"/>
          <p:nvPr/>
        </p:nvSpPr>
        <p:spPr>
          <a:xfrm>
            <a:off x="1241544" y="5846332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 1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sz="14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Bird’s eye view of the project.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25BB71A-6912-DC1D-2777-4540430C5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4" y="155143"/>
            <a:ext cx="490421" cy="490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98" y="0"/>
            <a:ext cx="2489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85950A8-A4A9-E18D-7663-9871EEA7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101" y="6132139"/>
            <a:ext cx="740169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5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7D6255E-DA70-709A-2353-BFC6F3C42FEC}"/>
              </a:ext>
            </a:extLst>
          </p:cNvPr>
          <p:cNvSpPr txBox="1"/>
          <p:nvPr/>
        </p:nvSpPr>
        <p:spPr>
          <a:xfrm>
            <a:off x="1183640" y="522343"/>
            <a:ext cx="73374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Zen Map</a:t>
            </a:r>
            <a:endParaRPr lang="en-US" sz="5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B25E21E-5626-CD21-A348-A6411C3CF7C9}"/>
              </a:ext>
            </a:extLst>
          </p:cNvPr>
          <p:cNvSpPr txBox="1"/>
          <p:nvPr/>
        </p:nvSpPr>
        <p:spPr>
          <a:xfrm>
            <a:off x="312674" y="6387024"/>
            <a:ext cx="174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December 24,2022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CC5E5E-E1A7-E14F-0C24-E9A76D422A8B}"/>
              </a:ext>
            </a:extLst>
          </p:cNvPr>
          <p:cNvSpPr txBox="1"/>
          <p:nvPr/>
        </p:nvSpPr>
        <p:spPr>
          <a:xfrm>
            <a:off x="1183640" y="1621045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official graphical user interface (GUI) for the Nmap Security Scanner.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DFE5C24-50A8-7298-4E65-7BB48F80252C}"/>
              </a:ext>
            </a:extLst>
          </p:cNvPr>
          <p:cNvSpPr txBox="1"/>
          <p:nvPr/>
        </p:nvSpPr>
        <p:spPr>
          <a:xfrm>
            <a:off x="1183640" y="2712204"/>
            <a:ext cx="7596376" cy="136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 of ‘</a:t>
            </a:r>
            <a:r>
              <a:rPr lang="en-US" sz="1800" b="1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Zenmap</a:t>
            </a:r>
            <a:r>
              <a:rPr lang="en-US" sz="1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en-US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Zenmap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keeps track of scans until deleted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Zenmap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command profiles make it easy to run same scan more than once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need for a shell script to do common scan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CCF74DE-1961-B8B4-C62E-43999822E4FA}"/>
              </a:ext>
            </a:extLst>
          </p:cNvPr>
          <p:cNvSpPr txBox="1"/>
          <p:nvPr/>
        </p:nvSpPr>
        <p:spPr>
          <a:xfrm>
            <a:off x="1183639" y="4522790"/>
            <a:ext cx="7337431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Zenmap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analyses and displays the complete details related to hosts such as OS version, installed services, services status and uptime etc.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E7EEA4A-1EC6-85AC-39D1-5C18525940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4" y="155143"/>
            <a:ext cx="490421" cy="4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0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87BC1E-85B8-E824-9794-AF2A1739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3981" y="6146293"/>
            <a:ext cx="683339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6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7508325-907D-FC98-31DA-6C5D4F1626FD}"/>
              </a:ext>
            </a:extLst>
          </p:cNvPr>
          <p:cNvSpPr txBox="1"/>
          <p:nvPr/>
        </p:nvSpPr>
        <p:spPr>
          <a:xfrm>
            <a:off x="2617184" y="275207"/>
            <a:ext cx="5381597" cy="413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Four different host to domain</a:t>
            </a:r>
            <a:endParaRPr lang="en-US" sz="3200" dirty="0">
              <a:solidFill>
                <a:schemeClr val="accent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905243B-0225-8597-892C-D58246801586}"/>
              </a:ext>
            </a:extLst>
          </p:cNvPr>
          <p:cNvSpPr txBox="1"/>
          <p:nvPr/>
        </p:nvSpPr>
        <p:spPr>
          <a:xfrm>
            <a:off x="312674" y="6387024"/>
            <a:ext cx="174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December 24,2022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140A58-4268-805E-D81D-E291A68BF1F7}"/>
              </a:ext>
            </a:extLst>
          </p:cNvPr>
          <p:cNvSpPr txBox="1"/>
          <p:nvPr/>
        </p:nvSpPr>
        <p:spPr>
          <a:xfrm>
            <a:off x="3619005" y="648677"/>
            <a:ext cx="3377953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Domain 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www.github.com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08884F1-A880-3917-13A0-6A950E5D68CD}"/>
              </a:ext>
            </a:extLst>
          </p:cNvPr>
          <p:cNvSpPr txBox="1"/>
          <p:nvPr/>
        </p:nvSpPr>
        <p:spPr>
          <a:xfrm>
            <a:off x="506026" y="1062465"/>
            <a:ext cx="9055223" cy="869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domain name is a unique, easy-to-remember address used to access websites, such as 'google.com', and 'github.com'. Users can connect to websites using domain names thanks to the DNS system. Domain Registration.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CC74314-2643-B1C2-DCB5-62C272A61F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3" y="2700729"/>
            <a:ext cx="3564456" cy="19067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04D4444-CE2F-20D8-32C7-F2CC2B851E08}"/>
              </a:ext>
            </a:extLst>
          </p:cNvPr>
          <p:cNvSpPr txBox="1"/>
          <p:nvPr/>
        </p:nvSpPr>
        <p:spPr>
          <a:xfrm>
            <a:off x="383694" y="4745735"/>
            <a:ext cx="4161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 2: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Banglalink network Zen map scan output.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52E874D-F8D1-F3AE-DAD1-B14C175F61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78" y="2695428"/>
            <a:ext cx="3410626" cy="19173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100FFD3-944D-DB08-FD13-41F743C937CA}"/>
              </a:ext>
            </a:extLst>
          </p:cNvPr>
          <p:cNvSpPr txBox="1"/>
          <p:nvPr/>
        </p:nvSpPr>
        <p:spPr>
          <a:xfrm>
            <a:off x="5485469" y="4714957"/>
            <a:ext cx="4253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 3: Radiant Network ISP Zen map scan output.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42DE975-2DBB-AEC3-80B4-6CA5EE08EF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4" y="155143"/>
            <a:ext cx="490421" cy="4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2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B70E21C-6893-28F9-A324-8F405FDE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932" y="6105301"/>
            <a:ext cx="683339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7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D642367-E761-3F8D-1883-CFF51DD4EF38}"/>
              </a:ext>
            </a:extLst>
          </p:cNvPr>
          <p:cNvSpPr txBox="1"/>
          <p:nvPr/>
        </p:nvSpPr>
        <p:spPr>
          <a:xfrm>
            <a:off x="312674" y="6387024"/>
            <a:ext cx="174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December 24,2022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BB34543-8DDC-FC8D-5899-9B2BAAFA8E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85" y="1388397"/>
            <a:ext cx="3629807" cy="2040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084089D-44DB-7597-3CA5-A7D3AFCE3DFB}"/>
              </a:ext>
            </a:extLst>
          </p:cNvPr>
          <p:cNvSpPr txBox="1"/>
          <p:nvPr/>
        </p:nvSpPr>
        <p:spPr>
          <a:xfrm>
            <a:off x="537100" y="3512882"/>
            <a:ext cx="4070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 4: Red Network ISP Zen map scan output.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1AB45B0-0E87-69A5-022B-6B32260D4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97" y="1388397"/>
            <a:ext cx="3782627" cy="2124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3D90653-F872-FA60-6EAC-2F50650FCC12}"/>
              </a:ext>
            </a:extLst>
          </p:cNvPr>
          <p:cNvSpPr txBox="1"/>
          <p:nvPr/>
        </p:nvSpPr>
        <p:spPr>
          <a:xfrm>
            <a:off x="5004416" y="3566150"/>
            <a:ext cx="41591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Fig 5: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Robi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network Zen map scan output.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BE89E3C-DF93-7A8C-DB59-265158CAAB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4" y="155143"/>
            <a:ext cx="490421" cy="4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1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B70E21C-6893-28F9-A324-8F405FDE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932" y="6105301"/>
            <a:ext cx="683339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8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D642367-E761-3F8D-1883-CFF51DD4EF38}"/>
              </a:ext>
            </a:extLst>
          </p:cNvPr>
          <p:cNvSpPr txBox="1"/>
          <p:nvPr/>
        </p:nvSpPr>
        <p:spPr>
          <a:xfrm>
            <a:off x="312674" y="6387024"/>
            <a:ext cx="174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December 24,2022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F8F03C6-8848-71D9-26F6-D69183CE5F9E}"/>
              </a:ext>
            </a:extLst>
          </p:cNvPr>
          <p:cNvSpPr txBox="1"/>
          <p:nvPr/>
        </p:nvSpPr>
        <p:spPr>
          <a:xfrm>
            <a:off x="982639" y="155143"/>
            <a:ext cx="76563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4.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Design Network Topology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4" y="155143"/>
            <a:ext cx="490421" cy="490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9" y="863029"/>
            <a:ext cx="5944918" cy="53871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61052" y="6307988"/>
            <a:ext cx="342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: Network topology of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0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2D36C9-4445-D026-DB43-5906687F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8772" y="6101577"/>
            <a:ext cx="779767" cy="365125"/>
          </a:xfrm>
        </p:spPr>
        <p:txBody>
          <a:bodyPr/>
          <a:lstStyle/>
          <a:p>
            <a:fld id="{D82112C3-93CA-4A7E-9EB9-24B60FC1AFD7}" type="slidenum">
              <a:rPr lang="en-US" sz="4000" smtClean="0">
                <a:solidFill>
                  <a:schemeClr val="tx1"/>
                </a:solidFill>
              </a:rPr>
              <a:t>9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03F23F2-BF33-131E-5B92-53D83E3218AB}"/>
              </a:ext>
            </a:extLst>
          </p:cNvPr>
          <p:cNvSpPr txBox="1"/>
          <p:nvPr/>
        </p:nvSpPr>
        <p:spPr>
          <a:xfrm>
            <a:off x="736365" y="337104"/>
            <a:ext cx="9704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5. Excel sheet for Network Diagram: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07D4C14-CFB4-8B1A-0997-AD5524526F7F}"/>
              </a:ext>
            </a:extLst>
          </p:cNvPr>
          <p:cNvSpPr txBox="1"/>
          <p:nvPr/>
        </p:nvSpPr>
        <p:spPr>
          <a:xfrm>
            <a:off x="312674" y="6387024"/>
            <a:ext cx="1741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December 24,2022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4" y="1305560"/>
            <a:ext cx="4857460" cy="4506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921" y="1305560"/>
            <a:ext cx="5148198" cy="4356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4" y="155143"/>
            <a:ext cx="490421" cy="490421"/>
          </a:xfrm>
          <a:prstGeom prst="rect">
            <a:avLst/>
          </a:prstGeom>
        </p:spPr>
      </p:pic>
      <p:sp>
        <p:nvSpPr>
          <p:cNvPr id="10" name="TextBox 34">
            <a:extLst>
              <a:ext uri="{FF2B5EF4-FFF2-40B4-BE49-F238E27FC236}">
                <a16:creationId xmlns="" xmlns:a16="http://schemas.microsoft.com/office/drawing/2014/main" id="{7FFAA2EF-25A8-AB15-CD67-2BCD4057C9CE}"/>
              </a:ext>
            </a:extLst>
          </p:cNvPr>
          <p:cNvSpPr txBox="1"/>
          <p:nvPr/>
        </p:nvSpPr>
        <p:spPr>
          <a:xfrm>
            <a:off x="588247" y="5833026"/>
            <a:ext cx="3686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sz="14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/>
              <a:t>Service table of </a:t>
            </a:r>
            <a:r>
              <a:rPr lang="en-US" dirty="0" err="1"/>
              <a:t>Banglalink</a:t>
            </a:r>
            <a:r>
              <a:rPr lang="en-US" dirty="0"/>
              <a:t>.</a:t>
            </a:r>
          </a:p>
        </p:txBody>
      </p:sp>
      <p:sp>
        <p:nvSpPr>
          <p:cNvPr id="11" name="TextBox 34">
            <a:extLst>
              <a:ext uri="{FF2B5EF4-FFF2-40B4-BE49-F238E27FC236}">
                <a16:creationId xmlns="" xmlns:a16="http://schemas.microsoft.com/office/drawing/2014/main" id="{7FFAA2EF-25A8-AB15-CD67-2BCD4057C9CE}"/>
              </a:ext>
            </a:extLst>
          </p:cNvPr>
          <p:cNvSpPr txBox="1"/>
          <p:nvPr/>
        </p:nvSpPr>
        <p:spPr>
          <a:xfrm>
            <a:off x="5889075" y="5798994"/>
            <a:ext cx="3686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sz="14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/>
              <a:t>Service table of </a:t>
            </a:r>
            <a:r>
              <a:rPr lang="en-US" dirty="0" err="1"/>
              <a:t>Robi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83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462</TotalTime>
  <Words>731</Words>
  <Application>Microsoft Office PowerPoint</Application>
  <PresentationFormat>Custom</PresentationFormat>
  <Paragraphs>149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 Nayan</dc:creator>
  <cp:lastModifiedBy>Mou Pia</cp:lastModifiedBy>
  <cp:revision>241</cp:revision>
  <dcterms:created xsi:type="dcterms:W3CDTF">2022-08-21T05:48:26Z</dcterms:created>
  <dcterms:modified xsi:type="dcterms:W3CDTF">2022-12-23T18:04:55Z</dcterms:modified>
</cp:coreProperties>
</file>