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39"/>
  </p:notesMasterIdLst>
  <p:sldIdLst>
    <p:sldId id="256" r:id="rId5"/>
    <p:sldId id="260" r:id="rId6"/>
    <p:sldId id="258" r:id="rId7"/>
    <p:sldId id="288" r:id="rId8"/>
    <p:sldId id="289" r:id="rId9"/>
    <p:sldId id="284" r:id="rId10"/>
    <p:sldId id="290" r:id="rId11"/>
    <p:sldId id="291" r:id="rId12"/>
    <p:sldId id="292" r:id="rId13"/>
    <p:sldId id="283" r:id="rId14"/>
    <p:sldId id="294" r:id="rId15"/>
    <p:sldId id="267" r:id="rId16"/>
    <p:sldId id="287" r:id="rId17"/>
    <p:sldId id="296" r:id="rId18"/>
    <p:sldId id="304" r:id="rId19"/>
    <p:sldId id="282" r:id="rId20"/>
    <p:sldId id="300" r:id="rId21"/>
    <p:sldId id="297" r:id="rId22"/>
    <p:sldId id="298" r:id="rId23"/>
    <p:sldId id="302" r:id="rId24"/>
    <p:sldId id="301" r:id="rId25"/>
    <p:sldId id="303" r:id="rId26"/>
    <p:sldId id="299" r:id="rId27"/>
    <p:sldId id="268" r:id="rId28"/>
    <p:sldId id="286" r:id="rId29"/>
    <p:sldId id="305" r:id="rId30"/>
    <p:sldId id="306" r:id="rId31"/>
    <p:sldId id="281" r:id="rId32"/>
    <p:sldId id="285" r:id="rId33"/>
    <p:sldId id="269" r:id="rId34"/>
    <p:sldId id="275" r:id="rId35"/>
    <p:sldId id="280" r:id="rId36"/>
    <p:sldId id="263" r:id="rId37"/>
    <p:sldId id="26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9" autoAdjust="0"/>
    <p:restoredTop sz="65633" autoAdjust="0"/>
  </p:normalViewPr>
  <p:slideViewPr>
    <p:cSldViewPr snapToGrid="0" snapToObjects="1">
      <p:cViewPr varScale="1">
        <p:scale>
          <a:sx n="41" d="100"/>
          <a:sy n="41" d="100"/>
        </p:scale>
        <p:origin x="-342" y="-114"/>
      </p:cViewPr>
      <p:guideLst>
        <p:guide orient="horz" pos="2167"/>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ie.microsoft.com/testdrive/HTML5/CORSUpload/"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not “technically” part of the HTML5 specification, it’s hard not to bring Geolocation to the party because it’s another example of the richness and interactivity coming to web applications.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69875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storage. W</a:t>
            </a:r>
            <a:r>
              <a:rPr lang="en-US" baseline="0" dirty="0" smtClean="0"/>
              <a:t>ho still fights with cookies on their sites? HTML5 introduces a new key/value storage mechanism often referred to cookies on steroids. They’re not cookies, though, because you have more space for local storage (up to 5mb), and the storage items are not transferred back to the server on each request, as cookies are, so using them wont slow down your site.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6182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storage is targeted</a:t>
            </a:r>
            <a:r>
              <a:rPr lang="en-US" baseline="0" dirty="0" smtClean="0"/>
              <a:t> at providing you the developer with a way to capture and store user-specific data in the users browser, without transmitting that information back to the server. These things are scoped only to a domain, and live beyond the browser session, meaning you can pull and use them long after the user leaves the site. Note, as in the example here, that you can access localStorage both via getItem and setItem functions, or access the value directly using the key.</a:t>
            </a:r>
          </a:p>
          <a:p>
            <a:endParaRPr lang="en-US" baseline="0" dirty="0" smtClean="0"/>
          </a:p>
          <a:p>
            <a:r>
              <a:rPr lang="en-US" baseline="0" dirty="0" smtClean="0"/>
              <a:t>Local storage is supported in all major browsers, and has support in IE in versions 8 AND 9. What’s more, if you want to adopt Storage more broadly, there are polyfilling options that enable you to use localStorage all the way back to IE5.</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IndexedDB</a:t>
            </a:r>
            <a:r>
              <a:rPr lang="en-US" baseline="0" dirty="0" smtClean="0"/>
              <a:t> is a W3C draft specification for the storage of large amounts of structured data in the browser, using indexes that allow for high performance searches on this data. </a:t>
            </a:r>
            <a:r>
              <a:rPr lang="en-US" baseline="0" dirty="0" err="1" smtClean="0"/>
              <a:t>IndexedDB</a:t>
            </a:r>
            <a:r>
              <a:rPr lang="en-US" baseline="0" dirty="0" smtClean="0"/>
              <a:t> can be used for browser-implemented functions like bookmarks, and as a client-side cache for web apps like email.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leveraging localStorage</a:t>
            </a:r>
            <a:r>
              <a:rPr lang="en-US" baseline="0" dirty="0" smtClean="0"/>
              <a:t> by adding the capability of saving user preferences locally in the browser, and then loading those. [Be ready to speak to security of these items (sandboxed to site, etc.)]. No need to demo </a:t>
            </a:r>
            <a:r>
              <a:rPr lang="en-US" baseline="0" dirty="0" err="1" smtClean="0"/>
              <a:t>IndexedDB</a:t>
            </a:r>
            <a:r>
              <a:rPr lang="en-US" baseline="0" dirty="0" smtClean="0"/>
              <a:t> here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9958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25</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26</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27</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0" indent="0">
              <a:buNone/>
            </a:pPr>
            <a:r>
              <a:rPr lang="en-US" dirty="0" smtClean="0">
                <a:hlinkClick r:id="rId3"/>
              </a:rPr>
              <a:t>http://ie.microsoft.com/testdrive/HTML5/CORSUpload/</a:t>
            </a:r>
            <a:endParaRPr lang="en-US"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DOM window object has always provided access to the browser’s history through the “history” object. It exposes methods like back, forward and go to allow script-based navigation. HTML5 introduced the </a:t>
            </a:r>
            <a:r>
              <a:rPr lang="en-US" baseline="0" dirty="0" err="1" smtClean="0"/>
              <a:t>history.pushSate</a:t>
            </a:r>
            <a:r>
              <a:rPr lang="en-US" baseline="0" dirty="0" smtClean="0"/>
              <a:t>() and </a:t>
            </a:r>
            <a:r>
              <a:rPr lang="en-US" baseline="0" dirty="0" err="1" smtClean="0"/>
              <a:t>history.replaceState</a:t>
            </a:r>
            <a:r>
              <a:rPr lang="en-US" baseline="0" dirty="0" smtClean="0"/>
              <a:t>() methods, which allow you to add and modify history entries. The code above will actually change the address bar to “/contact”, but it won’t cause the browser to load the “contact” route, or even check that it exists. In essence, the History API means that the back button is no longer broken when using AJAX!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 smartphone, you’ve</a:t>
            </a:r>
            <a:r>
              <a:rPr lang="en-US" baseline="0" dirty="0" smtClean="0"/>
              <a:t> no doubt used Geolocation provided to apps by your device. With Geolocation support in all major browsers, desktop and mobile web applications can support Geolocation as well. Here, we’re retrieving the user’s current location and using the result to populate a map.</a:t>
            </a:r>
          </a:p>
          <a:p>
            <a:endParaRPr lang="en-US" baseline="0" dirty="0" smtClean="0"/>
          </a:p>
          <a:p>
            <a:r>
              <a:rPr lang="en-US" baseline="0" dirty="0" smtClean="0"/>
              <a:t>[Images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quickly add Geolocation (with fallback and graceful degradation) to our site.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4047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Canvas and SVG, two</a:t>
            </a:r>
            <a:r>
              <a:rPr lang="en-US" baseline="0" dirty="0" smtClean="0"/>
              <a:t> graphics technologies for the web.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48701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You can think of the canvas element, just like it sounds: a blank drawing surface embedded in your page. Adding &lt;canvas&gt; is as simple as adding the canvas tag, but you manipulate the canvas from JavaScript, where you can add shapes, text, images, gradients, transformations, effects and even animation. The canvas element is a pixel-based drawing surface.</a:t>
            </a:r>
          </a:p>
          <a:p>
            <a:endParaRPr lang="en-US" dirty="0" smtClean="0"/>
          </a:p>
          <a:p>
            <a:r>
              <a:rPr lang="en-US" dirty="0" smtClean="0"/>
              <a:t>Remember how I said JavaScript</a:t>
            </a:r>
            <a:r>
              <a:rPr lang="en-US" baseline="0" dirty="0" smtClean="0"/>
              <a:t> was important? Without it, all you can do with Canvas is put an element on the page. You need JavaScript to manipulate it. </a:t>
            </a:r>
            <a:r>
              <a:rPr lang="en-US" dirty="0" smtClean="0"/>
              <a:t>In this slide, we’re selecting the 2d context of the canvas,</a:t>
            </a:r>
            <a:r>
              <a:rPr lang="en-US" baseline="0" dirty="0" smtClean="0"/>
              <a:t> adding a rectangle, then adding a orange arc with rounded corners to the canvas.</a:t>
            </a:r>
          </a:p>
          <a:p>
            <a:endParaRPr lang="en-US" baseline="0" dirty="0" smtClean="0"/>
          </a:p>
          <a:p>
            <a:r>
              <a:rPr lang="en-US" baseline="0" dirty="0" smtClean="0"/>
              <a:t>In many ways, the Canvas is a scriptable Image tag, which is a powerful concept.</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13</a:t>
            </a:fld>
            <a:endParaRPr lang="en-US"/>
          </a:p>
        </p:txBody>
      </p:sp>
    </p:spTree>
    <p:extLst>
      <p:ext uri="{BB962C8B-B14F-4D97-AF65-F5344CB8AC3E}">
        <p14:creationId xmlns:p14="http://schemas.microsoft.com/office/powerpoint/2010/main" val="34716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Sockets are a </a:t>
            </a:r>
            <a:r>
              <a:rPr lang="en-US" sz="900" b="0" i="0" kern="1200" dirty="0" smtClean="0">
                <a:solidFill>
                  <a:schemeClr val="tx1"/>
                </a:solidFill>
                <a:effectLst/>
                <a:latin typeface="Segoe UI" pitchFamily="34" charset="0"/>
                <a:ea typeface="+mn-ea"/>
                <a:cs typeface="+mn-cs"/>
              </a:rPr>
              <a:t>Full-duplex, bi-directional communication over the Web: Both the server and client can send data at any time, or even at the same time. Only the data itself is sent, without the overhead of HTTP headers, dramatically reducing bandwidth. </a:t>
            </a:r>
          </a:p>
          <a:p>
            <a:r>
              <a:rPr lang="en-US" sz="900" b="0" i="0" kern="1200" dirty="0" smtClean="0">
                <a:solidFill>
                  <a:schemeClr val="tx1"/>
                </a:solidFill>
                <a:effectLst/>
                <a:latin typeface="Segoe UI" pitchFamily="34" charset="0"/>
                <a:ea typeface="+mn-ea"/>
                <a:cs typeface="+mn-cs"/>
              </a:rPr>
              <a:t>Web Sockets has been the subject of a lot of press</a:t>
            </a:r>
            <a:r>
              <a:rPr lang="en-US" sz="900" b="0" i="0" kern="1200" baseline="0" dirty="0" smtClean="0">
                <a:solidFill>
                  <a:schemeClr val="tx1"/>
                </a:solidFill>
                <a:effectLst/>
                <a:latin typeface="Segoe UI" pitchFamily="34" charset="0"/>
                <a:ea typeface="+mn-ea"/>
                <a:cs typeface="+mn-cs"/>
              </a:rPr>
              <a:t> and debate due to its early inclusion and subsequent removal from some browsers, but the technology isn’t gone. In fact, it’s being actively worked on by two standards bodies as we speak. Microsoft has published several updates to our demo Web Sockets implementation, and continues to update the demo with each publication of the specification. Try it out for yourself at HTML5Labs.com</a:t>
            </a:r>
            <a:endParaRPr lang="en-US" dirty="0" smtClean="0"/>
          </a:p>
          <a:p>
            <a:endParaRPr lang="en-US" dirty="0" smtClean="0"/>
          </a:p>
          <a:p>
            <a:r>
              <a:rPr lang="en-US" dirty="0" smtClean="0"/>
              <a:t>Web</a:t>
            </a:r>
            <a:r>
              <a:rPr lang="en-US" baseline="0" dirty="0" smtClean="0"/>
              <a:t> sockets are accessed through the WebSocket object. Sites open a socket at an end point, send messages and respond to new messages.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799583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jpe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4.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*Let’s be honest, this is the stuff that makes HTML5 </a:t>
            </a:r>
            <a:r>
              <a:rPr lang="en-US" sz="2800" dirty="0" err="1" smtClean="0">
                <a:solidFill>
                  <a:schemeClr val="accent1"/>
                </a:solidFill>
              </a:rPr>
              <a:t>awesomerer</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Canvas</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052103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2</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3.1</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2.1</a:t>
                      </a:r>
                      <a:endParaRPr lang="en-US" sz="2800" b="1" dirty="0">
                        <a:solidFill>
                          <a:srgbClr val="000000"/>
                        </a:solidFill>
                      </a:endParaRPr>
                    </a:p>
                  </a:txBody>
                  <a:tcPr/>
                </a:tc>
                <a:tc>
                  <a:txBody>
                    <a:bodyPr/>
                    <a:lstStyle/>
                    <a:p>
                      <a:pPr algn="ctr"/>
                      <a:r>
                        <a:rPr lang="en-US" sz="2800" b="1" dirty="0" smtClean="0">
                          <a:solidFill>
                            <a:srgbClr val="000000"/>
                          </a:solidFill>
                        </a:rPr>
                        <a:t>3.2</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smtClean="0"/>
              <a:t>&lt;canvas&gt;</a:t>
            </a:r>
            <a:endParaRPr lang="en-US" sz="6000" dirty="0"/>
          </a:p>
        </p:txBody>
      </p:sp>
    </p:spTree>
    <p:extLst>
      <p:ext uri="{BB962C8B-B14F-4D97-AF65-F5344CB8AC3E}">
        <p14:creationId xmlns:p14="http://schemas.microsoft.com/office/powerpoint/2010/main" val="34265104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Web Workers and Sockets*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*Just threading and keeping it real(time)</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Workers</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830269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Workers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3807552"/>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10.6</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236176368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Web </a:t>
            </a:r>
            <a:r>
              <a:rPr lang="en-US" sz="4000" dirty="0"/>
              <a:t>Sockets – </a:t>
            </a:r>
            <a:r>
              <a:rPr lang="en-US" sz="4000" dirty="0" smtClean="0"/>
              <a:t>Real Time Connections</a:t>
            </a:r>
            <a:endParaRPr lang="en-US" sz="4000" dirty="0"/>
          </a:p>
        </p:txBody>
      </p:sp>
      <p:sp>
        <p:nvSpPr>
          <p:cNvPr id="6" name="Text Placeholder 5"/>
          <p:cNvSpPr>
            <a:spLocks noGrp="1"/>
          </p:cNvSpPr>
          <p:nvPr>
            <p:ph type="body" sz="quarter" idx="10"/>
          </p:nvPr>
        </p:nvSpPr>
        <p:spPr>
          <a:xfrm>
            <a:off x="389437" y="1148981"/>
            <a:ext cx="8363937" cy="2671501"/>
          </a:xfrm>
        </p:spPr>
        <p:txBody>
          <a:bodyPr/>
          <a:lstStyle/>
          <a:p>
            <a:pPr marL="0" indent="0">
              <a:lnSpc>
                <a:spcPct val="80000"/>
              </a:lnSpc>
              <a:buNone/>
            </a:pPr>
            <a:r>
              <a:rPr lang="en-US" sz="2400" spc="-50" dirty="0" err="1" smtClean="0">
                <a:solidFill>
                  <a:srgbClr val="3F3F3F"/>
                </a:solidFill>
                <a:latin typeface="Consolas" pitchFamily="49" charset="0"/>
                <a:cs typeface="Consolas" pitchFamily="49" charset="0"/>
              </a:rPr>
              <a:t>var</a:t>
            </a:r>
            <a:r>
              <a:rPr lang="en-US" sz="2400" spc="-50" dirty="0" smtClean="0">
                <a:solidFill>
                  <a:srgbClr val="3F3F3F"/>
                </a:solidFill>
                <a:latin typeface="Consolas" pitchFamily="49" charset="0"/>
                <a:cs typeface="Consolas" pitchFamily="49" charset="0"/>
              </a:rPr>
              <a:t> socket = new </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WebSocket</a:t>
            </a:r>
            <a:r>
              <a:rPr lang="en-US" sz="2400" spc="-50" dirty="0" smtClean="0">
                <a:solidFill>
                  <a:srgbClr val="3F3F3F"/>
                </a:solidFill>
                <a:latin typeface="Consolas" pitchFamily="49" charset="0"/>
                <a:cs typeface="Consolas" pitchFamily="49" charset="0"/>
              </a:rPr>
              <a:t>('</a:t>
            </a:r>
            <a:r>
              <a:rPr lang="en-US" sz="2400" spc="-50" dirty="0" err="1" smtClean="0">
                <a:solidFill>
                  <a:srgbClr val="3F3F3F"/>
                </a:solidFill>
                <a:latin typeface="Consolas" pitchFamily="49" charset="0"/>
                <a:cs typeface="Consolas" pitchFamily="49" charset="0"/>
              </a:rPr>
              <a:t>ws</a:t>
            </a:r>
            <a:r>
              <a:rPr lang="en-US" sz="2400" spc="-50" dirty="0" smtClean="0">
                <a:solidFill>
                  <a:srgbClr val="3F3F3F"/>
                </a:solidFill>
                <a:latin typeface="Consolas" pitchFamily="49" charset="0"/>
                <a:cs typeface="Consolas" pitchFamily="49" charset="0"/>
              </a:rPr>
              <a:t>://my.websocket.org/echo');</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onopen</a:t>
            </a:r>
            <a:r>
              <a:rPr lang="en-US" sz="2400" spc="-50" dirty="0" smtClean="0">
                <a:solidFill>
                  <a:srgbClr val="3F3F3F"/>
                </a:solidFill>
                <a:latin typeface="Consolas" pitchFamily="49" charset="0"/>
                <a:cs typeface="Consolas" pitchFamily="49" charset="0"/>
              </a:rPr>
              <a:t> = function(event) {</a:t>
            </a:r>
            <a:br>
              <a:rPr lang="en-US" sz="2400" spc="-50" dirty="0" smtClean="0">
                <a:solidFill>
                  <a:srgbClr val="3F3F3F"/>
                </a:solidFill>
                <a:latin typeface="Consolas" pitchFamily="49" charset="0"/>
                <a:cs typeface="Consolas" pitchFamily="49" charset="0"/>
              </a:rPr>
            </a:br>
            <a:r>
              <a:rPr lang="en-US" sz="2400" spc="-50" dirty="0" smtClean="0">
                <a:solidFill>
                  <a:srgbClr val="3F3F3F"/>
                </a:solidFill>
                <a:latin typeface="Consolas" pitchFamily="49" charset="0"/>
                <a:cs typeface="Consolas" pitchFamily="49" charset="0"/>
              </a:rPr>
              <a:t>  </a:t>
            </a: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send</a:t>
            </a:r>
            <a:r>
              <a:rPr lang="en-US" sz="2400" spc="-50" dirty="0" smtClean="0">
                <a:solidFill>
                  <a:srgbClr val="3F3F3F"/>
                </a:solidFill>
                <a:latin typeface="Consolas" pitchFamily="49" charset="0"/>
                <a:cs typeface="Consolas" pitchFamily="49" charset="0"/>
              </a:rPr>
              <a:t>('Hello, </a:t>
            </a:r>
            <a:r>
              <a:rPr lang="en-US" sz="2400" spc="-50" dirty="0" err="1" smtClean="0">
                <a:solidFill>
                  <a:srgbClr val="3F3F3F"/>
                </a:solidFill>
                <a:latin typeface="Consolas" pitchFamily="49" charset="0"/>
                <a:cs typeface="Consolas" pitchFamily="49" charset="0"/>
              </a:rPr>
              <a:t>WebSocket</a:t>
            </a:r>
            <a:r>
              <a:rPr lang="en-US" sz="2400" spc="-50" dirty="0" smtClean="0">
                <a:solidFill>
                  <a:srgbClr val="3F3F3F"/>
                </a:solidFill>
                <a:latin typeface="Consolas" pitchFamily="49" charset="0"/>
                <a:cs typeface="Consolas" pitchFamily="49" charset="0"/>
              </a:rPr>
              <a:t>');</a:t>
            </a:r>
            <a:br>
              <a:rPr lang="en-US" sz="2400" spc="-50" dirty="0" smtClean="0">
                <a:solidFill>
                  <a:srgbClr val="3F3F3F"/>
                </a:solidFill>
                <a:latin typeface="Consolas" pitchFamily="49" charset="0"/>
                <a:cs typeface="Consolas" pitchFamily="49" charset="0"/>
              </a:rPr>
            </a:br>
            <a:r>
              <a:rPr lang="en-US" sz="2400" spc="-50" dirty="0" smtClean="0">
                <a:solidFill>
                  <a:srgbClr val="3F3F3F"/>
                </a:solidFill>
                <a:latin typeface="Consolas" pitchFamily="49" charset="0"/>
                <a:cs typeface="Consolas" pitchFamily="49" charset="0"/>
              </a:rPr>
              <a:t>};</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onmessage</a:t>
            </a:r>
            <a:r>
              <a:rPr lang="en-US" sz="2400" spc="-50" dirty="0" smtClean="0">
                <a:solidFill>
                  <a:srgbClr val="3F3F3F"/>
                </a:solidFill>
                <a:latin typeface="Consolas" pitchFamily="49" charset="0"/>
                <a:cs typeface="Consolas" pitchFamily="49" charset="0"/>
              </a:rPr>
              <a:t> = function(event) { alert(</a:t>
            </a:r>
            <a:r>
              <a:rPr lang="en-US" sz="2400" spc="-50" dirty="0" err="1" smtClean="0">
                <a:solidFill>
                  <a:srgbClr val="3F3F3F"/>
                </a:solidFill>
                <a:latin typeface="Consolas" pitchFamily="49" charset="0"/>
                <a:cs typeface="Consolas" pitchFamily="49" charset="0"/>
              </a:rPr>
              <a:t>event.data</a:t>
            </a:r>
            <a:r>
              <a:rPr lang="en-US" sz="2400" spc="-50" dirty="0" smtClean="0">
                <a:solidFill>
                  <a:srgbClr val="3F3F3F"/>
                </a:solidFill>
                <a:latin typeface="Consolas" pitchFamily="49" charset="0"/>
                <a:cs typeface="Consolas" pitchFamily="49" charset="0"/>
              </a:rPr>
              <a:t>); }</a:t>
            </a:r>
            <a:br>
              <a:rPr lang="en-US" sz="2400" spc="-50" dirty="0" smtClean="0">
                <a:solidFill>
                  <a:srgbClr val="3F3F3F"/>
                </a:solidFill>
                <a:latin typeface="Consolas" pitchFamily="49" charset="0"/>
                <a:cs typeface="Consolas" pitchFamily="49" charset="0"/>
              </a:rPr>
            </a:br>
            <a:r>
              <a:rPr lang="en-US" sz="2400" spc="-50" dirty="0" err="1" smtClean="0">
                <a:solidFill>
                  <a:srgbClr val="3F3F3F"/>
                </a:solidFill>
                <a:latin typeface="Consolas" pitchFamily="49" charset="0"/>
                <a:cs typeface="Consolas" pitchFamily="49" charset="0"/>
              </a:rPr>
              <a:t>socket.</a:t>
            </a:r>
            <a:r>
              <a:rPr lang="en-US" sz="24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onclose</a:t>
            </a:r>
            <a:r>
              <a:rPr lang="en-US" sz="2400" b="1" spc="-50" dirty="0" smtClean="0">
                <a:solidFill>
                  <a:srgbClr val="3F3F3F"/>
                </a:solidFill>
                <a:effectLst>
                  <a:outerShdw blurRad="38100" dist="38100" dir="2700000" algn="tl">
                    <a:srgbClr val="000000">
                      <a:alpha val="43137"/>
                    </a:srgbClr>
                  </a:outerShdw>
                </a:effectLst>
                <a:latin typeface="Consolas" pitchFamily="49" charset="0"/>
                <a:cs typeface="Consolas" pitchFamily="49" charset="0"/>
              </a:rPr>
              <a:t> </a:t>
            </a:r>
            <a:r>
              <a:rPr lang="en-US" sz="2400" spc="-50" dirty="0" smtClean="0">
                <a:solidFill>
                  <a:srgbClr val="3F3F3F"/>
                </a:solidFill>
                <a:latin typeface="Consolas" pitchFamily="49" charset="0"/>
                <a:cs typeface="Consolas" pitchFamily="49" charset="0"/>
              </a:rPr>
              <a:t>= function(event) { alert('closed'); }</a:t>
            </a:r>
            <a:endParaRPr lang="en-US" sz="2400" spc="-50" dirty="0">
              <a:latin typeface="Consolas" pitchFamily="49" charset="0"/>
              <a:cs typeface="Consolas" pitchFamily="49" charset="0"/>
            </a:endParaRPr>
          </a:p>
        </p:txBody>
      </p:sp>
      <p:sp>
        <p:nvSpPr>
          <p:cNvPr id="2" name="Cube 1"/>
          <p:cNvSpPr/>
          <p:nvPr/>
        </p:nvSpPr>
        <p:spPr bwMode="auto">
          <a:xfrm rot="16200000">
            <a:off x="5052670" y="4723430"/>
            <a:ext cx="1991033" cy="940454"/>
          </a:xfrm>
          <a:prstGeom prst="cub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Server</a:t>
            </a:r>
          </a:p>
        </p:txBody>
      </p:sp>
      <p:sp>
        <p:nvSpPr>
          <p:cNvPr id="3" name="Flowchart: Document 2"/>
          <p:cNvSpPr/>
          <p:nvPr/>
        </p:nvSpPr>
        <p:spPr bwMode="auto">
          <a:xfrm>
            <a:off x="2612759" y="4198140"/>
            <a:ext cx="951519" cy="1681316"/>
          </a:xfrm>
          <a:prstGeom prst="flowChartDocumen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cxnSp>
        <p:nvCxnSpPr>
          <p:cNvPr id="7" name="Straight Arrow Connector 6"/>
          <p:cNvCxnSpPr/>
          <p:nvPr/>
        </p:nvCxnSpPr>
        <p:spPr>
          <a:xfrm flipV="1">
            <a:off x="3564277" y="4478364"/>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64276" y="5397680"/>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bwMode="auto">
          <a:xfrm>
            <a:off x="4244725" y="5156782"/>
            <a:ext cx="652786" cy="523571"/>
          </a:xfrm>
          <a:prstGeom prst="flowChart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alpha val="99000"/>
                  </a:schemeClr>
                </a:solidFill>
              </a:rPr>
              <a:t>TCP</a:t>
            </a:r>
          </a:p>
        </p:txBody>
      </p:sp>
      <p:sp>
        <p:nvSpPr>
          <p:cNvPr id="11" name="Flowchart: Multidocument 10"/>
          <p:cNvSpPr/>
          <p:nvPr/>
        </p:nvSpPr>
        <p:spPr bwMode="auto">
          <a:xfrm>
            <a:off x="4161742" y="4124404"/>
            <a:ext cx="818749" cy="722667"/>
          </a:xfrm>
          <a:prstGeom prst="flowChartMulti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alpha val="99000"/>
                  </a:schemeClr>
                </a:solidFill>
              </a:rPr>
              <a:t>HTTP</a:t>
            </a:r>
          </a:p>
        </p:txBody>
      </p:sp>
    </p:spTree>
    <p:extLst>
      <p:ext uri="{BB962C8B-B14F-4D97-AF65-F5344CB8AC3E}">
        <p14:creationId xmlns:p14="http://schemas.microsoft.com/office/powerpoint/2010/main" val="22045819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Sockets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439147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14</a:t>
                      </a:r>
                      <a:endParaRPr lang="en-US" sz="3200" b="1" dirty="0">
                        <a:solidFill>
                          <a:srgbClr val="000000"/>
                        </a:solidFill>
                      </a:endParaRPr>
                    </a:p>
                  </a:txBody>
                  <a:tcPr/>
                </a:tc>
                <a:tc>
                  <a:txBody>
                    <a:bodyPr/>
                    <a:lstStyle/>
                    <a:p>
                      <a:pPr algn="ctr"/>
                      <a:r>
                        <a:rPr lang="en-US" sz="3200" b="1" dirty="0" smtClean="0">
                          <a:solidFill>
                            <a:srgbClr val="000000"/>
                          </a:solidFill>
                        </a:rPr>
                        <a:t>6</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Workers and Sockets</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255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smtClean="0"/>
              <a:t>Storage and </a:t>
            </a:r>
            <a:r>
              <a:rPr lang="en-US" sz="5400" dirty="0" err="1" smtClean="0"/>
              <a:t>IndexedDB</a:t>
            </a:r>
            <a:r>
              <a:rPr lang="en-US" sz="5400" baseline="30000" dirty="0" smtClean="0"/>
              <a:t>*</a:t>
            </a:r>
            <a:endParaRPr lang="en-US" sz="5400" baseline="30000" dirty="0"/>
          </a:p>
        </p:txBody>
      </p:sp>
      <p:sp>
        <p:nvSpPr>
          <p:cNvPr id="5" name="Subtitle 4"/>
          <p:cNvSpPr>
            <a:spLocks noGrp="1"/>
          </p:cNvSpPr>
          <p:nvPr>
            <p:ph type="subTitle" idx="1"/>
          </p:nvPr>
        </p:nvSpPr>
        <p:spPr/>
        <p:txBody>
          <a:bodyPr/>
          <a:lstStyle/>
          <a:p>
            <a:r>
              <a:rPr lang="en-US" dirty="0" smtClean="0">
                <a:solidFill>
                  <a:schemeClr val="accent1">
                    <a:alpha val="99000"/>
                  </a:schemeClr>
                </a:solidFill>
              </a:rPr>
              <a:t>*Save pictures of cats in the browser</a:t>
            </a:r>
            <a:endParaRPr lang="en-US" dirty="0" smtClean="0"/>
          </a:p>
          <a:p>
            <a:endParaRPr lang="en-US" dirty="0"/>
          </a:p>
        </p:txBody>
      </p:sp>
    </p:spTree>
    <p:extLst>
      <p:ext uri="{BB962C8B-B14F-4D97-AF65-F5344CB8AC3E}">
        <p14:creationId xmlns:p14="http://schemas.microsoft.com/office/powerpoint/2010/main" val="36242376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localStorage</a:t>
            </a:r>
            <a:r>
              <a:rPr lang="en-US" dirty="0" smtClean="0"/>
              <a:t> </a:t>
            </a:r>
            <a:endParaRPr lang="en-US" dirty="0"/>
          </a:p>
        </p:txBody>
      </p:sp>
      <p:sp>
        <p:nvSpPr>
          <p:cNvPr id="6" name="Text Placeholder 5"/>
          <p:cNvSpPr>
            <a:spLocks noGrp="1"/>
          </p:cNvSpPr>
          <p:nvPr>
            <p:ph type="body" sz="quarter" idx="10"/>
          </p:nvPr>
        </p:nvSpPr>
        <p:spPr>
          <a:xfrm>
            <a:off x="389436" y="1447973"/>
            <a:ext cx="8571939" cy="2702278"/>
          </a:xfrm>
        </p:spPr>
        <p:txBody>
          <a:bodyPr/>
          <a:lstStyle/>
          <a:p>
            <a:pPr marL="0" indent="0">
              <a:buNone/>
            </a:pPr>
            <a:r>
              <a:rPr lang="en-US" sz="2400" dirty="0" smtClean="0">
                <a:solidFill>
                  <a:schemeClr val="bg1"/>
                </a:solidFill>
              </a:rPr>
              <a:t>$('#save').click(function () {</a:t>
            </a:r>
          </a:p>
          <a:p>
            <a:pPr marL="0" indent="0">
              <a:buNone/>
            </a:pPr>
            <a:r>
              <a:rPr lang="en-US" sz="2400" spc="-100" dirty="0" smtClean="0">
                <a:solidFill>
                  <a:schemeClr val="bg1"/>
                </a:solidFill>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window.localStorage.setItem</a:t>
            </a:r>
            <a:r>
              <a:rPr lang="en-US" sz="2400" spc="-100" dirty="0" smtClean="0">
                <a:solidFill>
                  <a:schemeClr val="bg1"/>
                </a:solidFill>
              </a:rPr>
              <a:t>('name',$('#name').</a:t>
            </a:r>
            <a:r>
              <a:rPr lang="en-US" sz="2400" spc="-100" dirty="0" err="1" smtClean="0">
                <a:solidFill>
                  <a:schemeClr val="bg1"/>
                </a:solidFill>
              </a:rPr>
              <a:t>val</a:t>
            </a:r>
            <a:r>
              <a:rPr lang="en-US" sz="2400" spc="-100" dirty="0" smtClean="0">
                <a:solidFill>
                  <a:schemeClr val="bg1"/>
                </a:solidFill>
              </a:rPr>
              <a:t>());</a:t>
            </a:r>
          </a:p>
          <a:p>
            <a:pPr marL="0" indent="0">
              <a:buNone/>
            </a:pPr>
            <a:r>
              <a:rPr lang="en-US" sz="2400" b="1" spc="-100" dirty="0" smtClean="0">
                <a:solidFill>
                  <a:schemeClr val="bg1"/>
                </a:solidFill>
                <a:effectLst>
                  <a:outerShdw blurRad="38100" dist="38100" dir="2700000" algn="tl">
                    <a:srgbClr val="000000">
                      <a:alpha val="43137"/>
                    </a:srgbClr>
                  </a:outerShdw>
                </a:effectLst>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a:t>
            </a:r>
            <a:r>
              <a:rPr lang="en-US" sz="2400" spc="-100" dirty="0" err="1" smtClean="0">
                <a:solidFill>
                  <a:schemeClr val="accent2">
                    <a:lumMod val="50000"/>
                  </a:schemeClr>
                </a:solidFill>
              </a:rPr>
              <a:t>.</a:t>
            </a:r>
            <a:r>
              <a:rPr lang="en-US" sz="2400" spc="-100" dirty="0" err="1" smtClean="0">
                <a:solidFill>
                  <a:schemeClr val="bg1"/>
                </a:solidFill>
              </a:rPr>
              <a:t>email</a:t>
            </a:r>
            <a:r>
              <a:rPr lang="en-US" sz="2400" spc="-100" dirty="0" smtClean="0">
                <a:solidFill>
                  <a:schemeClr val="bg1"/>
                </a:solidFill>
              </a:rPr>
              <a:t> = $('#email').</a:t>
            </a:r>
            <a:r>
              <a:rPr lang="en-US" sz="2400" spc="-100" dirty="0" err="1" smtClean="0">
                <a:solidFill>
                  <a:schemeClr val="bg1"/>
                </a:solidFill>
              </a:rPr>
              <a:t>val</a:t>
            </a:r>
            <a:r>
              <a:rPr lang="en-US" sz="2400" spc="-100" dirty="0" smtClean="0">
                <a:solidFill>
                  <a:schemeClr val="bg1"/>
                </a:solidFill>
              </a:rPr>
              <a:t>(); </a:t>
            </a:r>
          </a:p>
          <a:p>
            <a:pPr marL="0" indent="0">
              <a:buNone/>
            </a:pPr>
            <a:r>
              <a:rPr lang="en-US" sz="2400" dirty="0" smtClean="0">
                <a:solidFill>
                  <a:schemeClr val="bg1"/>
                </a:solidFill>
              </a:rPr>
              <a:t>});</a:t>
            </a:r>
            <a:br>
              <a:rPr lang="en-US" sz="2400" dirty="0" smtClean="0">
                <a:solidFill>
                  <a:schemeClr val="bg1"/>
                </a:solidFill>
              </a:rPr>
            </a:br>
            <a:endParaRPr lang="en-US" sz="2400" dirty="0" smtClean="0">
              <a:solidFill>
                <a:schemeClr val="bg1"/>
              </a:solidFill>
            </a:endParaRPr>
          </a:p>
          <a:p>
            <a:pPr marL="0" indent="0">
              <a:buNone/>
            </a:pPr>
            <a:r>
              <a:rPr lang="en-US" sz="2400" dirty="0" smtClean="0">
                <a:solidFill>
                  <a:schemeClr val="bg1"/>
                </a:solidFill>
              </a:rPr>
              <a:t>$('#name').</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window.localStorage.getItem</a:t>
            </a:r>
            <a:r>
              <a:rPr lang="en-US" sz="2400" dirty="0" smtClean="0">
                <a:solidFill>
                  <a:schemeClr val="bg1"/>
                </a:solidFill>
              </a:rPr>
              <a:t>('name'));</a:t>
            </a:r>
          </a:p>
          <a:p>
            <a:pPr marL="0" indent="0">
              <a:buNone/>
            </a:pPr>
            <a:r>
              <a:rPr lang="en-US" sz="2400" dirty="0" smtClean="0">
                <a:solidFill>
                  <a:schemeClr val="bg1"/>
                </a:solidFill>
              </a:rPr>
              <a:t>$('#email').</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a:t>
            </a:r>
            <a:r>
              <a:rPr lang="en-US" sz="2400" dirty="0" err="1" smtClean="0">
                <a:solidFill>
                  <a:schemeClr val="accent2">
                    <a:lumMod val="50000"/>
                  </a:schemeClr>
                </a:solidFill>
              </a:rPr>
              <a:t>.</a:t>
            </a:r>
            <a:r>
              <a:rPr lang="en-US" sz="2400" dirty="0" err="1" smtClean="0">
                <a:solidFill>
                  <a:schemeClr val="bg1"/>
                </a:solidFill>
              </a:rPr>
              <a:t>email</a:t>
            </a:r>
            <a:r>
              <a:rPr lang="en-US" sz="2400" dirty="0" smtClean="0">
                <a:solidFill>
                  <a:schemeClr val="bg1"/>
                </a:solidFill>
              </a:rPr>
              <a:t>);</a:t>
            </a:r>
            <a:endParaRPr lang="en-US" sz="2400" dirty="0">
              <a:solidFill>
                <a:schemeClr val="bg1"/>
              </a:solidFill>
            </a:endParaRPr>
          </a:p>
        </p:txBody>
      </p:sp>
      <p:pic>
        <p:nvPicPr>
          <p:cNvPr id="3078" name="Picture 6" descr="C:\Users\brsatrom\AppData\Local\Temp\SNAGHTML4ab39dc.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7741" b="-6130"/>
          <a:stretch/>
        </p:blipFill>
        <p:spPr bwMode="auto">
          <a:xfrm>
            <a:off x="6413754" y="4150251"/>
            <a:ext cx="2483051" cy="22953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755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endParaRPr lang="en-US" dirty="0"/>
          </a:p>
        </p:txBody>
      </p:sp>
      <p:sp>
        <p:nvSpPr>
          <p:cNvPr id="6" name="Text Placeholder 4"/>
          <p:cNvSpPr>
            <a:spLocks noGrp="1"/>
          </p:cNvSpPr>
          <p:nvPr>
            <p:ph type="body" sz="quarter" idx="10"/>
          </p:nvPr>
        </p:nvSpPr>
        <p:spPr>
          <a:xfrm>
            <a:off x="389436" y="1447802"/>
            <a:ext cx="8363938" cy="451406"/>
          </a:xfrm>
        </p:spPr>
        <p:txBody>
          <a:bodyPr/>
          <a:lstStyle/>
          <a:p>
            <a:pPr marL="0" indent="0">
              <a:buNone/>
            </a:pPr>
            <a:r>
              <a:rPr lang="en-US" dirty="0" smtClean="0"/>
              <a:t>Description</a:t>
            </a:r>
          </a:p>
        </p:txBody>
      </p:sp>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3269" y="3973475"/>
            <a:ext cx="2620105" cy="2620105"/>
          </a:xfrm>
          <a:prstGeom prst="rect">
            <a:avLst/>
          </a:prstGeom>
        </p:spPr>
      </p:pic>
    </p:spTree>
    <p:extLst>
      <p:ext uri="{BB962C8B-B14F-4D97-AF65-F5344CB8AC3E}">
        <p14:creationId xmlns:p14="http://schemas.microsoft.com/office/powerpoint/2010/main" val="13017541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Storage</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60196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8</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IndexedDB</a:t>
            </a:r>
            <a:endParaRPr lang="en-US" dirty="0"/>
          </a:p>
        </p:txBody>
      </p:sp>
      <p:sp>
        <p:nvSpPr>
          <p:cNvPr id="6" name="Text Placeholder 5"/>
          <p:cNvSpPr>
            <a:spLocks noGrp="1"/>
          </p:cNvSpPr>
          <p:nvPr>
            <p:ph type="body" sz="quarter" idx="10"/>
          </p:nvPr>
        </p:nvSpPr>
        <p:spPr>
          <a:xfrm>
            <a:off x="389436" y="1447973"/>
            <a:ext cx="8571939" cy="3154197"/>
          </a:xfrm>
        </p:spPr>
        <p:txBody>
          <a:bodyPr/>
          <a:lstStyle/>
          <a:p>
            <a:pPr marL="0" indent="0">
              <a:buNone/>
            </a:pPr>
            <a:r>
              <a:rPr lang="en-US" sz="2200" dirty="0" err="1">
                <a:solidFill>
                  <a:schemeClr val="bg1"/>
                </a:solidFill>
              </a:rPr>
              <a:t>var</a:t>
            </a:r>
            <a:r>
              <a:rPr lang="en-US" sz="2200" dirty="0">
                <a:solidFill>
                  <a:schemeClr val="bg1"/>
                </a:solidFill>
              </a:rPr>
              <a:t> </a:t>
            </a:r>
            <a:r>
              <a:rPr lang="en-US" sz="2200" dirty="0" err="1" smtClean="0">
                <a:solidFill>
                  <a:schemeClr val="bg1"/>
                </a:solidFill>
              </a:rPr>
              <a:t>req</a:t>
            </a:r>
            <a:r>
              <a:rPr lang="en-US" sz="2200" dirty="0" smtClean="0">
                <a:solidFill>
                  <a:schemeClr val="bg1"/>
                </a:solidFill>
              </a:rPr>
              <a:t> </a:t>
            </a:r>
            <a:r>
              <a:rPr lang="en-US" sz="2200" dirty="0">
                <a:solidFill>
                  <a:schemeClr val="bg1"/>
                </a:solidFill>
              </a:rPr>
              <a:t>= </a:t>
            </a:r>
            <a:r>
              <a:rPr lang="en-US" sz="2200" dirty="0" err="1">
                <a:solidFill>
                  <a:schemeClr val="bg1"/>
                </a:solidFill>
              </a:rPr>
              <a:t>window.</a:t>
            </a:r>
            <a:r>
              <a:rPr lang="en-US" sz="2200" b="1" dirty="0" err="1">
                <a:solidFill>
                  <a:srgbClr val="800000"/>
                </a:solidFill>
              </a:rPr>
              <a:t>indexedDB</a:t>
            </a:r>
            <a:r>
              <a:rPr lang="en-US" sz="2200" dirty="0" err="1">
                <a:solidFill>
                  <a:schemeClr val="bg1"/>
                </a:solidFill>
              </a:rPr>
              <a:t>.open</a:t>
            </a:r>
            <a:r>
              <a:rPr lang="en-US" sz="2200" dirty="0">
                <a:solidFill>
                  <a:schemeClr val="bg1"/>
                </a:solidFill>
              </a:rPr>
              <a:t>('Database Name');</a:t>
            </a:r>
          </a:p>
          <a:p>
            <a:pPr marL="0" indent="0">
              <a:buNone/>
            </a:pPr>
            <a:r>
              <a:rPr lang="en-US" sz="2200" dirty="0" err="1">
                <a:solidFill>
                  <a:schemeClr val="bg1"/>
                </a:solidFill>
              </a:rPr>
              <a:t>r</a:t>
            </a:r>
            <a:r>
              <a:rPr lang="en-US" sz="2200" dirty="0" err="1" smtClean="0">
                <a:solidFill>
                  <a:schemeClr val="bg1"/>
                </a:solidFill>
              </a:rPr>
              <a:t>eq.onsuccess</a:t>
            </a:r>
            <a:r>
              <a:rPr lang="en-US" sz="2200" dirty="0" smtClean="0">
                <a:solidFill>
                  <a:schemeClr val="bg1"/>
                </a:solidFill>
              </a:rPr>
              <a:t> </a:t>
            </a:r>
            <a:r>
              <a:rPr lang="en-US" sz="2200" dirty="0">
                <a:solidFill>
                  <a:schemeClr val="bg1"/>
                </a:solidFill>
              </a:rPr>
              <a:t>= function(event) {</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db</a:t>
            </a:r>
            <a:r>
              <a:rPr lang="en-US" sz="2200" dirty="0">
                <a:solidFill>
                  <a:schemeClr val="bg1"/>
                </a:solidFill>
              </a:rPr>
              <a:t> = </a:t>
            </a:r>
            <a:r>
              <a:rPr lang="en-US" sz="2200" dirty="0" err="1">
                <a:solidFill>
                  <a:schemeClr val="bg1"/>
                </a:solidFill>
              </a:rPr>
              <a:t>event.srcElement.result</a:t>
            </a:r>
            <a:r>
              <a:rPr lang="en-US" sz="2200" dirty="0">
                <a:solidFill>
                  <a:schemeClr val="bg1"/>
                </a:solidFill>
              </a:rPr>
              <a:t>;</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a:solidFill>
                  <a:schemeClr val="bg1"/>
                </a:solidFill>
              </a:rPr>
              <a:t>transaction = </a:t>
            </a:r>
            <a:r>
              <a:rPr lang="en-US" sz="2200" b="1" dirty="0" err="1">
                <a:solidFill>
                  <a:srgbClr val="800000"/>
                </a:solidFill>
              </a:rPr>
              <a:t>db.transaction</a:t>
            </a:r>
            <a:r>
              <a:rPr lang="en-US" sz="2200" dirty="0">
                <a:solidFill>
                  <a:schemeClr val="bg1"/>
                </a:solidFill>
              </a:rPr>
              <a:t>([], </a:t>
            </a:r>
            <a:r>
              <a:rPr lang="en-US" sz="2200" b="1" dirty="0" err="1">
                <a:solidFill>
                  <a:srgbClr val="800000"/>
                </a:solidFill>
              </a:rPr>
              <a:t>IDBTransaction.READ_ONLY</a:t>
            </a:r>
            <a:r>
              <a:rPr lang="en-US" sz="2200" dirty="0">
                <a:solidFill>
                  <a:schemeClr val="bg1"/>
                </a:solidFill>
              </a:rPr>
              <a:t>);</a:t>
            </a:r>
          </a:p>
          <a:p>
            <a:pPr marL="0" indent="0">
              <a:buNone/>
            </a:pP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curRequest</a:t>
            </a:r>
            <a:r>
              <a:rPr lang="en-US" sz="2200" dirty="0">
                <a:solidFill>
                  <a:schemeClr val="bg1"/>
                </a:solidFill>
              </a:rPr>
              <a:t> =</a:t>
            </a:r>
            <a:r>
              <a:rPr lang="en-US" sz="2200" dirty="0">
                <a:solidFill>
                  <a:srgbClr val="800000"/>
                </a:solidFill>
              </a:rPr>
              <a:t> </a:t>
            </a:r>
            <a:r>
              <a:rPr lang="en-US" sz="2200" b="1" dirty="0" err="1">
                <a:solidFill>
                  <a:srgbClr val="800000"/>
                </a:solidFill>
              </a:rPr>
              <a:t>transaction.objectStore</a:t>
            </a:r>
            <a:r>
              <a:rPr lang="en-US" sz="2200" b="1" dirty="0">
                <a:solidFill>
                  <a:srgbClr val="800000"/>
                </a:solidFill>
              </a:rPr>
              <a:t>('</a:t>
            </a:r>
            <a:r>
              <a:rPr lang="en-US" sz="2200" b="1" dirty="0" err="1">
                <a:solidFill>
                  <a:srgbClr val="800000"/>
                </a:solidFill>
              </a:rPr>
              <a:t>ObjectStore</a:t>
            </a:r>
            <a:r>
              <a:rPr lang="en-US" sz="2200" b="1" dirty="0">
                <a:solidFill>
                  <a:srgbClr val="800000"/>
                </a:solidFill>
              </a:rPr>
              <a:t> Name').</a:t>
            </a:r>
            <a:r>
              <a:rPr lang="en-US" sz="2200" b="1" dirty="0" err="1">
                <a:solidFill>
                  <a:srgbClr val="800000"/>
                </a:solidFill>
              </a:rPr>
              <a:t>openCursor</a:t>
            </a:r>
            <a:r>
              <a:rPr lang="en-US" sz="2200" b="1" dirty="0">
                <a:solidFill>
                  <a:srgbClr val="800000"/>
                </a:solidFill>
              </a:rPr>
              <a:t>();</a:t>
            </a:r>
          </a:p>
          <a:p>
            <a:pPr marL="0" indent="0">
              <a:buNone/>
            </a:pPr>
            <a:r>
              <a:rPr lang="en-US" sz="2200" dirty="0" smtClean="0">
                <a:solidFill>
                  <a:schemeClr val="bg1"/>
                </a:solidFill>
              </a:rPr>
              <a:t>   </a:t>
            </a:r>
            <a:r>
              <a:rPr lang="en-US" sz="2200" dirty="0" err="1" smtClean="0">
                <a:solidFill>
                  <a:schemeClr val="bg1"/>
                </a:solidFill>
              </a:rPr>
              <a:t>curRequest.onsuccess</a:t>
            </a:r>
            <a:r>
              <a:rPr lang="en-US" sz="2200" dirty="0" smtClean="0">
                <a:solidFill>
                  <a:schemeClr val="bg1"/>
                </a:solidFill>
              </a:rPr>
              <a:t> </a:t>
            </a:r>
            <a:r>
              <a:rPr lang="en-US" sz="2200" dirty="0">
                <a:solidFill>
                  <a:schemeClr val="bg1"/>
                </a:solidFill>
              </a:rPr>
              <a:t>= ...;</a:t>
            </a:r>
          </a:p>
          <a:p>
            <a:pPr marL="0" indent="0">
              <a:buNone/>
            </a:pPr>
            <a:r>
              <a:rPr lang="en-US" sz="2200" dirty="0">
                <a:solidFill>
                  <a:schemeClr val="bg1"/>
                </a:solidFill>
              </a:rPr>
              <a:t>};</a:t>
            </a:r>
          </a:p>
        </p:txBody>
      </p:sp>
      <p:pic>
        <p:nvPicPr>
          <p:cNvPr id="2" name="Picture 1"/>
          <p:cNvPicPr>
            <a:picLocks noChangeAspect="1"/>
          </p:cNvPicPr>
          <p:nvPr/>
        </p:nvPicPr>
        <p:blipFill>
          <a:blip r:embed="rId3"/>
          <a:stretch>
            <a:fillRect/>
          </a:stretch>
        </p:blipFill>
        <p:spPr>
          <a:xfrm>
            <a:off x="389436" y="4951183"/>
            <a:ext cx="8571939" cy="1064034"/>
          </a:xfrm>
          <a:prstGeom prst="rect">
            <a:avLst/>
          </a:prstGeom>
        </p:spPr>
      </p:pic>
    </p:spTree>
    <p:extLst>
      <p:ext uri="{BB962C8B-B14F-4D97-AF65-F5344CB8AC3E}">
        <p14:creationId xmlns:p14="http://schemas.microsoft.com/office/powerpoint/2010/main" val="37939297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IndexedDB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546084"/>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Local Storage</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781012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Drag and Drop*</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*Drag things, then drop them somewhere else. It’s amazing! </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13" name="Rectangle 12"/>
          <p:cNvSpPr/>
          <p:nvPr/>
        </p:nvSpPr>
        <p:spPr>
          <a:xfrm>
            <a:off x="983161" y="2704506"/>
            <a:ext cx="7177677" cy="1446550"/>
          </a:xfrm>
          <a:prstGeom prst="rect">
            <a:avLst/>
          </a:prstGeom>
        </p:spPr>
        <p:txBody>
          <a:bodyPr wrap="square">
            <a:spAutoFit/>
          </a:bodyPr>
          <a:lstStyle/>
          <a:p>
            <a:pPr marL="742950" indent="-742950" algn="ctr">
              <a:buFont typeface="+mj-lt"/>
              <a:buAutoNum type="arabicPeriod"/>
            </a:pPr>
            <a:r>
              <a:rPr lang="en-US" sz="4400" dirty="0" smtClean="0">
                <a:solidFill>
                  <a:schemeClr val="bg1"/>
                </a:solidFill>
              </a:rPr>
              <a:t>Make it </a:t>
            </a:r>
            <a:r>
              <a:rPr lang="en-US" sz="4400" dirty="0" err="1" smtClean="0">
                <a:solidFill>
                  <a:schemeClr val="bg1"/>
                </a:solidFill>
              </a:rPr>
              <a:t>draggable</a:t>
            </a:r>
            <a:endParaRPr lang="en-US" sz="4400" dirty="0" smtClean="0">
              <a:solidFill>
                <a:schemeClr val="bg1"/>
              </a:solidFill>
            </a:endParaRPr>
          </a:p>
          <a:p>
            <a:pPr marL="742950" indent="-742950" algn="ctr">
              <a:buFont typeface="+mj-lt"/>
              <a:buAutoNum type="arabicPeriod"/>
            </a:pPr>
            <a:r>
              <a:rPr lang="en-US" sz="4400" dirty="0" smtClean="0">
                <a:solidFill>
                  <a:schemeClr val="bg1"/>
                </a:solidFill>
              </a:rPr>
              <a:t>Implement the events</a:t>
            </a:r>
            <a:endParaRPr lang="en-US" sz="4400" dirty="0">
              <a:solidFill>
                <a:schemeClr val="bg1"/>
              </a:solidFill>
            </a:endParaRPr>
          </a:p>
        </p:txBody>
      </p:sp>
    </p:spTree>
    <p:extLst>
      <p:ext uri="{BB962C8B-B14F-4D97-AF65-F5344CB8AC3E}">
        <p14:creationId xmlns:p14="http://schemas.microsoft.com/office/powerpoint/2010/main" val="1425203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2" name="Text Placeholder 1"/>
          <p:cNvSpPr>
            <a:spLocks noGrp="1"/>
          </p:cNvSpPr>
          <p:nvPr>
            <p:ph type="body" sz="quarter" idx="10"/>
          </p:nvPr>
        </p:nvSpPr>
        <p:spPr>
          <a:xfrm>
            <a:off x="2831327" y="2504486"/>
            <a:ext cx="3488499" cy="4179606"/>
          </a:xfrm>
        </p:spPr>
        <p:txBody>
          <a:bodyPr/>
          <a:lstStyle/>
          <a:p>
            <a:pPr marL="0" indent="0" algn="ctr">
              <a:buNone/>
            </a:pPr>
            <a:r>
              <a:rPr lang="en-US" sz="2800" b="1" dirty="0" err="1" smtClean="0">
                <a:solidFill>
                  <a:schemeClr val="bg1"/>
                </a:solidFill>
              </a:rPr>
              <a:t>DnD</a:t>
            </a:r>
            <a:r>
              <a:rPr lang="en-US" sz="2800" b="1" dirty="0" smtClean="0">
                <a:solidFill>
                  <a:schemeClr val="bg1"/>
                </a:solidFill>
              </a:rPr>
              <a:t> Events</a:t>
            </a:r>
          </a:p>
          <a:p>
            <a:pPr marL="0" indent="0" algn="ctr">
              <a:buNone/>
            </a:pPr>
            <a:endParaRPr lang="en-US" sz="2800" b="1" dirty="0" smtClean="0">
              <a:solidFill>
                <a:schemeClr val="bg1"/>
              </a:solidFill>
            </a:endParaRPr>
          </a:p>
          <a:p>
            <a:pPr marL="514350" indent="-514350">
              <a:buFont typeface="+mj-lt"/>
              <a:buAutoNum type="arabicPeriod"/>
            </a:pPr>
            <a:r>
              <a:rPr lang="en-US" sz="2800" dirty="0" err="1" smtClean="0">
                <a:solidFill>
                  <a:schemeClr val="bg1"/>
                </a:solidFill>
              </a:rPr>
              <a:t>dragstart</a:t>
            </a:r>
            <a:endParaRPr lang="en-US" sz="2800" dirty="0">
              <a:solidFill>
                <a:schemeClr val="bg1"/>
              </a:solidFill>
            </a:endParaRPr>
          </a:p>
          <a:p>
            <a:pPr marL="514350" indent="-514350">
              <a:buFont typeface="+mj-lt"/>
              <a:buAutoNum type="arabicPeriod"/>
            </a:pPr>
            <a:r>
              <a:rPr lang="en-US" sz="2800" dirty="0" err="1">
                <a:solidFill>
                  <a:schemeClr val="bg1"/>
                </a:solidFill>
              </a:rPr>
              <a:t>dragenter</a:t>
            </a:r>
            <a:endParaRPr lang="en-US" sz="2800" dirty="0">
              <a:solidFill>
                <a:schemeClr val="bg1"/>
              </a:solidFill>
            </a:endParaRPr>
          </a:p>
          <a:p>
            <a:pPr marL="514350" indent="-514350">
              <a:buFont typeface="+mj-lt"/>
              <a:buAutoNum type="arabicPeriod"/>
            </a:pPr>
            <a:r>
              <a:rPr lang="en-US" sz="2800" dirty="0" err="1">
                <a:solidFill>
                  <a:schemeClr val="bg1"/>
                </a:solidFill>
              </a:rPr>
              <a:t>dragover</a:t>
            </a:r>
            <a:endParaRPr lang="en-US" sz="2800" dirty="0">
              <a:solidFill>
                <a:schemeClr val="bg1"/>
              </a:solidFill>
            </a:endParaRPr>
          </a:p>
          <a:p>
            <a:pPr marL="514350" indent="-514350">
              <a:buFont typeface="+mj-lt"/>
              <a:buAutoNum type="arabicPeriod"/>
            </a:pPr>
            <a:r>
              <a:rPr lang="en-US" sz="2800" dirty="0" err="1">
                <a:solidFill>
                  <a:schemeClr val="bg1"/>
                </a:solidFill>
              </a:rPr>
              <a:t>dragleave</a:t>
            </a:r>
            <a:endParaRPr lang="en-US" sz="2800" dirty="0">
              <a:solidFill>
                <a:schemeClr val="bg1"/>
              </a:solidFill>
            </a:endParaRPr>
          </a:p>
          <a:p>
            <a:pPr marL="514350" indent="-514350">
              <a:buFont typeface="+mj-lt"/>
              <a:buAutoNum type="arabicPeriod"/>
            </a:pPr>
            <a:r>
              <a:rPr lang="en-US" sz="2800" dirty="0" err="1">
                <a:solidFill>
                  <a:schemeClr val="bg1"/>
                </a:solidFill>
              </a:rPr>
              <a:t>dragdrop</a:t>
            </a:r>
            <a:endParaRPr lang="en-US" sz="2800" dirty="0">
              <a:solidFill>
                <a:schemeClr val="bg1"/>
              </a:solidFill>
            </a:endParaRPr>
          </a:p>
          <a:p>
            <a:pPr marL="514350" indent="-514350">
              <a:buFont typeface="+mj-lt"/>
              <a:buAutoNum type="arabicPeriod"/>
            </a:pPr>
            <a:r>
              <a:rPr lang="en-US" sz="2800" dirty="0" err="1">
                <a:solidFill>
                  <a:schemeClr val="bg1"/>
                </a:solidFill>
              </a:rPr>
              <a:t>dragend</a:t>
            </a:r>
            <a:endParaRPr lang="en-US" sz="2800" dirty="0">
              <a:solidFill>
                <a:schemeClr val="bg1"/>
              </a:solidFill>
            </a:endParaRPr>
          </a:p>
          <a:p>
            <a:pPr algn="ctr"/>
            <a:endParaRPr lang="en-US" sz="2800" dirty="0">
              <a:solidFill>
                <a:schemeClr val="bg1"/>
              </a:solidFill>
            </a:endParaRPr>
          </a:p>
        </p:txBody>
      </p:sp>
      <p:sp>
        <p:nvSpPr>
          <p:cNvPr id="14" name="Rectangle 13"/>
          <p:cNvSpPr/>
          <p:nvPr/>
        </p:nvSpPr>
        <p:spPr>
          <a:xfrm>
            <a:off x="1784734" y="1482657"/>
            <a:ext cx="5552500" cy="523220"/>
          </a:xfrm>
          <a:prstGeom prst="rect">
            <a:avLst/>
          </a:prstGeom>
        </p:spPr>
        <p:txBody>
          <a:bodyPr wrap="square">
            <a:spAutoFit/>
          </a:bodyPr>
          <a:lstStyle/>
          <a:p>
            <a:pPr algn="ctr"/>
            <a:r>
              <a:rPr lang="en-US" sz="2800" dirty="0" smtClean="0">
                <a:solidFill>
                  <a:schemeClr val="bg1"/>
                </a:solidFill>
              </a:rPr>
              <a:t>&lt; li </a:t>
            </a:r>
            <a:r>
              <a:rPr lang="en-US" sz="2800" dirty="0" err="1" smtClean="0">
                <a:solidFill>
                  <a:schemeClr val="bg1"/>
                </a:solidFill>
              </a:rPr>
              <a:t>draggable</a:t>
            </a:r>
            <a:r>
              <a:rPr lang="en-US" sz="2800" dirty="0">
                <a:solidFill>
                  <a:schemeClr val="bg1"/>
                </a:solidFill>
              </a:rPr>
              <a:t>="</a:t>
            </a:r>
            <a:r>
              <a:rPr lang="en-US" sz="2800" dirty="0" smtClean="0">
                <a:solidFill>
                  <a:schemeClr val="accent2"/>
                </a:solidFill>
              </a:rPr>
              <a:t>true</a:t>
            </a:r>
            <a:r>
              <a:rPr lang="en-US" sz="2800" dirty="0" smtClean="0">
                <a:solidFill>
                  <a:schemeClr val="bg1"/>
                </a:solidFill>
              </a:rPr>
              <a:t>“&gt;</a:t>
            </a:r>
            <a:endParaRPr lang="en-US" sz="2800" dirty="0">
              <a:solidFill>
                <a:schemeClr val="bg1"/>
              </a:solidFill>
            </a:endParaRPr>
          </a:p>
        </p:txBody>
      </p:sp>
    </p:spTree>
    <p:extLst>
      <p:ext uri="{BB962C8B-B14F-4D97-AF65-F5344CB8AC3E}">
        <p14:creationId xmlns:p14="http://schemas.microsoft.com/office/powerpoint/2010/main" val="2978115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fade">
                                      <p:cBhvr>
                                        <p:cTn id="11" dur="500"/>
                                        <p:tgtEl>
                                          <p:spTgt spid="2">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3" name="Rounded Rectangle 2"/>
          <p:cNvSpPr/>
          <p:nvPr/>
        </p:nvSpPr>
        <p:spPr bwMode="auto">
          <a:xfrm>
            <a:off x="2634869" y="2603395"/>
            <a:ext cx="3855903" cy="462710"/>
          </a:xfrm>
          <a:prstGeom prst="roundRect">
            <a:avLst/>
          </a:prstGeom>
          <a:gradFill>
            <a:gsLst>
              <a:gs pos="0">
                <a:schemeClr val="tx2">
                  <a:lumMod val="40000"/>
                  <a:lumOff val="6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rPr>
              <a:t>Draggable</a:t>
            </a:r>
            <a:r>
              <a:rPr lang="en-US" sz="2200" dirty="0" smtClean="0">
                <a:solidFill>
                  <a:schemeClr val="tx1">
                    <a:alpha val="99000"/>
                  </a:schemeClr>
                </a:solidFill>
              </a:rPr>
              <a:t> Element</a:t>
            </a:r>
            <a:endParaRPr lang="en-US" sz="2200" dirty="0" smtClean="0">
              <a:solidFill>
                <a:schemeClr val="tx1">
                  <a:alpha val="99000"/>
                </a:schemeClr>
              </a:solidFill>
            </a:endParaRPr>
          </a:p>
        </p:txBody>
      </p:sp>
      <p:sp>
        <p:nvSpPr>
          <p:cNvPr id="6" name="Rounded Rectangle 5"/>
          <p:cNvSpPr/>
          <p:nvPr/>
        </p:nvSpPr>
        <p:spPr bwMode="auto">
          <a:xfrm>
            <a:off x="2644048" y="3824423"/>
            <a:ext cx="3855903" cy="462710"/>
          </a:xfrm>
          <a:prstGeom prst="roundRect">
            <a:avLst/>
          </a:prstGeom>
          <a:gradFill>
            <a:gsLst>
              <a:gs pos="0">
                <a:schemeClr val="tx2">
                  <a:lumMod val="40000"/>
                  <a:lumOff val="6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rPr>
              <a:t>Draggable</a:t>
            </a:r>
            <a:r>
              <a:rPr lang="en-US" sz="2200" dirty="0" smtClean="0">
                <a:solidFill>
                  <a:schemeClr val="tx1">
                    <a:alpha val="99000"/>
                  </a:schemeClr>
                </a:solidFill>
              </a:rPr>
              <a:t> Element</a:t>
            </a:r>
            <a:endParaRPr lang="en-US" sz="2200" dirty="0" smtClean="0">
              <a:solidFill>
                <a:schemeClr val="tx1">
                  <a:alpha val="99000"/>
                </a:schemeClr>
              </a:solidFill>
            </a:endParaRPr>
          </a:p>
        </p:txBody>
      </p:sp>
      <p:cxnSp>
        <p:nvCxnSpPr>
          <p:cNvPr id="8" name="Straight Arrow Connector 7"/>
          <p:cNvCxnSpPr>
            <a:stCxn id="3" idx="2"/>
            <a:endCxn id="6" idx="0"/>
          </p:cNvCxnSpPr>
          <p:nvPr/>
        </p:nvCxnSpPr>
        <p:spPr>
          <a:xfrm>
            <a:off x="4562821" y="3066105"/>
            <a:ext cx="9179" cy="7583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739092" y="3306764"/>
            <a:ext cx="2335576" cy="276999"/>
          </a:xfrm>
          <a:prstGeom prst="rect">
            <a:avLst/>
          </a:prstGeom>
          <a:noFill/>
        </p:spPr>
        <p:txBody>
          <a:bodyPr wrap="square" lIns="0" tIns="0" rIns="0" bIns="0" rtlCol="0">
            <a:spAutoFit/>
          </a:bodyPr>
          <a:lstStyle/>
          <a:p>
            <a:r>
              <a:rPr lang="en-US" dirty="0" err="1" smtClean="0">
                <a:solidFill>
                  <a:schemeClr val="bg1"/>
                </a:solidFill>
              </a:rPr>
              <a:t>dataTranfer</a:t>
            </a:r>
            <a:r>
              <a:rPr lang="en-US" dirty="0" smtClean="0">
                <a:solidFill>
                  <a:schemeClr val="bg1"/>
                </a:solidFill>
              </a:rPr>
              <a:t> Object</a:t>
            </a:r>
          </a:p>
        </p:txBody>
      </p:sp>
    </p:spTree>
    <p:extLst>
      <p:ext uri="{BB962C8B-B14F-4D97-AF65-F5344CB8AC3E}">
        <p14:creationId xmlns:p14="http://schemas.microsoft.com/office/powerpoint/2010/main" val="29781158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Drag and Drop</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0121555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5.5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3200" b="1" dirty="0" smtClean="0">
                          <a:solidFill>
                            <a:schemeClr val="bg1"/>
                          </a:solidFill>
                        </a:rPr>
                        <a:t>3.1</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Drag and Drop</a:t>
            </a:r>
            <a:endParaRPr lang="en-US" sz="6600" dirty="0"/>
          </a:p>
        </p:txBody>
      </p:sp>
    </p:spTree>
    <p:extLst>
      <p:ext uri="{BB962C8B-B14F-4D97-AF65-F5344CB8AC3E}">
        <p14:creationId xmlns:p14="http://schemas.microsoft.com/office/powerpoint/2010/main" val="25150726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Geolocation</a:t>
            </a:r>
          </a:p>
          <a:p>
            <a:r>
              <a:rPr lang="en-US" dirty="0" smtClean="0"/>
              <a:t>Canvas</a:t>
            </a:r>
          </a:p>
          <a:p>
            <a:r>
              <a:rPr lang="en-US" dirty="0" smtClean="0"/>
              <a:t>Web Workers and Web Sockets</a:t>
            </a:r>
            <a:endParaRPr lang="en-US" dirty="0"/>
          </a:p>
          <a:p>
            <a:r>
              <a:rPr lang="en-US" dirty="0" smtClean="0"/>
              <a:t>Web Storage and Indexed DB</a:t>
            </a:r>
            <a:endParaRPr lang="en-US" dirty="0"/>
          </a:p>
          <a:p>
            <a:r>
              <a:rPr lang="en-US" dirty="0" smtClean="0"/>
              <a:t>Drag and Drop</a:t>
            </a:r>
          </a:p>
          <a:p>
            <a:r>
              <a:rPr lang="en-US" dirty="0" smtClean="0"/>
              <a:t>History API</a:t>
            </a:r>
            <a:endParaRPr lang="en-US" dirty="0"/>
          </a:p>
        </p:txBody>
      </p:sp>
    </p:spTree>
    <p:extLst>
      <p:ext uri="{BB962C8B-B14F-4D97-AF65-F5344CB8AC3E}">
        <p14:creationId xmlns:p14="http://schemas.microsoft.com/office/powerpoint/2010/main" val="249280117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History API*</a:t>
            </a:r>
            <a:endParaRPr lang="en-US" dirty="0"/>
          </a:p>
        </p:txBody>
      </p:sp>
      <p:sp>
        <p:nvSpPr>
          <p:cNvPr id="5" name="Subtitle 4"/>
          <p:cNvSpPr>
            <a:spLocks noGrp="1"/>
          </p:cNvSpPr>
          <p:nvPr>
            <p:ph type="subTitle" idx="1"/>
          </p:nvPr>
        </p:nvSpPr>
        <p:spPr/>
        <p:txBody>
          <a:bodyPr/>
          <a:lstStyle/>
          <a:p>
            <a:r>
              <a:rPr lang="en-US" sz="2400" dirty="0" smtClean="0">
                <a:solidFill>
                  <a:srgbClr val="FFC425"/>
                </a:solidFill>
              </a:rPr>
              <a:t>*AJAX + and up-to-date address bar = Crazy Delicious</a:t>
            </a:r>
          </a:p>
          <a:p>
            <a:endParaRPr lang="en-US" sz="2400"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07831"/>
          </a:xfrm>
        </p:spPr>
        <p:txBody>
          <a:bodyPr/>
          <a:lstStyle/>
          <a:p>
            <a:r>
              <a:rPr lang="en-US" sz="3600" dirty="0" smtClean="0"/>
              <a:t>History API</a:t>
            </a:r>
            <a:endParaRPr lang="en-US" sz="3600" dirty="0"/>
          </a:p>
        </p:txBody>
      </p:sp>
      <p:sp>
        <p:nvSpPr>
          <p:cNvPr id="3" name="Rectangle 2"/>
          <p:cNvSpPr/>
          <p:nvPr/>
        </p:nvSpPr>
        <p:spPr>
          <a:xfrm>
            <a:off x="389436" y="1289220"/>
            <a:ext cx="8363938" cy="3785652"/>
          </a:xfrm>
          <a:prstGeom prst="rect">
            <a:avLst/>
          </a:prstGeom>
        </p:spPr>
        <p:txBody>
          <a:bodyPr wrap="square">
            <a:spAutoFit/>
          </a:bodyPr>
          <a:lstStyle/>
          <a:p>
            <a:r>
              <a:rPr lang="en-US" sz="2000" dirty="0" err="1">
                <a:solidFill>
                  <a:schemeClr val="bg1"/>
                </a:solidFill>
              </a:rPr>
              <a:t>link.addEventListener</a:t>
            </a:r>
            <a:r>
              <a:rPr lang="en-US" sz="2000" dirty="0">
                <a:solidFill>
                  <a:schemeClr val="bg1"/>
                </a:solidFill>
              </a:rPr>
              <a:t>('click', function(event) {</a:t>
            </a:r>
          </a:p>
          <a:p>
            <a:r>
              <a:rPr lang="en-US" sz="2000" dirty="0">
                <a:solidFill>
                  <a:schemeClr val="bg1"/>
                </a:solidFill>
              </a:rPr>
              <a:t>  // manually add a value to the history stack</a:t>
            </a:r>
          </a:p>
          <a:p>
            <a:r>
              <a:rPr lang="en-US" sz="2000" dirty="0">
                <a:solidFill>
                  <a:schemeClr val="bg1"/>
                </a:solidFill>
              </a:rPr>
              <a:t>  // without making the browser load any new page</a:t>
            </a:r>
          </a:p>
          <a:p>
            <a:r>
              <a:rPr lang="en-US" sz="2000" dirty="0">
                <a:solidFill>
                  <a:schemeClr val="bg1"/>
                </a:solidFill>
              </a:rPr>
              <a:t>  </a:t>
            </a:r>
            <a:r>
              <a:rPr lang="en-US" sz="2000" b="1" dirty="0" err="1">
                <a:solidFill>
                  <a:srgbClr val="800000"/>
                </a:solidFill>
              </a:rPr>
              <a:t>history.pushState</a:t>
            </a:r>
            <a:r>
              <a:rPr lang="en-US" sz="2000" dirty="0">
                <a:solidFill>
                  <a:schemeClr val="bg1"/>
                </a:solidFill>
              </a:rPr>
              <a:t>('Contact Page Form', 'Contact Page', '/contact');</a:t>
            </a:r>
          </a:p>
          <a:p>
            <a:r>
              <a:rPr lang="en-US" sz="2000" dirty="0">
                <a:solidFill>
                  <a:schemeClr val="bg1"/>
                </a:solidFill>
              </a:rPr>
              <a:t>});</a:t>
            </a:r>
          </a:p>
          <a:p>
            <a:endParaRPr lang="en-US" sz="2000" dirty="0">
              <a:solidFill>
                <a:schemeClr val="bg1"/>
              </a:solidFill>
            </a:endParaRPr>
          </a:p>
          <a:p>
            <a:r>
              <a:rPr lang="en-US" sz="2000" dirty="0">
                <a:solidFill>
                  <a:schemeClr val="bg1"/>
                </a:solidFill>
              </a:rPr>
              <a:t>// capture navigation in case we want to change,</a:t>
            </a:r>
          </a:p>
          <a:p>
            <a:r>
              <a:rPr lang="en-US" sz="2000" dirty="0">
                <a:solidFill>
                  <a:schemeClr val="bg1"/>
                </a:solidFill>
              </a:rPr>
              <a:t>// for instance, some content when it changes</a:t>
            </a:r>
          </a:p>
          <a:p>
            <a:r>
              <a:rPr lang="en-US" sz="2000" dirty="0" err="1">
                <a:solidFill>
                  <a:schemeClr val="bg1"/>
                </a:solidFill>
              </a:rPr>
              <a:t>window.addEventListener</a:t>
            </a:r>
            <a:r>
              <a:rPr lang="en-US" sz="2000" dirty="0">
                <a:solidFill>
                  <a:schemeClr val="bg1"/>
                </a:solidFill>
              </a:rPr>
              <a:t>('</a:t>
            </a:r>
            <a:r>
              <a:rPr lang="en-US" sz="2000" b="1" dirty="0" err="1">
                <a:solidFill>
                  <a:srgbClr val="800000"/>
                </a:solidFill>
              </a:rPr>
              <a:t>popstate</a:t>
            </a:r>
            <a:r>
              <a:rPr lang="en-US" sz="2000" dirty="0">
                <a:solidFill>
                  <a:schemeClr val="bg1"/>
                </a:solidFill>
              </a:rPr>
              <a:t>', function(event) {</a:t>
            </a:r>
          </a:p>
          <a:p>
            <a:r>
              <a:rPr lang="en-US" sz="2000" dirty="0">
                <a:solidFill>
                  <a:schemeClr val="bg1"/>
                </a:solidFill>
              </a:rPr>
              <a:t>  </a:t>
            </a:r>
            <a:r>
              <a:rPr lang="en-US" sz="2000" dirty="0" err="1">
                <a:solidFill>
                  <a:schemeClr val="bg1"/>
                </a:solidFill>
              </a:rPr>
              <a:t>document.querySelector</a:t>
            </a:r>
            <a:r>
              <a:rPr lang="en-US" sz="2000" dirty="0">
                <a:solidFill>
                  <a:schemeClr val="bg1"/>
                </a:solidFill>
              </a:rPr>
              <a:t>('h1').</a:t>
            </a:r>
            <a:r>
              <a:rPr lang="en-US" sz="2000" dirty="0" err="1">
                <a:solidFill>
                  <a:schemeClr val="bg1"/>
                </a:solidFill>
              </a:rPr>
              <a:t>innerText</a:t>
            </a:r>
            <a:r>
              <a:rPr lang="en-US" sz="2000" dirty="0">
                <a:solidFill>
                  <a:schemeClr val="bg1"/>
                </a:solidFill>
              </a:rPr>
              <a:t> = </a:t>
            </a:r>
            <a:r>
              <a:rPr lang="en-US" sz="2000" b="1" dirty="0" err="1">
                <a:solidFill>
                  <a:srgbClr val="800000"/>
                </a:solidFill>
              </a:rPr>
              <a:t>event.state</a:t>
            </a:r>
            <a:r>
              <a:rPr lang="en-US" sz="2000" dirty="0">
                <a:solidFill>
                  <a:schemeClr val="bg1"/>
                </a:solidFill>
              </a:rPr>
              <a:t>; // 'Contact Page Form'</a:t>
            </a:r>
          </a:p>
          <a:p>
            <a:r>
              <a:rPr lang="en-US" sz="2000" dirty="0">
                <a:solidFill>
                  <a:schemeClr val="bg1"/>
                </a:solidFill>
              </a:rPr>
              <a:t>});</a:t>
            </a:r>
          </a:p>
        </p:txBody>
      </p:sp>
      <p:pic>
        <p:nvPicPr>
          <p:cNvPr id="4" name="Picture 3"/>
          <p:cNvPicPr>
            <a:picLocks noChangeAspect="1"/>
          </p:cNvPicPr>
          <p:nvPr/>
        </p:nvPicPr>
        <p:blipFill>
          <a:blip r:embed="rId3"/>
          <a:stretch>
            <a:fillRect/>
          </a:stretch>
        </p:blipFill>
        <p:spPr>
          <a:xfrm>
            <a:off x="2164229" y="5317564"/>
            <a:ext cx="6070600" cy="406400"/>
          </a:xfrm>
          <a:prstGeom prst="rect">
            <a:avLst/>
          </a:prstGeom>
        </p:spPr>
      </p:pic>
    </p:spTree>
    <p:extLst>
      <p:ext uri="{BB962C8B-B14F-4D97-AF65-F5344CB8AC3E}">
        <p14:creationId xmlns:p14="http://schemas.microsoft.com/office/powerpoint/2010/main" val="9370761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History API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694763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11.5</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a:t>
            </a:r>
            <a:r>
              <a:rPr lang="en-US" dirty="0" err="1">
                <a:solidFill>
                  <a:srgbClr val="800000"/>
                </a:solidFill>
              </a:rPr>
              <a:t>bit.ly</a:t>
            </a:r>
            <a:r>
              <a:rPr lang="en-US" dirty="0">
                <a:solidFill>
                  <a:srgbClr val="800000"/>
                </a:solidFill>
              </a:rPr>
              <a:t>/</a:t>
            </a:r>
            <a:r>
              <a:rPr lang="en-US" dirty="0" err="1">
                <a:solidFill>
                  <a:srgbClr val="800000"/>
                </a:solidFill>
              </a:rPr>
              <a:t>wTRzaS</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readme.md in the “4- JavaScript API” 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err="1" smtClean="0"/>
              <a:t>Geolocation</a:t>
            </a:r>
            <a:r>
              <a:rPr lang="en-US" sz="5400" baseline="30000" dirty="0" smtClean="0"/>
              <a:t>*</a:t>
            </a:r>
            <a:endParaRPr lang="en-US" sz="5400" baseline="30000" dirty="0"/>
          </a:p>
        </p:txBody>
      </p:sp>
      <p:sp>
        <p:nvSpPr>
          <p:cNvPr id="5" name="Subtitle 4"/>
          <p:cNvSpPr>
            <a:spLocks noGrp="1"/>
          </p:cNvSpPr>
          <p:nvPr>
            <p:ph type="subTitle" idx="1"/>
          </p:nvPr>
        </p:nvSpPr>
        <p:spPr>
          <a:xfrm>
            <a:off x="727662" y="4703873"/>
            <a:ext cx="7853307" cy="463255"/>
          </a:xfrm>
        </p:spPr>
        <p:txBody>
          <a:bodyPr/>
          <a:lstStyle/>
          <a:p>
            <a:r>
              <a:rPr lang="en-US" dirty="0">
                <a:solidFill>
                  <a:schemeClr val="accent1">
                    <a:alpha val="99000"/>
                  </a:schemeClr>
                </a:solidFill>
              </a:rPr>
              <a:t>*Now you can try Geocaching with your ten pound </a:t>
            </a:r>
            <a:r>
              <a:rPr lang="en-US" dirty="0" smtClean="0">
                <a:solidFill>
                  <a:schemeClr val="accent1">
                    <a:alpha val="99000"/>
                  </a:schemeClr>
                </a:solidFill>
              </a:rPr>
              <a:t>laptop.</a:t>
            </a:r>
            <a:endParaRPr lang="en-US" dirty="0"/>
          </a:p>
        </p:txBody>
      </p:sp>
    </p:spTree>
    <p:extLst>
      <p:ext uri="{BB962C8B-B14F-4D97-AF65-F5344CB8AC3E}">
        <p14:creationId xmlns:p14="http://schemas.microsoft.com/office/powerpoint/2010/main" val="26805006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You are (within a Few Hundred Meters of) Here</a:t>
            </a:r>
            <a:endParaRPr lang="en-US" sz="3200" dirty="0"/>
          </a:p>
        </p:txBody>
      </p:sp>
      <p:sp>
        <p:nvSpPr>
          <p:cNvPr id="6" name="Text Placeholder 5"/>
          <p:cNvSpPr>
            <a:spLocks noGrp="1"/>
          </p:cNvSpPr>
          <p:nvPr>
            <p:ph type="body" sz="quarter" idx="10"/>
          </p:nvPr>
        </p:nvSpPr>
        <p:spPr>
          <a:xfrm>
            <a:off x="390032" y="1447801"/>
            <a:ext cx="8363937" cy="2996206"/>
          </a:xfrm>
        </p:spPr>
        <p:txBody>
          <a:bodyPr/>
          <a:lstStyle/>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//Get my location, and put it on a map</a:t>
            </a:r>
          </a:p>
          <a:p>
            <a:pPr marL="0" lvl="0" indent="0">
              <a:buSzTx/>
              <a:buNone/>
            </a:pP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navigator.geolocation.getCurrentPosition</a:t>
            </a:r>
            <a:r>
              <a:rPr lang="en-US" sz="1800" dirty="0">
                <a:gradFill>
                  <a:gsLst>
                    <a:gs pos="0">
                      <a:srgbClr val="000000"/>
                    </a:gs>
                    <a:gs pos="86000">
                      <a:srgbClr val="000000"/>
                    </a:gs>
                  </a:gsLst>
                  <a:lin ang="5400000" scaled="0"/>
                </a:gradFill>
                <a:latin typeface="Consolas" pitchFamily="49" charset="0"/>
                <a:cs typeface="Consolas" pitchFamily="49" charset="0"/>
              </a:rPr>
              <a:t>(function(position) {</a:t>
            </a:r>
          </a:p>
          <a:p>
            <a:pPr marL="0" lvl="0" indent="0">
              <a:buSzTx/>
              <a:buNone/>
            </a:pPr>
            <a:r>
              <a:rPr lang="en-US" sz="1800" dirty="0" smtClean="0">
                <a:gradFill>
                  <a:gsLst>
                    <a:gs pos="0">
                      <a:srgbClr val="000000"/>
                    </a:gs>
                    <a:gs pos="86000">
                      <a:srgbClr val="000000"/>
                    </a:gs>
                  </a:gsLst>
                  <a:lin ang="5400000" scaled="0"/>
                </a:gradFill>
                <a:latin typeface="Consolas" pitchFamily="49" charset="0"/>
                <a:cs typeface="Consolas" pitchFamily="49" charset="0"/>
              </a:rPr>
              <a:t>   var</a:t>
            </a:r>
            <a:r>
              <a:rPr lang="en-US" sz="1800" dirty="0">
                <a:gradFill>
                  <a:gsLst>
                    <a:gs pos="0">
                      <a:srgbClr val="000000"/>
                    </a:gs>
                    <a:gs pos="86000">
                      <a:srgbClr val="000000"/>
                    </a:gs>
                  </a:gsLst>
                  <a:lin ang="5400000" scaled="0"/>
                </a:gradFill>
                <a:latin typeface="Consolas" pitchFamily="49" charset="0"/>
                <a:cs typeface="Consolas" pitchFamily="49" charset="0"/>
              </a:rPr>
              <a:t> location = new Microsoft.Maps.Location(</a:t>
            </a:r>
          </a:p>
          <a:p>
            <a:pPr marL="384954" lvl="1" indent="-7937">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b="1" dirty="0"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position.coords.latitude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a:solidFill>
                  <a:schemeClr val="accent2">
                    <a:lumMod val="50000"/>
                  </a:schemeClr>
                </a:solidFill>
                <a:latin typeface="Consolas" pitchFamily="49" charset="0"/>
                <a:cs typeface="Consolas" pitchFamily="49" charset="0"/>
              </a:rPr>
              <a:t> </a:t>
            </a: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position.coords.longitude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_map.setView({ zoom: 18, center: location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smtClean="0">
                <a:gradFill>
                  <a:gsLst>
                    <a:gs pos="0">
                      <a:srgbClr val="000000"/>
                    </a:gs>
                    <a:gs pos="86000">
                      <a:srgbClr val="000000"/>
                    </a:gs>
                  </a:gsLst>
                  <a:lin ang="5400000" scaled="0"/>
                </a:gradFill>
                <a:latin typeface="Consolas" pitchFamily="49" charset="0"/>
                <a:cs typeface="Consolas" pitchFamily="49" charset="0"/>
              </a:rPr>
              <a:t>var</a:t>
            </a:r>
            <a:r>
              <a:rPr lang="en-US" sz="1800" dirty="0">
                <a:gradFill>
                  <a:gsLst>
                    <a:gs pos="0">
                      <a:srgbClr val="000000"/>
                    </a:gs>
                    <a:gs pos="86000">
                      <a:srgbClr val="000000"/>
                    </a:gs>
                  </a:gsLst>
                  <a:lin ang="5400000" scaled="0"/>
                </a:gradFill>
                <a:latin typeface="Consolas" pitchFamily="49" charset="0"/>
                <a:cs typeface="Consolas" pitchFamily="49" charset="0"/>
              </a:rPr>
              <a:t> pin = new Microsoft.Maps.Pushpin(location);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_map.entities.push(pin);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errorHandler);</a:t>
            </a: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935" y1="5466" x2="98710" y2="4502"/>
                        <a14:foregroundMark x1="54194" y1="32797" x2="39032" y2="63666"/>
                        <a14:foregroundMark x1="91613" y1="76206" x2="54194" y2="82637"/>
                        <a14:foregroundMark x1="83871" y1="77170" x2="86452" y2="85209"/>
                        <a14:foregroundMark x1="12581" y1="88424" x2="26452" y2="95177"/>
                        <a14:foregroundMark x1="6774" y1="87138" x2="4194" y2="92605"/>
                        <a14:foregroundMark x1="90645" y1="5788" x2="81935" y2="20579"/>
                      </a14:backgroundRemoval>
                    </a14:imgEffect>
                  </a14:imgLayer>
                </a14:imgProps>
              </a:ext>
              <a:ext uri="{28A0092B-C50C-407E-A947-70E740481C1C}">
                <a14:useLocalDpi xmlns:a14="http://schemas.microsoft.com/office/drawing/2010/main" val="0"/>
              </a:ext>
            </a:extLst>
          </a:blip>
          <a:srcRect/>
          <a:stretch>
            <a:fillRect/>
          </a:stretch>
        </p:blipFill>
        <p:spPr bwMode="auto">
          <a:xfrm>
            <a:off x="6872203" y="2704127"/>
            <a:ext cx="1881170" cy="25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C:\Users\brsatrom\AppData\Local\Temp\SNAGHTML41525ae.PNG"/>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8108" b="87838" l="484" r="99516"/>
                    </a14:imgEffect>
                  </a14:imgLayer>
                </a14:imgProps>
              </a:ext>
              <a:ext uri="{28A0092B-C50C-407E-A947-70E740481C1C}">
                <a14:useLocalDpi xmlns:a14="http://schemas.microsoft.com/office/drawing/2010/main" val="0"/>
              </a:ext>
            </a:extLst>
          </a:blip>
          <a:srcRect l="1507" r="1219" b="20199"/>
          <a:stretch/>
        </p:blipFill>
        <p:spPr bwMode="auto">
          <a:xfrm>
            <a:off x="405350" y="5612543"/>
            <a:ext cx="7876282" cy="77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997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Geolocation</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489340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10.6</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err="1" smtClean="0"/>
              <a:t>Geolocation</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177787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Canvas</a:t>
            </a:r>
            <a:r>
              <a:rPr lang="en-US" sz="6000" baseline="30000" dirty="0" smtClean="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*Your old Nintendo games, reborn! (Plus DOOM)</a:t>
            </a:r>
            <a:endParaRPr lang="en-US" dirty="0"/>
          </a:p>
        </p:txBody>
      </p:sp>
    </p:spTree>
    <p:extLst>
      <p:ext uri="{BB962C8B-B14F-4D97-AF65-F5344CB8AC3E}">
        <p14:creationId xmlns:p14="http://schemas.microsoft.com/office/powerpoint/2010/main" val="32709612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111312" y="2857500"/>
            <a:ext cx="1229045" cy="1097280"/>
          </a:xfrm>
          <a:prstGeom prst="rect">
            <a:avLst/>
          </a:prstGeom>
          <a:gradFill>
            <a:gsLst>
              <a:gs pos="0">
                <a:schemeClr val="bg1"/>
              </a:gs>
              <a:gs pos="80000">
                <a:schemeClr val="bg1">
                  <a:lumMod val="85000"/>
                  <a:lumOff val="15000"/>
                </a:schemeClr>
              </a:gs>
              <a:gs pos="100000">
                <a:schemeClr val="bg1">
                  <a:lumMod val="75000"/>
                  <a:lumOff val="25000"/>
                </a:schemeClr>
              </a:gs>
            </a:gsLst>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Arc 15"/>
          <p:cNvSpPr/>
          <p:nvPr/>
        </p:nvSpPr>
        <p:spPr>
          <a:xfrm>
            <a:off x="7935656" y="2684318"/>
            <a:ext cx="1603734" cy="2183853"/>
          </a:xfrm>
          <a:prstGeom prst="arc">
            <a:avLst>
              <a:gd name="adj1" fmla="val 5400215"/>
              <a:gd name="adj2" fmla="val 16191142"/>
            </a:avLst>
          </a:prstGeom>
          <a:ln w="146050" cap="rnd">
            <a:solidFill>
              <a:srgbClr val="FB843B">
                <a:alpha val="54902"/>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4"/>
          <p:cNvSpPr>
            <a:spLocks noGrp="1"/>
          </p:cNvSpPr>
          <p:nvPr>
            <p:ph type="title"/>
          </p:nvPr>
        </p:nvSpPr>
        <p:spPr>
          <a:xfrm>
            <a:off x="389436" y="228602"/>
            <a:ext cx="8363938" cy="507831"/>
          </a:xfrm>
        </p:spPr>
        <p:txBody>
          <a:bodyPr/>
          <a:lstStyle/>
          <a:p>
            <a:r>
              <a:rPr lang="en-US" sz="3600" dirty="0" smtClean="0"/>
              <a:t>&lt;canvas&gt; + JavaScript = Crazy Delicious</a:t>
            </a:r>
            <a:endParaRPr lang="en-US" sz="3600" dirty="0"/>
          </a:p>
        </p:txBody>
      </p:sp>
      <p:sp>
        <p:nvSpPr>
          <p:cNvPr id="9" name="Text Placeholder 5"/>
          <p:cNvSpPr>
            <a:spLocks noGrp="1"/>
          </p:cNvSpPr>
          <p:nvPr>
            <p:ph type="body" sz="quarter" idx="10"/>
          </p:nvPr>
        </p:nvSpPr>
        <p:spPr>
          <a:xfrm>
            <a:off x="389437" y="1447801"/>
            <a:ext cx="8363937" cy="443198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rPr>
              <a:t>var</a:t>
            </a: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0" i="0" u="none" strike="noStrike" kern="0" cap="none" spc="0" normalizeH="0" baseline="0" noProof="0" dirty="0" smtClean="0">
                <a:ln>
                  <a:noFill/>
                </a:ln>
                <a:solidFill>
                  <a:sysClr val="windowText" lastClr="000000"/>
                </a:solidFill>
                <a:effectLst/>
                <a:uLnTx/>
                <a:uFillTx/>
              </a:rPr>
              <a:t> = </a:t>
            </a:r>
            <a:r>
              <a:rPr kumimoji="0" lang="en-US" sz="2400" b="0" i="0" u="none" strike="noStrike" kern="0" cap="none" spc="0" normalizeH="0" baseline="0" noProof="0" dirty="0" err="1" smtClean="0">
                <a:ln>
                  <a:noFill/>
                </a:ln>
                <a:solidFill>
                  <a:sysClr val="windowText" lastClr="000000"/>
                </a:solidFill>
                <a:effectLst/>
                <a:uLnTx/>
                <a:uFillTx/>
              </a:rPr>
              <a:t>document.getElementById</a:t>
            </a:r>
            <a:r>
              <a:rPr kumimoji="0" lang="en-US" sz="2400" b="0" i="0" u="none" strike="noStrike" kern="0" cap="none" spc="0" normalizeH="0" baseline="0" noProof="0" dirty="0" smtClean="0">
                <a:ln>
                  <a:noFill/>
                </a:ln>
                <a:solidFill>
                  <a:sysClr val="windowText" lastClr="000000"/>
                </a:solidFill>
                <a:effectLst/>
                <a:uLnTx/>
                <a:uFillTx/>
              </a:rPr>
              <a:t>("canvas")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getContext</a:t>
            </a:r>
            <a:r>
              <a:rPr kumimoji="0" lang="en-US" sz="2400" b="0" i="0" u="none" strike="noStrike" kern="0" cap="none" spc="0" normalizeH="0" baseline="0" noProof="0" dirty="0" smtClean="0">
                <a:ln>
                  <a:noFill/>
                </a:ln>
                <a:solidFill>
                  <a:sysClr val="windowText" lastClr="000000"/>
                </a:solidFill>
                <a:effectLst/>
                <a:uLnTx/>
                <a:uFillTx/>
              </a:rPr>
              <a:t>("2d");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fillRect</a:t>
            </a:r>
            <a:r>
              <a:rPr kumimoji="0" lang="en-US" sz="2400" b="0" i="0" u="none" strike="noStrike" kern="0" cap="none" spc="0" normalizeH="0" baseline="0" noProof="0" dirty="0" smtClean="0">
                <a:ln>
                  <a:noFill/>
                </a:ln>
                <a:solidFill>
                  <a:sysClr val="windowText" lastClr="000000"/>
                </a:solidFill>
                <a:effectLst/>
                <a:uLnTx/>
                <a:uFillTx/>
              </a:rPr>
              <a:t>(250, 25, 150, 100);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beginPath</a:t>
            </a:r>
            <a:r>
              <a:rPr kumimoji="0" lang="en-US" sz="24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canvasContext.</a:t>
            </a:r>
            <a:r>
              <a:rPr kumimoji="0" lang="en-US" sz="2400" b="1" i="0" u="none" strike="noStrike" kern="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rPr>
              <a:t>arc</a:t>
            </a:r>
            <a:r>
              <a:rPr kumimoji="0" lang="en-US" sz="2400" b="0" i="0" u="none" strike="noStrike" kern="0" cap="none" spc="0" normalizeH="0" baseline="0" noProof="0" dirty="0" smtClean="0">
                <a:ln>
                  <a:noFill/>
                </a:ln>
                <a:solidFill>
                  <a:sysClr val="windowText" lastClr="000000"/>
                </a:solidFill>
                <a:effectLst/>
                <a:uLnTx/>
                <a:uFillTx/>
              </a:rPr>
              <a:t>(450, 110, 100,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1/2,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3/2);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lineWidth</a:t>
            </a:r>
            <a:r>
              <a:rPr kumimoji="0" lang="en-US" sz="2400" b="0" i="0" u="none" strike="noStrike" kern="0" cap="none" spc="0" normalizeH="0" baseline="0" noProof="0" dirty="0" smtClean="0">
                <a:ln>
                  <a:noFill/>
                </a:ln>
                <a:solidFill>
                  <a:sysClr val="windowText" lastClr="000000"/>
                </a:solidFill>
                <a:effectLst/>
                <a:uLnTx/>
                <a:uFillTx/>
              </a:rPr>
              <a:t> = 15;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lineCap</a:t>
            </a:r>
            <a:r>
              <a:rPr kumimoji="0" lang="en-US" sz="2400" b="0" i="0" u="none" strike="noStrike" kern="0" cap="none" spc="0" normalizeH="0" baseline="0" noProof="0" dirty="0" smtClean="0">
                <a:ln>
                  <a:noFill/>
                </a:ln>
                <a:solidFill>
                  <a:sysClr val="windowText" lastClr="000000"/>
                </a:solidFill>
                <a:effectLst/>
                <a:uLnTx/>
                <a:uFillTx/>
              </a:rPr>
              <a:t> = 'round';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strokeStyle</a:t>
            </a:r>
            <a:r>
              <a:rPr kumimoji="0" lang="en-US" sz="2400" b="0" i="0" u="none" strike="noStrike" kern="0" cap="none" spc="0" normalizeH="0" baseline="0" noProof="0" dirty="0" smtClean="0">
                <a:ln>
                  <a:noFill/>
                </a:ln>
                <a:solidFill>
                  <a:sysClr val="windowText" lastClr="000000"/>
                </a:solidFill>
                <a:effectLst/>
                <a:uLnTx/>
                <a:uFillTx/>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rgba</a:t>
            </a:r>
            <a:r>
              <a:rPr kumimoji="0" lang="en-US" sz="2400" b="0" i="0" u="none" strike="noStrike" kern="0" cap="none" spc="0" normalizeH="0" baseline="0" noProof="0" dirty="0" smtClean="0">
                <a:ln>
                  <a:noFill/>
                </a:ln>
                <a:solidFill>
                  <a:sysClr val="windowText" lastClr="000000"/>
                </a:solidFill>
                <a:effectLst/>
                <a:uLnTx/>
                <a:uFillTx/>
              </a:rPr>
              <a:t>(255, 127, 0, 0.5)';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a:t>
            </a:r>
            <a:r>
              <a:rPr kumimoji="0" lang="en-US" sz="2400" b="0" i="0" u="none" strike="noStrike" kern="0" cap="none" spc="0" normalizeH="0" baseline="0" noProof="0" dirty="0" smtClean="0">
                <a:ln>
                  <a:noFill/>
                </a:ln>
                <a:solidFill>
                  <a:sysClr val="windowText" lastClr="000000"/>
                </a:solidFill>
                <a:effectLst/>
                <a:uLnTx/>
                <a:uFillTx/>
              </a:rPr>
              <a:t>();</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61763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1665</TotalTime>
  <Words>1452</Words>
  <Application>Microsoft Office PowerPoint</Application>
  <PresentationFormat>On-screen Show (4:3)</PresentationFormat>
  <Paragraphs>240</Paragraphs>
  <Slides>34</Slides>
  <Notes>18</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HTML5</vt:lpstr>
      <vt:lpstr>1_White with Consolas font for code slides</vt:lpstr>
      <vt:lpstr>1_HTML5</vt:lpstr>
      <vt:lpstr>2_White with Consolas font for code slides</vt:lpstr>
      <vt:lpstr>JavaScript APIs*</vt:lpstr>
      <vt:lpstr>JavaScript APIs</vt:lpstr>
      <vt:lpstr>Agenda</vt:lpstr>
      <vt:lpstr>Geolocation*</vt:lpstr>
      <vt:lpstr>You are (within a Few Hundred Meters of) Here</vt:lpstr>
      <vt:lpstr>Browser Support for Geolocation</vt:lpstr>
      <vt:lpstr>Geolocation</vt:lpstr>
      <vt:lpstr>Canvas*</vt:lpstr>
      <vt:lpstr>&lt;canvas&gt; + JavaScript = Crazy Delicious</vt:lpstr>
      <vt:lpstr>Browser Support for Canvas</vt:lpstr>
      <vt:lpstr>&lt;canvas&gt;</vt:lpstr>
      <vt:lpstr>Web Workers and Sockets*</vt:lpstr>
      <vt:lpstr>Web Workers</vt:lpstr>
      <vt:lpstr>Browser Support for Web Workers</vt:lpstr>
      <vt:lpstr>Web Sockets – Real Time Connections</vt:lpstr>
      <vt:lpstr>Browser Support for Web Sockets</vt:lpstr>
      <vt:lpstr>Workers and Sockets</vt:lpstr>
      <vt:lpstr>Storage and IndexedDB*</vt:lpstr>
      <vt:lpstr>Working with localStorage </vt:lpstr>
      <vt:lpstr>Browser Support for Web Storage</vt:lpstr>
      <vt:lpstr>Working with IndexedDB</vt:lpstr>
      <vt:lpstr>Browser Support for IndexedDB</vt:lpstr>
      <vt:lpstr>Local Storage</vt:lpstr>
      <vt:lpstr>Drag and Drop*</vt:lpstr>
      <vt:lpstr>Using Drag and Drop</vt:lpstr>
      <vt:lpstr>Using Drag and Drop</vt:lpstr>
      <vt:lpstr>Using Drag and Drop</vt:lpstr>
      <vt:lpstr>Browser Support for Drag and Drop</vt:lpstr>
      <vt:lpstr>Drag and Drop</vt:lpstr>
      <vt:lpstr>History API*</vt:lpstr>
      <vt:lpstr>History API</vt:lpstr>
      <vt:lpstr>Browser Support for History API</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Clark Sell</cp:lastModifiedBy>
  <cp:revision>70</cp:revision>
  <dcterms:created xsi:type="dcterms:W3CDTF">2012-01-03T16:41:51Z</dcterms:created>
  <dcterms:modified xsi:type="dcterms:W3CDTF">2012-01-10T04:00:56Z</dcterms:modified>
</cp:coreProperties>
</file>