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80" r:id="rId2"/>
    <p:sldMasterId id="2147483682" r:id="rId3"/>
    <p:sldMasterId id="2147483702" r:id="rId4"/>
  </p:sldMasterIdLst>
  <p:notesMasterIdLst>
    <p:notesMasterId r:id="rId40"/>
  </p:notesMasterIdLst>
  <p:sldIdLst>
    <p:sldId id="256" r:id="rId5"/>
    <p:sldId id="260" r:id="rId6"/>
    <p:sldId id="258" r:id="rId7"/>
    <p:sldId id="288" r:id="rId8"/>
    <p:sldId id="289" r:id="rId9"/>
    <p:sldId id="284" r:id="rId10"/>
    <p:sldId id="290" r:id="rId11"/>
    <p:sldId id="291" r:id="rId12"/>
    <p:sldId id="292" r:id="rId13"/>
    <p:sldId id="283" r:id="rId14"/>
    <p:sldId id="294" r:id="rId15"/>
    <p:sldId id="267" r:id="rId16"/>
    <p:sldId id="307" r:id="rId17"/>
    <p:sldId id="287" r:id="rId18"/>
    <p:sldId id="296" r:id="rId19"/>
    <p:sldId id="304" r:id="rId20"/>
    <p:sldId id="282" r:id="rId21"/>
    <p:sldId id="300" r:id="rId22"/>
    <p:sldId id="297" r:id="rId23"/>
    <p:sldId id="298" r:id="rId24"/>
    <p:sldId id="302" r:id="rId25"/>
    <p:sldId id="301" r:id="rId26"/>
    <p:sldId id="303" r:id="rId27"/>
    <p:sldId id="299" r:id="rId28"/>
    <p:sldId id="268" r:id="rId29"/>
    <p:sldId id="286" r:id="rId30"/>
    <p:sldId id="305" r:id="rId31"/>
    <p:sldId id="306" r:id="rId32"/>
    <p:sldId id="281" r:id="rId33"/>
    <p:sldId id="285" r:id="rId34"/>
    <p:sldId id="269" r:id="rId35"/>
    <p:sldId id="275" r:id="rId36"/>
    <p:sldId id="280" r:id="rId37"/>
    <p:sldId id="263" r:id="rId38"/>
    <p:sldId id="264"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9" autoAdjust="0"/>
    <p:restoredTop sz="65633" autoAdjust="0"/>
  </p:normalViewPr>
  <p:slideViewPr>
    <p:cSldViewPr snapToGrid="0" snapToObjects="1">
      <p:cViewPr varScale="1">
        <p:scale>
          <a:sx n="78" d="100"/>
          <a:sy n="78" d="100"/>
        </p:scale>
        <p:origin x="-2216" y="-120"/>
      </p:cViewPr>
      <p:guideLst>
        <p:guide orient="horz" pos="2167"/>
        <p:guide pos="2880"/>
      </p:guideLst>
    </p:cSldViewPr>
  </p:slideViewPr>
  <p:outlineViewPr>
    <p:cViewPr>
      <p:scale>
        <a:sx n="33" d="100"/>
        <a:sy n="33" d="100"/>
      </p:scale>
      <p:origin x="0" y="280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notesMaster" Target="notesMasters/notes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EA0DBE-4458-7349-8DB4-B45B1B6487F3}" type="datetimeFigureOut">
              <a:rPr lang="en-US" smtClean="0"/>
              <a:t>1/10/12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F65C51-ACD0-EB42-9E75-DB57B27F6178}" type="slidenum">
              <a:rPr lang="en-US" smtClean="0"/>
              <a:t>‹#›</a:t>
            </a:fld>
            <a:endParaRPr lang="en-US"/>
          </a:p>
        </p:txBody>
      </p:sp>
    </p:spTree>
    <p:extLst>
      <p:ext uri="{BB962C8B-B14F-4D97-AF65-F5344CB8AC3E}">
        <p14:creationId xmlns:p14="http://schemas.microsoft.com/office/powerpoint/2010/main" val="26516373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 Id="rId3" Type="http://schemas.openxmlformats.org/officeDocument/2006/relationships/hyperlink" Target="http://ie.microsoft.com/testdrive/HTML5/CORSUpload/"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Though</a:t>
            </a:r>
            <a:r>
              <a:rPr lang="en-US" baseline="0" dirty="0" smtClean="0"/>
              <a:t> not “technically” part of the HTML5 specification, it’s hard not to bring Geolocation to the party because it’s another example of the richness and interactivity coming to web applications.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4698754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Workers</a:t>
            </a:r>
          </a:p>
          <a:p>
            <a:endParaRPr lang="en-US" baseline="0" dirty="0" smtClean="0"/>
          </a:p>
          <a:p>
            <a:r>
              <a:rPr lang="en-US" baseline="0" dirty="0" smtClean="0"/>
              <a:t>http://www.html5rocks.com/en/tutorials/workers/basics/</a:t>
            </a:r>
          </a:p>
          <a:p>
            <a:r>
              <a:rPr lang="en-US" baseline="0" dirty="0" smtClean="0"/>
              <a:t>http://</a:t>
            </a:r>
            <a:r>
              <a:rPr lang="en-US" baseline="0" dirty="0" err="1" smtClean="0"/>
              <a:t>ie.microsoft.com</a:t>
            </a:r>
            <a:r>
              <a:rPr lang="en-US" baseline="0" dirty="0" smtClean="0"/>
              <a:t>/</a:t>
            </a:r>
            <a:r>
              <a:rPr lang="en-US" baseline="0" dirty="0" err="1" smtClean="0"/>
              <a:t>testdrive</a:t>
            </a:r>
            <a:r>
              <a:rPr lang="en-US" baseline="0" dirty="0" smtClean="0"/>
              <a:t>/HTML5/WebWorkerTest262/</a:t>
            </a:r>
            <a:r>
              <a:rPr lang="en-US" baseline="0" dirty="0" err="1" smtClean="0"/>
              <a:t>Default.html</a:t>
            </a:r>
            <a:endParaRPr lang="en-US" baseline="0" dirty="0" smtClean="0"/>
          </a:p>
          <a:p>
            <a:endParaRPr lang="en-US" baseline="0" dirty="0" smtClean="0"/>
          </a:p>
          <a:p>
            <a:endParaRPr lang="en-US" baseline="0" dirty="0" smtClean="0"/>
          </a:p>
          <a:p>
            <a:r>
              <a:rPr lang="en-US" baseline="0" dirty="0" err="1" smtClean="0"/>
              <a:t>WebSockets</a:t>
            </a:r>
            <a:endParaRPr lang="en-US" baseline="0" dirty="0" smtClean="0"/>
          </a:p>
          <a:p>
            <a:endParaRPr lang="en-US" baseline="0" dirty="0" smtClean="0"/>
          </a:p>
          <a:p>
            <a:r>
              <a:rPr lang="en-US" baseline="0" dirty="0" smtClean="0"/>
              <a:t>http://html5labs.interoperabilitybridges.com/prototypes/</a:t>
            </a:r>
            <a:r>
              <a:rPr lang="en-US" baseline="0" dirty="0" err="1" smtClean="0"/>
              <a:t>websockets</a:t>
            </a:r>
            <a:r>
              <a:rPr lang="en-US" baseline="0" dirty="0" smtClean="0"/>
              <a:t>/</a:t>
            </a:r>
            <a:r>
              <a:rPr lang="en-US" baseline="0" dirty="0" err="1" smtClean="0"/>
              <a:t>websockets</a:t>
            </a:r>
            <a:r>
              <a:rPr lang="en-US" baseline="0" dirty="0" smtClean="0"/>
              <a:t>/info</a:t>
            </a:r>
          </a:p>
          <a:p>
            <a:endParaRPr lang="en-US" baseline="0" dirty="0" smtClean="0"/>
          </a:p>
          <a:p>
            <a:r>
              <a:rPr lang="en-US" baseline="0" dirty="0" smtClean="0"/>
              <a:t>http://html5labs.cloudapp.net/</a:t>
            </a:r>
            <a:r>
              <a:rPr lang="en-US" baseline="0" dirty="0" err="1" smtClean="0"/>
              <a:t>WebSockets</a:t>
            </a:r>
            <a:r>
              <a:rPr lang="en-US" baseline="0" dirty="0" smtClean="0"/>
              <a:t>/</a:t>
            </a:r>
            <a:r>
              <a:rPr lang="en-US" baseline="0" dirty="0" err="1" smtClean="0"/>
              <a:t>ChatDemo</a:t>
            </a:r>
            <a:r>
              <a:rPr lang="en-US" baseline="0" dirty="0" smtClean="0"/>
              <a:t>/</a:t>
            </a:r>
            <a:r>
              <a:rPr lang="en-US" baseline="0" dirty="0" err="1" smtClean="0"/>
              <a:t>wsdemo.html</a:t>
            </a:r>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2799583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up, storage. W</a:t>
            </a:r>
            <a:r>
              <a:rPr lang="en-US" baseline="0" dirty="0" smtClean="0"/>
              <a:t>ho still fights with cookies on their sites? HTML5 introduces a new key/value storage mechanism often referred to cookies on steroids. They’re not cookies, though, because you have more space for local storage (up to 5mb), and the storage items are not transferred back to the server on each request, as cookies are, so using them wont slow down your site.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4261825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Local storage is targeted</a:t>
            </a:r>
            <a:r>
              <a:rPr lang="en-US" baseline="0" dirty="0" smtClean="0"/>
              <a:t> at providing you the developer with a way to capture and store user-specific data in the users browser, without transmitting that information back to the server. These things are scoped only to a domain, and live beyond the browser session, meaning you can pull and use them long after the user leaves the site. Note, as in the example here, that you can access localStorage both via getItem and setItem functions, or access the value directly using the key.</a:t>
            </a:r>
          </a:p>
          <a:p>
            <a:endParaRPr lang="en-US" baseline="0" dirty="0" smtClean="0"/>
          </a:p>
          <a:p>
            <a:r>
              <a:rPr lang="en-US" baseline="0" dirty="0" smtClean="0"/>
              <a:t>Local storage is supported in all major browsers, and has support in IE in versions 8 AND 9. What’s more, if you want to adopt Storage more broadly, there are polyfilling options that enable you to use localStorage all the way back to IE5.</a:t>
            </a:r>
          </a:p>
          <a:p>
            <a:endParaRPr lang="en-US" baseline="0" dirty="0" smtClean="0"/>
          </a:p>
          <a:p>
            <a:r>
              <a:rPr lang="en-US" baseline="0" dirty="0" smtClean="0"/>
              <a:t>[Image captured from my computer]</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3523283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IndexedDB</a:t>
            </a:r>
            <a:r>
              <a:rPr lang="en-US" baseline="0" dirty="0" smtClean="0"/>
              <a:t> is a W3C draft specification for the storage of large amounts of structured data in the browser, using indexes that allow for high performance searches on this data. </a:t>
            </a:r>
            <a:r>
              <a:rPr lang="en-US" baseline="0" dirty="0" err="1" smtClean="0"/>
              <a:t>IndexedDB</a:t>
            </a:r>
            <a:r>
              <a:rPr lang="en-US" baseline="0" dirty="0" smtClean="0"/>
              <a:t> can be used for browser-implemented functions like bookmarks, and as a client-side cache for web apps like email.</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35232830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look at leveraging localStorage</a:t>
            </a:r>
            <a:r>
              <a:rPr lang="en-US" baseline="0" dirty="0" smtClean="0"/>
              <a:t> by adding the capability of saving user preferences locally in the browser, and then loading those. [Be ready to speak to security of these items (sandboxed to site, etc.)]. No need to demo </a:t>
            </a:r>
            <a:r>
              <a:rPr lang="en-US" baseline="0" dirty="0" err="1" smtClean="0"/>
              <a:t>IndexedDB</a:t>
            </a:r>
            <a:r>
              <a:rPr lang="en-US" baseline="0" dirty="0" smtClean="0"/>
              <a:t> here</a:t>
            </a:r>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27995834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F65C51-ACD0-EB42-9E75-DB57B27F6178}" type="slidenum">
              <a:rPr lang="en-US" smtClean="0"/>
              <a:t>26</a:t>
            </a:fld>
            <a:endParaRPr lang="en-US"/>
          </a:p>
        </p:txBody>
      </p:sp>
    </p:spTree>
    <p:extLst>
      <p:ext uri="{BB962C8B-B14F-4D97-AF65-F5344CB8AC3E}">
        <p14:creationId xmlns:p14="http://schemas.microsoft.com/office/powerpoint/2010/main" val="17036941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F65C51-ACD0-EB42-9E75-DB57B27F6178}" type="slidenum">
              <a:rPr lang="en-US" smtClean="0"/>
              <a:t>27</a:t>
            </a:fld>
            <a:endParaRPr lang="en-US"/>
          </a:p>
        </p:txBody>
      </p:sp>
    </p:spTree>
    <p:extLst>
      <p:ext uri="{BB962C8B-B14F-4D97-AF65-F5344CB8AC3E}">
        <p14:creationId xmlns:p14="http://schemas.microsoft.com/office/powerpoint/2010/main" val="17036941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F65C51-ACD0-EB42-9E75-DB57B27F6178}" type="slidenum">
              <a:rPr lang="en-US" smtClean="0"/>
              <a:t>28</a:t>
            </a:fld>
            <a:endParaRPr lang="en-US"/>
          </a:p>
        </p:txBody>
      </p:sp>
    </p:spTree>
    <p:extLst>
      <p:ext uri="{BB962C8B-B14F-4D97-AF65-F5344CB8AC3E}">
        <p14:creationId xmlns:p14="http://schemas.microsoft.com/office/powerpoint/2010/main" val="17036941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aseline="0" dirty="0" smtClean="0"/>
          </a:p>
          <a:p>
            <a:pPr marL="0" indent="0">
              <a:buNone/>
            </a:pPr>
            <a:r>
              <a:rPr lang="en-US" dirty="0" smtClean="0">
                <a:hlinkClick r:id="rId3"/>
              </a:rPr>
              <a:t>http://ie.microsoft.com/testdrive/HTML5/CORSUpload/</a:t>
            </a:r>
            <a:endParaRPr lang="en-US" dirty="0" smtClean="0"/>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27859406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DOM window object has always provided access to the browser’s history through the “history” object. It exposes methods like back, forward and go to allow script-based navigation. HTML5 introduced the </a:t>
            </a:r>
            <a:r>
              <a:rPr lang="en-US" baseline="0" dirty="0" err="1" smtClean="0"/>
              <a:t>history.pushSate</a:t>
            </a:r>
            <a:r>
              <a:rPr lang="en-US" baseline="0" dirty="0" smtClean="0"/>
              <a:t>() and </a:t>
            </a:r>
            <a:r>
              <a:rPr lang="en-US" baseline="0" dirty="0" err="1" smtClean="0"/>
              <a:t>history.replaceState</a:t>
            </a:r>
            <a:r>
              <a:rPr lang="en-US" baseline="0" dirty="0" smtClean="0"/>
              <a:t>() methods, which allow you to add and modify history entries. The code above will actually change the address bar to “/contact”, but it won’t cause the browser to load the “contact” route, or even check that it exists. In essence, the History API means that the back button is no longer broken when using AJAX!</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extLst>
      <p:ext uri="{BB962C8B-B14F-4D97-AF65-F5344CB8AC3E}">
        <p14:creationId xmlns:p14="http://schemas.microsoft.com/office/powerpoint/2010/main" val="3523283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have a smartphone, you’ve</a:t>
            </a:r>
            <a:r>
              <a:rPr lang="en-US" baseline="0" dirty="0" smtClean="0"/>
              <a:t> no doubt used Geolocation provided to apps by your device. With Geolocation support in all major browsers, desktop and mobile web applications can support Geolocation as well. Here, we’re retrieving the user’s current location and using the result to populate a map.</a:t>
            </a:r>
          </a:p>
          <a:p>
            <a:endParaRPr lang="en-US" baseline="0" dirty="0" smtClean="0"/>
          </a:p>
          <a:p>
            <a:r>
              <a:rPr lang="en-US" baseline="0" dirty="0" smtClean="0"/>
              <a:t>[Images captured from my computer]</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3523283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a:t>
            </a:r>
            <a:r>
              <a:rPr lang="en-US" baseline="0" dirty="0" smtClean="0"/>
              <a:t> quickly add Geolocation (with fallback and graceful degradation) to our site</a:t>
            </a:r>
            <a:r>
              <a:rPr lang="en-US" baseline="0" dirty="0" smtClean="0"/>
              <a:t>.</a:t>
            </a:r>
          </a:p>
          <a:p>
            <a:endParaRPr lang="en-US" baseline="0" dirty="0" smtClean="0"/>
          </a:p>
          <a:p>
            <a:r>
              <a:rPr lang="en-US" dirty="0" smtClean="0"/>
              <a:t>http://</a:t>
            </a:r>
            <a:r>
              <a:rPr lang="en-US" dirty="0" err="1" smtClean="0"/>
              <a:t>ie.microsoft.com</a:t>
            </a:r>
            <a:r>
              <a:rPr lang="en-US" dirty="0" smtClean="0"/>
              <a:t>/</a:t>
            </a:r>
            <a:r>
              <a:rPr lang="en-US" dirty="0" err="1" smtClean="0"/>
              <a:t>testdrive</a:t>
            </a:r>
            <a:r>
              <a:rPr lang="en-US" dirty="0" smtClean="0"/>
              <a:t>/HTML5/</a:t>
            </a:r>
            <a:r>
              <a:rPr lang="en-US" dirty="0" err="1" smtClean="0"/>
              <a:t>Geolocation</a:t>
            </a:r>
            <a:r>
              <a:rPr lang="en-US" dirty="0" smtClean="0"/>
              <a:t>/</a:t>
            </a:r>
            <a:r>
              <a:rPr lang="en-US" dirty="0" err="1" smtClean="0"/>
              <a:t>Default.html</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440478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look at Canvas and SVG, two</a:t>
            </a:r>
            <a:r>
              <a:rPr lang="en-US" baseline="0" dirty="0" smtClean="0"/>
              <a:t> graphics technologies for the web. </a:t>
            </a:r>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2487010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You can think of the canvas element, just like it sounds: a blank drawing surface embedded in your page. Adding &lt;canvas&gt; is as simple as adding the canvas tag, but you manipulate the canvas from JavaScript, where you can add shapes, text, images, gradients, transformations, effects and even animation. The canvas element is a pixel-based drawing surface.</a:t>
            </a:r>
          </a:p>
          <a:p>
            <a:endParaRPr lang="en-US" dirty="0" smtClean="0"/>
          </a:p>
          <a:p>
            <a:r>
              <a:rPr lang="en-US" dirty="0" smtClean="0"/>
              <a:t>Remember how I said JavaScript</a:t>
            </a:r>
            <a:r>
              <a:rPr lang="en-US" baseline="0" dirty="0" smtClean="0"/>
              <a:t> was important? Without it, all you can do with Canvas is put an element on the page. You need JavaScript to manipulate it. </a:t>
            </a:r>
            <a:r>
              <a:rPr lang="en-US" dirty="0" smtClean="0"/>
              <a:t>In this slide, we’re selecting the 2d context of the canvas,</a:t>
            </a:r>
            <a:r>
              <a:rPr lang="en-US" baseline="0" dirty="0" smtClean="0"/>
              <a:t> adding a rectangle, then adding a orange arc with rounded corners to the canvas.</a:t>
            </a:r>
          </a:p>
          <a:p>
            <a:endParaRPr lang="en-US" baseline="0" dirty="0" smtClean="0"/>
          </a:p>
          <a:p>
            <a:r>
              <a:rPr lang="en-US" baseline="0" dirty="0" smtClean="0"/>
              <a:t>In many ways, the Canvas is a scriptable Image tag, which is a powerful concept.</a:t>
            </a:r>
          </a:p>
          <a:p>
            <a:endParaRPr lang="en-US" baseline="0" dirty="0" smtClean="0"/>
          </a:p>
          <a:p>
            <a:r>
              <a:rPr lang="en-US" baseline="0" dirty="0" smtClean="0"/>
              <a:t>[Image captured from my computer]</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3523283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look at canvas and svg in action.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2785940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F65C51-ACD0-EB42-9E75-DB57B27F6178}" type="slidenum">
              <a:rPr lang="en-US" smtClean="0"/>
              <a:t>13</a:t>
            </a:fld>
            <a:endParaRPr lang="en-US"/>
          </a:p>
        </p:txBody>
      </p:sp>
    </p:spTree>
    <p:extLst>
      <p:ext uri="{BB962C8B-B14F-4D97-AF65-F5344CB8AC3E}">
        <p14:creationId xmlns:p14="http://schemas.microsoft.com/office/powerpoint/2010/main" val="3471630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F65C51-ACD0-EB42-9E75-DB57B27F6178}" type="slidenum">
              <a:rPr lang="en-US" smtClean="0"/>
              <a:t>14</a:t>
            </a:fld>
            <a:endParaRPr lang="en-US"/>
          </a:p>
        </p:txBody>
      </p:sp>
    </p:spTree>
    <p:extLst>
      <p:ext uri="{BB962C8B-B14F-4D97-AF65-F5344CB8AC3E}">
        <p14:creationId xmlns:p14="http://schemas.microsoft.com/office/powerpoint/2010/main" val="3471630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 Sockets are a </a:t>
            </a:r>
            <a:r>
              <a:rPr lang="en-US" sz="900" b="0" i="0" kern="1200" dirty="0" smtClean="0">
                <a:solidFill>
                  <a:schemeClr val="tx1"/>
                </a:solidFill>
                <a:effectLst/>
                <a:latin typeface="Segoe UI" pitchFamily="34" charset="0"/>
                <a:ea typeface="+mn-ea"/>
                <a:cs typeface="+mn-cs"/>
              </a:rPr>
              <a:t>Full-duplex, bi-directional communication over the Web: Both the server and client can send data at any time, or even at the same time. Only the data itself is sent, without the overhead of HTTP headers, dramatically reducing bandwidth. </a:t>
            </a:r>
          </a:p>
          <a:p>
            <a:r>
              <a:rPr lang="en-US" sz="900" b="0" i="0" kern="1200" dirty="0" smtClean="0">
                <a:solidFill>
                  <a:schemeClr val="tx1"/>
                </a:solidFill>
                <a:effectLst/>
                <a:latin typeface="Segoe UI" pitchFamily="34" charset="0"/>
                <a:ea typeface="+mn-ea"/>
                <a:cs typeface="+mn-cs"/>
              </a:rPr>
              <a:t>Web Sockets has been the subject of a lot of press</a:t>
            </a:r>
            <a:r>
              <a:rPr lang="en-US" sz="900" b="0" i="0" kern="1200" baseline="0" dirty="0" smtClean="0">
                <a:solidFill>
                  <a:schemeClr val="tx1"/>
                </a:solidFill>
                <a:effectLst/>
                <a:latin typeface="Segoe UI" pitchFamily="34" charset="0"/>
                <a:ea typeface="+mn-ea"/>
                <a:cs typeface="+mn-cs"/>
              </a:rPr>
              <a:t> and debate due to its early inclusion and subsequent removal from some browsers, but the technology isn’t gone. In fact, it’s being actively worked on by two standards bodies as we speak. Microsoft has published several updates to our demo Web Sockets implementation, and continues to update the demo with each publication of the specification. Try it out for yourself at HTML5Labs.com</a:t>
            </a:r>
            <a:endParaRPr lang="en-US" dirty="0" smtClean="0"/>
          </a:p>
          <a:p>
            <a:endParaRPr lang="en-US" dirty="0" smtClean="0"/>
          </a:p>
          <a:p>
            <a:r>
              <a:rPr lang="en-US" dirty="0" smtClean="0"/>
              <a:t>Web</a:t>
            </a:r>
            <a:r>
              <a:rPr lang="en-US" baseline="0" dirty="0" smtClean="0"/>
              <a:t> sockets are accessed through the WebSocket object. Sites open a socket at an end point, send messages and respond to new messages.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3523283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jpe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jpe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jpe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jpe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jpe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jpe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jpeg"/><Relationship Id="rId3"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jpe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e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7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4" y="2265475"/>
            <a:ext cx="7683913" cy="1523497"/>
          </a:xfrm>
        </p:spPr>
        <p:txBody>
          <a:bodyPr anchor="ctr">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727662" y="4703875"/>
            <a:ext cx="7683914" cy="46325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73557424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9436" y="1447799"/>
            <a:ext cx="8363938" cy="2000548"/>
          </a:xfrm>
        </p:spPr>
        <p:txBody>
          <a:bodyPr/>
          <a:lstStyle>
            <a:lvl1pPr marL="460375" indent="-460375">
              <a:lnSpc>
                <a:spcPct val="90000"/>
              </a:lnSpc>
              <a:buFontTx/>
              <a:buBlip>
                <a:blip r:embed="rId2"/>
              </a:buBlip>
              <a:defRPr/>
            </a:lvl1pPr>
            <a:lvl2pPr marL="855663" indent="-395288">
              <a:lnSpc>
                <a:spcPct val="90000"/>
              </a:lnSpc>
              <a:buFontTx/>
              <a:buBlip>
                <a:blip r:embed="rId2"/>
              </a:buBlip>
              <a:defRPr/>
            </a:lvl2pPr>
            <a:lvl3pPr marL="1258888" indent="-403225">
              <a:lnSpc>
                <a:spcPct val="90000"/>
              </a:lnSpc>
              <a:buFontTx/>
              <a:buBlip>
                <a:blip r:embed="rId2"/>
              </a:buBlip>
              <a:defRPr/>
            </a:lvl3pPr>
            <a:lvl4pPr marL="1604963" indent="-346075">
              <a:lnSpc>
                <a:spcPct val="90000"/>
              </a:lnSpc>
              <a:buFontTx/>
              <a:buBlip>
                <a:blip r:embed="rId2"/>
              </a:buBlip>
              <a:defRPr/>
            </a:lvl4pPr>
            <a:lvl5pPr marL="1941513" indent="-336550">
              <a:lnSpc>
                <a:spcPct val="90000"/>
              </a:lnSpc>
              <a:buFontTx/>
              <a:buBlip>
                <a:blip r:embed="rId2"/>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25176075"/>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9436" y="1447802"/>
            <a:ext cx="4115872" cy="2134431"/>
          </a:xfrm>
        </p:spPr>
        <p:txBody>
          <a:bodyPr/>
          <a:lstStyle>
            <a:lvl1pPr marL="339976" indent="-339976">
              <a:lnSpc>
                <a:spcPct val="90000"/>
              </a:lnSpc>
              <a:buFontTx/>
              <a:buBlip>
                <a:blip r:embed="rId2"/>
              </a:buBlip>
              <a:defRPr sz="2800"/>
            </a:lvl1pPr>
            <a:lvl2pPr marL="673338" indent="-325424">
              <a:lnSpc>
                <a:spcPct val="90000"/>
              </a:lnSpc>
              <a:buFontTx/>
              <a:buBlip>
                <a:blip r:embed="rId2"/>
              </a:buBlip>
              <a:defRPr sz="2400"/>
            </a:lvl2pPr>
            <a:lvl3pPr marL="953785" indent="-288384">
              <a:lnSpc>
                <a:spcPct val="90000"/>
              </a:lnSpc>
              <a:buFontTx/>
              <a:buBlip>
                <a:blip r:embed="rId2"/>
              </a:buBlip>
              <a:defRPr sz="2000"/>
            </a:lvl3pPr>
            <a:lvl4pPr marL="1227618" indent="-273833">
              <a:lnSpc>
                <a:spcPct val="90000"/>
              </a:lnSpc>
              <a:buFontTx/>
              <a:buBlip>
                <a:blip r:embed="rId2"/>
              </a:buBlip>
              <a:defRPr sz="1800"/>
            </a:lvl4pPr>
            <a:lvl5pPr marL="1516002" indent="-280447">
              <a:lnSpc>
                <a:spcPct val="90000"/>
              </a:lnSpc>
              <a:buFontTx/>
              <a:buBlip>
                <a:blip r:embed="rId2"/>
              </a:buBlip>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447802"/>
            <a:ext cx="4115872" cy="2134431"/>
          </a:xfrm>
        </p:spPr>
        <p:txBody>
          <a:bodyPr/>
          <a:lstStyle>
            <a:lvl1pPr marL="347914" indent="-347914">
              <a:lnSpc>
                <a:spcPct val="90000"/>
              </a:lnSpc>
              <a:buFontTx/>
              <a:buBlip>
                <a:blip r:embed="rId2"/>
              </a:buBlip>
              <a:defRPr sz="2800"/>
            </a:lvl1pPr>
            <a:lvl2pPr marL="673338" indent="-339976">
              <a:lnSpc>
                <a:spcPct val="90000"/>
              </a:lnSpc>
              <a:buFontTx/>
              <a:buBlip>
                <a:blip r:embed="rId2"/>
              </a:buBlip>
              <a:defRPr sz="2400"/>
            </a:lvl2pPr>
            <a:lvl3pPr marL="961722" indent="-302936">
              <a:lnSpc>
                <a:spcPct val="90000"/>
              </a:lnSpc>
              <a:buFontTx/>
              <a:buBlip>
                <a:blip r:embed="rId2"/>
              </a:buBlip>
              <a:defRPr sz="2000"/>
            </a:lvl3pPr>
            <a:lvl4pPr marL="1227618" indent="-265896">
              <a:lnSpc>
                <a:spcPct val="90000"/>
              </a:lnSpc>
              <a:buFontTx/>
              <a:buBlip>
                <a:blip r:embed="rId2"/>
              </a:buBlip>
              <a:defRPr sz="1800"/>
            </a:lvl4pPr>
            <a:lvl5pPr marL="1516002" indent="-273833">
              <a:lnSpc>
                <a:spcPct val="90000"/>
              </a:lnSpc>
              <a:buFontTx/>
              <a:buBlip>
                <a:blip r:embed="rId2"/>
              </a:buBlip>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221081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9436" y="1058895"/>
            <a:ext cx="4115872" cy="69890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1" y="2133601"/>
            <a:ext cx="4114800" cy="1860253"/>
          </a:xfrm>
        </p:spPr>
        <p:txBody>
          <a:bodyPr/>
          <a:lstStyle>
            <a:lvl1pPr marL="281770" indent="-281770">
              <a:buFontTx/>
              <a:buBlip>
                <a:blip r:embed="rId2"/>
              </a:buBlip>
              <a:defRPr sz="2300"/>
            </a:lvl1pPr>
            <a:lvl2pPr marL="562218" indent="-265896">
              <a:buFontTx/>
              <a:buBlip>
                <a:blip r:embed="rId2"/>
              </a:buBlip>
              <a:defRPr sz="2000"/>
            </a:lvl2pPr>
            <a:lvl3pPr marL="813562" indent="-243407">
              <a:buFontTx/>
              <a:buBlip>
                <a:blip r:embed="rId2"/>
              </a:buBlip>
              <a:defRPr sz="1800"/>
            </a:lvl3pPr>
            <a:lvl4pPr marL="1050354" indent="-228856">
              <a:buFontTx/>
              <a:buBlip>
                <a:blip r:embed="rId2"/>
              </a:buBlip>
              <a:defRPr sz="1700"/>
            </a:lvl4pPr>
            <a:lvl5pPr marL="1279210" indent="-206367">
              <a:buFontTx/>
              <a:buBlip>
                <a:blip r:embed="rId2"/>
              </a:buBlip>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58895"/>
            <a:ext cx="4115872" cy="69890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7501" y="2133602"/>
            <a:ext cx="4115872" cy="1860253"/>
          </a:xfrm>
        </p:spPr>
        <p:txBody>
          <a:bodyPr/>
          <a:lstStyle>
            <a:lvl1pPr marL="296321" indent="-296321">
              <a:buFontTx/>
              <a:buBlip>
                <a:blip r:embed="rId2"/>
              </a:buBlip>
              <a:defRPr sz="2300"/>
            </a:lvl1pPr>
            <a:lvl2pPr marL="570155" indent="-273833">
              <a:buFontTx/>
              <a:buBlip>
                <a:blip r:embed="rId2"/>
              </a:buBlip>
              <a:defRPr sz="2000"/>
            </a:lvl2pPr>
            <a:lvl3pPr marL="821499" indent="-244730">
              <a:buFontTx/>
              <a:buBlip>
                <a:blip r:embed="rId2"/>
              </a:buBlip>
              <a:defRPr sz="1800"/>
            </a:lvl3pPr>
            <a:lvl4pPr marL="1050354" indent="-236793">
              <a:buFontTx/>
              <a:buBlip>
                <a:blip r:embed="rId2"/>
              </a:buBlip>
              <a:defRPr sz="1700"/>
            </a:lvl4pPr>
            <a:lvl5pPr marL="1279210" indent="-220919">
              <a:buFontTx/>
              <a:buBlip>
                <a:blip r:embed="rId2"/>
              </a:buBlip>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8946279"/>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7495984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6096292"/>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258542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1_WALKIN - Prints in GRAYSCALE">
    <p:bg bwMode="ltGray">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623921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2"/>
            <a:ext cx="8363938" cy="2005677"/>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1789784"/>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2"/>
            <a:ext cx="8363938" cy="2005677"/>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71471246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Use for slides with Software Code">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alpha val="99000"/>
                  </a:schemeClr>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905003"/>
            <a:ext cx="8363937" cy="20056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6"/>
          <p:cNvSpPr>
            <a:spLocks noGrp="1"/>
          </p:cNvSpPr>
          <p:nvPr>
            <p:ph type="body" sz="quarter" idx="10" hasCustomPrompt="1"/>
          </p:nvPr>
        </p:nvSpPr>
        <p:spPr>
          <a:xfrm>
            <a:off x="799118"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
        <p:nvSpPr>
          <p:cNvPr id="5" name="Title 1"/>
          <p:cNvSpPr>
            <a:spLocks noGrp="1"/>
          </p:cNvSpPr>
          <p:nvPr>
            <p:ph type="ctrTitle"/>
          </p:nvPr>
        </p:nvSpPr>
        <p:spPr>
          <a:xfrm>
            <a:off x="627623" y="2431024"/>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6" name="Subtitle 2"/>
          <p:cNvSpPr>
            <a:spLocks noGrp="1"/>
          </p:cNvSpPr>
          <p:nvPr>
            <p:ph type="subTitle" idx="1"/>
          </p:nvPr>
        </p:nvSpPr>
        <p:spPr>
          <a:xfrm>
            <a:off x="627624" y="4191003"/>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012967924"/>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alpha val="99000"/>
                  </a:schemeClr>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905007"/>
            <a:ext cx="8363937"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411428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7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3" y="2265473"/>
            <a:ext cx="7683913" cy="1523497"/>
          </a:xfrm>
        </p:spPr>
        <p:txBody>
          <a:bodyPr anchor="ctr">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727662" y="4703873"/>
            <a:ext cx="7683914" cy="46325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73557424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7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3" y="2265473"/>
            <a:ext cx="7683913" cy="1523497"/>
          </a:xfrm>
        </p:spPr>
        <p:txBody>
          <a:bodyPr anchor="ctr">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727662" y="4703873"/>
            <a:ext cx="7683914" cy="46325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73557424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6"/>
          <p:cNvSpPr>
            <a:spLocks noGrp="1"/>
          </p:cNvSpPr>
          <p:nvPr>
            <p:ph type="body" sz="quarter" idx="10" hasCustomPrompt="1"/>
          </p:nvPr>
        </p:nvSpPr>
        <p:spPr>
          <a:xfrm>
            <a:off x="799117"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
        <p:nvSpPr>
          <p:cNvPr id="5" name="Title 1"/>
          <p:cNvSpPr>
            <a:spLocks noGrp="1"/>
          </p:cNvSpPr>
          <p:nvPr>
            <p:ph type="ctrTitle"/>
          </p:nvPr>
        </p:nvSpPr>
        <p:spPr>
          <a:xfrm>
            <a:off x="627623" y="2431024"/>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6" name="Subtitle 2"/>
          <p:cNvSpPr>
            <a:spLocks noGrp="1"/>
          </p:cNvSpPr>
          <p:nvPr>
            <p:ph type="subTitle" idx="1"/>
          </p:nvPr>
        </p:nvSpPr>
        <p:spPr>
          <a:xfrm>
            <a:off x="627623" y="4191001"/>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012967924"/>
      </p:ext>
    </p:extLst>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55047"/>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3" y="4189144"/>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 Placeholder 6"/>
          <p:cNvSpPr>
            <a:spLocks noGrp="1"/>
          </p:cNvSpPr>
          <p:nvPr>
            <p:ph type="body" sz="quarter" idx="10" hasCustomPrompt="1"/>
          </p:nvPr>
        </p:nvSpPr>
        <p:spPr>
          <a:xfrm>
            <a:off x="799117"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4159477088"/>
      </p:ext>
    </p:extLst>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3" y="4191001"/>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7"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1328755194"/>
      </p:ext>
    </p:extLst>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3" y="4191001"/>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7"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178639449"/>
      </p:ext>
    </p:extLst>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3" y="4191001"/>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7"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390226560"/>
      </p:ext>
    </p:extLst>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6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3" y="4191001"/>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7"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91949658"/>
      </p:ext>
    </p:extLst>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20683"/>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0"/>
            <a:ext cx="8363938" cy="200567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7161891"/>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55047"/>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4" y="4189146"/>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 Placeholder 6"/>
          <p:cNvSpPr>
            <a:spLocks noGrp="1"/>
          </p:cNvSpPr>
          <p:nvPr>
            <p:ph type="body" sz="quarter" idx="10" hasCustomPrompt="1"/>
          </p:nvPr>
        </p:nvSpPr>
        <p:spPr>
          <a:xfrm>
            <a:off x="799118"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4159477088"/>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4_Title and Content">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20683"/>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00548"/>
          </a:xfrm>
        </p:spPr>
        <p:txBody>
          <a:bodyPr/>
          <a:lstStyle>
            <a:lvl1pPr marL="460375" indent="-460375">
              <a:buFontTx/>
              <a:buBlip>
                <a:blip r:embed="rId3"/>
              </a:buBlip>
              <a:defRPr/>
            </a:lvl1pPr>
            <a:lvl2pPr marL="855663" indent="-395288">
              <a:buFontTx/>
              <a:buBlip>
                <a:blip r:embed="rId3"/>
              </a:buBlip>
              <a:defRPr/>
            </a:lvl2pPr>
            <a:lvl3pPr marL="1258888" indent="-403225">
              <a:buFontTx/>
              <a:buBlip>
                <a:blip r:embed="rId3"/>
              </a:buBlip>
              <a:defRPr/>
            </a:lvl3pPr>
            <a:lvl4pPr marL="1604963" indent="-346075">
              <a:buFontTx/>
              <a:buBlip>
                <a:blip r:embed="rId3"/>
              </a:buBlip>
              <a:defRPr/>
            </a:lvl4pPr>
            <a:lvl5pPr marL="1941513" indent="-336550">
              <a:buFontTx/>
              <a:buBlip>
                <a:blip r:embed="rId3"/>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8837228"/>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9436" y="1447799"/>
            <a:ext cx="8363938" cy="2000548"/>
          </a:xfrm>
        </p:spPr>
        <p:txBody>
          <a:bodyPr/>
          <a:lstStyle>
            <a:lvl1pPr marL="460375" indent="-460375">
              <a:lnSpc>
                <a:spcPct val="90000"/>
              </a:lnSpc>
              <a:buFontTx/>
              <a:buBlip>
                <a:blip r:embed="rId2"/>
              </a:buBlip>
              <a:defRPr/>
            </a:lvl1pPr>
            <a:lvl2pPr marL="855663" indent="-395288">
              <a:lnSpc>
                <a:spcPct val="90000"/>
              </a:lnSpc>
              <a:buFontTx/>
              <a:buBlip>
                <a:blip r:embed="rId2"/>
              </a:buBlip>
              <a:defRPr/>
            </a:lvl2pPr>
            <a:lvl3pPr marL="1258888" indent="-403225">
              <a:lnSpc>
                <a:spcPct val="90000"/>
              </a:lnSpc>
              <a:buFontTx/>
              <a:buBlip>
                <a:blip r:embed="rId2"/>
              </a:buBlip>
              <a:defRPr/>
            </a:lvl3pPr>
            <a:lvl4pPr marL="1604963" indent="-346075">
              <a:lnSpc>
                <a:spcPct val="90000"/>
              </a:lnSpc>
              <a:buFontTx/>
              <a:buBlip>
                <a:blip r:embed="rId2"/>
              </a:buBlip>
              <a:defRPr/>
            </a:lvl4pPr>
            <a:lvl5pPr marL="1941513" indent="-336550">
              <a:lnSpc>
                <a:spcPct val="90000"/>
              </a:lnSpc>
              <a:buFontTx/>
              <a:buBlip>
                <a:blip r:embed="rId2"/>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25176075"/>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9436" y="1447801"/>
            <a:ext cx="4115872" cy="2134431"/>
          </a:xfrm>
        </p:spPr>
        <p:txBody>
          <a:bodyPr/>
          <a:lstStyle>
            <a:lvl1pPr marL="339976" indent="-339976">
              <a:lnSpc>
                <a:spcPct val="90000"/>
              </a:lnSpc>
              <a:buFontTx/>
              <a:buBlip>
                <a:blip r:embed="rId2"/>
              </a:buBlip>
              <a:defRPr sz="2800"/>
            </a:lvl1pPr>
            <a:lvl2pPr marL="673338" indent="-325424">
              <a:lnSpc>
                <a:spcPct val="90000"/>
              </a:lnSpc>
              <a:buFontTx/>
              <a:buBlip>
                <a:blip r:embed="rId2"/>
              </a:buBlip>
              <a:defRPr sz="2400"/>
            </a:lvl2pPr>
            <a:lvl3pPr marL="953785" indent="-288384">
              <a:lnSpc>
                <a:spcPct val="90000"/>
              </a:lnSpc>
              <a:buFontTx/>
              <a:buBlip>
                <a:blip r:embed="rId2"/>
              </a:buBlip>
              <a:defRPr sz="2000"/>
            </a:lvl3pPr>
            <a:lvl4pPr marL="1227618" indent="-273833">
              <a:lnSpc>
                <a:spcPct val="90000"/>
              </a:lnSpc>
              <a:buFontTx/>
              <a:buBlip>
                <a:blip r:embed="rId2"/>
              </a:buBlip>
              <a:defRPr sz="1800"/>
            </a:lvl4pPr>
            <a:lvl5pPr marL="1516002" indent="-280447">
              <a:lnSpc>
                <a:spcPct val="90000"/>
              </a:lnSpc>
              <a:buFontTx/>
              <a:buBlip>
                <a:blip r:embed="rId2"/>
              </a:buBlip>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447801"/>
            <a:ext cx="4115872" cy="2134431"/>
          </a:xfrm>
        </p:spPr>
        <p:txBody>
          <a:bodyPr/>
          <a:lstStyle>
            <a:lvl1pPr marL="347914" indent="-347914">
              <a:lnSpc>
                <a:spcPct val="90000"/>
              </a:lnSpc>
              <a:buFontTx/>
              <a:buBlip>
                <a:blip r:embed="rId2"/>
              </a:buBlip>
              <a:defRPr sz="2800"/>
            </a:lvl1pPr>
            <a:lvl2pPr marL="673338" indent="-339976">
              <a:lnSpc>
                <a:spcPct val="90000"/>
              </a:lnSpc>
              <a:buFontTx/>
              <a:buBlip>
                <a:blip r:embed="rId2"/>
              </a:buBlip>
              <a:defRPr sz="2400"/>
            </a:lvl2pPr>
            <a:lvl3pPr marL="961722" indent="-302936">
              <a:lnSpc>
                <a:spcPct val="90000"/>
              </a:lnSpc>
              <a:buFontTx/>
              <a:buBlip>
                <a:blip r:embed="rId2"/>
              </a:buBlip>
              <a:defRPr sz="2000"/>
            </a:lvl3pPr>
            <a:lvl4pPr marL="1227618" indent="-265896">
              <a:lnSpc>
                <a:spcPct val="90000"/>
              </a:lnSpc>
              <a:buFontTx/>
              <a:buBlip>
                <a:blip r:embed="rId2"/>
              </a:buBlip>
              <a:defRPr sz="1800"/>
            </a:lvl4pPr>
            <a:lvl5pPr marL="1516002" indent="-273833">
              <a:lnSpc>
                <a:spcPct val="90000"/>
              </a:lnSpc>
              <a:buFontTx/>
              <a:buBlip>
                <a:blip r:embed="rId2"/>
              </a:buBlip>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221081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9436" y="1058893"/>
            <a:ext cx="4115872" cy="69890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0" y="2133600"/>
            <a:ext cx="4114800" cy="1860253"/>
          </a:xfrm>
        </p:spPr>
        <p:txBody>
          <a:bodyPr/>
          <a:lstStyle>
            <a:lvl1pPr marL="281770" indent="-281770">
              <a:buFontTx/>
              <a:buBlip>
                <a:blip r:embed="rId2"/>
              </a:buBlip>
              <a:defRPr sz="2300"/>
            </a:lvl1pPr>
            <a:lvl2pPr marL="562218" indent="-265896">
              <a:buFontTx/>
              <a:buBlip>
                <a:blip r:embed="rId2"/>
              </a:buBlip>
              <a:defRPr sz="2000"/>
            </a:lvl2pPr>
            <a:lvl3pPr marL="813562" indent="-243407">
              <a:buFontTx/>
              <a:buBlip>
                <a:blip r:embed="rId2"/>
              </a:buBlip>
              <a:defRPr sz="1800"/>
            </a:lvl3pPr>
            <a:lvl4pPr marL="1050354" indent="-228856">
              <a:buFontTx/>
              <a:buBlip>
                <a:blip r:embed="rId2"/>
              </a:buBlip>
              <a:defRPr sz="1700"/>
            </a:lvl4pPr>
            <a:lvl5pPr marL="1279210" indent="-206367">
              <a:buFontTx/>
              <a:buBlip>
                <a:blip r:embed="rId2"/>
              </a:buBlip>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58893"/>
            <a:ext cx="4115872" cy="69890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7501" y="2133601"/>
            <a:ext cx="4115872" cy="1860253"/>
          </a:xfrm>
        </p:spPr>
        <p:txBody>
          <a:bodyPr/>
          <a:lstStyle>
            <a:lvl1pPr marL="296321" indent="-296321">
              <a:buFontTx/>
              <a:buBlip>
                <a:blip r:embed="rId2"/>
              </a:buBlip>
              <a:defRPr sz="2300"/>
            </a:lvl1pPr>
            <a:lvl2pPr marL="570155" indent="-273833">
              <a:buFontTx/>
              <a:buBlip>
                <a:blip r:embed="rId2"/>
              </a:buBlip>
              <a:defRPr sz="2000"/>
            </a:lvl2pPr>
            <a:lvl3pPr marL="821499" indent="-244730">
              <a:buFontTx/>
              <a:buBlip>
                <a:blip r:embed="rId2"/>
              </a:buBlip>
              <a:defRPr sz="1800"/>
            </a:lvl3pPr>
            <a:lvl4pPr marL="1050354" indent="-236793">
              <a:buFontTx/>
              <a:buBlip>
                <a:blip r:embed="rId2"/>
              </a:buBlip>
              <a:defRPr sz="1700"/>
            </a:lvl4pPr>
            <a:lvl5pPr marL="1279210" indent="-220919">
              <a:buFontTx/>
              <a:buBlip>
                <a:blip r:embed="rId2"/>
              </a:buBlip>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8946279"/>
      </p:ext>
    </p:extLst>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7495984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6096292"/>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258542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1_WALKIN - Prints in GRAYSCALE">
    <p:bg bwMode="ltGray">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623921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0"/>
            <a:ext cx="8363938" cy="2005677"/>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1789784"/>
      </p:ext>
    </p:extLst>
  </p:cSld>
  <p:clrMapOvr>
    <a:masterClrMapping/>
  </p:clrMapOvr>
  <p:transition xmlns:p14="http://schemas.microsoft.com/office/powerpoint/2010/mai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0"/>
            <a:ext cx="8363938" cy="2005677"/>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714712468"/>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4" y="4191003"/>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8"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1328755194"/>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Use for slides with Software Code">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alpha val="99000"/>
                  </a:schemeClr>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9437" y="1905001"/>
            <a:ext cx="8363937" cy="20056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Use for slides with Software Code">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alpha val="99000"/>
                  </a:schemeClr>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905005"/>
            <a:ext cx="8363937"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411428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4" y="4191003"/>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8"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178639449"/>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4" y="4191003"/>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8"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390226560"/>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6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2442175"/>
            <a:ext cx="6994362" cy="1523494"/>
          </a:xfrm>
        </p:spPr>
        <p:txBody>
          <a:bodyPr anchor="ctr" anchorCtr="0">
            <a:noAutofit/>
          </a:bodyPr>
          <a:lstStyle>
            <a:lvl1pPr>
              <a:lnSpc>
                <a:spcPct val="90000"/>
              </a:lnSpc>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27624" y="4191003"/>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8" y="4876800"/>
            <a:ext cx="7683914"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0000" b="0" i="1" u="none" strike="noStrike" kern="1200" cap="none" spc="-64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91949658"/>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620683"/>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2"/>
            <a:ext cx="8363938" cy="200567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7161891"/>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_Title and Content">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620683"/>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00548"/>
          </a:xfrm>
        </p:spPr>
        <p:txBody>
          <a:bodyPr/>
          <a:lstStyle>
            <a:lvl1pPr marL="460375" indent="-460375">
              <a:buFontTx/>
              <a:buBlip>
                <a:blip r:embed="rId3"/>
              </a:buBlip>
              <a:defRPr/>
            </a:lvl1pPr>
            <a:lvl2pPr marL="855663" indent="-395288">
              <a:buFontTx/>
              <a:buBlip>
                <a:blip r:embed="rId3"/>
              </a:buBlip>
              <a:defRPr/>
            </a:lvl2pPr>
            <a:lvl3pPr marL="1258888" indent="-403225">
              <a:buFontTx/>
              <a:buBlip>
                <a:blip r:embed="rId3"/>
              </a:buBlip>
              <a:defRPr/>
            </a:lvl3pPr>
            <a:lvl4pPr marL="1604963" indent="-346075">
              <a:buFontTx/>
              <a:buBlip>
                <a:blip r:embed="rId3"/>
              </a:buBlip>
              <a:defRPr/>
            </a:lvl4pPr>
            <a:lvl5pPr marL="1941513" indent="-336550">
              <a:buFontTx/>
              <a:buBlip>
                <a:blip r:embed="rId3"/>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8837228"/>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21" Type="http://schemas.openxmlformats.org/officeDocument/2006/relationships/image" Target="../media/image1.jpeg"/><Relationship Id="rId22"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4" Type="http://schemas.openxmlformats.org/officeDocument/2006/relationships/image" Target="../media/image14.jpeg"/><Relationship Id="rId1" Type="http://schemas.openxmlformats.org/officeDocument/2006/relationships/slideLayout" Target="../slideLayouts/slideLayout20.xml"/><Relationship Id="rId2"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theme" Target="../theme/theme3.xml"/><Relationship Id="rId21" Type="http://schemas.openxmlformats.org/officeDocument/2006/relationships/image" Target="../media/image1.jpeg"/><Relationship Id="rId22" Type="http://schemas.openxmlformats.org/officeDocument/2006/relationships/image" Target="../media/image2.png"/><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theme" Target="../theme/theme4.xml"/><Relationship Id="rId3" Type="http://schemas.openxmlformats.org/officeDocument/2006/relationships/image" Target="../media/image1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2"/>
            <a:ext cx="8363938" cy="620683"/>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47800"/>
            <a:ext cx="8363937"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09658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5"/>
            <a:ext cx="8363938" cy="620683"/>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7" y="1905005"/>
            <a:ext cx="8363936" cy="210826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00347530"/>
      </p:ext>
    </p:extLst>
  </p:cSld>
  <p:clrMap bg1="dk1" tx1="lt1" bg2="dk2" tx2="lt2" accent1="accent1" accent2="accent2" accent3="accent3" accent4="accent4" accent5="accent5" accent6="accent6" hlink="hlink" folHlink="folHlink"/>
  <p:sldLayoutIdLst>
    <p:sldLayoutId id="2147483681" r:id="rId1"/>
    <p:sldLayoutId id="2147483704" r:id="rId2"/>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accent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blackWhite">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0"/>
            <a:ext cx="8363938" cy="620683"/>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47800"/>
            <a:ext cx="8363937"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0965833"/>
      </p:ext>
    </p:extLst>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3"/>
            <a:ext cx="8363938" cy="620683"/>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7" y="1905003"/>
            <a:ext cx="8363936" cy="210826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00347530"/>
      </p:ext>
    </p:extLst>
  </p:cSld>
  <p:clrMap bg1="dk1" tx1="lt1" bg2="dk2" tx2="lt2" accent1="accent1" accent2="accent2" accent3="accent3" accent4="accent4" accent5="accent5" accent6="accent6" hlink="hlink" folHlink="folHlink"/>
  <p:sldLayoutIdLst>
    <p:sldLayoutId id="2147483703" r:id="rId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accent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1" Type="http://schemas.openxmlformats.org/officeDocument/2006/relationships/slideLayout" Target="../slideLayouts/slideLayout10.xml"/><Relationship Id="rId2"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1" Type="http://schemas.openxmlformats.org/officeDocument/2006/relationships/slideLayout" Target="../slideLayouts/slideLayout10.xml"/><Relationship Id="rId2"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1" Type="http://schemas.openxmlformats.org/officeDocument/2006/relationships/slideLayout" Target="../slideLayouts/slideLayout10.xml"/><Relationship Id="rId2"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1" Type="http://schemas.openxmlformats.org/officeDocument/2006/relationships/slideLayout" Target="../slideLayouts/slideLayout10.xml"/><Relationship Id="rId2"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1" Type="http://schemas.openxmlformats.org/officeDocument/2006/relationships/slideLayout" Target="../slideLayouts/slideLayout10.xml"/><Relationship Id="rId2"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1" Type="http://schemas.openxmlformats.org/officeDocument/2006/relationships/slideLayout" Target="../slideLayouts/slideLayout10.xml"/><Relationship Id="rId2"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 Id="rId3"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1" Type="http://schemas.openxmlformats.org/officeDocument/2006/relationships/slideLayout" Target="../slideLayouts/slideLayout10.xml"/><Relationship Id="rId2"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4" Type="http://schemas.microsoft.com/office/2007/relationships/hdphoto" Target="../media/hdphoto1.wdp"/><Relationship Id="rId5" Type="http://schemas.openxmlformats.org/officeDocument/2006/relationships/image" Target="../media/image17.png"/><Relationship Id="rId6" Type="http://schemas.microsoft.com/office/2007/relationships/hdphoto" Target="../media/hdphoto2.wdp"/><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1" Type="http://schemas.openxmlformats.org/officeDocument/2006/relationships/slideLayout" Target="../slideLayouts/slideLayout10.xml"/><Relationship Id="rId2"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JavaScript</a:t>
            </a:r>
            <a:r>
              <a:rPr lang="en-US" sz="4800" b="0" kern="1200" cap="none" spc="-10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 APIs</a:t>
            </a:r>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a:t>
            </a:r>
            <a:endParaRPr lang="en-US" dirty="0"/>
          </a:p>
        </p:txBody>
      </p:sp>
      <p:sp>
        <p:nvSpPr>
          <p:cNvPr id="3" name="Subtitle 2"/>
          <p:cNvSpPr>
            <a:spLocks noGrp="1"/>
          </p:cNvSpPr>
          <p:nvPr>
            <p:ph type="subTitle" idx="1"/>
          </p:nvPr>
        </p:nvSpPr>
        <p:spPr>
          <a:xfrm>
            <a:off x="423334" y="4703875"/>
            <a:ext cx="8478762" cy="463255"/>
          </a:xfrm>
        </p:spPr>
        <p:txBody>
          <a:bodyPr/>
          <a:lstStyle/>
          <a:p>
            <a:r>
              <a:rPr lang="en-US" sz="2800" dirty="0" smtClean="0">
                <a:solidFill>
                  <a:schemeClr val="accent1"/>
                </a:solidFill>
              </a:rPr>
              <a:t>*Let’s be honest, this is the stuff that makes HTML5 </a:t>
            </a:r>
            <a:r>
              <a:rPr lang="en-US" sz="2800" dirty="0" err="1" smtClean="0">
                <a:solidFill>
                  <a:schemeClr val="accent1"/>
                </a:solidFill>
              </a:rPr>
              <a:t>awesomerer</a:t>
            </a:r>
            <a:r>
              <a:rPr lang="en-US" sz="2800" dirty="0" smtClean="0">
                <a:solidFill>
                  <a:schemeClr val="accent1"/>
                </a:solidFill>
              </a:rPr>
              <a:t>!</a:t>
            </a:r>
            <a:endParaRPr lang="en-US" sz="2800" dirty="0">
              <a:solidFill>
                <a:schemeClr val="accent1"/>
              </a:solidFill>
            </a:endParaRPr>
          </a:p>
        </p:txBody>
      </p:sp>
    </p:spTree>
    <p:extLst>
      <p:ext uri="{BB962C8B-B14F-4D97-AF65-F5344CB8AC3E}">
        <p14:creationId xmlns:p14="http://schemas.microsoft.com/office/powerpoint/2010/main" val="168894032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564257"/>
          </a:xfrm>
        </p:spPr>
        <p:txBody>
          <a:bodyPr/>
          <a:lstStyle/>
          <a:p>
            <a:r>
              <a:rPr lang="en-US" sz="40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Browser Support for Canvas</a:t>
            </a:r>
            <a:endParaRPr lang="en-US" sz="36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30521039"/>
              </p:ext>
            </p:extLst>
          </p:nvPr>
        </p:nvGraphicFramePr>
        <p:xfrm>
          <a:off x="653147" y="2412276"/>
          <a:ext cx="7836622" cy="1940558"/>
        </p:xfrm>
        <a:graphic>
          <a:graphicData uri="http://schemas.openxmlformats.org/drawingml/2006/table">
            <a:tbl>
              <a:tblPr firstRow="1" bandCol="1">
                <a:tableStyleId>{B301B821-A1FF-4177-AEE7-76D212191A09}</a:tableStyleId>
              </a:tblPr>
              <a:tblGrid>
                <a:gridCol w="1161139"/>
                <a:gridCol w="1185333"/>
                <a:gridCol w="1100667"/>
                <a:gridCol w="1112762"/>
                <a:gridCol w="1124857"/>
                <a:gridCol w="689428"/>
                <a:gridCol w="701524"/>
                <a:gridCol w="760912"/>
              </a:tblGrid>
              <a:tr h="405914">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gridSpan="3">
                  <a:txBody>
                    <a:bodyPr/>
                    <a:lstStyle/>
                    <a:p>
                      <a:pPr algn="ctr"/>
                      <a:r>
                        <a:rPr lang="en-US" b="1" dirty="0" smtClean="0">
                          <a:solidFill>
                            <a:srgbClr val="000000"/>
                          </a:solidFill>
                        </a:rPr>
                        <a:t>Mobile</a:t>
                      </a:r>
                      <a:endParaRPr lang="en-US" b="1" dirty="0">
                        <a:solidFill>
                          <a:srgbClr val="000000"/>
                        </a:solidFill>
                      </a:endParaRPr>
                    </a:p>
                  </a:txBody>
                  <a:tcPr/>
                </a:tc>
                <a:tc hMerge="1">
                  <a:txBody>
                    <a:bodyPr/>
                    <a:lstStyle/>
                    <a:p>
                      <a:endParaRPr lang="en-US" dirty="0"/>
                    </a:p>
                  </a:txBody>
                  <a:tcPr/>
                </a:tc>
                <a:tc hMerge="1">
                  <a:txBody>
                    <a:bodyPr/>
                    <a:lstStyle/>
                    <a:p>
                      <a:endParaRPr lang="en-US" dirty="0"/>
                    </a:p>
                  </a:txBody>
                  <a:tcPr/>
                </a:tc>
              </a:tr>
              <a:tr h="955524">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b="1" dirty="0">
                        <a:solidFill>
                          <a:srgbClr val="000000"/>
                        </a:solidFill>
                      </a:endParaRPr>
                    </a:p>
                  </a:txBody>
                  <a:tcPr/>
                </a:tc>
                <a:tc>
                  <a:txBody>
                    <a:bodyPr/>
                    <a:lstStyle/>
                    <a:p>
                      <a:endParaRPr lang="en-US" b="1" dirty="0">
                        <a:solidFill>
                          <a:srgbClr val="000000"/>
                        </a:solidFill>
                      </a:endParaRPr>
                    </a:p>
                  </a:txBody>
                  <a:tcPr/>
                </a:tc>
                <a:tc>
                  <a:txBody>
                    <a:bodyPr/>
                    <a:lstStyle/>
                    <a:p>
                      <a:endParaRPr lang="en-US" b="1" dirty="0">
                        <a:solidFill>
                          <a:srgbClr val="000000"/>
                        </a:solidFill>
                      </a:endParaRPr>
                    </a:p>
                  </a:txBody>
                  <a:tcPr/>
                </a:tc>
              </a:tr>
              <a:tr h="370840">
                <a:tc>
                  <a:txBody>
                    <a:bodyPr/>
                    <a:lstStyle/>
                    <a:p>
                      <a:pPr algn="ctr"/>
                      <a:r>
                        <a:rPr lang="en-US" sz="3200" b="1" dirty="0" smtClean="0">
                          <a:solidFill>
                            <a:srgbClr val="000000"/>
                          </a:solidFill>
                        </a:rPr>
                        <a:t>9</a:t>
                      </a:r>
                      <a:endParaRPr lang="en-US" sz="3200" b="1" dirty="0">
                        <a:solidFill>
                          <a:srgbClr val="000000"/>
                        </a:solidFill>
                      </a:endParaRPr>
                    </a:p>
                  </a:txBody>
                  <a:tcPr/>
                </a:tc>
                <a:tc>
                  <a:txBody>
                    <a:bodyPr/>
                    <a:lstStyle/>
                    <a:p>
                      <a:pPr algn="ctr"/>
                      <a:r>
                        <a:rPr lang="en-US" sz="3200" b="1" dirty="0" smtClean="0">
                          <a:solidFill>
                            <a:srgbClr val="000000"/>
                          </a:solidFill>
                        </a:rPr>
                        <a:t>4</a:t>
                      </a:r>
                      <a:endParaRPr lang="en-US" sz="3200" b="1" dirty="0">
                        <a:solidFill>
                          <a:srgbClr val="000000"/>
                        </a:solidFill>
                      </a:endParaRPr>
                    </a:p>
                  </a:txBody>
                  <a:tcPr/>
                </a:tc>
                <a:tc>
                  <a:txBody>
                    <a:bodyPr/>
                    <a:lstStyle/>
                    <a:p>
                      <a:pPr algn="ctr"/>
                      <a:r>
                        <a:rPr lang="en-US" sz="3200" b="1" dirty="0" smtClean="0">
                          <a:solidFill>
                            <a:srgbClr val="000000"/>
                          </a:solidFill>
                        </a:rPr>
                        <a:t>2</a:t>
                      </a:r>
                      <a:endParaRPr lang="en-US" sz="3200" b="1" dirty="0">
                        <a:solidFill>
                          <a:srgbClr val="000000"/>
                        </a:solidFill>
                      </a:endParaRPr>
                    </a:p>
                  </a:txBody>
                  <a:tcPr/>
                </a:tc>
                <a:tc>
                  <a:txBody>
                    <a:bodyPr/>
                    <a:lstStyle/>
                    <a:p>
                      <a:pPr algn="ctr"/>
                      <a:r>
                        <a:rPr lang="en-US" sz="3200" b="1" dirty="0" smtClean="0">
                          <a:solidFill>
                            <a:srgbClr val="000000"/>
                          </a:solidFill>
                        </a:rPr>
                        <a:t>9</a:t>
                      </a:r>
                      <a:endParaRPr lang="en-US" sz="3200" b="1" dirty="0">
                        <a:solidFill>
                          <a:srgbClr val="000000"/>
                        </a:solidFill>
                      </a:endParaRPr>
                    </a:p>
                  </a:txBody>
                  <a:tcPr/>
                </a:tc>
                <a:tc>
                  <a:txBody>
                    <a:bodyPr/>
                    <a:lstStyle/>
                    <a:p>
                      <a:pPr algn="ctr"/>
                      <a:r>
                        <a:rPr lang="en-US" sz="3200" b="1" dirty="0" smtClean="0">
                          <a:solidFill>
                            <a:srgbClr val="000000"/>
                          </a:solidFill>
                        </a:rPr>
                        <a:t>3.1</a:t>
                      </a:r>
                      <a:endParaRPr lang="en-US" sz="3200" b="1" dirty="0">
                        <a:solidFill>
                          <a:srgbClr val="000000"/>
                        </a:solidFill>
                      </a:endParaRPr>
                    </a:p>
                  </a:txBody>
                  <a:tcPr/>
                </a:tc>
                <a:tc>
                  <a:txBody>
                    <a:bodyPr/>
                    <a:lstStyle/>
                    <a:p>
                      <a:pPr algn="ctr"/>
                      <a:r>
                        <a:rPr lang="en-US" sz="2800" b="1" dirty="0" smtClean="0">
                          <a:solidFill>
                            <a:srgbClr val="000000"/>
                          </a:solidFill>
                        </a:rPr>
                        <a:t>9</a:t>
                      </a:r>
                      <a:endParaRPr lang="en-US" sz="2800" b="1" dirty="0">
                        <a:solidFill>
                          <a:srgbClr val="000000"/>
                        </a:solidFill>
                      </a:endParaRPr>
                    </a:p>
                  </a:txBody>
                  <a:tcPr/>
                </a:tc>
                <a:tc>
                  <a:txBody>
                    <a:bodyPr/>
                    <a:lstStyle/>
                    <a:p>
                      <a:pPr algn="ctr"/>
                      <a:r>
                        <a:rPr lang="en-US" sz="2800" b="1" dirty="0" smtClean="0">
                          <a:solidFill>
                            <a:srgbClr val="000000"/>
                          </a:solidFill>
                        </a:rPr>
                        <a:t>2.1</a:t>
                      </a:r>
                      <a:endParaRPr lang="en-US" sz="2800" b="1" dirty="0">
                        <a:solidFill>
                          <a:srgbClr val="000000"/>
                        </a:solidFill>
                      </a:endParaRPr>
                    </a:p>
                  </a:txBody>
                  <a:tcPr/>
                </a:tc>
                <a:tc>
                  <a:txBody>
                    <a:bodyPr/>
                    <a:lstStyle/>
                    <a:p>
                      <a:pPr algn="ctr"/>
                      <a:r>
                        <a:rPr lang="en-US" sz="2800" b="1" dirty="0" smtClean="0">
                          <a:solidFill>
                            <a:srgbClr val="000000"/>
                          </a:solidFill>
                        </a:rPr>
                        <a:t>3.2</a:t>
                      </a:r>
                      <a:endParaRPr lang="en-US" sz="2800" b="1" dirty="0">
                        <a:solidFill>
                          <a:srgbClr val="000000"/>
                        </a:solidFill>
                      </a:endParaRPr>
                    </a:p>
                  </a:txBody>
                  <a:tcPr/>
                </a:tc>
              </a:tr>
            </a:tbl>
          </a:graphicData>
        </a:graphic>
      </p:graphicFrame>
      <p:pic>
        <p:nvPicPr>
          <p:cNvPr id="9" name="Picture 8"/>
          <p:cNvPicPr>
            <a:picLocks noChangeAspect="1"/>
          </p:cNvPicPr>
          <p:nvPr/>
        </p:nvPicPr>
        <p:blipFill>
          <a:blip r:embed="rId2"/>
          <a:stretch>
            <a:fillRect/>
          </a:stretch>
        </p:blipFill>
        <p:spPr>
          <a:xfrm>
            <a:off x="716008" y="2574169"/>
            <a:ext cx="1042309" cy="1042309"/>
          </a:xfrm>
          <a:prstGeom prst="rect">
            <a:avLst/>
          </a:prstGeom>
        </p:spPr>
      </p:pic>
      <p:pic>
        <p:nvPicPr>
          <p:cNvPr id="18" name="Picture 17"/>
          <p:cNvPicPr>
            <a:picLocks noChangeAspect="1"/>
          </p:cNvPicPr>
          <p:nvPr/>
        </p:nvPicPr>
        <p:blipFill>
          <a:blip r:embed="rId3"/>
          <a:stretch>
            <a:fillRect/>
          </a:stretch>
        </p:blipFill>
        <p:spPr>
          <a:xfrm>
            <a:off x="3038324" y="2581882"/>
            <a:ext cx="1037771" cy="1037771"/>
          </a:xfrm>
          <a:prstGeom prst="rect">
            <a:avLst/>
          </a:prstGeom>
        </p:spPr>
      </p:pic>
      <p:pic>
        <p:nvPicPr>
          <p:cNvPr id="19" name="Picture 18"/>
          <p:cNvPicPr>
            <a:picLocks noChangeAspect="1"/>
          </p:cNvPicPr>
          <p:nvPr/>
        </p:nvPicPr>
        <p:blipFill>
          <a:blip r:embed="rId4"/>
          <a:stretch>
            <a:fillRect/>
          </a:stretch>
        </p:blipFill>
        <p:spPr>
          <a:xfrm>
            <a:off x="4171650" y="2578707"/>
            <a:ext cx="956731" cy="1040946"/>
          </a:xfrm>
          <a:prstGeom prst="rect">
            <a:avLst/>
          </a:prstGeom>
        </p:spPr>
      </p:pic>
      <p:pic>
        <p:nvPicPr>
          <p:cNvPr id="20" name="Picture 19"/>
          <p:cNvPicPr>
            <a:picLocks noChangeAspect="1"/>
          </p:cNvPicPr>
          <p:nvPr/>
        </p:nvPicPr>
        <p:blipFill>
          <a:blip r:embed="rId5"/>
          <a:stretch>
            <a:fillRect/>
          </a:stretch>
        </p:blipFill>
        <p:spPr>
          <a:xfrm>
            <a:off x="1880809" y="2570240"/>
            <a:ext cx="1046238" cy="1046238"/>
          </a:xfrm>
          <a:prstGeom prst="rect">
            <a:avLst/>
          </a:prstGeom>
        </p:spPr>
      </p:pic>
      <p:pic>
        <p:nvPicPr>
          <p:cNvPr id="21" name="Picture 20"/>
          <p:cNvPicPr>
            <a:picLocks noChangeAspect="1"/>
          </p:cNvPicPr>
          <p:nvPr/>
        </p:nvPicPr>
        <p:blipFill>
          <a:blip r:embed="rId6"/>
          <a:stretch>
            <a:fillRect/>
          </a:stretch>
        </p:blipFill>
        <p:spPr>
          <a:xfrm>
            <a:off x="5256591" y="2580672"/>
            <a:ext cx="1038981" cy="1038981"/>
          </a:xfrm>
          <a:prstGeom prst="rect">
            <a:avLst/>
          </a:prstGeom>
        </p:spPr>
      </p:pic>
      <p:pic>
        <p:nvPicPr>
          <p:cNvPr id="22" name="Picture 21"/>
          <p:cNvPicPr>
            <a:picLocks noChangeAspect="1"/>
          </p:cNvPicPr>
          <p:nvPr/>
        </p:nvPicPr>
        <p:blipFill>
          <a:blip r:embed="rId7"/>
          <a:stretch>
            <a:fillRect/>
          </a:stretch>
        </p:blipFill>
        <p:spPr>
          <a:xfrm>
            <a:off x="7027332" y="2914712"/>
            <a:ext cx="701766" cy="701766"/>
          </a:xfrm>
          <a:prstGeom prst="rect">
            <a:avLst/>
          </a:prstGeom>
        </p:spPr>
      </p:pic>
      <p:pic>
        <p:nvPicPr>
          <p:cNvPr id="23" name="Picture 22"/>
          <p:cNvPicPr>
            <a:picLocks noChangeAspect="1"/>
          </p:cNvPicPr>
          <p:nvPr/>
        </p:nvPicPr>
        <p:blipFill>
          <a:blip r:embed="rId2"/>
          <a:stretch>
            <a:fillRect/>
          </a:stretch>
        </p:blipFill>
        <p:spPr>
          <a:xfrm>
            <a:off x="6366931" y="2992362"/>
            <a:ext cx="624116" cy="624116"/>
          </a:xfrm>
          <a:prstGeom prst="rect">
            <a:avLst/>
          </a:prstGeom>
        </p:spPr>
      </p:pic>
      <p:pic>
        <p:nvPicPr>
          <p:cNvPr id="24" name="Picture 23"/>
          <p:cNvPicPr>
            <a:picLocks noChangeAspect="1"/>
          </p:cNvPicPr>
          <p:nvPr/>
        </p:nvPicPr>
        <p:blipFill>
          <a:blip r:embed="rId6"/>
          <a:stretch>
            <a:fillRect/>
          </a:stretch>
        </p:blipFill>
        <p:spPr>
          <a:xfrm>
            <a:off x="7789573" y="2992362"/>
            <a:ext cx="639387" cy="639387"/>
          </a:xfrm>
          <a:prstGeom prst="rect">
            <a:avLst/>
          </a:prstGeom>
        </p:spPr>
      </p:pic>
    </p:spTree>
    <p:extLst>
      <p:ext uri="{BB962C8B-B14F-4D97-AF65-F5344CB8AC3E}">
        <p14:creationId xmlns:p14="http://schemas.microsoft.com/office/powerpoint/2010/main" val="33893243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demo</a:t>
            </a:r>
            <a:endParaRPr lang="en-US" dirty="0"/>
          </a:p>
        </p:txBody>
      </p:sp>
      <p:sp>
        <p:nvSpPr>
          <p:cNvPr id="3" name="Title 2"/>
          <p:cNvSpPr>
            <a:spLocks noGrp="1"/>
          </p:cNvSpPr>
          <p:nvPr>
            <p:ph type="ctrTitle"/>
          </p:nvPr>
        </p:nvSpPr>
        <p:spPr/>
        <p:txBody>
          <a:bodyPr/>
          <a:lstStyle/>
          <a:p>
            <a:r>
              <a:rPr lang="en-US" sz="6000" dirty="0" smtClean="0"/>
              <a:t>&lt;canvas&gt;</a:t>
            </a:r>
            <a:endParaRPr lang="en-US" sz="6000" dirty="0"/>
          </a:p>
        </p:txBody>
      </p:sp>
    </p:spTree>
    <p:extLst>
      <p:ext uri="{BB962C8B-B14F-4D97-AF65-F5344CB8AC3E}">
        <p14:creationId xmlns:p14="http://schemas.microsoft.com/office/powerpoint/2010/main" val="342651049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Web Workers and Sockets*</a:t>
            </a:r>
            <a:endParaRPr lang="en-US" dirty="0"/>
          </a:p>
        </p:txBody>
      </p:sp>
      <p:sp>
        <p:nvSpPr>
          <p:cNvPr id="5" name="Subtitle 4"/>
          <p:cNvSpPr>
            <a:spLocks noGrp="1"/>
          </p:cNvSpPr>
          <p:nvPr>
            <p:ph type="subTitle" idx="1"/>
          </p:nvPr>
        </p:nvSpPr>
        <p:spPr>
          <a:xfrm>
            <a:off x="727664" y="4703875"/>
            <a:ext cx="7683914" cy="463255"/>
          </a:xfrm>
        </p:spPr>
        <p:txBody>
          <a:bodyPr/>
          <a:lstStyle/>
          <a:p>
            <a:r>
              <a:rPr lang="en-US" dirty="0" smtClean="0">
                <a:solidFill>
                  <a:schemeClr val="accent1"/>
                </a:solidFill>
              </a:rPr>
              <a:t>*Just threading and keeping it real(time)</a:t>
            </a:r>
            <a:endParaRPr lang="en-US" dirty="0">
              <a:solidFill>
                <a:schemeClr val="accent1"/>
              </a:solidFill>
            </a:endParaRPr>
          </a:p>
        </p:txBody>
      </p:sp>
    </p:spTree>
    <p:extLst>
      <p:ext uri="{BB962C8B-B14F-4D97-AF65-F5344CB8AC3E}">
        <p14:creationId xmlns:p14="http://schemas.microsoft.com/office/powerpoint/2010/main" val="237782706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Web Workers</a:t>
            </a:r>
            <a:endParaRPr lang="en-US" dirty="0"/>
          </a:p>
        </p:txBody>
      </p:sp>
      <p:sp>
        <p:nvSpPr>
          <p:cNvPr id="4" name="Rectangle 3"/>
          <p:cNvSpPr/>
          <p:nvPr/>
        </p:nvSpPr>
        <p:spPr>
          <a:xfrm>
            <a:off x="537284" y="1741973"/>
            <a:ext cx="8606716" cy="3108544"/>
          </a:xfrm>
          <a:prstGeom prst="rect">
            <a:avLst/>
          </a:prstGeom>
        </p:spPr>
        <p:txBody>
          <a:bodyPr wrap="square">
            <a:spAutoFit/>
          </a:bodyPr>
          <a:lstStyle/>
          <a:p>
            <a:r>
              <a:rPr lang="en-US" sz="2800" dirty="0" err="1">
                <a:solidFill>
                  <a:schemeClr val="bg1"/>
                </a:solidFill>
              </a:rPr>
              <a:t>var</a:t>
            </a:r>
            <a:r>
              <a:rPr lang="en-US" sz="2800" dirty="0">
                <a:solidFill>
                  <a:schemeClr val="bg1"/>
                </a:solidFill>
              </a:rPr>
              <a:t> worker = new Worker('</a:t>
            </a:r>
            <a:r>
              <a:rPr lang="en-US" sz="2800" dirty="0" err="1">
                <a:solidFill>
                  <a:schemeClr val="bg1"/>
                </a:solidFill>
              </a:rPr>
              <a:t>doAwesome.js</a:t>
            </a:r>
            <a:r>
              <a:rPr lang="en-US" sz="2800" dirty="0">
                <a:solidFill>
                  <a:schemeClr val="bg1"/>
                </a:solidFill>
              </a:rPr>
              <a:t>');</a:t>
            </a:r>
          </a:p>
          <a:p>
            <a:endParaRPr lang="en-US" sz="2800" dirty="0">
              <a:solidFill>
                <a:srgbClr val="000000"/>
              </a:solidFill>
            </a:endParaRPr>
          </a:p>
          <a:p>
            <a:r>
              <a:rPr lang="en-US" sz="2800" dirty="0" err="1" smtClean="0">
                <a:solidFill>
                  <a:srgbClr val="000000"/>
                </a:solidFill>
              </a:rPr>
              <a:t>worker.addEventListener</a:t>
            </a:r>
            <a:r>
              <a:rPr lang="en-US" sz="2800" dirty="0">
                <a:solidFill>
                  <a:srgbClr val="000000"/>
                </a:solidFill>
              </a:rPr>
              <a:t>('message', function(e) {</a:t>
            </a:r>
          </a:p>
          <a:p>
            <a:r>
              <a:rPr lang="en-US" sz="2800" dirty="0">
                <a:solidFill>
                  <a:srgbClr val="000000"/>
                </a:solidFill>
              </a:rPr>
              <a:t>  </a:t>
            </a:r>
            <a:r>
              <a:rPr lang="en-US" sz="2800" dirty="0" err="1">
                <a:solidFill>
                  <a:srgbClr val="000000"/>
                </a:solidFill>
              </a:rPr>
              <a:t>console.log</a:t>
            </a:r>
            <a:r>
              <a:rPr lang="en-US" sz="2800" dirty="0">
                <a:solidFill>
                  <a:srgbClr val="000000"/>
                </a:solidFill>
              </a:rPr>
              <a:t>('Worker said: ', </a:t>
            </a:r>
            <a:r>
              <a:rPr lang="en-US" sz="2800" dirty="0" err="1">
                <a:solidFill>
                  <a:srgbClr val="000000"/>
                </a:solidFill>
              </a:rPr>
              <a:t>e.data</a:t>
            </a:r>
            <a:r>
              <a:rPr lang="en-US" sz="2800" dirty="0">
                <a:solidFill>
                  <a:srgbClr val="000000"/>
                </a:solidFill>
              </a:rPr>
              <a:t>);</a:t>
            </a:r>
          </a:p>
          <a:p>
            <a:r>
              <a:rPr lang="en-US" sz="2800" dirty="0">
                <a:solidFill>
                  <a:srgbClr val="000000"/>
                </a:solidFill>
              </a:rPr>
              <a:t>}, false);</a:t>
            </a:r>
          </a:p>
          <a:p>
            <a:endParaRPr lang="en-US" sz="2800" dirty="0">
              <a:solidFill>
                <a:srgbClr val="000000"/>
              </a:solidFill>
            </a:endParaRPr>
          </a:p>
          <a:p>
            <a:r>
              <a:rPr lang="en-US" sz="2800" dirty="0" err="1">
                <a:solidFill>
                  <a:srgbClr val="000000"/>
                </a:solidFill>
              </a:rPr>
              <a:t>worker.postMessage</a:t>
            </a:r>
            <a:r>
              <a:rPr lang="en-US" sz="2800" dirty="0">
                <a:solidFill>
                  <a:srgbClr val="000000"/>
                </a:solidFill>
              </a:rPr>
              <a:t>('Hello World')</a:t>
            </a:r>
            <a:r>
              <a:rPr lang="en-US" sz="2800" dirty="0" smtClean="0">
                <a:solidFill>
                  <a:srgbClr val="000000"/>
                </a:solidFill>
              </a:rPr>
              <a:t>;</a:t>
            </a:r>
            <a:endParaRPr lang="en-US" sz="2800" dirty="0">
              <a:solidFill>
                <a:srgbClr val="000000"/>
              </a:solidFill>
            </a:endParaRPr>
          </a:p>
        </p:txBody>
      </p:sp>
    </p:spTree>
    <p:extLst>
      <p:ext uri="{BB962C8B-B14F-4D97-AF65-F5344CB8AC3E}">
        <p14:creationId xmlns:p14="http://schemas.microsoft.com/office/powerpoint/2010/main" val="39864612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Web Workers</a:t>
            </a:r>
            <a:endParaRPr lang="en-US" dirty="0"/>
          </a:p>
        </p:txBody>
      </p:sp>
      <p:sp>
        <p:nvSpPr>
          <p:cNvPr id="6" name="Rectangle 5"/>
          <p:cNvSpPr/>
          <p:nvPr/>
        </p:nvSpPr>
        <p:spPr>
          <a:xfrm>
            <a:off x="748941" y="2797980"/>
            <a:ext cx="8167119" cy="1384995"/>
          </a:xfrm>
          <a:prstGeom prst="rect">
            <a:avLst/>
          </a:prstGeom>
        </p:spPr>
        <p:txBody>
          <a:bodyPr wrap="square">
            <a:spAutoFit/>
          </a:bodyPr>
          <a:lstStyle/>
          <a:p>
            <a:r>
              <a:rPr lang="en-US" sz="2800" dirty="0" err="1">
                <a:solidFill>
                  <a:srgbClr val="000000"/>
                </a:solidFill>
              </a:rPr>
              <a:t>self.addEventListener</a:t>
            </a:r>
            <a:r>
              <a:rPr lang="en-US" sz="2800" dirty="0">
                <a:solidFill>
                  <a:srgbClr val="000000"/>
                </a:solidFill>
              </a:rPr>
              <a:t>('message', function(e) {</a:t>
            </a:r>
          </a:p>
          <a:p>
            <a:r>
              <a:rPr lang="en-US" sz="2800" dirty="0">
                <a:solidFill>
                  <a:srgbClr val="000000"/>
                </a:solidFill>
              </a:rPr>
              <a:t>  </a:t>
            </a:r>
            <a:r>
              <a:rPr lang="en-US" sz="2800" dirty="0" err="1">
                <a:solidFill>
                  <a:srgbClr val="000000"/>
                </a:solidFill>
              </a:rPr>
              <a:t>self.postMessage</a:t>
            </a:r>
            <a:r>
              <a:rPr lang="en-US" sz="2800" dirty="0">
                <a:solidFill>
                  <a:srgbClr val="000000"/>
                </a:solidFill>
              </a:rPr>
              <a:t>(</a:t>
            </a:r>
            <a:r>
              <a:rPr lang="en-US" sz="2800" dirty="0" err="1">
                <a:solidFill>
                  <a:srgbClr val="000000"/>
                </a:solidFill>
              </a:rPr>
              <a:t>e.data</a:t>
            </a:r>
            <a:r>
              <a:rPr lang="en-US" sz="2800" dirty="0">
                <a:solidFill>
                  <a:srgbClr val="000000"/>
                </a:solidFill>
              </a:rPr>
              <a:t>);</a:t>
            </a:r>
          </a:p>
          <a:p>
            <a:r>
              <a:rPr lang="en-US" sz="2800" dirty="0">
                <a:solidFill>
                  <a:srgbClr val="000000"/>
                </a:solidFill>
              </a:rPr>
              <a:t>}, false);</a:t>
            </a:r>
          </a:p>
        </p:txBody>
      </p:sp>
      <p:sp>
        <p:nvSpPr>
          <p:cNvPr id="7" name="Rectangle 6"/>
          <p:cNvSpPr/>
          <p:nvPr/>
        </p:nvSpPr>
        <p:spPr>
          <a:xfrm>
            <a:off x="510590" y="1818803"/>
            <a:ext cx="7114940" cy="523220"/>
          </a:xfrm>
          <a:prstGeom prst="rect">
            <a:avLst/>
          </a:prstGeom>
        </p:spPr>
        <p:txBody>
          <a:bodyPr wrap="square">
            <a:spAutoFit/>
          </a:bodyPr>
          <a:lstStyle/>
          <a:p>
            <a:r>
              <a:rPr lang="en-US" sz="2800" dirty="0" err="1" smtClean="0">
                <a:solidFill>
                  <a:srgbClr val="000000"/>
                </a:solidFill>
              </a:rPr>
              <a:t>doAwesome.js</a:t>
            </a:r>
            <a:endParaRPr lang="en-US" sz="2800" dirty="0" smtClean="0">
              <a:solidFill>
                <a:srgbClr val="000000"/>
              </a:solidFill>
            </a:endParaRPr>
          </a:p>
        </p:txBody>
      </p:sp>
    </p:spTree>
    <p:extLst>
      <p:ext uri="{BB962C8B-B14F-4D97-AF65-F5344CB8AC3E}">
        <p14:creationId xmlns:p14="http://schemas.microsoft.com/office/powerpoint/2010/main" val="118302692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20683"/>
          </a:xfrm>
        </p:spPr>
        <p:txBody>
          <a:bodyPr/>
          <a:lstStyle/>
          <a:p>
            <a:r>
              <a:rPr lang="en-US"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Browser Support for Web Workers</a:t>
            </a:r>
            <a:endParaRPr lang="en-US" sz="40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263807552"/>
              </p:ext>
            </p:extLst>
          </p:nvPr>
        </p:nvGraphicFramePr>
        <p:xfrm>
          <a:off x="653147" y="2412276"/>
          <a:ext cx="7836622" cy="1940558"/>
        </p:xfrm>
        <a:graphic>
          <a:graphicData uri="http://schemas.openxmlformats.org/drawingml/2006/table">
            <a:tbl>
              <a:tblPr firstRow="1" bandCol="1">
                <a:tableStyleId>{B301B821-A1FF-4177-AEE7-76D212191A09}</a:tableStyleId>
              </a:tblPr>
              <a:tblGrid>
                <a:gridCol w="1161139"/>
                <a:gridCol w="1185333"/>
                <a:gridCol w="1100667"/>
                <a:gridCol w="1112762"/>
                <a:gridCol w="1124857"/>
                <a:gridCol w="689428"/>
                <a:gridCol w="701524"/>
                <a:gridCol w="760912"/>
              </a:tblGrid>
              <a:tr h="405914">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gridSpan="3">
                  <a:txBody>
                    <a:bodyPr/>
                    <a:lstStyle/>
                    <a:p>
                      <a:pPr algn="ctr"/>
                      <a:r>
                        <a:rPr lang="en-US" b="1" dirty="0" smtClean="0">
                          <a:solidFill>
                            <a:srgbClr val="000000"/>
                          </a:solidFill>
                        </a:rPr>
                        <a:t>Mobile</a:t>
                      </a:r>
                      <a:endParaRPr lang="en-US" b="1" dirty="0">
                        <a:solidFill>
                          <a:srgbClr val="000000"/>
                        </a:solidFill>
                      </a:endParaRPr>
                    </a:p>
                  </a:txBody>
                  <a:tcPr/>
                </a:tc>
                <a:tc hMerge="1">
                  <a:txBody>
                    <a:bodyPr/>
                    <a:lstStyle/>
                    <a:p>
                      <a:endParaRPr lang="en-US" dirty="0"/>
                    </a:p>
                  </a:txBody>
                  <a:tcPr/>
                </a:tc>
                <a:tc hMerge="1">
                  <a:txBody>
                    <a:bodyPr/>
                    <a:lstStyle/>
                    <a:p>
                      <a:endParaRPr lang="en-US" dirty="0"/>
                    </a:p>
                  </a:txBody>
                  <a:tcPr/>
                </a:tc>
              </a:tr>
              <a:tr h="955524">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b="1" dirty="0">
                        <a:solidFill>
                          <a:srgbClr val="000000"/>
                        </a:solidFill>
                      </a:endParaRPr>
                    </a:p>
                  </a:txBody>
                  <a:tcPr/>
                </a:tc>
                <a:tc>
                  <a:txBody>
                    <a:bodyPr/>
                    <a:lstStyle/>
                    <a:p>
                      <a:endParaRPr lang="en-US" b="1" dirty="0">
                        <a:solidFill>
                          <a:srgbClr val="000000"/>
                        </a:solidFill>
                      </a:endParaRPr>
                    </a:p>
                  </a:txBody>
                  <a:tcPr/>
                </a:tc>
                <a:tc>
                  <a:txBody>
                    <a:bodyPr/>
                    <a:lstStyle/>
                    <a:p>
                      <a:endParaRPr lang="en-US" b="1" dirty="0">
                        <a:solidFill>
                          <a:srgbClr val="000000"/>
                        </a:solidFill>
                      </a:endParaRPr>
                    </a:p>
                  </a:txBody>
                  <a:tcPr/>
                </a:tc>
              </a:tr>
              <a:tr h="370840">
                <a:tc>
                  <a:txBody>
                    <a:bodyPr/>
                    <a:lstStyle/>
                    <a:p>
                      <a:pPr algn="ctr"/>
                      <a:r>
                        <a:rPr lang="en-US" sz="3200" b="1" dirty="0" smtClean="0">
                          <a:solidFill>
                            <a:srgbClr val="000000"/>
                          </a:solidFill>
                        </a:rPr>
                        <a:t>10</a:t>
                      </a:r>
                      <a:endParaRPr lang="en-US" sz="3200" b="1" dirty="0">
                        <a:solidFill>
                          <a:srgbClr val="000000"/>
                        </a:solidFill>
                      </a:endParaRPr>
                    </a:p>
                  </a:txBody>
                  <a:tcPr/>
                </a:tc>
                <a:tc>
                  <a:txBody>
                    <a:bodyPr/>
                    <a:lstStyle/>
                    <a:p>
                      <a:pPr algn="ctr"/>
                      <a:r>
                        <a:rPr lang="en-US" sz="3200" b="1" dirty="0" smtClean="0">
                          <a:solidFill>
                            <a:srgbClr val="000000"/>
                          </a:solidFill>
                        </a:rPr>
                        <a:t>4</a:t>
                      </a:r>
                      <a:endParaRPr lang="en-US" sz="3200" b="1" dirty="0">
                        <a:solidFill>
                          <a:srgbClr val="000000"/>
                        </a:solidFill>
                      </a:endParaRPr>
                    </a:p>
                  </a:txBody>
                  <a:tcPr/>
                </a:tc>
                <a:tc>
                  <a:txBody>
                    <a:bodyPr/>
                    <a:lstStyle/>
                    <a:p>
                      <a:pPr algn="ctr"/>
                      <a:r>
                        <a:rPr lang="en-US" sz="3200" b="1" dirty="0" smtClean="0">
                          <a:solidFill>
                            <a:srgbClr val="000000"/>
                          </a:solidFill>
                        </a:rPr>
                        <a:t>3.5</a:t>
                      </a:r>
                      <a:endParaRPr lang="en-US" sz="3200" b="1" dirty="0">
                        <a:solidFill>
                          <a:srgbClr val="000000"/>
                        </a:solidFill>
                      </a:endParaRPr>
                    </a:p>
                  </a:txBody>
                  <a:tcPr/>
                </a:tc>
                <a:tc>
                  <a:txBody>
                    <a:bodyPr/>
                    <a:lstStyle/>
                    <a:p>
                      <a:pPr algn="ctr"/>
                      <a:r>
                        <a:rPr lang="en-US" sz="3200" b="1" dirty="0" smtClean="0">
                          <a:solidFill>
                            <a:srgbClr val="000000"/>
                          </a:solidFill>
                        </a:rPr>
                        <a:t>10.6</a:t>
                      </a:r>
                      <a:endParaRPr lang="en-US" sz="3200" b="1" dirty="0">
                        <a:solidFill>
                          <a:srgbClr val="000000"/>
                        </a:solidFill>
                      </a:endParaRPr>
                    </a:p>
                  </a:txBody>
                  <a:tcPr/>
                </a:tc>
                <a:tc>
                  <a:txBody>
                    <a:bodyPr/>
                    <a:lstStyle/>
                    <a:p>
                      <a:pPr algn="ctr"/>
                      <a:r>
                        <a:rPr lang="en-US" sz="3200" b="1" dirty="0" smtClean="0">
                          <a:solidFill>
                            <a:srgbClr val="000000"/>
                          </a:solidFill>
                        </a:rPr>
                        <a:t>4</a:t>
                      </a:r>
                      <a:endParaRPr lang="en-US" sz="3200" b="1" dirty="0">
                        <a:solidFill>
                          <a:srgbClr val="000000"/>
                        </a:solidFill>
                      </a:endParaRPr>
                    </a:p>
                  </a:txBody>
                  <a:tcPr/>
                </a:tc>
                <a:tc>
                  <a:txBody>
                    <a:bodyPr/>
                    <a:lstStyle/>
                    <a:p>
                      <a:pPr algn="ctr"/>
                      <a:r>
                        <a:rPr lang="en-US" sz="3200" b="1" dirty="0" smtClean="0">
                          <a:solidFill>
                            <a:srgbClr val="000000"/>
                          </a:solidFill>
                        </a:rPr>
                        <a:t>?</a:t>
                      </a:r>
                      <a:endParaRPr lang="en-US" sz="3200" b="1" dirty="0">
                        <a:solidFill>
                          <a:srgbClr val="000000"/>
                        </a:solidFill>
                      </a:endParaRPr>
                    </a:p>
                  </a:txBody>
                  <a:tcPr/>
                </a:tc>
                <a:tc>
                  <a:txBody>
                    <a:bodyPr/>
                    <a:lstStyle/>
                    <a:p>
                      <a:pPr algn="ctr"/>
                      <a:r>
                        <a:rPr lang="en-US" sz="3200" b="1" dirty="0" smtClean="0">
                          <a:solidFill>
                            <a:srgbClr val="000000"/>
                          </a:solidFill>
                        </a:rPr>
                        <a:t>?</a:t>
                      </a:r>
                      <a:endParaRPr lang="en-US" sz="3200" b="1" dirty="0">
                        <a:solidFill>
                          <a:srgbClr val="000000"/>
                        </a:solidFill>
                      </a:endParaRPr>
                    </a:p>
                  </a:txBody>
                  <a:tcPr/>
                </a:tc>
                <a:tc>
                  <a:txBody>
                    <a:bodyPr/>
                    <a:lstStyle/>
                    <a:p>
                      <a:pPr algn="ctr"/>
                      <a:r>
                        <a:rPr lang="en-US" sz="3200" b="1" dirty="0" smtClean="0">
                          <a:solidFill>
                            <a:srgbClr val="000000"/>
                          </a:solidFill>
                        </a:rPr>
                        <a:t>5</a:t>
                      </a:r>
                      <a:endParaRPr lang="en-US" sz="3200" b="1" dirty="0">
                        <a:solidFill>
                          <a:srgbClr val="000000"/>
                        </a:solidFill>
                      </a:endParaRPr>
                    </a:p>
                  </a:txBody>
                  <a:tcPr/>
                </a:tc>
              </a:tr>
            </a:tbl>
          </a:graphicData>
        </a:graphic>
      </p:graphicFrame>
      <p:pic>
        <p:nvPicPr>
          <p:cNvPr id="9" name="Picture 8"/>
          <p:cNvPicPr>
            <a:picLocks noChangeAspect="1"/>
          </p:cNvPicPr>
          <p:nvPr/>
        </p:nvPicPr>
        <p:blipFill>
          <a:blip r:embed="rId2"/>
          <a:stretch>
            <a:fillRect/>
          </a:stretch>
        </p:blipFill>
        <p:spPr>
          <a:xfrm>
            <a:off x="716008" y="2574169"/>
            <a:ext cx="1042309" cy="1042309"/>
          </a:xfrm>
          <a:prstGeom prst="rect">
            <a:avLst/>
          </a:prstGeom>
        </p:spPr>
      </p:pic>
      <p:pic>
        <p:nvPicPr>
          <p:cNvPr id="18" name="Picture 17"/>
          <p:cNvPicPr>
            <a:picLocks noChangeAspect="1"/>
          </p:cNvPicPr>
          <p:nvPr/>
        </p:nvPicPr>
        <p:blipFill>
          <a:blip r:embed="rId3"/>
          <a:stretch>
            <a:fillRect/>
          </a:stretch>
        </p:blipFill>
        <p:spPr>
          <a:xfrm>
            <a:off x="3038324" y="2581882"/>
            <a:ext cx="1037771" cy="1037771"/>
          </a:xfrm>
          <a:prstGeom prst="rect">
            <a:avLst/>
          </a:prstGeom>
        </p:spPr>
      </p:pic>
      <p:pic>
        <p:nvPicPr>
          <p:cNvPr id="19" name="Picture 18"/>
          <p:cNvPicPr>
            <a:picLocks noChangeAspect="1"/>
          </p:cNvPicPr>
          <p:nvPr/>
        </p:nvPicPr>
        <p:blipFill>
          <a:blip r:embed="rId4"/>
          <a:stretch>
            <a:fillRect/>
          </a:stretch>
        </p:blipFill>
        <p:spPr>
          <a:xfrm>
            <a:off x="4171650" y="2578707"/>
            <a:ext cx="956731" cy="1040946"/>
          </a:xfrm>
          <a:prstGeom prst="rect">
            <a:avLst/>
          </a:prstGeom>
        </p:spPr>
      </p:pic>
      <p:pic>
        <p:nvPicPr>
          <p:cNvPr id="20" name="Picture 19"/>
          <p:cNvPicPr>
            <a:picLocks noChangeAspect="1"/>
          </p:cNvPicPr>
          <p:nvPr/>
        </p:nvPicPr>
        <p:blipFill>
          <a:blip r:embed="rId5"/>
          <a:stretch>
            <a:fillRect/>
          </a:stretch>
        </p:blipFill>
        <p:spPr>
          <a:xfrm>
            <a:off x="1880809" y="2570240"/>
            <a:ext cx="1046238" cy="1046238"/>
          </a:xfrm>
          <a:prstGeom prst="rect">
            <a:avLst/>
          </a:prstGeom>
        </p:spPr>
      </p:pic>
      <p:pic>
        <p:nvPicPr>
          <p:cNvPr id="21" name="Picture 20"/>
          <p:cNvPicPr>
            <a:picLocks noChangeAspect="1"/>
          </p:cNvPicPr>
          <p:nvPr/>
        </p:nvPicPr>
        <p:blipFill>
          <a:blip r:embed="rId6"/>
          <a:stretch>
            <a:fillRect/>
          </a:stretch>
        </p:blipFill>
        <p:spPr>
          <a:xfrm>
            <a:off x="5256591" y="2580672"/>
            <a:ext cx="1038981" cy="1038981"/>
          </a:xfrm>
          <a:prstGeom prst="rect">
            <a:avLst/>
          </a:prstGeom>
        </p:spPr>
      </p:pic>
      <p:pic>
        <p:nvPicPr>
          <p:cNvPr id="22" name="Picture 21"/>
          <p:cNvPicPr>
            <a:picLocks noChangeAspect="1"/>
          </p:cNvPicPr>
          <p:nvPr/>
        </p:nvPicPr>
        <p:blipFill>
          <a:blip r:embed="rId7"/>
          <a:stretch>
            <a:fillRect/>
          </a:stretch>
        </p:blipFill>
        <p:spPr>
          <a:xfrm>
            <a:off x="7027332" y="2914712"/>
            <a:ext cx="701766" cy="701766"/>
          </a:xfrm>
          <a:prstGeom prst="rect">
            <a:avLst/>
          </a:prstGeom>
        </p:spPr>
      </p:pic>
      <p:pic>
        <p:nvPicPr>
          <p:cNvPr id="23" name="Picture 22"/>
          <p:cNvPicPr>
            <a:picLocks noChangeAspect="1"/>
          </p:cNvPicPr>
          <p:nvPr/>
        </p:nvPicPr>
        <p:blipFill>
          <a:blip r:embed="rId2"/>
          <a:stretch>
            <a:fillRect/>
          </a:stretch>
        </p:blipFill>
        <p:spPr>
          <a:xfrm>
            <a:off x="6366931" y="2992362"/>
            <a:ext cx="624116" cy="624116"/>
          </a:xfrm>
          <a:prstGeom prst="rect">
            <a:avLst/>
          </a:prstGeom>
        </p:spPr>
      </p:pic>
      <p:pic>
        <p:nvPicPr>
          <p:cNvPr id="24" name="Picture 23"/>
          <p:cNvPicPr>
            <a:picLocks noChangeAspect="1"/>
          </p:cNvPicPr>
          <p:nvPr/>
        </p:nvPicPr>
        <p:blipFill>
          <a:blip r:embed="rId6"/>
          <a:stretch>
            <a:fillRect/>
          </a:stretch>
        </p:blipFill>
        <p:spPr>
          <a:xfrm>
            <a:off x="7789573" y="2992362"/>
            <a:ext cx="639387" cy="639387"/>
          </a:xfrm>
          <a:prstGeom prst="rect">
            <a:avLst/>
          </a:prstGeom>
        </p:spPr>
      </p:pic>
    </p:spTree>
    <p:extLst>
      <p:ext uri="{BB962C8B-B14F-4D97-AF65-F5344CB8AC3E}">
        <p14:creationId xmlns:p14="http://schemas.microsoft.com/office/powerpoint/2010/main" val="236176368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9436" y="228602"/>
            <a:ext cx="8363938" cy="564257"/>
          </a:xfrm>
        </p:spPr>
        <p:txBody>
          <a:bodyPr/>
          <a:lstStyle/>
          <a:p>
            <a:r>
              <a:rPr lang="en-US" sz="4000" dirty="0" smtClean="0"/>
              <a:t>Web </a:t>
            </a:r>
            <a:r>
              <a:rPr lang="en-US" sz="4000" dirty="0"/>
              <a:t>Sockets – </a:t>
            </a:r>
            <a:r>
              <a:rPr lang="en-US" sz="4000" dirty="0" smtClean="0"/>
              <a:t>Real Time Connections</a:t>
            </a:r>
            <a:endParaRPr lang="en-US" sz="4000" dirty="0"/>
          </a:p>
        </p:txBody>
      </p:sp>
      <p:sp>
        <p:nvSpPr>
          <p:cNvPr id="6" name="Text Placeholder 5"/>
          <p:cNvSpPr>
            <a:spLocks noGrp="1"/>
          </p:cNvSpPr>
          <p:nvPr>
            <p:ph type="body" sz="quarter" idx="10"/>
          </p:nvPr>
        </p:nvSpPr>
        <p:spPr>
          <a:xfrm>
            <a:off x="389437" y="1409461"/>
            <a:ext cx="8363937" cy="2103140"/>
          </a:xfrm>
        </p:spPr>
        <p:txBody>
          <a:bodyPr/>
          <a:lstStyle/>
          <a:p>
            <a:pPr marL="0" indent="0">
              <a:lnSpc>
                <a:spcPct val="80000"/>
              </a:lnSpc>
              <a:buNone/>
            </a:pPr>
            <a:r>
              <a:rPr lang="en-US" sz="2000" spc="-50" dirty="0" err="1" smtClean="0">
                <a:solidFill>
                  <a:srgbClr val="3F3F3F"/>
                </a:solidFill>
                <a:latin typeface="Consolas" pitchFamily="49" charset="0"/>
                <a:cs typeface="Consolas" pitchFamily="49" charset="0"/>
              </a:rPr>
              <a:t>var</a:t>
            </a:r>
            <a:r>
              <a:rPr lang="en-US" sz="2000" spc="-50" dirty="0" smtClean="0">
                <a:solidFill>
                  <a:srgbClr val="3F3F3F"/>
                </a:solidFill>
                <a:latin typeface="Consolas" pitchFamily="49" charset="0"/>
                <a:cs typeface="Consolas" pitchFamily="49" charset="0"/>
              </a:rPr>
              <a:t> socket = new </a:t>
            </a:r>
            <a:r>
              <a:rPr lang="en-US" sz="2000" b="1" spc="-50" dirty="0" err="1" smtClean="0">
                <a:solidFill>
                  <a:schemeClr val="accent2">
                    <a:lumMod val="50000"/>
                  </a:schemeClr>
                </a:solidFill>
                <a:effectLst>
                  <a:outerShdw blurRad="38100" dist="38100" dir="2700000" algn="tl">
                    <a:srgbClr val="000000">
                      <a:alpha val="43137"/>
                    </a:srgbClr>
                  </a:outerShdw>
                </a:effectLst>
                <a:latin typeface="Consolas" pitchFamily="49" charset="0"/>
                <a:cs typeface="Consolas" pitchFamily="49" charset="0"/>
              </a:rPr>
              <a:t>WebSocket</a:t>
            </a:r>
            <a:r>
              <a:rPr lang="en-US" sz="2000" spc="-50" dirty="0" smtClean="0">
                <a:solidFill>
                  <a:srgbClr val="3F3F3F"/>
                </a:solidFill>
                <a:latin typeface="Consolas" pitchFamily="49" charset="0"/>
                <a:cs typeface="Consolas" pitchFamily="49" charset="0"/>
              </a:rPr>
              <a:t>('</a:t>
            </a:r>
            <a:r>
              <a:rPr lang="en-US" sz="2000" spc="-50" dirty="0" err="1" smtClean="0">
                <a:solidFill>
                  <a:srgbClr val="3F3F3F"/>
                </a:solidFill>
                <a:latin typeface="Consolas" pitchFamily="49" charset="0"/>
                <a:cs typeface="Consolas" pitchFamily="49" charset="0"/>
              </a:rPr>
              <a:t>ws</a:t>
            </a:r>
            <a:r>
              <a:rPr lang="en-US" sz="2000" spc="-50" dirty="0" smtClean="0">
                <a:solidFill>
                  <a:srgbClr val="3F3F3F"/>
                </a:solidFill>
                <a:latin typeface="Consolas" pitchFamily="49" charset="0"/>
                <a:cs typeface="Consolas" pitchFamily="49" charset="0"/>
              </a:rPr>
              <a:t>://my.websocket.org/echo');</a:t>
            </a:r>
            <a:br>
              <a:rPr lang="en-US" sz="2000" spc="-50" dirty="0" smtClean="0">
                <a:solidFill>
                  <a:srgbClr val="3F3F3F"/>
                </a:solidFill>
                <a:latin typeface="Consolas" pitchFamily="49" charset="0"/>
                <a:cs typeface="Consolas" pitchFamily="49" charset="0"/>
              </a:rPr>
            </a:br>
            <a:endParaRPr lang="en-US" sz="2000" spc="-50" dirty="0" smtClean="0">
              <a:solidFill>
                <a:srgbClr val="3F3F3F"/>
              </a:solidFill>
              <a:latin typeface="Consolas" pitchFamily="49" charset="0"/>
              <a:cs typeface="Consolas" pitchFamily="49" charset="0"/>
            </a:endParaRPr>
          </a:p>
          <a:p>
            <a:pPr marL="0" indent="0">
              <a:lnSpc>
                <a:spcPct val="80000"/>
              </a:lnSpc>
              <a:buNone/>
            </a:pPr>
            <a:r>
              <a:rPr lang="en-US" sz="2000" spc="-50" dirty="0" err="1" smtClean="0">
                <a:solidFill>
                  <a:srgbClr val="3F3F3F"/>
                </a:solidFill>
                <a:latin typeface="Consolas" pitchFamily="49" charset="0"/>
                <a:cs typeface="Consolas" pitchFamily="49" charset="0"/>
              </a:rPr>
              <a:t>socket.</a:t>
            </a:r>
            <a:r>
              <a:rPr lang="en-US" sz="2000" b="1" spc="-50" dirty="0" err="1" smtClean="0">
                <a:solidFill>
                  <a:schemeClr val="accent2">
                    <a:lumMod val="50000"/>
                  </a:schemeClr>
                </a:solidFill>
                <a:effectLst>
                  <a:outerShdw blurRad="38100" dist="38100" dir="2700000" algn="tl">
                    <a:srgbClr val="000000">
                      <a:alpha val="43137"/>
                    </a:srgbClr>
                  </a:outerShdw>
                </a:effectLst>
                <a:latin typeface="Consolas" pitchFamily="49" charset="0"/>
                <a:cs typeface="Consolas" pitchFamily="49" charset="0"/>
              </a:rPr>
              <a:t>onopen</a:t>
            </a:r>
            <a:r>
              <a:rPr lang="en-US" sz="2000" spc="-50" dirty="0" smtClean="0">
                <a:solidFill>
                  <a:srgbClr val="3F3F3F"/>
                </a:solidFill>
                <a:latin typeface="Consolas" pitchFamily="49" charset="0"/>
                <a:cs typeface="Consolas" pitchFamily="49" charset="0"/>
              </a:rPr>
              <a:t> </a:t>
            </a:r>
            <a:r>
              <a:rPr lang="en-US" sz="2000" spc="-50" dirty="0" smtClean="0">
                <a:solidFill>
                  <a:srgbClr val="3F3F3F"/>
                </a:solidFill>
                <a:latin typeface="Consolas" pitchFamily="49" charset="0"/>
                <a:cs typeface="Consolas" pitchFamily="49" charset="0"/>
              </a:rPr>
              <a:t>= function(event) {</a:t>
            </a:r>
            <a:br>
              <a:rPr lang="en-US" sz="2000" spc="-50" dirty="0" smtClean="0">
                <a:solidFill>
                  <a:srgbClr val="3F3F3F"/>
                </a:solidFill>
                <a:latin typeface="Consolas" pitchFamily="49" charset="0"/>
                <a:cs typeface="Consolas" pitchFamily="49" charset="0"/>
              </a:rPr>
            </a:br>
            <a:r>
              <a:rPr lang="en-US" sz="2000" spc="-50" dirty="0" smtClean="0">
                <a:solidFill>
                  <a:srgbClr val="3F3F3F"/>
                </a:solidFill>
                <a:latin typeface="Consolas" pitchFamily="49" charset="0"/>
                <a:cs typeface="Consolas" pitchFamily="49" charset="0"/>
              </a:rPr>
              <a:t>  </a:t>
            </a:r>
            <a:r>
              <a:rPr lang="en-US" sz="2000" spc="-50" dirty="0" err="1" smtClean="0">
                <a:solidFill>
                  <a:srgbClr val="3F3F3F"/>
                </a:solidFill>
                <a:latin typeface="Consolas" pitchFamily="49" charset="0"/>
                <a:cs typeface="Consolas" pitchFamily="49" charset="0"/>
              </a:rPr>
              <a:t>socket.</a:t>
            </a:r>
            <a:r>
              <a:rPr lang="en-US" sz="2000" b="1" spc="-50" dirty="0" err="1" smtClean="0">
                <a:solidFill>
                  <a:schemeClr val="accent2">
                    <a:lumMod val="50000"/>
                  </a:schemeClr>
                </a:solidFill>
                <a:effectLst>
                  <a:outerShdw blurRad="38100" dist="38100" dir="2700000" algn="tl">
                    <a:srgbClr val="000000">
                      <a:alpha val="43137"/>
                    </a:srgbClr>
                  </a:outerShdw>
                </a:effectLst>
                <a:latin typeface="Consolas" pitchFamily="49" charset="0"/>
                <a:cs typeface="Consolas" pitchFamily="49" charset="0"/>
              </a:rPr>
              <a:t>send</a:t>
            </a:r>
            <a:r>
              <a:rPr lang="en-US" sz="2000" spc="-50" dirty="0" smtClean="0">
                <a:solidFill>
                  <a:srgbClr val="3F3F3F"/>
                </a:solidFill>
                <a:latin typeface="Consolas" pitchFamily="49" charset="0"/>
                <a:cs typeface="Consolas" pitchFamily="49" charset="0"/>
              </a:rPr>
              <a:t>('Hello, </a:t>
            </a:r>
            <a:r>
              <a:rPr lang="en-US" sz="2000" spc="-50" dirty="0" err="1" smtClean="0">
                <a:solidFill>
                  <a:srgbClr val="3F3F3F"/>
                </a:solidFill>
                <a:latin typeface="Consolas" pitchFamily="49" charset="0"/>
                <a:cs typeface="Consolas" pitchFamily="49" charset="0"/>
              </a:rPr>
              <a:t>WebSocket</a:t>
            </a:r>
            <a:r>
              <a:rPr lang="en-US" sz="2000" spc="-50" dirty="0" smtClean="0">
                <a:solidFill>
                  <a:srgbClr val="3F3F3F"/>
                </a:solidFill>
                <a:latin typeface="Consolas" pitchFamily="49" charset="0"/>
                <a:cs typeface="Consolas" pitchFamily="49" charset="0"/>
              </a:rPr>
              <a:t>');</a:t>
            </a:r>
            <a:br>
              <a:rPr lang="en-US" sz="2000" spc="-50" dirty="0" smtClean="0">
                <a:solidFill>
                  <a:srgbClr val="3F3F3F"/>
                </a:solidFill>
                <a:latin typeface="Consolas" pitchFamily="49" charset="0"/>
                <a:cs typeface="Consolas" pitchFamily="49" charset="0"/>
              </a:rPr>
            </a:br>
            <a:r>
              <a:rPr lang="en-US" sz="2000" spc="-50" dirty="0" smtClean="0">
                <a:solidFill>
                  <a:srgbClr val="3F3F3F"/>
                </a:solidFill>
                <a:latin typeface="Consolas" pitchFamily="49" charset="0"/>
                <a:cs typeface="Consolas" pitchFamily="49" charset="0"/>
              </a:rPr>
              <a:t>};</a:t>
            </a:r>
            <a:br>
              <a:rPr lang="en-US" sz="2000" spc="-50" dirty="0" smtClean="0">
                <a:solidFill>
                  <a:srgbClr val="3F3F3F"/>
                </a:solidFill>
                <a:latin typeface="Consolas" pitchFamily="49" charset="0"/>
                <a:cs typeface="Consolas" pitchFamily="49" charset="0"/>
              </a:rPr>
            </a:br>
            <a:endParaRPr lang="en-US" sz="2000" spc="-50" dirty="0" smtClean="0">
              <a:solidFill>
                <a:srgbClr val="3F3F3F"/>
              </a:solidFill>
              <a:latin typeface="Consolas" pitchFamily="49" charset="0"/>
              <a:cs typeface="Consolas" pitchFamily="49" charset="0"/>
            </a:endParaRPr>
          </a:p>
          <a:p>
            <a:pPr marL="0" indent="0">
              <a:lnSpc>
                <a:spcPct val="80000"/>
              </a:lnSpc>
              <a:buNone/>
            </a:pPr>
            <a:r>
              <a:rPr lang="en-US" sz="2000" spc="-50" dirty="0" err="1" smtClean="0">
                <a:solidFill>
                  <a:srgbClr val="3F3F3F"/>
                </a:solidFill>
                <a:latin typeface="Consolas" pitchFamily="49" charset="0"/>
                <a:cs typeface="Consolas" pitchFamily="49" charset="0"/>
              </a:rPr>
              <a:t>socket.</a:t>
            </a:r>
            <a:r>
              <a:rPr lang="en-US" sz="2000" b="1" spc="-50" dirty="0" err="1" smtClean="0">
                <a:solidFill>
                  <a:schemeClr val="accent2">
                    <a:lumMod val="50000"/>
                  </a:schemeClr>
                </a:solidFill>
                <a:effectLst>
                  <a:outerShdw blurRad="38100" dist="38100" dir="2700000" algn="tl">
                    <a:srgbClr val="000000">
                      <a:alpha val="43137"/>
                    </a:srgbClr>
                  </a:outerShdw>
                </a:effectLst>
                <a:latin typeface="Consolas" pitchFamily="49" charset="0"/>
                <a:cs typeface="Consolas" pitchFamily="49" charset="0"/>
              </a:rPr>
              <a:t>onmessage</a:t>
            </a:r>
            <a:r>
              <a:rPr lang="en-US" sz="2000" spc="-50" dirty="0" smtClean="0">
                <a:solidFill>
                  <a:srgbClr val="3F3F3F"/>
                </a:solidFill>
                <a:latin typeface="Consolas" pitchFamily="49" charset="0"/>
                <a:cs typeface="Consolas" pitchFamily="49" charset="0"/>
              </a:rPr>
              <a:t> </a:t>
            </a:r>
            <a:r>
              <a:rPr lang="en-US" sz="2000" spc="-50" dirty="0" smtClean="0">
                <a:solidFill>
                  <a:srgbClr val="3F3F3F"/>
                </a:solidFill>
                <a:latin typeface="Consolas" pitchFamily="49" charset="0"/>
                <a:cs typeface="Consolas" pitchFamily="49" charset="0"/>
              </a:rPr>
              <a:t>= function(event) { alert(</a:t>
            </a:r>
            <a:r>
              <a:rPr lang="en-US" sz="2000" spc="-50" dirty="0" err="1" smtClean="0">
                <a:solidFill>
                  <a:srgbClr val="3F3F3F"/>
                </a:solidFill>
                <a:latin typeface="Consolas" pitchFamily="49" charset="0"/>
                <a:cs typeface="Consolas" pitchFamily="49" charset="0"/>
              </a:rPr>
              <a:t>event.data</a:t>
            </a:r>
            <a:r>
              <a:rPr lang="en-US" sz="2000" spc="-50" dirty="0" smtClean="0">
                <a:solidFill>
                  <a:srgbClr val="3F3F3F"/>
                </a:solidFill>
                <a:latin typeface="Consolas" pitchFamily="49" charset="0"/>
                <a:cs typeface="Consolas" pitchFamily="49" charset="0"/>
              </a:rPr>
              <a:t>); }</a:t>
            </a:r>
            <a:br>
              <a:rPr lang="en-US" sz="2000" spc="-50" dirty="0" smtClean="0">
                <a:solidFill>
                  <a:srgbClr val="3F3F3F"/>
                </a:solidFill>
                <a:latin typeface="Consolas" pitchFamily="49" charset="0"/>
                <a:cs typeface="Consolas" pitchFamily="49" charset="0"/>
              </a:rPr>
            </a:br>
            <a:r>
              <a:rPr lang="en-US" sz="2000" spc="-50" dirty="0" err="1" smtClean="0">
                <a:solidFill>
                  <a:srgbClr val="3F3F3F"/>
                </a:solidFill>
                <a:latin typeface="Consolas" pitchFamily="49" charset="0"/>
                <a:cs typeface="Consolas" pitchFamily="49" charset="0"/>
              </a:rPr>
              <a:t>socket.</a:t>
            </a:r>
            <a:r>
              <a:rPr lang="en-US" sz="2000" b="1" spc="-50" dirty="0" err="1" smtClean="0">
                <a:solidFill>
                  <a:schemeClr val="accent2">
                    <a:lumMod val="50000"/>
                  </a:schemeClr>
                </a:solidFill>
                <a:effectLst>
                  <a:outerShdw blurRad="38100" dist="38100" dir="2700000" algn="tl">
                    <a:srgbClr val="000000">
                      <a:alpha val="43137"/>
                    </a:srgbClr>
                  </a:outerShdw>
                </a:effectLst>
                <a:latin typeface="Consolas" pitchFamily="49" charset="0"/>
                <a:cs typeface="Consolas" pitchFamily="49" charset="0"/>
              </a:rPr>
              <a:t>onclose</a:t>
            </a:r>
            <a:r>
              <a:rPr lang="en-US" sz="2000" b="1" spc="-50" dirty="0" smtClean="0">
                <a:solidFill>
                  <a:srgbClr val="3F3F3F"/>
                </a:solidFill>
                <a:effectLst>
                  <a:outerShdw blurRad="38100" dist="38100" dir="2700000" algn="tl">
                    <a:srgbClr val="000000">
                      <a:alpha val="43137"/>
                    </a:srgbClr>
                  </a:outerShdw>
                </a:effectLst>
                <a:latin typeface="Consolas" pitchFamily="49" charset="0"/>
                <a:cs typeface="Consolas" pitchFamily="49" charset="0"/>
              </a:rPr>
              <a:t> </a:t>
            </a:r>
            <a:r>
              <a:rPr lang="en-US" sz="2000" spc="-50" dirty="0" smtClean="0">
                <a:solidFill>
                  <a:srgbClr val="3F3F3F"/>
                </a:solidFill>
                <a:latin typeface="Consolas" pitchFamily="49" charset="0"/>
                <a:cs typeface="Consolas" pitchFamily="49" charset="0"/>
              </a:rPr>
              <a:t>= function(event) { alert('closed'); }</a:t>
            </a:r>
            <a:endParaRPr lang="en-US" sz="2000" spc="-50" dirty="0">
              <a:latin typeface="Consolas" pitchFamily="49" charset="0"/>
              <a:cs typeface="Consolas" pitchFamily="49" charset="0"/>
            </a:endParaRPr>
          </a:p>
        </p:txBody>
      </p:sp>
      <p:sp>
        <p:nvSpPr>
          <p:cNvPr id="2" name="Cube 1"/>
          <p:cNvSpPr/>
          <p:nvPr/>
        </p:nvSpPr>
        <p:spPr bwMode="auto">
          <a:xfrm rot="16200000">
            <a:off x="5052670" y="5065310"/>
            <a:ext cx="1991033" cy="940454"/>
          </a:xfrm>
          <a:prstGeom prst="cube">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chemeClr val="tx1">
                    <a:alpha val="99000"/>
                  </a:schemeClr>
                </a:solidFill>
              </a:rPr>
              <a:t>Server</a:t>
            </a:r>
          </a:p>
        </p:txBody>
      </p:sp>
      <p:sp>
        <p:nvSpPr>
          <p:cNvPr id="3" name="Flowchart: Document 2"/>
          <p:cNvSpPr/>
          <p:nvPr/>
        </p:nvSpPr>
        <p:spPr bwMode="auto">
          <a:xfrm>
            <a:off x="2612759" y="4540020"/>
            <a:ext cx="951519" cy="1681316"/>
          </a:xfrm>
          <a:prstGeom prst="flowChartDocumen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chemeClr val="tx1">
                    <a:alpha val="99000"/>
                  </a:schemeClr>
                </a:solidFill>
              </a:rPr>
              <a:t>Client</a:t>
            </a:r>
          </a:p>
        </p:txBody>
      </p:sp>
      <p:cxnSp>
        <p:nvCxnSpPr>
          <p:cNvPr id="7" name="Straight Arrow Connector 6"/>
          <p:cNvCxnSpPr/>
          <p:nvPr/>
        </p:nvCxnSpPr>
        <p:spPr>
          <a:xfrm flipV="1">
            <a:off x="3564277" y="4820244"/>
            <a:ext cx="2013682" cy="14749"/>
          </a:xfrm>
          <a:prstGeom prst="straightConnector1">
            <a:avLst/>
          </a:prstGeom>
          <a:ln w="44450">
            <a:headEnd type="arrow"/>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3564276" y="5739560"/>
            <a:ext cx="2013682" cy="14749"/>
          </a:xfrm>
          <a:prstGeom prst="straightConnector1">
            <a:avLst/>
          </a:prstGeom>
          <a:ln w="44450">
            <a:headEnd type="arrow"/>
            <a:tailEnd type="arrow"/>
          </a:ln>
        </p:spPr>
        <p:style>
          <a:lnRef idx="1">
            <a:schemeClr val="accent1"/>
          </a:lnRef>
          <a:fillRef idx="0">
            <a:schemeClr val="accent1"/>
          </a:fillRef>
          <a:effectRef idx="0">
            <a:schemeClr val="accent1"/>
          </a:effectRef>
          <a:fontRef idx="minor">
            <a:schemeClr val="tx1"/>
          </a:fontRef>
        </p:style>
      </p:cxnSp>
      <p:sp>
        <p:nvSpPr>
          <p:cNvPr id="10" name="Flowchart: Document 9"/>
          <p:cNvSpPr/>
          <p:nvPr/>
        </p:nvSpPr>
        <p:spPr bwMode="auto">
          <a:xfrm>
            <a:off x="4244725" y="5498662"/>
            <a:ext cx="652786" cy="523571"/>
          </a:xfrm>
          <a:prstGeom prst="flowChartDocumen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tx1">
                    <a:alpha val="99000"/>
                  </a:schemeClr>
                </a:solidFill>
              </a:rPr>
              <a:t>TCP</a:t>
            </a:r>
          </a:p>
        </p:txBody>
      </p:sp>
      <p:sp>
        <p:nvSpPr>
          <p:cNvPr id="11" name="Flowchart: Multidocument 10"/>
          <p:cNvSpPr/>
          <p:nvPr/>
        </p:nvSpPr>
        <p:spPr bwMode="auto">
          <a:xfrm>
            <a:off x="4161742" y="4466284"/>
            <a:ext cx="818749" cy="722667"/>
          </a:xfrm>
          <a:prstGeom prst="flowChartMultidocumen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solidFill>
                  <a:schemeClr val="tx1">
                    <a:alpha val="99000"/>
                  </a:schemeClr>
                </a:solidFill>
              </a:rPr>
              <a:t>HTTP</a:t>
            </a:r>
          </a:p>
        </p:txBody>
      </p:sp>
    </p:spTree>
    <p:extLst>
      <p:ext uri="{BB962C8B-B14F-4D97-AF65-F5344CB8AC3E}">
        <p14:creationId xmlns:p14="http://schemas.microsoft.com/office/powerpoint/2010/main" val="220458198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20683"/>
          </a:xfrm>
        </p:spPr>
        <p:txBody>
          <a:bodyPr/>
          <a:lstStyle/>
          <a:p>
            <a:r>
              <a:rPr lang="en-US"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Browser Support for Web Sockets</a:t>
            </a:r>
            <a:endParaRPr lang="en-US" sz="40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836358315"/>
              </p:ext>
            </p:extLst>
          </p:nvPr>
        </p:nvGraphicFramePr>
        <p:xfrm>
          <a:off x="653147" y="2412276"/>
          <a:ext cx="7836622" cy="1940558"/>
        </p:xfrm>
        <a:graphic>
          <a:graphicData uri="http://schemas.openxmlformats.org/drawingml/2006/table">
            <a:tbl>
              <a:tblPr firstRow="1" bandCol="1">
                <a:tableStyleId>{B301B821-A1FF-4177-AEE7-76D212191A09}</a:tableStyleId>
              </a:tblPr>
              <a:tblGrid>
                <a:gridCol w="1161139"/>
                <a:gridCol w="1185333"/>
                <a:gridCol w="1100667"/>
                <a:gridCol w="1112762"/>
                <a:gridCol w="1124857"/>
                <a:gridCol w="689428"/>
                <a:gridCol w="701524"/>
                <a:gridCol w="760912"/>
              </a:tblGrid>
              <a:tr h="405914">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rowSpan="2">
                  <a:txBody>
                    <a:bodyPr/>
                    <a:lstStyle/>
                    <a:p>
                      <a:endParaRPr lang="en-US" b="1" dirty="0">
                        <a:solidFill>
                          <a:srgbClr val="000000"/>
                        </a:solidFill>
                      </a:endParaRPr>
                    </a:p>
                  </a:txBody>
                  <a:tcPr/>
                </a:tc>
                <a:tc gridSpan="3">
                  <a:txBody>
                    <a:bodyPr/>
                    <a:lstStyle/>
                    <a:p>
                      <a:pPr algn="ctr"/>
                      <a:r>
                        <a:rPr lang="en-US" b="1" dirty="0" smtClean="0">
                          <a:solidFill>
                            <a:srgbClr val="000000"/>
                          </a:solidFill>
                        </a:rPr>
                        <a:t>Mobile</a:t>
                      </a:r>
                      <a:endParaRPr lang="en-US" b="1" dirty="0">
                        <a:solidFill>
                          <a:srgbClr val="000000"/>
                        </a:solidFill>
                      </a:endParaRPr>
                    </a:p>
                  </a:txBody>
                  <a:tcPr/>
                </a:tc>
                <a:tc hMerge="1">
                  <a:txBody>
                    <a:bodyPr/>
                    <a:lstStyle/>
                    <a:p>
                      <a:endParaRPr lang="en-US" dirty="0"/>
                    </a:p>
                  </a:txBody>
                  <a:tcPr/>
                </a:tc>
                <a:tc hMerge="1">
                  <a:txBody>
                    <a:bodyPr/>
                    <a:lstStyle/>
                    <a:p>
                      <a:endParaRPr lang="en-US" dirty="0"/>
                    </a:p>
                  </a:txBody>
                  <a:tcPr/>
                </a:tc>
              </a:tr>
              <a:tr h="955524">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b="1" dirty="0">
                        <a:solidFill>
                          <a:srgbClr val="000000"/>
                        </a:solidFill>
                      </a:endParaRPr>
                    </a:p>
                  </a:txBody>
                  <a:tcPr/>
                </a:tc>
                <a:tc>
                  <a:txBody>
                    <a:bodyPr/>
                    <a:lstStyle/>
                    <a:p>
                      <a:endParaRPr lang="en-US" b="1" dirty="0">
                        <a:solidFill>
                          <a:srgbClr val="000000"/>
                        </a:solidFill>
                      </a:endParaRPr>
                    </a:p>
                  </a:txBody>
                  <a:tcPr/>
                </a:tc>
                <a:tc>
                  <a:txBody>
                    <a:bodyPr/>
                    <a:lstStyle/>
                    <a:p>
                      <a:endParaRPr lang="en-US" b="1" dirty="0">
                        <a:solidFill>
                          <a:srgbClr val="000000"/>
                        </a:solidFill>
                      </a:endParaRPr>
                    </a:p>
                  </a:txBody>
                  <a:tcPr/>
                </a:tc>
              </a:tr>
              <a:tr h="370840">
                <a:tc>
                  <a:txBody>
                    <a:bodyPr/>
                    <a:lstStyle/>
                    <a:p>
                      <a:pPr algn="ctr"/>
                      <a:r>
                        <a:rPr lang="en-US" sz="3200" b="1" dirty="0" smtClean="0">
                          <a:solidFill>
                            <a:srgbClr val="000000"/>
                          </a:solidFill>
                        </a:rPr>
                        <a:t>10</a:t>
                      </a:r>
                      <a:endParaRPr lang="en-US" sz="3200" b="1" dirty="0">
                        <a:solidFill>
                          <a:srgbClr val="000000"/>
                        </a:solidFill>
                      </a:endParaRPr>
                    </a:p>
                  </a:txBody>
                  <a:tcPr/>
                </a:tc>
                <a:tc>
                  <a:txBody>
                    <a:bodyPr/>
                    <a:lstStyle/>
                    <a:p>
                      <a:pPr algn="ctr"/>
                      <a:r>
                        <a:rPr lang="en-US" sz="3200" b="1" dirty="0" smtClean="0">
                          <a:solidFill>
                            <a:srgbClr val="000000"/>
                          </a:solidFill>
                        </a:rPr>
                        <a:t>14</a:t>
                      </a:r>
                      <a:endParaRPr lang="en-US" sz="3200" b="1" dirty="0">
                        <a:solidFill>
                          <a:srgbClr val="000000"/>
                        </a:solidFill>
                      </a:endParaRPr>
                    </a:p>
                  </a:txBody>
                  <a:tcPr/>
                </a:tc>
                <a:tc>
                  <a:txBody>
                    <a:bodyPr/>
                    <a:lstStyle/>
                    <a:p>
                      <a:pPr algn="ctr"/>
                      <a:r>
                        <a:rPr lang="en-US" sz="3200" b="1" dirty="0" smtClean="0">
                          <a:solidFill>
                            <a:srgbClr val="000000"/>
                          </a:solidFill>
                        </a:rPr>
                        <a:t>6</a:t>
                      </a:r>
                      <a:endParaRPr lang="en-US" sz="3200" b="1" dirty="0">
                        <a:solidFill>
                          <a:srgbClr val="000000"/>
                        </a:solidFill>
                      </a:endParaRPr>
                    </a:p>
                  </a:txBody>
                  <a:tcPr/>
                </a:tc>
                <a:tc>
                  <a:txBody>
                    <a:bodyPr/>
                    <a:lstStyle/>
                    <a:p>
                      <a:pPr algn="ctr"/>
                      <a:r>
                        <a:rPr lang="en-US" sz="3200" b="1" dirty="0" smtClean="0">
                          <a:solidFill>
                            <a:srgbClr val="000000"/>
                          </a:solidFill>
                        </a:rPr>
                        <a:t>11p</a:t>
                      </a:r>
                      <a:endParaRPr lang="en-US" sz="3200" b="1" dirty="0">
                        <a:solidFill>
                          <a:srgbClr val="000000"/>
                        </a:solidFill>
                      </a:endParaRPr>
                    </a:p>
                  </a:txBody>
                  <a:tcPr/>
                </a:tc>
                <a:tc>
                  <a:txBody>
                    <a:bodyPr/>
                    <a:lstStyle/>
                    <a:p>
                      <a:pPr algn="ctr"/>
                      <a:r>
                        <a:rPr lang="en-US" sz="3200" b="1" dirty="0" smtClean="0">
                          <a:solidFill>
                            <a:srgbClr val="000000"/>
                          </a:solidFill>
                        </a:rPr>
                        <a:t>5</a:t>
                      </a:r>
                      <a:endParaRPr lang="en-US" sz="3200" b="1" dirty="0">
                        <a:solidFill>
                          <a:srgbClr val="000000"/>
                        </a:solidFill>
                      </a:endParaRPr>
                    </a:p>
                  </a:txBody>
                  <a:tcPr/>
                </a:tc>
                <a:tc>
                  <a:txBody>
                    <a:bodyPr/>
                    <a:lstStyle/>
                    <a:p>
                      <a:pPr algn="ctr"/>
                      <a:r>
                        <a:rPr lang="en-US" sz="3200" b="1" dirty="0" smtClean="0">
                          <a:solidFill>
                            <a:srgbClr val="000000"/>
                          </a:solidFill>
                        </a:rPr>
                        <a:t>?</a:t>
                      </a:r>
                      <a:endParaRPr lang="en-US" sz="3200" b="1" dirty="0">
                        <a:solidFill>
                          <a:srgbClr val="000000"/>
                        </a:solidFill>
                      </a:endParaRPr>
                    </a:p>
                  </a:txBody>
                  <a:tcPr/>
                </a:tc>
                <a:tc>
                  <a:txBody>
                    <a:bodyPr/>
                    <a:lstStyle/>
                    <a:p>
                      <a:pPr algn="ctr"/>
                      <a:r>
                        <a:rPr lang="en-US" sz="3200" b="1" dirty="0" smtClean="0">
                          <a:solidFill>
                            <a:srgbClr val="000000"/>
                          </a:solidFill>
                        </a:rPr>
                        <a:t>X</a:t>
                      </a:r>
                      <a:endParaRPr lang="en-US" sz="3200" b="1" dirty="0">
                        <a:solidFill>
                          <a:srgbClr val="000000"/>
                        </a:solidFill>
                      </a:endParaRPr>
                    </a:p>
                  </a:txBody>
                  <a:tcPr/>
                </a:tc>
                <a:tc>
                  <a:txBody>
                    <a:bodyPr/>
                    <a:lstStyle/>
                    <a:p>
                      <a:pPr algn="ctr"/>
                      <a:r>
                        <a:rPr lang="en-US" sz="3200" b="1" dirty="0" smtClean="0">
                          <a:solidFill>
                            <a:srgbClr val="000000"/>
                          </a:solidFill>
                        </a:rPr>
                        <a:t>4.2</a:t>
                      </a:r>
                      <a:endParaRPr lang="en-US" sz="3200" b="1" dirty="0">
                        <a:solidFill>
                          <a:srgbClr val="000000"/>
                        </a:solidFill>
                      </a:endParaRPr>
                    </a:p>
                  </a:txBody>
                  <a:tcPr/>
                </a:tc>
              </a:tr>
            </a:tbl>
          </a:graphicData>
        </a:graphic>
      </p:graphicFrame>
      <p:pic>
        <p:nvPicPr>
          <p:cNvPr id="9" name="Picture 8"/>
          <p:cNvPicPr>
            <a:picLocks noChangeAspect="1"/>
          </p:cNvPicPr>
          <p:nvPr/>
        </p:nvPicPr>
        <p:blipFill>
          <a:blip r:embed="rId2"/>
          <a:stretch>
            <a:fillRect/>
          </a:stretch>
        </p:blipFill>
        <p:spPr>
          <a:xfrm>
            <a:off x="716008" y="2574169"/>
            <a:ext cx="1042309" cy="1042309"/>
          </a:xfrm>
          <a:prstGeom prst="rect">
            <a:avLst/>
          </a:prstGeom>
        </p:spPr>
      </p:pic>
      <p:pic>
        <p:nvPicPr>
          <p:cNvPr id="18" name="Picture 17"/>
          <p:cNvPicPr>
            <a:picLocks noChangeAspect="1"/>
          </p:cNvPicPr>
          <p:nvPr/>
        </p:nvPicPr>
        <p:blipFill>
          <a:blip r:embed="rId3"/>
          <a:stretch>
            <a:fillRect/>
          </a:stretch>
        </p:blipFill>
        <p:spPr>
          <a:xfrm>
            <a:off x="3038324" y="2581882"/>
            <a:ext cx="1037771" cy="1037771"/>
          </a:xfrm>
          <a:prstGeom prst="rect">
            <a:avLst/>
          </a:prstGeom>
        </p:spPr>
      </p:pic>
      <p:pic>
        <p:nvPicPr>
          <p:cNvPr id="19" name="Picture 18"/>
          <p:cNvPicPr>
            <a:picLocks noChangeAspect="1"/>
          </p:cNvPicPr>
          <p:nvPr/>
        </p:nvPicPr>
        <p:blipFill>
          <a:blip r:embed="rId4"/>
          <a:stretch>
            <a:fillRect/>
          </a:stretch>
        </p:blipFill>
        <p:spPr>
          <a:xfrm>
            <a:off x="4171650" y="2578707"/>
            <a:ext cx="956731" cy="1040946"/>
          </a:xfrm>
          <a:prstGeom prst="rect">
            <a:avLst/>
          </a:prstGeom>
        </p:spPr>
      </p:pic>
      <p:pic>
        <p:nvPicPr>
          <p:cNvPr id="20" name="Picture 19"/>
          <p:cNvPicPr>
            <a:picLocks noChangeAspect="1"/>
          </p:cNvPicPr>
          <p:nvPr/>
        </p:nvPicPr>
        <p:blipFill>
          <a:blip r:embed="rId5"/>
          <a:stretch>
            <a:fillRect/>
          </a:stretch>
        </p:blipFill>
        <p:spPr>
          <a:xfrm>
            <a:off x="1880809" y="2570240"/>
            <a:ext cx="1046238" cy="1046238"/>
          </a:xfrm>
          <a:prstGeom prst="rect">
            <a:avLst/>
          </a:prstGeom>
        </p:spPr>
      </p:pic>
      <p:pic>
        <p:nvPicPr>
          <p:cNvPr id="21" name="Picture 20"/>
          <p:cNvPicPr>
            <a:picLocks noChangeAspect="1"/>
          </p:cNvPicPr>
          <p:nvPr/>
        </p:nvPicPr>
        <p:blipFill>
          <a:blip r:embed="rId6"/>
          <a:stretch>
            <a:fillRect/>
          </a:stretch>
        </p:blipFill>
        <p:spPr>
          <a:xfrm>
            <a:off x="5256591" y="2580672"/>
            <a:ext cx="1038981" cy="1038981"/>
          </a:xfrm>
          <a:prstGeom prst="rect">
            <a:avLst/>
          </a:prstGeom>
        </p:spPr>
      </p:pic>
      <p:pic>
        <p:nvPicPr>
          <p:cNvPr id="22" name="Picture 21"/>
          <p:cNvPicPr>
            <a:picLocks noChangeAspect="1"/>
          </p:cNvPicPr>
          <p:nvPr/>
        </p:nvPicPr>
        <p:blipFill>
          <a:blip r:embed="rId7"/>
          <a:stretch>
            <a:fillRect/>
          </a:stretch>
        </p:blipFill>
        <p:spPr>
          <a:xfrm>
            <a:off x="7027332" y="2914712"/>
            <a:ext cx="701766" cy="701766"/>
          </a:xfrm>
          <a:prstGeom prst="rect">
            <a:avLst/>
          </a:prstGeom>
        </p:spPr>
      </p:pic>
      <p:pic>
        <p:nvPicPr>
          <p:cNvPr id="23" name="Picture 22"/>
          <p:cNvPicPr>
            <a:picLocks noChangeAspect="1"/>
          </p:cNvPicPr>
          <p:nvPr/>
        </p:nvPicPr>
        <p:blipFill>
          <a:blip r:embed="rId2"/>
          <a:stretch>
            <a:fillRect/>
          </a:stretch>
        </p:blipFill>
        <p:spPr>
          <a:xfrm>
            <a:off x="6366931" y="2992362"/>
            <a:ext cx="624116" cy="624116"/>
          </a:xfrm>
          <a:prstGeom prst="rect">
            <a:avLst/>
          </a:prstGeom>
        </p:spPr>
      </p:pic>
      <p:pic>
        <p:nvPicPr>
          <p:cNvPr id="24" name="Picture 23"/>
          <p:cNvPicPr>
            <a:picLocks noChangeAspect="1"/>
          </p:cNvPicPr>
          <p:nvPr/>
        </p:nvPicPr>
        <p:blipFill>
          <a:blip r:embed="rId6"/>
          <a:stretch>
            <a:fillRect/>
          </a:stretch>
        </p:blipFill>
        <p:spPr>
          <a:xfrm>
            <a:off x="7789573" y="2992362"/>
            <a:ext cx="639387" cy="639387"/>
          </a:xfrm>
          <a:prstGeom prst="rect">
            <a:avLst/>
          </a:prstGeom>
        </p:spPr>
      </p:pic>
    </p:spTree>
    <p:extLst>
      <p:ext uri="{BB962C8B-B14F-4D97-AF65-F5344CB8AC3E}">
        <p14:creationId xmlns:p14="http://schemas.microsoft.com/office/powerpoint/2010/main" val="33893243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demo</a:t>
            </a:r>
            <a:endParaRPr lang="en-US" dirty="0"/>
          </a:p>
        </p:txBody>
      </p:sp>
      <p:sp>
        <p:nvSpPr>
          <p:cNvPr id="3" name="Title 2"/>
          <p:cNvSpPr>
            <a:spLocks noGrp="1"/>
          </p:cNvSpPr>
          <p:nvPr>
            <p:ph type="ctrTitle"/>
          </p:nvPr>
        </p:nvSpPr>
        <p:spPr/>
        <p:txBody>
          <a:bodyPr/>
          <a:lstStyle/>
          <a:p>
            <a:r>
              <a:rPr lang="en-US" sz="6000" dirty="0" smtClean="0"/>
              <a:t>Workers and Sockets</a:t>
            </a:r>
            <a:endParaRPr lang="en-US" sz="6000"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422559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5400" dirty="0" smtClean="0"/>
              <a:t>Storage and </a:t>
            </a:r>
            <a:r>
              <a:rPr lang="en-US" sz="5400" dirty="0" err="1" smtClean="0"/>
              <a:t>IndexedDB</a:t>
            </a:r>
            <a:r>
              <a:rPr lang="en-US" sz="5400" baseline="30000" dirty="0" smtClean="0"/>
              <a:t>*</a:t>
            </a:r>
            <a:endParaRPr lang="en-US" sz="5400" baseline="30000" dirty="0"/>
          </a:p>
        </p:txBody>
      </p:sp>
      <p:sp>
        <p:nvSpPr>
          <p:cNvPr id="5" name="Subtitle 4"/>
          <p:cNvSpPr>
            <a:spLocks noGrp="1"/>
          </p:cNvSpPr>
          <p:nvPr>
            <p:ph type="subTitle" idx="1"/>
          </p:nvPr>
        </p:nvSpPr>
        <p:spPr/>
        <p:txBody>
          <a:bodyPr/>
          <a:lstStyle/>
          <a:p>
            <a:r>
              <a:rPr lang="en-US" dirty="0" smtClean="0">
                <a:solidFill>
                  <a:schemeClr val="accent1">
                    <a:alpha val="99000"/>
                  </a:schemeClr>
                </a:solidFill>
              </a:rPr>
              <a:t>*Save pictures of cats in the browser</a:t>
            </a:r>
            <a:endParaRPr lang="en-US" dirty="0" smtClean="0"/>
          </a:p>
          <a:p>
            <a:endParaRPr lang="en-US" dirty="0"/>
          </a:p>
        </p:txBody>
      </p:sp>
    </p:spTree>
    <p:extLst>
      <p:ext uri="{BB962C8B-B14F-4D97-AF65-F5344CB8AC3E}">
        <p14:creationId xmlns:p14="http://schemas.microsoft.com/office/powerpoint/2010/main" val="362423765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77108"/>
          </a:xfrm>
        </p:spPr>
        <p:txBody>
          <a:bodyPr/>
          <a:lstStyle/>
          <a:p>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JavaScript</a:t>
            </a:r>
            <a:r>
              <a:rPr lang="en-US" sz="4800" b="0" kern="1200" cap="none" spc="-10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 APIs</a:t>
            </a:r>
            <a:endParaRPr lang="en-US" dirty="0"/>
          </a:p>
        </p:txBody>
      </p:sp>
      <p:sp>
        <p:nvSpPr>
          <p:cNvPr id="6" name="Text Placeholder 4"/>
          <p:cNvSpPr>
            <a:spLocks noGrp="1"/>
          </p:cNvSpPr>
          <p:nvPr>
            <p:ph type="body" sz="quarter" idx="10"/>
          </p:nvPr>
        </p:nvSpPr>
        <p:spPr>
          <a:xfrm>
            <a:off x="389436" y="1447802"/>
            <a:ext cx="8363938" cy="1977977"/>
          </a:xfrm>
        </p:spPr>
        <p:txBody>
          <a:bodyPr/>
          <a:lstStyle/>
          <a:p>
            <a:pPr marL="0" indent="0">
              <a:buNone/>
            </a:pPr>
            <a:r>
              <a:rPr lang="en-US" dirty="0" smtClean="0"/>
              <a:t>Drag and Drop, Canvas, </a:t>
            </a:r>
            <a:r>
              <a:rPr lang="en-US" dirty="0" err="1" smtClean="0"/>
              <a:t>WebSockets</a:t>
            </a:r>
            <a:r>
              <a:rPr lang="en-US" dirty="0" smtClean="0"/>
              <a:t> would just be useless without JavaScript. </a:t>
            </a:r>
          </a:p>
          <a:p>
            <a:pPr marL="0" indent="0">
              <a:buNone/>
            </a:pPr>
            <a:endParaRPr lang="en-US" dirty="0" smtClean="0"/>
          </a:p>
          <a:p>
            <a:pPr marL="0" indent="0">
              <a:buNone/>
            </a:pPr>
            <a:r>
              <a:rPr lang="en-US" dirty="0" smtClean="0"/>
              <a:t>It turns out there is a spec for just that.</a:t>
            </a:r>
            <a:r>
              <a:rPr lang="en-US" dirty="0" smtClean="0"/>
              <a:t> </a:t>
            </a:r>
            <a:endParaRPr lang="en-US" dirty="0" smtClean="0"/>
          </a:p>
        </p:txBody>
      </p:sp>
      <p:pic>
        <p:nvPicPr>
          <p:cNvPr id="7"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33269" y="3973475"/>
            <a:ext cx="2620105" cy="2620105"/>
          </a:xfrm>
          <a:prstGeom prst="rect">
            <a:avLst/>
          </a:prstGeom>
        </p:spPr>
      </p:pic>
    </p:spTree>
    <p:extLst>
      <p:ext uri="{BB962C8B-B14F-4D97-AF65-F5344CB8AC3E}">
        <p14:creationId xmlns:p14="http://schemas.microsoft.com/office/powerpoint/2010/main" val="13017541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Working with </a:t>
            </a:r>
            <a:r>
              <a:rPr lang="en-US" dirty="0" err="1" smtClean="0"/>
              <a:t>localStorage</a:t>
            </a:r>
            <a:r>
              <a:rPr lang="en-US" dirty="0" smtClean="0"/>
              <a:t> </a:t>
            </a:r>
            <a:endParaRPr lang="en-US" dirty="0"/>
          </a:p>
        </p:txBody>
      </p:sp>
      <p:sp>
        <p:nvSpPr>
          <p:cNvPr id="6" name="Text Placeholder 5"/>
          <p:cNvSpPr>
            <a:spLocks noGrp="1"/>
          </p:cNvSpPr>
          <p:nvPr>
            <p:ph type="body" sz="quarter" idx="10"/>
          </p:nvPr>
        </p:nvSpPr>
        <p:spPr>
          <a:xfrm>
            <a:off x="389436" y="1447973"/>
            <a:ext cx="8571939" cy="2702278"/>
          </a:xfrm>
        </p:spPr>
        <p:txBody>
          <a:bodyPr/>
          <a:lstStyle/>
          <a:p>
            <a:pPr marL="0" indent="0">
              <a:buNone/>
            </a:pPr>
            <a:r>
              <a:rPr lang="en-US" sz="2400" dirty="0" smtClean="0">
                <a:solidFill>
                  <a:schemeClr val="bg1"/>
                </a:solidFill>
              </a:rPr>
              <a:t>$('#save').click(function () {</a:t>
            </a:r>
          </a:p>
          <a:p>
            <a:pPr marL="0" indent="0">
              <a:buNone/>
            </a:pPr>
            <a:r>
              <a:rPr lang="en-US" sz="2400" spc="-100" dirty="0" smtClean="0">
                <a:solidFill>
                  <a:schemeClr val="bg1"/>
                </a:solidFill>
              </a:rPr>
              <a:t>              </a:t>
            </a:r>
            <a:r>
              <a:rPr lang="en-US" sz="2400" b="1" spc="-100" dirty="0" err="1" smtClean="0">
                <a:solidFill>
                  <a:schemeClr val="accent2">
                    <a:lumMod val="50000"/>
                  </a:schemeClr>
                </a:solidFill>
                <a:effectLst>
                  <a:outerShdw blurRad="38100" dist="38100" dir="2700000" algn="tl">
                    <a:srgbClr val="000000">
                      <a:alpha val="43137"/>
                    </a:srgbClr>
                  </a:outerShdw>
                </a:effectLst>
              </a:rPr>
              <a:t>window.localStorage.setItem</a:t>
            </a:r>
            <a:r>
              <a:rPr lang="en-US" sz="2400" spc="-100" dirty="0" smtClean="0">
                <a:solidFill>
                  <a:schemeClr val="bg1"/>
                </a:solidFill>
              </a:rPr>
              <a:t>('name',$('#name').</a:t>
            </a:r>
            <a:r>
              <a:rPr lang="en-US" sz="2400" spc="-100" dirty="0" err="1" smtClean="0">
                <a:solidFill>
                  <a:schemeClr val="bg1"/>
                </a:solidFill>
              </a:rPr>
              <a:t>val</a:t>
            </a:r>
            <a:r>
              <a:rPr lang="en-US" sz="2400" spc="-100" dirty="0" smtClean="0">
                <a:solidFill>
                  <a:schemeClr val="bg1"/>
                </a:solidFill>
              </a:rPr>
              <a:t>());</a:t>
            </a:r>
          </a:p>
          <a:p>
            <a:pPr marL="0" indent="0">
              <a:buNone/>
            </a:pPr>
            <a:r>
              <a:rPr lang="en-US" sz="2400" b="1" spc="-100" dirty="0" smtClean="0">
                <a:solidFill>
                  <a:schemeClr val="bg1"/>
                </a:solidFill>
                <a:effectLst>
                  <a:outerShdw blurRad="38100" dist="38100" dir="2700000" algn="tl">
                    <a:srgbClr val="000000">
                      <a:alpha val="43137"/>
                    </a:srgbClr>
                  </a:outerShdw>
                </a:effectLst>
              </a:rPr>
              <a:t>              </a:t>
            </a:r>
            <a:r>
              <a:rPr lang="en-US" sz="2400" b="1" spc="-100" dirty="0" err="1" smtClean="0">
                <a:solidFill>
                  <a:schemeClr val="accent2">
                    <a:lumMod val="50000"/>
                  </a:schemeClr>
                </a:solidFill>
                <a:effectLst>
                  <a:outerShdw blurRad="38100" dist="38100" dir="2700000" algn="tl">
                    <a:srgbClr val="000000">
                      <a:alpha val="43137"/>
                    </a:srgbClr>
                  </a:outerShdw>
                </a:effectLst>
              </a:rPr>
              <a:t>window.localStorage</a:t>
            </a:r>
            <a:r>
              <a:rPr lang="en-US" sz="2400" spc="-100" dirty="0" err="1" smtClean="0">
                <a:solidFill>
                  <a:schemeClr val="accent2">
                    <a:lumMod val="50000"/>
                  </a:schemeClr>
                </a:solidFill>
              </a:rPr>
              <a:t>.</a:t>
            </a:r>
            <a:r>
              <a:rPr lang="en-US" sz="2400" spc="-100" dirty="0" err="1" smtClean="0">
                <a:solidFill>
                  <a:schemeClr val="bg1"/>
                </a:solidFill>
              </a:rPr>
              <a:t>email</a:t>
            </a:r>
            <a:r>
              <a:rPr lang="en-US" sz="2400" spc="-100" dirty="0" smtClean="0">
                <a:solidFill>
                  <a:schemeClr val="bg1"/>
                </a:solidFill>
              </a:rPr>
              <a:t> = $('#email').</a:t>
            </a:r>
            <a:r>
              <a:rPr lang="en-US" sz="2400" spc="-100" dirty="0" err="1" smtClean="0">
                <a:solidFill>
                  <a:schemeClr val="bg1"/>
                </a:solidFill>
              </a:rPr>
              <a:t>val</a:t>
            </a:r>
            <a:r>
              <a:rPr lang="en-US" sz="2400" spc="-100" dirty="0" smtClean="0">
                <a:solidFill>
                  <a:schemeClr val="bg1"/>
                </a:solidFill>
              </a:rPr>
              <a:t>(); </a:t>
            </a:r>
          </a:p>
          <a:p>
            <a:pPr marL="0" indent="0">
              <a:buNone/>
            </a:pPr>
            <a:r>
              <a:rPr lang="en-US" sz="2400" dirty="0" smtClean="0">
                <a:solidFill>
                  <a:schemeClr val="bg1"/>
                </a:solidFill>
              </a:rPr>
              <a:t>});</a:t>
            </a:r>
            <a:br>
              <a:rPr lang="en-US" sz="2400" dirty="0" smtClean="0">
                <a:solidFill>
                  <a:schemeClr val="bg1"/>
                </a:solidFill>
              </a:rPr>
            </a:br>
            <a:endParaRPr lang="en-US" sz="2400" dirty="0" smtClean="0">
              <a:solidFill>
                <a:schemeClr val="bg1"/>
              </a:solidFill>
            </a:endParaRPr>
          </a:p>
          <a:p>
            <a:pPr marL="0" indent="0">
              <a:buNone/>
            </a:pPr>
            <a:r>
              <a:rPr lang="en-US" sz="2400" dirty="0" smtClean="0">
                <a:solidFill>
                  <a:schemeClr val="bg1"/>
                </a:solidFill>
              </a:rPr>
              <a:t>$('#name').</a:t>
            </a:r>
            <a:r>
              <a:rPr lang="en-US" sz="2400" dirty="0" err="1" smtClean="0">
                <a:solidFill>
                  <a:schemeClr val="bg1"/>
                </a:solidFill>
              </a:rPr>
              <a:t>val</a:t>
            </a:r>
            <a:r>
              <a:rPr lang="en-US" sz="2400" dirty="0" smtClean="0">
                <a:solidFill>
                  <a:schemeClr val="bg1"/>
                </a:solidFill>
              </a:rPr>
              <a:t>(</a:t>
            </a:r>
            <a:r>
              <a:rPr lang="en-US" sz="2400" b="1" dirty="0" err="1" smtClean="0">
                <a:solidFill>
                  <a:schemeClr val="accent2">
                    <a:lumMod val="50000"/>
                  </a:schemeClr>
                </a:solidFill>
                <a:effectLst>
                  <a:outerShdw blurRad="38100" dist="38100" dir="2700000" algn="tl">
                    <a:srgbClr val="000000">
                      <a:alpha val="43137"/>
                    </a:srgbClr>
                  </a:outerShdw>
                </a:effectLst>
              </a:rPr>
              <a:t>window.localStorage.getItem</a:t>
            </a:r>
            <a:r>
              <a:rPr lang="en-US" sz="2400" dirty="0" smtClean="0">
                <a:solidFill>
                  <a:schemeClr val="bg1"/>
                </a:solidFill>
              </a:rPr>
              <a:t>('name'));</a:t>
            </a:r>
          </a:p>
          <a:p>
            <a:pPr marL="0" indent="0">
              <a:buNone/>
            </a:pPr>
            <a:r>
              <a:rPr lang="en-US" sz="2400" dirty="0" smtClean="0">
                <a:solidFill>
                  <a:schemeClr val="bg1"/>
                </a:solidFill>
              </a:rPr>
              <a:t>$('#email').</a:t>
            </a:r>
            <a:r>
              <a:rPr lang="en-US" sz="2400" dirty="0" err="1" smtClean="0">
                <a:solidFill>
                  <a:schemeClr val="bg1"/>
                </a:solidFill>
              </a:rPr>
              <a:t>val</a:t>
            </a:r>
            <a:r>
              <a:rPr lang="en-US" sz="2400" dirty="0" smtClean="0">
                <a:solidFill>
                  <a:schemeClr val="bg1"/>
                </a:solidFill>
              </a:rPr>
              <a:t>(</a:t>
            </a:r>
            <a:r>
              <a:rPr lang="en-US" sz="2400" b="1" dirty="0" err="1" smtClean="0">
                <a:solidFill>
                  <a:schemeClr val="accent2">
                    <a:lumMod val="50000"/>
                  </a:schemeClr>
                </a:solidFill>
                <a:effectLst>
                  <a:outerShdw blurRad="38100" dist="38100" dir="2700000" algn="tl">
                    <a:srgbClr val="000000">
                      <a:alpha val="43137"/>
                    </a:srgbClr>
                  </a:outerShdw>
                </a:effectLst>
              </a:rPr>
              <a:t>window.localStorage</a:t>
            </a:r>
            <a:r>
              <a:rPr lang="en-US" sz="2400" dirty="0" err="1" smtClean="0">
                <a:solidFill>
                  <a:schemeClr val="accent2">
                    <a:lumMod val="50000"/>
                  </a:schemeClr>
                </a:solidFill>
              </a:rPr>
              <a:t>.</a:t>
            </a:r>
            <a:r>
              <a:rPr lang="en-US" sz="2400" dirty="0" err="1" smtClean="0">
                <a:solidFill>
                  <a:schemeClr val="bg1"/>
                </a:solidFill>
              </a:rPr>
              <a:t>email</a:t>
            </a:r>
            <a:r>
              <a:rPr lang="en-US" sz="2400" dirty="0" smtClean="0">
                <a:solidFill>
                  <a:schemeClr val="bg1"/>
                </a:solidFill>
              </a:rPr>
              <a:t>);</a:t>
            </a:r>
            <a:endParaRPr lang="en-US" sz="2400" dirty="0">
              <a:solidFill>
                <a:schemeClr val="bg1"/>
              </a:solidFill>
            </a:endParaRPr>
          </a:p>
        </p:txBody>
      </p:sp>
      <p:pic>
        <p:nvPicPr>
          <p:cNvPr id="3078" name="Picture 6" descr="C:\Users\brsatrom\AppData\Local\Temp\SNAGHTML4ab39dc.PNG"/>
          <p:cNvPicPr>
            <a:picLocks noChangeAspect="1" noChangeArrowheads="1"/>
          </p:cNvPicPr>
          <p:nvPr/>
        </p:nvPicPr>
        <p:blipFill rotWithShape="1">
          <a:blip r:embed="rId3">
            <a:extLst>
              <a:ext uri="{28A0092B-C50C-407E-A947-70E740481C1C}">
                <a14:useLocalDpi xmlns:a14="http://schemas.microsoft.com/office/drawing/2010/main" val="0"/>
              </a:ext>
            </a:extLst>
          </a:blip>
          <a:srcRect l="-1" r="-7741" b="-6130"/>
          <a:stretch/>
        </p:blipFill>
        <p:spPr bwMode="auto">
          <a:xfrm>
            <a:off x="6413754" y="4150251"/>
            <a:ext cx="2483051" cy="2295317"/>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97555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20683"/>
          </a:xfrm>
        </p:spPr>
        <p:txBody>
          <a:bodyPr/>
          <a:lstStyle/>
          <a:p>
            <a:r>
              <a:rPr lang="en-US"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Browser Support for Web Storage</a:t>
            </a:r>
            <a:endParaRPr lang="en-US" sz="40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96019651"/>
              </p:ext>
            </p:extLst>
          </p:nvPr>
        </p:nvGraphicFramePr>
        <p:xfrm>
          <a:off x="653147" y="2412276"/>
          <a:ext cx="7836622" cy="1940558"/>
        </p:xfrm>
        <a:graphic>
          <a:graphicData uri="http://schemas.openxmlformats.org/drawingml/2006/table">
            <a:tbl>
              <a:tblPr firstRow="1" bandCol="1">
                <a:tableStyleId>{B301B821-A1FF-4177-AEE7-76D212191A09}</a:tableStyleId>
              </a:tblPr>
              <a:tblGrid>
                <a:gridCol w="1161139"/>
                <a:gridCol w="1185333"/>
                <a:gridCol w="1100667"/>
                <a:gridCol w="1112762"/>
                <a:gridCol w="1124857"/>
                <a:gridCol w="689428"/>
                <a:gridCol w="701524"/>
                <a:gridCol w="760912"/>
              </a:tblGrid>
              <a:tr h="405914">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gridSpan="3">
                  <a:txBody>
                    <a:bodyPr/>
                    <a:lstStyle/>
                    <a:p>
                      <a:pPr algn="ctr"/>
                      <a:r>
                        <a:rPr lang="en-US" b="1" dirty="0" smtClean="0">
                          <a:solidFill>
                            <a:schemeClr val="bg1"/>
                          </a:solidFill>
                        </a:rPr>
                        <a:t>Mobile</a:t>
                      </a:r>
                      <a:endParaRPr lang="en-US" b="1" dirty="0">
                        <a:solidFill>
                          <a:schemeClr val="bg1"/>
                        </a:solidFill>
                      </a:endParaRPr>
                    </a:p>
                  </a:txBody>
                  <a:tcPr/>
                </a:tc>
                <a:tc hMerge="1">
                  <a:txBody>
                    <a:bodyPr/>
                    <a:lstStyle/>
                    <a:p>
                      <a:endParaRPr lang="en-US" dirty="0"/>
                    </a:p>
                  </a:txBody>
                  <a:tcPr/>
                </a:tc>
                <a:tc hMerge="1">
                  <a:txBody>
                    <a:bodyPr/>
                    <a:lstStyle/>
                    <a:p>
                      <a:endParaRPr lang="en-US" dirty="0"/>
                    </a:p>
                  </a:txBody>
                  <a:tcPr/>
                </a:tc>
              </a:tr>
              <a:tr h="955524">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r>
              <a:tr h="370840">
                <a:tc>
                  <a:txBody>
                    <a:bodyPr/>
                    <a:lstStyle/>
                    <a:p>
                      <a:pPr algn="ctr"/>
                      <a:r>
                        <a:rPr lang="en-US" sz="3200" b="1" dirty="0" smtClean="0">
                          <a:solidFill>
                            <a:schemeClr val="bg1"/>
                          </a:solidFill>
                        </a:rPr>
                        <a:t>8</a:t>
                      </a:r>
                      <a:endParaRPr lang="en-US" sz="3200" b="1" dirty="0">
                        <a:solidFill>
                          <a:schemeClr val="bg1"/>
                        </a:solidFill>
                      </a:endParaRPr>
                    </a:p>
                  </a:txBody>
                  <a:tcPr/>
                </a:tc>
                <a:tc>
                  <a:txBody>
                    <a:bodyPr/>
                    <a:lstStyle/>
                    <a:p>
                      <a:pPr algn="ctr"/>
                      <a:r>
                        <a:rPr lang="en-US" sz="3200" b="1" dirty="0" smtClean="0">
                          <a:solidFill>
                            <a:schemeClr val="bg1"/>
                          </a:solidFill>
                        </a:rPr>
                        <a:t>4</a:t>
                      </a:r>
                      <a:endParaRPr lang="en-US" sz="3200" b="1" dirty="0">
                        <a:solidFill>
                          <a:schemeClr val="bg1"/>
                        </a:solidFill>
                      </a:endParaRPr>
                    </a:p>
                  </a:txBody>
                  <a:tcPr/>
                </a:tc>
                <a:tc>
                  <a:txBody>
                    <a:bodyPr/>
                    <a:lstStyle/>
                    <a:p>
                      <a:pPr algn="ctr"/>
                      <a:r>
                        <a:rPr lang="en-US" sz="3200" b="1" dirty="0" smtClean="0">
                          <a:solidFill>
                            <a:schemeClr val="bg1"/>
                          </a:solidFill>
                        </a:rPr>
                        <a:t>3.5</a:t>
                      </a:r>
                      <a:endParaRPr lang="en-US" sz="3200" b="1" dirty="0">
                        <a:solidFill>
                          <a:schemeClr val="bg1"/>
                        </a:solidFill>
                      </a:endParaRPr>
                    </a:p>
                  </a:txBody>
                  <a:tcPr/>
                </a:tc>
                <a:tc>
                  <a:txBody>
                    <a:bodyPr/>
                    <a:lstStyle/>
                    <a:p>
                      <a:pPr algn="ctr"/>
                      <a:r>
                        <a:rPr lang="en-US" sz="3200" b="1" dirty="0" smtClean="0">
                          <a:solidFill>
                            <a:schemeClr val="bg1"/>
                          </a:solidFill>
                        </a:rPr>
                        <a:t>10.5</a:t>
                      </a:r>
                      <a:endParaRPr lang="en-US" sz="3200" b="1" dirty="0">
                        <a:solidFill>
                          <a:schemeClr val="bg1"/>
                        </a:solidFill>
                      </a:endParaRPr>
                    </a:p>
                  </a:txBody>
                  <a:tcPr/>
                </a:tc>
                <a:tc>
                  <a:txBody>
                    <a:bodyPr/>
                    <a:lstStyle/>
                    <a:p>
                      <a:pPr algn="ctr"/>
                      <a:r>
                        <a:rPr lang="en-US" sz="3200" b="1" dirty="0" smtClean="0">
                          <a:solidFill>
                            <a:schemeClr val="bg1"/>
                          </a:solidFill>
                        </a:rPr>
                        <a:t>4</a:t>
                      </a:r>
                      <a:endParaRPr lang="en-US" sz="3200" b="1" dirty="0">
                        <a:solidFill>
                          <a:schemeClr val="bg1"/>
                        </a:solidFill>
                      </a:endParaRPr>
                    </a:p>
                  </a:txBody>
                  <a:tcPr/>
                </a:tc>
                <a:tc>
                  <a:txBody>
                    <a:bodyPr/>
                    <a:lstStyle/>
                    <a:p>
                      <a:pPr algn="ctr"/>
                      <a:r>
                        <a:rPr lang="en-US" sz="2800" b="1" dirty="0" smtClean="0">
                          <a:solidFill>
                            <a:schemeClr val="bg1"/>
                          </a:solidFill>
                        </a:rPr>
                        <a:t>9</a:t>
                      </a:r>
                      <a:endParaRPr lang="en-US" sz="2800" b="1" dirty="0">
                        <a:solidFill>
                          <a:schemeClr val="bg1"/>
                        </a:solidFill>
                      </a:endParaRPr>
                    </a:p>
                  </a:txBody>
                  <a:tcPr/>
                </a:tc>
                <a:tc>
                  <a:txBody>
                    <a:bodyPr/>
                    <a:lstStyle/>
                    <a:p>
                      <a:pPr algn="ctr"/>
                      <a:r>
                        <a:rPr lang="en-US" sz="2800" b="1" dirty="0" smtClean="0">
                          <a:solidFill>
                            <a:schemeClr val="bg1"/>
                          </a:solidFill>
                        </a:rPr>
                        <a:t>2.1</a:t>
                      </a:r>
                      <a:endParaRPr lang="en-US" sz="2800" b="1" dirty="0">
                        <a:solidFill>
                          <a:schemeClr val="bg1"/>
                        </a:solidFill>
                      </a:endParaRPr>
                    </a:p>
                  </a:txBody>
                  <a:tcPr/>
                </a:tc>
                <a:tc>
                  <a:txBody>
                    <a:bodyPr/>
                    <a:lstStyle/>
                    <a:p>
                      <a:pPr algn="ctr"/>
                      <a:r>
                        <a:rPr lang="en-US" sz="2800" b="1" dirty="0" smtClean="0">
                          <a:solidFill>
                            <a:schemeClr val="bg1"/>
                          </a:solidFill>
                        </a:rPr>
                        <a:t>3.2</a:t>
                      </a:r>
                      <a:endParaRPr lang="en-US" sz="2800" b="1" dirty="0">
                        <a:solidFill>
                          <a:schemeClr val="bg1"/>
                        </a:solidFill>
                      </a:endParaRPr>
                    </a:p>
                  </a:txBody>
                  <a:tcPr/>
                </a:tc>
              </a:tr>
            </a:tbl>
          </a:graphicData>
        </a:graphic>
      </p:graphicFrame>
      <p:pic>
        <p:nvPicPr>
          <p:cNvPr id="9" name="Picture 8"/>
          <p:cNvPicPr>
            <a:picLocks noChangeAspect="1"/>
          </p:cNvPicPr>
          <p:nvPr/>
        </p:nvPicPr>
        <p:blipFill>
          <a:blip r:embed="rId2"/>
          <a:stretch>
            <a:fillRect/>
          </a:stretch>
        </p:blipFill>
        <p:spPr>
          <a:xfrm>
            <a:off x="716008" y="2574169"/>
            <a:ext cx="1042309" cy="1042309"/>
          </a:xfrm>
          <a:prstGeom prst="rect">
            <a:avLst/>
          </a:prstGeom>
        </p:spPr>
      </p:pic>
      <p:pic>
        <p:nvPicPr>
          <p:cNvPr id="18" name="Picture 17"/>
          <p:cNvPicPr>
            <a:picLocks noChangeAspect="1"/>
          </p:cNvPicPr>
          <p:nvPr/>
        </p:nvPicPr>
        <p:blipFill>
          <a:blip r:embed="rId3"/>
          <a:stretch>
            <a:fillRect/>
          </a:stretch>
        </p:blipFill>
        <p:spPr>
          <a:xfrm>
            <a:off x="3038324" y="2581882"/>
            <a:ext cx="1037771" cy="1037771"/>
          </a:xfrm>
          <a:prstGeom prst="rect">
            <a:avLst/>
          </a:prstGeom>
        </p:spPr>
      </p:pic>
      <p:pic>
        <p:nvPicPr>
          <p:cNvPr id="19" name="Picture 18"/>
          <p:cNvPicPr>
            <a:picLocks noChangeAspect="1"/>
          </p:cNvPicPr>
          <p:nvPr/>
        </p:nvPicPr>
        <p:blipFill>
          <a:blip r:embed="rId4"/>
          <a:stretch>
            <a:fillRect/>
          </a:stretch>
        </p:blipFill>
        <p:spPr>
          <a:xfrm>
            <a:off x="4171650" y="2578707"/>
            <a:ext cx="956731" cy="1040946"/>
          </a:xfrm>
          <a:prstGeom prst="rect">
            <a:avLst/>
          </a:prstGeom>
        </p:spPr>
      </p:pic>
      <p:pic>
        <p:nvPicPr>
          <p:cNvPr id="20" name="Picture 19"/>
          <p:cNvPicPr>
            <a:picLocks noChangeAspect="1"/>
          </p:cNvPicPr>
          <p:nvPr/>
        </p:nvPicPr>
        <p:blipFill>
          <a:blip r:embed="rId5"/>
          <a:stretch>
            <a:fillRect/>
          </a:stretch>
        </p:blipFill>
        <p:spPr>
          <a:xfrm>
            <a:off x="1880809" y="2570240"/>
            <a:ext cx="1046238" cy="1046238"/>
          </a:xfrm>
          <a:prstGeom prst="rect">
            <a:avLst/>
          </a:prstGeom>
        </p:spPr>
      </p:pic>
      <p:pic>
        <p:nvPicPr>
          <p:cNvPr id="21" name="Picture 20"/>
          <p:cNvPicPr>
            <a:picLocks noChangeAspect="1"/>
          </p:cNvPicPr>
          <p:nvPr/>
        </p:nvPicPr>
        <p:blipFill>
          <a:blip r:embed="rId6"/>
          <a:stretch>
            <a:fillRect/>
          </a:stretch>
        </p:blipFill>
        <p:spPr>
          <a:xfrm>
            <a:off x="5256591" y="2580672"/>
            <a:ext cx="1038981" cy="1038981"/>
          </a:xfrm>
          <a:prstGeom prst="rect">
            <a:avLst/>
          </a:prstGeom>
        </p:spPr>
      </p:pic>
      <p:pic>
        <p:nvPicPr>
          <p:cNvPr id="22" name="Picture 21"/>
          <p:cNvPicPr>
            <a:picLocks noChangeAspect="1"/>
          </p:cNvPicPr>
          <p:nvPr/>
        </p:nvPicPr>
        <p:blipFill>
          <a:blip r:embed="rId7"/>
          <a:stretch>
            <a:fillRect/>
          </a:stretch>
        </p:blipFill>
        <p:spPr>
          <a:xfrm>
            <a:off x="7027332" y="2914712"/>
            <a:ext cx="701766" cy="701766"/>
          </a:xfrm>
          <a:prstGeom prst="rect">
            <a:avLst/>
          </a:prstGeom>
        </p:spPr>
      </p:pic>
      <p:pic>
        <p:nvPicPr>
          <p:cNvPr id="23" name="Picture 22"/>
          <p:cNvPicPr>
            <a:picLocks noChangeAspect="1"/>
          </p:cNvPicPr>
          <p:nvPr/>
        </p:nvPicPr>
        <p:blipFill>
          <a:blip r:embed="rId2"/>
          <a:stretch>
            <a:fillRect/>
          </a:stretch>
        </p:blipFill>
        <p:spPr>
          <a:xfrm>
            <a:off x="6366931" y="2992362"/>
            <a:ext cx="624116" cy="624116"/>
          </a:xfrm>
          <a:prstGeom prst="rect">
            <a:avLst/>
          </a:prstGeom>
        </p:spPr>
      </p:pic>
      <p:pic>
        <p:nvPicPr>
          <p:cNvPr id="24" name="Picture 23"/>
          <p:cNvPicPr>
            <a:picLocks noChangeAspect="1"/>
          </p:cNvPicPr>
          <p:nvPr/>
        </p:nvPicPr>
        <p:blipFill>
          <a:blip r:embed="rId6"/>
          <a:stretch>
            <a:fillRect/>
          </a:stretch>
        </p:blipFill>
        <p:spPr>
          <a:xfrm>
            <a:off x="7789573" y="2992362"/>
            <a:ext cx="639387" cy="639387"/>
          </a:xfrm>
          <a:prstGeom prst="rect">
            <a:avLst/>
          </a:prstGeom>
        </p:spPr>
      </p:pic>
    </p:spTree>
    <p:extLst>
      <p:ext uri="{BB962C8B-B14F-4D97-AF65-F5344CB8AC3E}">
        <p14:creationId xmlns:p14="http://schemas.microsoft.com/office/powerpoint/2010/main" val="138837982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Working with </a:t>
            </a:r>
            <a:r>
              <a:rPr lang="en-US" dirty="0" err="1" smtClean="0"/>
              <a:t>IndexedDB</a:t>
            </a:r>
            <a:endParaRPr lang="en-US" dirty="0"/>
          </a:p>
        </p:txBody>
      </p:sp>
      <p:sp>
        <p:nvSpPr>
          <p:cNvPr id="6" name="Text Placeholder 5"/>
          <p:cNvSpPr>
            <a:spLocks noGrp="1"/>
          </p:cNvSpPr>
          <p:nvPr>
            <p:ph type="body" sz="quarter" idx="10"/>
          </p:nvPr>
        </p:nvSpPr>
        <p:spPr>
          <a:xfrm>
            <a:off x="389436" y="1447973"/>
            <a:ext cx="8571939" cy="3154197"/>
          </a:xfrm>
        </p:spPr>
        <p:txBody>
          <a:bodyPr/>
          <a:lstStyle/>
          <a:p>
            <a:pPr marL="0" indent="0">
              <a:buNone/>
            </a:pPr>
            <a:r>
              <a:rPr lang="en-US" sz="2200" dirty="0" err="1">
                <a:solidFill>
                  <a:schemeClr val="bg1"/>
                </a:solidFill>
              </a:rPr>
              <a:t>var</a:t>
            </a:r>
            <a:r>
              <a:rPr lang="en-US" sz="2200" dirty="0">
                <a:solidFill>
                  <a:schemeClr val="bg1"/>
                </a:solidFill>
              </a:rPr>
              <a:t> </a:t>
            </a:r>
            <a:r>
              <a:rPr lang="en-US" sz="2200" dirty="0" err="1" smtClean="0">
                <a:solidFill>
                  <a:schemeClr val="bg1"/>
                </a:solidFill>
              </a:rPr>
              <a:t>req</a:t>
            </a:r>
            <a:r>
              <a:rPr lang="en-US" sz="2200" dirty="0" smtClean="0">
                <a:solidFill>
                  <a:schemeClr val="bg1"/>
                </a:solidFill>
              </a:rPr>
              <a:t> </a:t>
            </a:r>
            <a:r>
              <a:rPr lang="en-US" sz="2200" dirty="0">
                <a:solidFill>
                  <a:schemeClr val="bg1"/>
                </a:solidFill>
              </a:rPr>
              <a:t>= </a:t>
            </a:r>
            <a:r>
              <a:rPr lang="en-US" sz="2200" dirty="0" err="1">
                <a:solidFill>
                  <a:schemeClr val="bg1"/>
                </a:solidFill>
              </a:rPr>
              <a:t>window.</a:t>
            </a:r>
            <a:r>
              <a:rPr lang="en-US" sz="2200" b="1" dirty="0" err="1">
                <a:solidFill>
                  <a:srgbClr val="800000"/>
                </a:solidFill>
              </a:rPr>
              <a:t>indexedDB</a:t>
            </a:r>
            <a:r>
              <a:rPr lang="en-US" sz="2200" dirty="0" err="1">
                <a:solidFill>
                  <a:schemeClr val="bg1"/>
                </a:solidFill>
              </a:rPr>
              <a:t>.open</a:t>
            </a:r>
            <a:r>
              <a:rPr lang="en-US" sz="2200" dirty="0">
                <a:solidFill>
                  <a:schemeClr val="bg1"/>
                </a:solidFill>
              </a:rPr>
              <a:t>('Database Name');</a:t>
            </a:r>
          </a:p>
          <a:p>
            <a:pPr marL="0" indent="0">
              <a:buNone/>
            </a:pPr>
            <a:r>
              <a:rPr lang="en-US" sz="2200" dirty="0" err="1">
                <a:solidFill>
                  <a:schemeClr val="bg1"/>
                </a:solidFill>
              </a:rPr>
              <a:t>r</a:t>
            </a:r>
            <a:r>
              <a:rPr lang="en-US" sz="2200" dirty="0" err="1" smtClean="0">
                <a:solidFill>
                  <a:schemeClr val="bg1"/>
                </a:solidFill>
              </a:rPr>
              <a:t>eq.onsuccess</a:t>
            </a:r>
            <a:r>
              <a:rPr lang="en-US" sz="2200" dirty="0" smtClean="0">
                <a:solidFill>
                  <a:schemeClr val="bg1"/>
                </a:solidFill>
              </a:rPr>
              <a:t> </a:t>
            </a:r>
            <a:r>
              <a:rPr lang="en-US" sz="2200" dirty="0">
                <a:solidFill>
                  <a:schemeClr val="bg1"/>
                </a:solidFill>
              </a:rPr>
              <a:t>= function(event) {</a:t>
            </a:r>
          </a:p>
          <a:p>
            <a:pPr marL="0" indent="0">
              <a:buNone/>
            </a:pPr>
            <a:r>
              <a:rPr lang="en-US" sz="2200" dirty="0">
                <a:solidFill>
                  <a:schemeClr val="bg1"/>
                </a:solidFill>
              </a:rPr>
              <a:t> </a:t>
            </a:r>
            <a:r>
              <a:rPr lang="en-US" sz="2200" dirty="0" smtClean="0">
                <a:solidFill>
                  <a:schemeClr val="bg1"/>
                </a:solidFill>
              </a:rPr>
              <a:t>  </a:t>
            </a:r>
            <a:r>
              <a:rPr lang="en-US" sz="2200" dirty="0" err="1" smtClean="0">
                <a:solidFill>
                  <a:schemeClr val="bg1"/>
                </a:solidFill>
              </a:rPr>
              <a:t>var</a:t>
            </a:r>
            <a:r>
              <a:rPr lang="en-US" sz="2200" dirty="0" smtClean="0">
                <a:solidFill>
                  <a:schemeClr val="bg1"/>
                </a:solidFill>
              </a:rPr>
              <a:t> </a:t>
            </a:r>
            <a:r>
              <a:rPr lang="en-US" sz="2200" dirty="0" err="1">
                <a:solidFill>
                  <a:schemeClr val="bg1"/>
                </a:solidFill>
              </a:rPr>
              <a:t>db</a:t>
            </a:r>
            <a:r>
              <a:rPr lang="en-US" sz="2200" dirty="0">
                <a:solidFill>
                  <a:schemeClr val="bg1"/>
                </a:solidFill>
              </a:rPr>
              <a:t> = </a:t>
            </a:r>
            <a:r>
              <a:rPr lang="en-US" sz="2200" dirty="0" err="1">
                <a:solidFill>
                  <a:schemeClr val="bg1"/>
                </a:solidFill>
              </a:rPr>
              <a:t>event.srcElement.result</a:t>
            </a:r>
            <a:r>
              <a:rPr lang="en-US" sz="2200" dirty="0">
                <a:solidFill>
                  <a:schemeClr val="bg1"/>
                </a:solidFill>
              </a:rPr>
              <a:t>;</a:t>
            </a:r>
          </a:p>
          <a:p>
            <a:pPr marL="0" indent="0">
              <a:buNone/>
            </a:pPr>
            <a:r>
              <a:rPr lang="en-US" sz="2200" dirty="0">
                <a:solidFill>
                  <a:schemeClr val="bg1"/>
                </a:solidFill>
              </a:rPr>
              <a:t>  </a:t>
            </a:r>
            <a:r>
              <a:rPr lang="en-US" sz="2200" dirty="0" smtClean="0">
                <a:solidFill>
                  <a:schemeClr val="bg1"/>
                </a:solidFill>
              </a:rPr>
              <a:t> </a:t>
            </a:r>
            <a:r>
              <a:rPr lang="en-US" sz="2200" dirty="0" err="1" smtClean="0">
                <a:solidFill>
                  <a:schemeClr val="bg1"/>
                </a:solidFill>
              </a:rPr>
              <a:t>var</a:t>
            </a:r>
            <a:r>
              <a:rPr lang="en-US" sz="2200" dirty="0" smtClean="0">
                <a:solidFill>
                  <a:schemeClr val="bg1"/>
                </a:solidFill>
              </a:rPr>
              <a:t> </a:t>
            </a:r>
            <a:r>
              <a:rPr lang="en-US" sz="2200" dirty="0">
                <a:solidFill>
                  <a:schemeClr val="bg1"/>
                </a:solidFill>
              </a:rPr>
              <a:t>transaction = </a:t>
            </a:r>
            <a:r>
              <a:rPr lang="en-US" sz="2200" b="1" dirty="0" err="1">
                <a:solidFill>
                  <a:srgbClr val="800000"/>
                </a:solidFill>
              </a:rPr>
              <a:t>db.transaction</a:t>
            </a:r>
            <a:r>
              <a:rPr lang="en-US" sz="2200" dirty="0">
                <a:solidFill>
                  <a:schemeClr val="bg1"/>
                </a:solidFill>
              </a:rPr>
              <a:t>([], </a:t>
            </a:r>
            <a:r>
              <a:rPr lang="en-US" sz="2200" b="1" dirty="0" err="1">
                <a:solidFill>
                  <a:srgbClr val="800000"/>
                </a:solidFill>
              </a:rPr>
              <a:t>IDBTransaction.READ_ONLY</a:t>
            </a:r>
            <a:r>
              <a:rPr lang="en-US" sz="2200" dirty="0">
                <a:solidFill>
                  <a:schemeClr val="bg1"/>
                </a:solidFill>
              </a:rPr>
              <a:t>);</a:t>
            </a:r>
          </a:p>
          <a:p>
            <a:pPr marL="0" indent="0">
              <a:buNone/>
            </a:pPr>
            <a:r>
              <a:rPr lang="en-US" sz="2200" dirty="0" smtClean="0">
                <a:solidFill>
                  <a:schemeClr val="bg1"/>
                </a:solidFill>
              </a:rPr>
              <a:t>   </a:t>
            </a:r>
            <a:r>
              <a:rPr lang="en-US" sz="2200" dirty="0" err="1" smtClean="0">
                <a:solidFill>
                  <a:schemeClr val="bg1"/>
                </a:solidFill>
              </a:rPr>
              <a:t>var</a:t>
            </a:r>
            <a:r>
              <a:rPr lang="en-US" sz="2200" dirty="0" smtClean="0">
                <a:solidFill>
                  <a:schemeClr val="bg1"/>
                </a:solidFill>
              </a:rPr>
              <a:t> </a:t>
            </a:r>
            <a:r>
              <a:rPr lang="en-US" sz="2200" dirty="0" err="1">
                <a:solidFill>
                  <a:schemeClr val="bg1"/>
                </a:solidFill>
              </a:rPr>
              <a:t>curRequest</a:t>
            </a:r>
            <a:r>
              <a:rPr lang="en-US" sz="2200" dirty="0">
                <a:solidFill>
                  <a:schemeClr val="bg1"/>
                </a:solidFill>
              </a:rPr>
              <a:t> =</a:t>
            </a:r>
            <a:r>
              <a:rPr lang="en-US" sz="2200" dirty="0">
                <a:solidFill>
                  <a:srgbClr val="800000"/>
                </a:solidFill>
              </a:rPr>
              <a:t> </a:t>
            </a:r>
            <a:r>
              <a:rPr lang="en-US" sz="2200" b="1" dirty="0" err="1">
                <a:solidFill>
                  <a:srgbClr val="800000"/>
                </a:solidFill>
              </a:rPr>
              <a:t>transaction.objectStore</a:t>
            </a:r>
            <a:r>
              <a:rPr lang="en-US" sz="2200" b="1" dirty="0">
                <a:solidFill>
                  <a:srgbClr val="800000"/>
                </a:solidFill>
              </a:rPr>
              <a:t>('</a:t>
            </a:r>
            <a:r>
              <a:rPr lang="en-US" sz="2200" b="1" dirty="0" err="1">
                <a:solidFill>
                  <a:srgbClr val="800000"/>
                </a:solidFill>
              </a:rPr>
              <a:t>ObjectStore</a:t>
            </a:r>
            <a:r>
              <a:rPr lang="en-US" sz="2200" b="1" dirty="0">
                <a:solidFill>
                  <a:srgbClr val="800000"/>
                </a:solidFill>
              </a:rPr>
              <a:t> Name').</a:t>
            </a:r>
            <a:r>
              <a:rPr lang="en-US" sz="2200" b="1" dirty="0" err="1">
                <a:solidFill>
                  <a:srgbClr val="800000"/>
                </a:solidFill>
              </a:rPr>
              <a:t>openCursor</a:t>
            </a:r>
            <a:r>
              <a:rPr lang="en-US" sz="2200" b="1" dirty="0">
                <a:solidFill>
                  <a:srgbClr val="800000"/>
                </a:solidFill>
              </a:rPr>
              <a:t>();</a:t>
            </a:r>
          </a:p>
          <a:p>
            <a:pPr marL="0" indent="0">
              <a:buNone/>
            </a:pPr>
            <a:r>
              <a:rPr lang="en-US" sz="2200" dirty="0" smtClean="0">
                <a:solidFill>
                  <a:schemeClr val="bg1"/>
                </a:solidFill>
              </a:rPr>
              <a:t>   </a:t>
            </a:r>
            <a:r>
              <a:rPr lang="en-US" sz="2200" dirty="0" err="1" smtClean="0">
                <a:solidFill>
                  <a:schemeClr val="bg1"/>
                </a:solidFill>
              </a:rPr>
              <a:t>curRequest.onsuccess</a:t>
            </a:r>
            <a:r>
              <a:rPr lang="en-US" sz="2200" dirty="0" smtClean="0">
                <a:solidFill>
                  <a:schemeClr val="bg1"/>
                </a:solidFill>
              </a:rPr>
              <a:t> </a:t>
            </a:r>
            <a:r>
              <a:rPr lang="en-US" sz="2200" dirty="0">
                <a:solidFill>
                  <a:schemeClr val="bg1"/>
                </a:solidFill>
              </a:rPr>
              <a:t>= ...;</a:t>
            </a:r>
          </a:p>
          <a:p>
            <a:pPr marL="0" indent="0">
              <a:buNone/>
            </a:pPr>
            <a:r>
              <a:rPr lang="en-US" sz="2200" dirty="0">
                <a:solidFill>
                  <a:schemeClr val="bg1"/>
                </a:solidFill>
              </a:rPr>
              <a:t>};</a:t>
            </a:r>
          </a:p>
        </p:txBody>
      </p:sp>
      <p:pic>
        <p:nvPicPr>
          <p:cNvPr id="2" name="Picture 1"/>
          <p:cNvPicPr>
            <a:picLocks noChangeAspect="1"/>
          </p:cNvPicPr>
          <p:nvPr/>
        </p:nvPicPr>
        <p:blipFill>
          <a:blip r:embed="rId3"/>
          <a:stretch>
            <a:fillRect/>
          </a:stretch>
        </p:blipFill>
        <p:spPr>
          <a:xfrm>
            <a:off x="389436" y="4951183"/>
            <a:ext cx="8571939" cy="1064034"/>
          </a:xfrm>
          <a:prstGeom prst="rect">
            <a:avLst/>
          </a:prstGeom>
        </p:spPr>
      </p:pic>
    </p:spTree>
    <p:extLst>
      <p:ext uri="{BB962C8B-B14F-4D97-AF65-F5344CB8AC3E}">
        <p14:creationId xmlns:p14="http://schemas.microsoft.com/office/powerpoint/2010/main" val="379392976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77108"/>
          </a:xfrm>
        </p:spPr>
        <p:txBody>
          <a:bodyPr/>
          <a:lstStyle/>
          <a:p>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Browser Support for </a:t>
            </a:r>
            <a:r>
              <a:rPr lang="en-US" sz="4800" b="0" kern="1200" cap="none" spc="-100" baseline="0" dirty="0" err="1" smtClean="0">
                <a:ln w="3175">
                  <a:noFill/>
                </a:ln>
                <a:gradFill flip="none" rotWithShape="1">
                  <a:gsLst>
                    <a:gs pos="0">
                      <a:schemeClr val="tx1"/>
                    </a:gs>
                    <a:gs pos="86000">
                      <a:schemeClr val="tx1"/>
                    </a:gs>
                  </a:gsLst>
                  <a:lin ang="5400000" scaled="0"/>
                  <a:tileRect/>
                </a:gradFill>
                <a:effectLst/>
                <a:latin typeface="+mj-lt"/>
                <a:ea typeface="+mn-ea"/>
                <a:cs typeface="Arial" charset="0"/>
              </a:rPr>
              <a:t>IndexedDB</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854347406"/>
              </p:ext>
            </p:extLst>
          </p:nvPr>
        </p:nvGraphicFramePr>
        <p:xfrm>
          <a:off x="653147" y="2412276"/>
          <a:ext cx="7836622" cy="1940558"/>
        </p:xfrm>
        <a:graphic>
          <a:graphicData uri="http://schemas.openxmlformats.org/drawingml/2006/table">
            <a:tbl>
              <a:tblPr firstRow="1" bandCol="1">
                <a:tableStyleId>{B301B821-A1FF-4177-AEE7-76D212191A09}</a:tableStyleId>
              </a:tblPr>
              <a:tblGrid>
                <a:gridCol w="1161139"/>
                <a:gridCol w="1185333"/>
                <a:gridCol w="1100667"/>
                <a:gridCol w="1112762"/>
                <a:gridCol w="1124857"/>
                <a:gridCol w="689428"/>
                <a:gridCol w="701524"/>
                <a:gridCol w="760912"/>
              </a:tblGrid>
              <a:tr h="405914">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gridSpan="3">
                  <a:txBody>
                    <a:bodyPr/>
                    <a:lstStyle/>
                    <a:p>
                      <a:pPr algn="ctr"/>
                      <a:r>
                        <a:rPr lang="en-US" b="1" dirty="0" smtClean="0">
                          <a:solidFill>
                            <a:schemeClr val="bg1"/>
                          </a:solidFill>
                        </a:rPr>
                        <a:t>Mobile</a:t>
                      </a:r>
                      <a:endParaRPr lang="en-US" b="1" dirty="0">
                        <a:solidFill>
                          <a:schemeClr val="bg1"/>
                        </a:solidFill>
                      </a:endParaRPr>
                    </a:p>
                  </a:txBody>
                  <a:tcPr/>
                </a:tc>
                <a:tc hMerge="1">
                  <a:txBody>
                    <a:bodyPr/>
                    <a:lstStyle/>
                    <a:p>
                      <a:endParaRPr lang="en-US" dirty="0"/>
                    </a:p>
                  </a:txBody>
                  <a:tcPr/>
                </a:tc>
                <a:tc hMerge="1">
                  <a:txBody>
                    <a:bodyPr/>
                    <a:lstStyle/>
                    <a:p>
                      <a:endParaRPr lang="en-US" dirty="0"/>
                    </a:p>
                  </a:txBody>
                  <a:tcPr/>
                </a:tc>
              </a:tr>
              <a:tr h="955524">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r>
              <a:tr h="370840">
                <a:tc>
                  <a:txBody>
                    <a:bodyPr/>
                    <a:lstStyle/>
                    <a:p>
                      <a:pPr algn="ctr"/>
                      <a:r>
                        <a:rPr lang="en-US" sz="3200" b="1" dirty="0" smtClean="0">
                          <a:solidFill>
                            <a:schemeClr val="bg1"/>
                          </a:solidFill>
                        </a:rPr>
                        <a:t>10</a:t>
                      </a:r>
                      <a:endParaRPr lang="en-US" sz="3200" b="1" dirty="0">
                        <a:solidFill>
                          <a:schemeClr val="bg1"/>
                        </a:solidFill>
                      </a:endParaRPr>
                    </a:p>
                  </a:txBody>
                  <a:tcPr/>
                </a:tc>
                <a:tc>
                  <a:txBody>
                    <a:bodyPr/>
                    <a:lstStyle/>
                    <a:p>
                      <a:pPr algn="ctr"/>
                      <a:r>
                        <a:rPr lang="en-US" sz="3200" b="1" dirty="0" smtClean="0">
                          <a:solidFill>
                            <a:schemeClr val="bg1"/>
                          </a:solidFill>
                        </a:rPr>
                        <a:t>11</a:t>
                      </a:r>
                      <a:endParaRPr lang="en-US" sz="3200" b="1" dirty="0">
                        <a:solidFill>
                          <a:schemeClr val="bg1"/>
                        </a:solidFill>
                      </a:endParaRPr>
                    </a:p>
                  </a:txBody>
                  <a:tcPr/>
                </a:tc>
                <a:tc>
                  <a:txBody>
                    <a:bodyPr/>
                    <a:lstStyle/>
                    <a:p>
                      <a:pPr algn="ctr"/>
                      <a:r>
                        <a:rPr lang="en-US" sz="3200" b="1" dirty="0" smtClean="0">
                          <a:solidFill>
                            <a:schemeClr val="bg1"/>
                          </a:solidFill>
                        </a:rPr>
                        <a:t>4</a:t>
                      </a:r>
                      <a:endParaRPr lang="en-US" sz="3200" b="1" dirty="0">
                        <a:solidFill>
                          <a:schemeClr val="bg1"/>
                        </a:solidFill>
                      </a:endParaRPr>
                    </a:p>
                  </a:txBody>
                  <a:tcPr/>
                </a:tc>
                <a:tc>
                  <a:txBody>
                    <a:bodyPr/>
                    <a:lstStyle/>
                    <a:p>
                      <a:pPr algn="ctr"/>
                      <a:r>
                        <a:rPr lang="en-US" sz="3200" b="1" dirty="0" smtClean="0">
                          <a:solidFill>
                            <a:schemeClr val="bg1"/>
                          </a:solidFill>
                        </a:rPr>
                        <a:t>X</a:t>
                      </a:r>
                      <a:endParaRPr lang="en-US" sz="3200" b="1" dirty="0">
                        <a:solidFill>
                          <a:schemeClr val="bg1"/>
                        </a:solidFill>
                      </a:endParaRPr>
                    </a:p>
                  </a:txBody>
                  <a:tcPr/>
                </a:tc>
                <a:tc>
                  <a:txBody>
                    <a:bodyPr/>
                    <a:lstStyle/>
                    <a:p>
                      <a:pPr algn="ctr"/>
                      <a:r>
                        <a:rPr lang="en-US" sz="3200" b="1" dirty="0" smtClean="0">
                          <a:solidFill>
                            <a:schemeClr val="bg1"/>
                          </a:solidFill>
                        </a:rPr>
                        <a:t>X</a:t>
                      </a:r>
                      <a:endParaRPr lang="en-US" sz="3200" b="1" dirty="0">
                        <a:solidFill>
                          <a:schemeClr val="bg1"/>
                        </a:solidFill>
                      </a:endParaRPr>
                    </a:p>
                  </a:txBody>
                  <a:tcPr/>
                </a:tc>
                <a:tc>
                  <a:txBody>
                    <a:bodyPr/>
                    <a:lstStyle/>
                    <a:p>
                      <a:pPr algn="ctr"/>
                      <a:r>
                        <a:rPr lang="en-US" sz="2800" b="1" dirty="0" smtClean="0">
                          <a:solidFill>
                            <a:schemeClr val="bg1"/>
                          </a:solidFill>
                        </a:rPr>
                        <a:t>X</a:t>
                      </a:r>
                      <a:endParaRPr lang="en-US" sz="2800" b="1" dirty="0">
                        <a:solidFill>
                          <a:schemeClr val="bg1"/>
                        </a:solidFill>
                      </a:endParaRPr>
                    </a:p>
                  </a:txBody>
                  <a:tcPr/>
                </a:tc>
                <a:tc>
                  <a:txBody>
                    <a:bodyPr/>
                    <a:lstStyle/>
                    <a:p>
                      <a:pPr algn="ctr"/>
                      <a:r>
                        <a:rPr lang="en-US" sz="2800" b="1" dirty="0" smtClean="0">
                          <a:solidFill>
                            <a:schemeClr val="bg1"/>
                          </a:solidFill>
                        </a:rPr>
                        <a:t>X</a:t>
                      </a:r>
                      <a:endParaRPr lang="en-US" sz="2800" b="1" dirty="0">
                        <a:solidFill>
                          <a:schemeClr val="bg1"/>
                        </a:solidFill>
                      </a:endParaRPr>
                    </a:p>
                  </a:txBody>
                  <a:tcPr/>
                </a:tc>
                <a:tc>
                  <a:txBody>
                    <a:bodyPr/>
                    <a:lstStyle/>
                    <a:p>
                      <a:pPr algn="ctr"/>
                      <a:r>
                        <a:rPr lang="en-US" sz="2800" b="1" dirty="0" smtClean="0">
                          <a:solidFill>
                            <a:schemeClr val="bg1"/>
                          </a:solidFill>
                        </a:rPr>
                        <a:t>X</a:t>
                      </a:r>
                      <a:endParaRPr lang="en-US" sz="2800" b="1" dirty="0">
                        <a:solidFill>
                          <a:schemeClr val="bg1"/>
                        </a:solidFill>
                      </a:endParaRPr>
                    </a:p>
                  </a:txBody>
                  <a:tcPr/>
                </a:tc>
              </a:tr>
            </a:tbl>
          </a:graphicData>
        </a:graphic>
      </p:graphicFrame>
      <p:pic>
        <p:nvPicPr>
          <p:cNvPr id="9" name="Picture 8"/>
          <p:cNvPicPr>
            <a:picLocks noChangeAspect="1"/>
          </p:cNvPicPr>
          <p:nvPr/>
        </p:nvPicPr>
        <p:blipFill>
          <a:blip r:embed="rId2"/>
          <a:stretch>
            <a:fillRect/>
          </a:stretch>
        </p:blipFill>
        <p:spPr>
          <a:xfrm>
            <a:off x="716008" y="2574169"/>
            <a:ext cx="1042309" cy="1042309"/>
          </a:xfrm>
          <a:prstGeom prst="rect">
            <a:avLst/>
          </a:prstGeom>
        </p:spPr>
      </p:pic>
      <p:pic>
        <p:nvPicPr>
          <p:cNvPr id="18" name="Picture 17"/>
          <p:cNvPicPr>
            <a:picLocks noChangeAspect="1"/>
          </p:cNvPicPr>
          <p:nvPr/>
        </p:nvPicPr>
        <p:blipFill>
          <a:blip r:embed="rId3"/>
          <a:stretch>
            <a:fillRect/>
          </a:stretch>
        </p:blipFill>
        <p:spPr>
          <a:xfrm>
            <a:off x="3038324" y="2581882"/>
            <a:ext cx="1037771" cy="1037771"/>
          </a:xfrm>
          <a:prstGeom prst="rect">
            <a:avLst/>
          </a:prstGeom>
        </p:spPr>
      </p:pic>
      <p:pic>
        <p:nvPicPr>
          <p:cNvPr id="19" name="Picture 18"/>
          <p:cNvPicPr>
            <a:picLocks noChangeAspect="1"/>
          </p:cNvPicPr>
          <p:nvPr/>
        </p:nvPicPr>
        <p:blipFill>
          <a:blip r:embed="rId4"/>
          <a:stretch>
            <a:fillRect/>
          </a:stretch>
        </p:blipFill>
        <p:spPr>
          <a:xfrm>
            <a:off x="4171650" y="2578707"/>
            <a:ext cx="956731" cy="1040946"/>
          </a:xfrm>
          <a:prstGeom prst="rect">
            <a:avLst/>
          </a:prstGeom>
        </p:spPr>
      </p:pic>
      <p:pic>
        <p:nvPicPr>
          <p:cNvPr id="20" name="Picture 19"/>
          <p:cNvPicPr>
            <a:picLocks noChangeAspect="1"/>
          </p:cNvPicPr>
          <p:nvPr/>
        </p:nvPicPr>
        <p:blipFill>
          <a:blip r:embed="rId5"/>
          <a:stretch>
            <a:fillRect/>
          </a:stretch>
        </p:blipFill>
        <p:spPr>
          <a:xfrm>
            <a:off x="1880809" y="2570240"/>
            <a:ext cx="1046238" cy="1046238"/>
          </a:xfrm>
          <a:prstGeom prst="rect">
            <a:avLst/>
          </a:prstGeom>
        </p:spPr>
      </p:pic>
      <p:pic>
        <p:nvPicPr>
          <p:cNvPr id="21" name="Picture 20"/>
          <p:cNvPicPr>
            <a:picLocks noChangeAspect="1"/>
          </p:cNvPicPr>
          <p:nvPr/>
        </p:nvPicPr>
        <p:blipFill>
          <a:blip r:embed="rId6"/>
          <a:stretch>
            <a:fillRect/>
          </a:stretch>
        </p:blipFill>
        <p:spPr>
          <a:xfrm>
            <a:off x="5256591" y="2580672"/>
            <a:ext cx="1038981" cy="1038981"/>
          </a:xfrm>
          <a:prstGeom prst="rect">
            <a:avLst/>
          </a:prstGeom>
        </p:spPr>
      </p:pic>
      <p:pic>
        <p:nvPicPr>
          <p:cNvPr id="22" name="Picture 21"/>
          <p:cNvPicPr>
            <a:picLocks noChangeAspect="1"/>
          </p:cNvPicPr>
          <p:nvPr/>
        </p:nvPicPr>
        <p:blipFill>
          <a:blip r:embed="rId7"/>
          <a:stretch>
            <a:fillRect/>
          </a:stretch>
        </p:blipFill>
        <p:spPr>
          <a:xfrm>
            <a:off x="7027332" y="2914712"/>
            <a:ext cx="701766" cy="701766"/>
          </a:xfrm>
          <a:prstGeom prst="rect">
            <a:avLst/>
          </a:prstGeom>
        </p:spPr>
      </p:pic>
      <p:pic>
        <p:nvPicPr>
          <p:cNvPr id="23" name="Picture 22"/>
          <p:cNvPicPr>
            <a:picLocks noChangeAspect="1"/>
          </p:cNvPicPr>
          <p:nvPr/>
        </p:nvPicPr>
        <p:blipFill>
          <a:blip r:embed="rId2"/>
          <a:stretch>
            <a:fillRect/>
          </a:stretch>
        </p:blipFill>
        <p:spPr>
          <a:xfrm>
            <a:off x="6366931" y="2992362"/>
            <a:ext cx="624116" cy="624116"/>
          </a:xfrm>
          <a:prstGeom prst="rect">
            <a:avLst/>
          </a:prstGeom>
        </p:spPr>
      </p:pic>
      <p:pic>
        <p:nvPicPr>
          <p:cNvPr id="24" name="Picture 23"/>
          <p:cNvPicPr>
            <a:picLocks noChangeAspect="1"/>
          </p:cNvPicPr>
          <p:nvPr/>
        </p:nvPicPr>
        <p:blipFill>
          <a:blip r:embed="rId6"/>
          <a:stretch>
            <a:fillRect/>
          </a:stretch>
        </p:blipFill>
        <p:spPr>
          <a:xfrm>
            <a:off x="7789573" y="2992362"/>
            <a:ext cx="639387" cy="639387"/>
          </a:xfrm>
          <a:prstGeom prst="rect">
            <a:avLst/>
          </a:prstGeom>
        </p:spPr>
      </p:pic>
    </p:spTree>
    <p:extLst>
      <p:ext uri="{BB962C8B-B14F-4D97-AF65-F5344CB8AC3E}">
        <p14:creationId xmlns:p14="http://schemas.microsoft.com/office/powerpoint/2010/main" val="138837982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demo</a:t>
            </a:r>
            <a:endParaRPr lang="en-US" dirty="0"/>
          </a:p>
        </p:txBody>
      </p:sp>
      <p:sp>
        <p:nvSpPr>
          <p:cNvPr id="3" name="Title 2"/>
          <p:cNvSpPr>
            <a:spLocks noGrp="1"/>
          </p:cNvSpPr>
          <p:nvPr>
            <p:ph type="ctrTitle"/>
          </p:nvPr>
        </p:nvSpPr>
        <p:spPr/>
        <p:txBody>
          <a:bodyPr/>
          <a:lstStyle/>
          <a:p>
            <a:r>
              <a:rPr lang="en-US" sz="6000" dirty="0" smtClean="0"/>
              <a:t>Local Storage</a:t>
            </a:r>
            <a:endParaRPr lang="en-US" sz="6000"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7781012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Drag and Drop*</a:t>
            </a:r>
            <a:endParaRPr lang="en-US" dirty="0"/>
          </a:p>
        </p:txBody>
      </p:sp>
      <p:sp>
        <p:nvSpPr>
          <p:cNvPr id="5" name="Subtitle 4"/>
          <p:cNvSpPr>
            <a:spLocks noGrp="1"/>
          </p:cNvSpPr>
          <p:nvPr>
            <p:ph type="subTitle" idx="1"/>
          </p:nvPr>
        </p:nvSpPr>
        <p:spPr/>
        <p:txBody>
          <a:bodyPr/>
          <a:lstStyle/>
          <a:p>
            <a:r>
              <a:rPr lang="en-US" dirty="0" smtClean="0">
                <a:solidFill>
                  <a:schemeClr val="accent1"/>
                </a:solidFill>
              </a:rPr>
              <a:t>*Drag things, then drop them somewhere else. It’s amazing! </a:t>
            </a:r>
            <a:endParaRPr lang="en-US" dirty="0">
              <a:solidFill>
                <a:schemeClr val="accent1"/>
              </a:solidFill>
            </a:endParaRPr>
          </a:p>
        </p:txBody>
      </p:sp>
    </p:spTree>
    <p:extLst>
      <p:ext uri="{BB962C8B-B14F-4D97-AF65-F5344CB8AC3E}">
        <p14:creationId xmlns:p14="http://schemas.microsoft.com/office/powerpoint/2010/main" val="149964910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9436" y="228602"/>
            <a:ext cx="8363938" cy="564257"/>
          </a:xfrm>
        </p:spPr>
        <p:txBody>
          <a:bodyPr/>
          <a:lstStyle/>
          <a:p>
            <a:r>
              <a:rPr lang="en-US" sz="4000" dirty="0" smtClean="0"/>
              <a:t>Using Drag and Drop</a:t>
            </a:r>
            <a:endParaRPr lang="en-US" sz="4000" dirty="0"/>
          </a:p>
        </p:txBody>
      </p:sp>
      <p:sp>
        <p:nvSpPr>
          <p:cNvPr id="13" name="Rectangle 12"/>
          <p:cNvSpPr/>
          <p:nvPr/>
        </p:nvSpPr>
        <p:spPr>
          <a:xfrm>
            <a:off x="983161" y="2704506"/>
            <a:ext cx="7177677" cy="1446550"/>
          </a:xfrm>
          <a:prstGeom prst="rect">
            <a:avLst/>
          </a:prstGeom>
        </p:spPr>
        <p:txBody>
          <a:bodyPr wrap="square">
            <a:spAutoFit/>
          </a:bodyPr>
          <a:lstStyle/>
          <a:p>
            <a:pPr marL="742950" indent="-742950" algn="ctr">
              <a:buFont typeface="+mj-lt"/>
              <a:buAutoNum type="arabicPeriod"/>
            </a:pPr>
            <a:r>
              <a:rPr lang="en-US" sz="4400" dirty="0" smtClean="0">
                <a:solidFill>
                  <a:schemeClr val="bg1"/>
                </a:solidFill>
              </a:rPr>
              <a:t>Make it </a:t>
            </a:r>
            <a:r>
              <a:rPr lang="en-US" sz="4400" dirty="0" err="1" smtClean="0">
                <a:solidFill>
                  <a:schemeClr val="bg1"/>
                </a:solidFill>
              </a:rPr>
              <a:t>draggable</a:t>
            </a:r>
            <a:endParaRPr lang="en-US" sz="4400" dirty="0" smtClean="0">
              <a:solidFill>
                <a:schemeClr val="bg1"/>
              </a:solidFill>
            </a:endParaRPr>
          </a:p>
          <a:p>
            <a:pPr marL="742950" indent="-742950" algn="ctr">
              <a:buFont typeface="+mj-lt"/>
              <a:buAutoNum type="arabicPeriod"/>
            </a:pPr>
            <a:r>
              <a:rPr lang="en-US" sz="4400" dirty="0" smtClean="0">
                <a:solidFill>
                  <a:schemeClr val="bg1"/>
                </a:solidFill>
              </a:rPr>
              <a:t>Implement the events</a:t>
            </a:r>
            <a:endParaRPr lang="en-US" sz="4400" dirty="0">
              <a:solidFill>
                <a:schemeClr val="bg1"/>
              </a:solidFill>
            </a:endParaRPr>
          </a:p>
        </p:txBody>
      </p:sp>
    </p:spTree>
    <p:extLst>
      <p:ext uri="{BB962C8B-B14F-4D97-AF65-F5344CB8AC3E}">
        <p14:creationId xmlns:p14="http://schemas.microsoft.com/office/powerpoint/2010/main" val="1425203157"/>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animEffect transition="in" filter="fade">
                                      <p:cBhvr>
                                        <p:cTn id="11"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9436" y="228602"/>
            <a:ext cx="8363938" cy="564257"/>
          </a:xfrm>
        </p:spPr>
        <p:txBody>
          <a:bodyPr/>
          <a:lstStyle/>
          <a:p>
            <a:r>
              <a:rPr lang="en-US" sz="4000" dirty="0" smtClean="0"/>
              <a:t>Using Drag and Drop</a:t>
            </a:r>
            <a:endParaRPr lang="en-US" sz="4000" dirty="0"/>
          </a:p>
        </p:txBody>
      </p:sp>
      <p:sp>
        <p:nvSpPr>
          <p:cNvPr id="2" name="Text Placeholder 1"/>
          <p:cNvSpPr>
            <a:spLocks noGrp="1"/>
          </p:cNvSpPr>
          <p:nvPr>
            <p:ph type="body" sz="quarter" idx="10"/>
          </p:nvPr>
        </p:nvSpPr>
        <p:spPr>
          <a:xfrm>
            <a:off x="2831327" y="2504486"/>
            <a:ext cx="3488499" cy="4179606"/>
          </a:xfrm>
        </p:spPr>
        <p:txBody>
          <a:bodyPr/>
          <a:lstStyle/>
          <a:p>
            <a:pPr marL="0" indent="0" algn="ctr">
              <a:buNone/>
            </a:pPr>
            <a:r>
              <a:rPr lang="en-US" sz="2800" b="1" dirty="0" err="1" smtClean="0">
                <a:solidFill>
                  <a:schemeClr val="bg1"/>
                </a:solidFill>
              </a:rPr>
              <a:t>DnD</a:t>
            </a:r>
            <a:r>
              <a:rPr lang="en-US" sz="2800" b="1" dirty="0" smtClean="0">
                <a:solidFill>
                  <a:schemeClr val="bg1"/>
                </a:solidFill>
              </a:rPr>
              <a:t> Events</a:t>
            </a:r>
          </a:p>
          <a:p>
            <a:pPr marL="0" indent="0" algn="ctr">
              <a:buNone/>
            </a:pPr>
            <a:endParaRPr lang="en-US" sz="2800" b="1" dirty="0" smtClean="0">
              <a:solidFill>
                <a:schemeClr val="bg1"/>
              </a:solidFill>
            </a:endParaRPr>
          </a:p>
          <a:p>
            <a:pPr marL="514350" indent="-514350">
              <a:buFont typeface="+mj-lt"/>
              <a:buAutoNum type="arabicPeriod"/>
            </a:pPr>
            <a:r>
              <a:rPr lang="en-US" sz="2800" dirty="0" err="1" smtClean="0">
                <a:solidFill>
                  <a:schemeClr val="bg1"/>
                </a:solidFill>
              </a:rPr>
              <a:t>dragstart</a:t>
            </a:r>
            <a:endParaRPr lang="en-US" sz="2800" dirty="0">
              <a:solidFill>
                <a:schemeClr val="bg1"/>
              </a:solidFill>
            </a:endParaRPr>
          </a:p>
          <a:p>
            <a:pPr marL="514350" indent="-514350">
              <a:buFont typeface="+mj-lt"/>
              <a:buAutoNum type="arabicPeriod"/>
            </a:pPr>
            <a:r>
              <a:rPr lang="en-US" sz="2800" dirty="0" err="1">
                <a:solidFill>
                  <a:schemeClr val="bg1"/>
                </a:solidFill>
              </a:rPr>
              <a:t>dragenter</a:t>
            </a:r>
            <a:endParaRPr lang="en-US" sz="2800" dirty="0">
              <a:solidFill>
                <a:schemeClr val="bg1"/>
              </a:solidFill>
            </a:endParaRPr>
          </a:p>
          <a:p>
            <a:pPr marL="514350" indent="-514350">
              <a:buFont typeface="+mj-lt"/>
              <a:buAutoNum type="arabicPeriod"/>
            </a:pPr>
            <a:r>
              <a:rPr lang="en-US" sz="2800" dirty="0" err="1">
                <a:solidFill>
                  <a:schemeClr val="bg1"/>
                </a:solidFill>
              </a:rPr>
              <a:t>dragover</a:t>
            </a:r>
            <a:endParaRPr lang="en-US" sz="2800" dirty="0">
              <a:solidFill>
                <a:schemeClr val="bg1"/>
              </a:solidFill>
            </a:endParaRPr>
          </a:p>
          <a:p>
            <a:pPr marL="514350" indent="-514350">
              <a:buFont typeface="+mj-lt"/>
              <a:buAutoNum type="arabicPeriod"/>
            </a:pPr>
            <a:r>
              <a:rPr lang="en-US" sz="2800" dirty="0" err="1">
                <a:solidFill>
                  <a:schemeClr val="bg1"/>
                </a:solidFill>
              </a:rPr>
              <a:t>dragleave</a:t>
            </a:r>
            <a:endParaRPr lang="en-US" sz="2800" dirty="0">
              <a:solidFill>
                <a:schemeClr val="bg1"/>
              </a:solidFill>
            </a:endParaRPr>
          </a:p>
          <a:p>
            <a:pPr marL="514350" indent="-514350">
              <a:buFont typeface="+mj-lt"/>
              <a:buAutoNum type="arabicPeriod"/>
            </a:pPr>
            <a:r>
              <a:rPr lang="en-US" sz="2800" dirty="0" err="1">
                <a:solidFill>
                  <a:schemeClr val="bg1"/>
                </a:solidFill>
              </a:rPr>
              <a:t>dragdrop</a:t>
            </a:r>
            <a:endParaRPr lang="en-US" sz="2800" dirty="0">
              <a:solidFill>
                <a:schemeClr val="bg1"/>
              </a:solidFill>
            </a:endParaRPr>
          </a:p>
          <a:p>
            <a:pPr marL="514350" indent="-514350">
              <a:buFont typeface="+mj-lt"/>
              <a:buAutoNum type="arabicPeriod"/>
            </a:pPr>
            <a:r>
              <a:rPr lang="en-US" sz="2800" dirty="0" err="1">
                <a:solidFill>
                  <a:schemeClr val="bg1"/>
                </a:solidFill>
              </a:rPr>
              <a:t>dragend</a:t>
            </a:r>
            <a:endParaRPr lang="en-US" sz="2800" dirty="0">
              <a:solidFill>
                <a:schemeClr val="bg1"/>
              </a:solidFill>
            </a:endParaRPr>
          </a:p>
          <a:p>
            <a:pPr algn="ctr"/>
            <a:endParaRPr lang="en-US" sz="2800" dirty="0">
              <a:solidFill>
                <a:schemeClr val="bg1"/>
              </a:solidFill>
            </a:endParaRPr>
          </a:p>
        </p:txBody>
      </p:sp>
      <p:sp>
        <p:nvSpPr>
          <p:cNvPr id="14" name="Rectangle 13"/>
          <p:cNvSpPr/>
          <p:nvPr/>
        </p:nvSpPr>
        <p:spPr>
          <a:xfrm>
            <a:off x="1784734" y="1482657"/>
            <a:ext cx="5552500" cy="523220"/>
          </a:xfrm>
          <a:prstGeom prst="rect">
            <a:avLst/>
          </a:prstGeom>
        </p:spPr>
        <p:txBody>
          <a:bodyPr wrap="square">
            <a:spAutoFit/>
          </a:bodyPr>
          <a:lstStyle/>
          <a:p>
            <a:pPr algn="ctr"/>
            <a:r>
              <a:rPr lang="en-US" sz="2800" dirty="0" smtClean="0">
                <a:solidFill>
                  <a:schemeClr val="bg1"/>
                </a:solidFill>
              </a:rPr>
              <a:t>&lt; li </a:t>
            </a:r>
            <a:r>
              <a:rPr lang="en-US" sz="2800" dirty="0" err="1" smtClean="0">
                <a:solidFill>
                  <a:schemeClr val="bg1"/>
                </a:solidFill>
              </a:rPr>
              <a:t>draggable</a:t>
            </a:r>
            <a:r>
              <a:rPr lang="en-US" sz="2800" dirty="0">
                <a:solidFill>
                  <a:schemeClr val="bg1"/>
                </a:solidFill>
              </a:rPr>
              <a:t>="</a:t>
            </a:r>
            <a:r>
              <a:rPr lang="en-US" sz="2800" dirty="0" smtClean="0">
                <a:solidFill>
                  <a:schemeClr val="accent2"/>
                </a:solidFill>
              </a:rPr>
              <a:t>true</a:t>
            </a:r>
            <a:r>
              <a:rPr lang="en-US" sz="2800" dirty="0" smtClean="0">
                <a:solidFill>
                  <a:schemeClr val="bg1"/>
                </a:solidFill>
              </a:rPr>
              <a:t>“&gt;</a:t>
            </a:r>
            <a:endParaRPr lang="en-US" sz="2800" dirty="0">
              <a:solidFill>
                <a:schemeClr val="bg1"/>
              </a:solidFill>
            </a:endParaRPr>
          </a:p>
        </p:txBody>
      </p:sp>
    </p:spTree>
    <p:extLst>
      <p:ext uri="{BB962C8B-B14F-4D97-AF65-F5344CB8AC3E}">
        <p14:creationId xmlns:p14="http://schemas.microsoft.com/office/powerpoint/2010/main" val="297811587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animEffect transition="in" filter="fade">
                                      <p:cBhvr>
                                        <p:cTn id="11" dur="500"/>
                                        <p:tgtEl>
                                          <p:spTgt spid="2">
                                            <p:txEl>
                                              <p:pRg st="3" end="3"/>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fade">
                                      <p:cBhvr>
                                        <p:cTn id="15" dur="500"/>
                                        <p:tgtEl>
                                          <p:spTgt spid="2">
                                            <p:txEl>
                                              <p:pRg st="4" end="4"/>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fade">
                                      <p:cBhvr>
                                        <p:cTn id="19" dur="500"/>
                                        <p:tgtEl>
                                          <p:spTgt spid="2">
                                            <p:txEl>
                                              <p:pRg st="5" end="5"/>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fade">
                                      <p:cBhvr>
                                        <p:cTn id="23" dur="500"/>
                                        <p:tgtEl>
                                          <p:spTgt spid="2">
                                            <p:txEl>
                                              <p:pRg st="6" end="6"/>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fade">
                                      <p:cBhvr>
                                        <p:cTn id="2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9436" y="228602"/>
            <a:ext cx="8363938" cy="564257"/>
          </a:xfrm>
        </p:spPr>
        <p:txBody>
          <a:bodyPr/>
          <a:lstStyle/>
          <a:p>
            <a:r>
              <a:rPr lang="en-US" sz="4000" dirty="0" smtClean="0"/>
              <a:t>Using Drag and Drop</a:t>
            </a:r>
            <a:endParaRPr lang="en-US" sz="4000" dirty="0"/>
          </a:p>
        </p:txBody>
      </p:sp>
      <p:sp>
        <p:nvSpPr>
          <p:cNvPr id="3" name="Rounded Rectangle 2"/>
          <p:cNvSpPr/>
          <p:nvPr/>
        </p:nvSpPr>
        <p:spPr bwMode="auto">
          <a:xfrm>
            <a:off x="2634869" y="2603395"/>
            <a:ext cx="3855903" cy="462710"/>
          </a:xfrm>
          <a:prstGeom prst="roundRect">
            <a:avLst/>
          </a:prstGeom>
          <a:gradFill>
            <a:gsLst>
              <a:gs pos="0">
                <a:schemeClr val="tx2">
                  <a:lumMod val="40000"/>
                  <a:lumOff val="60000"/>
                </a:schemeClr>
              </a:gs>
              <a:gs pos="80000">
                <a:schemeClr val="tx2"/>
              </a:gs>
              <a:gs pos="100000">
                <a:schemeClr val="tx2"/>
              </a:gs>
            </a:gsLs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err="1" smtClean="0">
                <a:solidFill>
                  <a:schemeClr val="tx1">
                    <a:alpha val="99000"/>
                  </a:schemeClr>
                </a:solidFill>
              </a:rPr>
              <a:t>Draggable</a:t>
            </a:r>
            <a:r>
              <a:rPr lang="en-US" sz="2200" dirty="0" smtClean="0">
                <a:solidFill>
                  <a:schemeClr val="tx1">
                    <a:alpha val="99000"/>
                  </a:schemeClr>
                </a:solidFill>
              </a:rPr>
              <a:t> Element</a:t>
            </a:r>
          </a:p>
        </p:txBody>
      </p:sp>
      <p:sp>
        <p:nvSpPr>
          <p:cNvPr id="6" name="Rounded Rectangle 5"/>
          <p:cNvSpPr/>
          <p:nvPr/>
        </p:nvSpPr>
        <p:spPr bwMode="auto">
          <a:xfrm>
            <a:off x="2644048" y="3824423"/>
            <a:ext cx="3855903" cy="462710"/>
          </a:xfrm>
          <a:prstGeom prst="roundRect">
            <a:avLst/>
          </a:prstGeom>
          <a:gradFill>
            <a:gsLst>
              <a:gs pos="0">
                <a:schemeClr val="tx2">
                  <a:lumMod val="40000"/>
                  <a:lumOff val="60000"/>
                </a:schemeClr>
              </a:gs>
              <a:gs pos="80000">
                <a:schemeClr val="tx2"/>
              </a:gs>
              <a:gs pos="100000">
                <a:schemeClr val="tx2"/>
              </a:gs>
            </a:gsLst>
          </a:gra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err="1" smtClean="0">
                <a:solidFill>
                  <a:schemeClr val="tx1">
                    <a:alpha val="99000"/>
                  </a:schemeClr>
                </a:solidFill>
              </a:rPr>
              <a:t>Draggable</a:t>
            </a:r>
            <a:r>
              <a:rPr lang="en-US" sz="2200" dirty="0" smtClean="0">
                <a:solidFill>
                  <a:schemeClr val="tx1">
                    <a:alpha val="99000"/>
                  </a:schemeClr>
                </a:solidFill>
              </a:rPr>
              <a:t> Element</a:t>
            </a:r>
          </a:p>
        </p:txBody>
      </p:sp>
      <p:cxnSp>
        <p:nvCxnSpPr>
          <p:cNvPr id="8" name="Straight Arrow Connector 7"/>
          <p:cNvCxnSpPr>
            <a:stCxn id="3" idx="2"/>
            <a:endCxn id="6" idx="0"/>
          </p:cNvCxnSpPr>
          <p:nvPr/>
        </p:nvCxnSpPr>
        <p:spPr>
          <a:xfrm>
            <a:off x="4562821" y="3066105"/>
            <a:ext cx="9179" cy="75831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4739092" y="3306764"/>
            <a:ext cx="2335576" cy="276999"/>
          </a:xfrm>
          <a:prstGeom prst="rect">
            <a:avLst/>
          </a:prstGeom>
          <a:noFill/>
        </p:spPr>
        <p:txBody>
          <a:bodyPr wrap="square" lIns="0" tIns="0" rIns="0" bIns="0" rtlCol="0">
            <a:spAutoFit/>
          </a:bodyPr>
          <a:lstStyle/>
          <a:p>
            <a:r>
              <a:rPr lang="en-US" dirty="0" err="1" smtClean="0">
                <a:solidFill>
                  <a:schemeClr val="bg1"/>
                </a:solidFill>
              </a:rPr>
              <a:t>dataTranfer</a:t>
            </a:r>
            <a:r>
              <a:rPr lang="en-US" dirty="0" smtClean="0">
                <a:solidFill>
                  <a:schemeClr val="bg1"/>
                </a:solidFill>
              </a:rPr>
              <a:t> Object</a:t>
            </a:r>
          </a:p>
        </p:txBody>
      </p:sp>
    </p:spTree>
    <p:extLst>
      <p:ext uri="{BB962C8B-B14F-4D97-AF65-F5344CB8AC3E}">
        <p14:creationId xmlns:p14="http://schemas.microsoft.com/office/powerpoint/2010/main" val="297811587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564257"/>
          </a:xfrm>
        </p:spPr>
        <p:txBody>
          <a:bodyPr/>
          <a:lstStyle/>
          <a:p>
            <a:r>
              <a:rPr lang="en-US" sz="40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Browser Support for Drag and Drop</a:t>
            </a:r>
            <a:endParaRPr lang="en-US" sz="36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515733698"/>
              </p:ext>
            </p:extLst>
          </p:nvPr>
        </p:nvGraphicFramePr>
        <p:xfrm>
          <a:off x="653147" y="2412276"/>
          <a:ext cx="7836622" cy="1940558"/>
        </p:xfrm>
        <a:graphic>
          <a:graphicData uri="http://schemas.openxmlformats.org/drawingml/2006/table">
            <a:tbl>
              <a:tblPr firstRow="1" bandCol="1">
                <a:tableStyleId>{B301B821-A1FF-4177-AEE7-76D212191A09}</a:tableStyleId>
              </a:tblPr>
              <a:tblGrid>
                <a:gridCol w="1161139"/>
                <a:gridCol w="1185333"/>
                <a:gridCol w="1100667"/>
                <a:gridCol w="1112762"/>
                <a:gridCol w="1124857"/>
                <a:gridCol w="689428"/>
                <a:gridCol w="701524"/>
                <a:gridCol w="760912"/>
              </a:tblGrid>
              <a:tr h="405914">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gridSpan="3">
                  <a:txBody>
                    <a:bodyPr/>
                    <a:lstStyle/>
                    <a:p>
                      <a:pPr algn="ctr"/>
                      <a:r>
                        <a:rPr lang="en-US" b="1" dirty="0" smtClean="0">
                          <a:solidFill>
                            <a:schemeClr val="bg1"/>
                          </a:solidFill>
                        </a:rPr>
                        <a:t>Mobile</a:t>
                      </a:r>
                      <a:endParaRPr lang="en-US" b="1" dirty="0">
                        <a:solidFill>
                          <a:schemeClr val="bg1"/>
                        </a:solidFill>
                      </a:endParaRPr>
                    </a:p>
                  </a:txBody>
                  <a:tcPr/>
                </a:tc>
                <a:tc hMerge="1">
                  <a:txBody>
                    <a:bodyPr/>
                    <a:lstStyle/>
                    <a:p>
                      <a:endParaRPr lang="en-US" dirty="0"/>
                    </a:p>
                  </a:txBody>
                  <a:tcPr/>
                </a:tc>
                <a:tc hMerge="1">
                  <a:txBody>
                    <a:bodyPr/>
                    <a:lstStyle/>
                    <a:p>
                      <a:endParaRPr lang="en-US" dirty="0"/>
                    </a:p>
                  </a:txBody>
                  <a:tcPr/>
                </a:tc>
              </a:tr>
              <a:tr h="955524">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r>
              <a:tr h="370840">
                <a:tc>
                  <a:txBody>
                    <a:bodyPr/>
                    <a:lstStyle/>
                    <a:p>
                      <a:pPr algn="ctr"/>
                      <a:r>
                        <a:rPr lang="en-US" sz="3200" b="1" dirty="0" smtClean="0">
                          <a:solidFill>
                            <a:schemeClr val="bg1"/>
                          </a:solidFill>
                        </a:rPr>
                        <a:t>5.5</a:t>
                      </a:r>
                      <a:endParaRPr lang="en-US" sz="3200" b="1" dirty="0">
                        <a:solidFill>
                          <a:schemeClr val="bg1"/>
                        </a:solidFill>
                      </a:endParaRPr>
                    </a:p>
                  </a:txBody>
                  <a:tcPr/>
                </a:tc>
                <a:tc>
                  <a:txBody>
                    <a:bodyPr/>
                    <a:lstStyle/>
                    <a:p>
                      <a:pPr algn="ctr"/>
                      <a:r>
                        <a:rPr lang="en-US" sz="3200" b="1" dirty="0" smtClean="0">
                          <a:solidFill>
                            <a:schemeClr val="bg1"/>
                          </a:solidFill>
                        </a:rPr>
                        <a:t>4</a:t>
                      </a:r>
                      <a:endParaRPr lang="en-US" sz="3200" b="1" dirty="0">
                        <a:solidFill>
                          <a:schemeClr val="bg1"/>
                        </a:solidFill>
                      </a:endParaRPr>
                    </a:p>
                  </a:txBody>
                  <a:tcPr/>
                </a:tc>
                <a:tc>
                  <a:txBody>
                    <a:bodyPr/>
                    <a:lstStyle/>
                    <a:p>
                      <a:pPr algn="ctr"/>
                      <a:r>
                        <a:rPr lang="en-US" sz="3200" b="1" dirty="0" smtClean="0">
                          <a:solidFill>
                            <a:schemeClr val="bg1"/>
                          </a:solidFill>
                        </a:rPr>
                        <a:t>3.5</a:t>
                      </a:r>
                      <a:endParaRPr lang="en-US" sz="3200" b="1" dirty="0">
                        <a:solidFill>
                          <a:schemeClr val="bg1"/>
                        </a:solidFill>
                      </a:endParaRPr>
                    </a:p>
                  </a:txBody>
                  <a:tcPr/>
                </a:tc>
                <a:tc>
                  <a:txBody>
                    <a:bodyPr/>
                    <a:lstStyle/>
                    <a:p>
                      <a:pPr algn="ctr"/>
                      <a:r>
                        <a:rPr lang="en-US" sz="3200" b="1" dirty="0" smtClean="0">
                          <a:solidFill>
                            <a:schemeClr val="bg1"/>
                          </a:solidFill>
                        </a:rPr>
                        <a:t>x</a:t>
                      </a:r>
                      <a:endParaRPr lang="en-US" sz="3200" b="1" dirty="0">
                        <a:solidFill>
                          <a:schemeClr val="bg1"/>
                        </a:solidFill>
                      </a:endParaRPr>
                    </a:p>
                  </a:txBody>
                  <a:tcPr/>
                </a:tc>
                <a:tc>
                  <a:txBody>
                    <a:bodyPr/>
                    <a:lstStyle/>
                    <a:p>
                      <a:pPr algn="ctr"/>
                      <a:r>
                        <a:rPr lang="en-US" sz="3200" b="1" dirty="0" smtClean="0">
                          <a:solidFill>
                            <a:schemeClr val="bg1"/>
                          </a:solidFill>
                        </a:rPr>
                        <a:t>3.1</a:t>
                      </a:r>
                      <a:endParaRPr lang="en-US" sz="3200" b="1" dirty="0">
                        <a:solidFill>
                          <a:schemeClr val="bg1"/>
                        </a:solidFill>
                      </a:endParaRPr>
                    </a:p>
                  </a:txBody>
                  <a:tcPr/>
                </a:tc>
                <a:tc>
                  <a:txBody>
                    <a:bodyPr/>
                    <a:lstStyle/>
                    <a:p>
                      <a:pPr algn="ctr"/>
                      <a:r>
                        <a:rPr lang="en-US" sz="2800" b="1" dirty="0" smtClean="0">
                          <a:solidFill>
                            <a:schemeClr val="bg1"/>
                          </a:solidFill>
                        </a:rPr>
                        <a:t>x</a:t>
                      </a:r>
                      <a:endParaRPr lang="en-US" sz="2800" b="1" dirty="0">
                        <a:solidFill>
                          <a:schemeClr val="bg1"/>
                        </a:solidFill>
                      </a:endParaRPr>
                    </a:p>
                  </a:txBody>
                  <a:tcPr/>
                </a:tc>
                <a:tc>
                  <a:txBody>
                    <a:bodyPr/>
                    <a:lstStyle/>
                    <a:p>
                      <a:pPr algn="ctr"/>
                      <a:r>
                        <a:rPr lang="en-US" sz="2800" b="1" dirty="0" smtClean="0">
                          <a:solidFill>
                            <a:schemeClr val="bg1"/>
                          </a:solidFill>
                        </a:rPr>
                        <a:t>x</a:t>
                      </a:r>
                      <a:endParaRPr lang="en-US" sz="2800" b="1" dirty="0">
                        <a:solidFill>
                          <a:schemeClr val="bg1"/>
                        </a:solidFill>
                      </a:endParaRPr>
                    </a:p>
                  </a:txBody>
                  <a:tcPr/>
                </a:tc>
                <a:tc>
                  <a:txBody>
                    <a:bodyPr/>
                    <a:lstStyle/>
                    <a:p>
                      <a:pPr algn="ctr"/>
                      <a:r>
                        <a:rPr lang="en-US" sz="2800" b="1" dirty="0" smtClean="0">
                          <a:solidFill>
                            <a:schemeClr val="bg1"/>
                          </a:solidFill>
                        </a:rPr>
                        <a:t>x</a:t>
                      </a:r>
                      <a:endParaRPr lang="en-US" sz="2800" b="1" dirty="0">
                        <a:solidFill>
                          <a:schemeClr val="bg1"/>
                        </a:solidFill>
                      </a:endParaRPr>
                    </a:p>
                  </a:txBody>
                  <a:tcPr/>
                </a:tc>
              </a:tr>
            </a:tbl>
          </a:graphicData>
        </a:graphic>
      </p:graphicFrame>
      <p:pic>
        <p:nvPicPr>
          <p:cNvPr id="9" name="Picture 8"/>
          <p:cNvPicPr>
            <a:picLocks noChangeAspect="1"/>
          </p:cNvPicPr>
          <p:nvPr/>
        </p:nvPicPr>
        <p:blipFill>
          <a:blip r:embed="rId2"/>
          <a:stretch>
            <a:fillRect/>
          </a:stretch>
        </p:blipFill>
        <p:spPr>
          <a:xfrm>
            <a:off x="716008" y="2574169"/>
            <a:ext cx="1042309" cy="1042309"/>
          </a:xfrm>
          <a:prstGeom prst="rect">
            <a:avLst/>
          </a:prstGeom>
        </p:spPr>
      </p:pic>
      <p:pic>
        <p:nvPicPr>
          <p:cNvPr id="18" name="Picture 17"/>
          <p:cNvPicPr>
            <a:picLocks noChangeAspect="1"/>
          </p:cNvPicPr>
          <p:nvPr/>
        </p:nvPicPr>
        <p:blipFill>
          <a:blip r:embed="rId3"/>
          <a:stretch>
            <a:fillRect/>
          </a:stretch>
        </p:blipFill>
        <p:spPr>
          <a:xfrm>
            <a:off x="3038324" y="2581882"/>
            <a:ext cx="1037771" cy="1037771"/>
          </a:xfrm>
          <a:prstGeom prst="rect">
            <a:avLst/>
          </a:prstGeom>
        </p:spPr>
      </p:pic>
      <p:pic>
        <p:nvPicPr>
          <p:cNvPr id="19" name="Picture 18"/>
          <p:cNvPicPr>
            <a:picLocks noChangeAspect="1"/>
          </p:cNvPicPr>
          <p:nvPr/>
        </p:nvPicPr>
        <p:blipFill>
          <a:blip r:embed="rId4"/>
          <a:stretch>
            <a:fillRect/>
          </a:stretch>
        </p:blipFill>
        <p:spPr>
          <a:xfrm>
            <a:off x="4171650" y="2578707"/>
            <a:ext cx="956731" cy="1040946"/>
          </a:xfrm>
          <a:prstGeom prst="rect">
            <a:avLst/>
          </a:prstGeom>
        </p:spPr>
      </p:pic>
      <p:pic>
        <p:nvPicPr>
          <p:cNvPr id="20" name="Picture 19"/>
          <p:cNvPicPr>
            <a:picLocks noChangeAspect="1"/>
          </p:cNvPicPr>
          <p:nvPr/>
        </p:nvPicPr>
        <p:blipFill>
          <a:blip r:embed="rId5"/>
          <a:stretch>
            <a:fillRect/>
          </a:stretch>
        </p:blipFill>
        <p:spPr>
          <a:xfrm>
            <a:off x="1880809" y="2570240"/>
            <a:ext cx="1046238" cy="1046238"/>
          </a:xfrm>
          <a:prstGeom prst="rect">
            <a:avLst/>
          </a:prstGeom>
        </p:spPr>
      </p:pic>
      <p:pic>
        <p:nvPicPr>
          <p:cNvPr id="21" name="Picture 20"/>
          <p:cNvPicPr>
            <a:picLocks noChangeAspect="1"/>
          </p:cNvPicPr>
          <p:nvPr/>
        </p:nvPicPr>
        <p:blipFill>
          <a:blip r:embed="rId6"/>
          <a:stretch>
            <a:fillRect/>
          </a:stretch>
        </p:blipFill>
        <p:spPr>
          <a:xfrm>
            <a:off x="5256591" y="2580672"/>
            <a:ext cx="1038981" cy="1038981"/>
          </a:xfrm>
          <a:prstGeom prst="rect">
            <a:avLst/>
          </a:prstGeom>
        </p:spPr>
      </p:pic>
      <p:pic>
        <p:nvPicPr>
          <p:cNvPr id="22" name="Picture 21"/>
          <p:cNvPicPr>
            <a:picLocks noChangeAspect="1"/>
          </p:cNvPicPr>
          <p:nvPr/>
        </p:nvPicPr>
        <p:blipFill>
          <a:blip r:embed="rId7"/>
          <a:stretch>
            <a:fillRect/>
          </a:stretch>
        </p:blipFill>
        <p:spPr>
          <a:xfrm>
            <a:off x="7027332" y="2914712"/>
            <a:ext cx="701766" cy="701766"/>
          </a:xfrm>
          <a:prstGeom prst="rect">
            <a:avLst/>
          </a:prstGeom>
        </p:spPr>
      </p:pic>
      <p:pic>
        <p:nvPicPr>
          <p:cNvPr id="23" name="Picture 22"/>
          <p:cNvPicPr>
            <a:picLocks noChangeAspect="1"/>
          </p:cNvPicPr>
          <p:nvPr/>
        </p:nvPicPr>
        <p:blipFill>
          <a:blip r:embed="rId2"/>
          <a:stretch>
            <a:fillRect/>
          </a:stretch>
        </p:blipFill>
        <p:spPr>
          <a:xfrm>
            <a:off x="6366931" y="2992362"/>
            <a:ext cx="624116" cy="624116"/>
          </a:xfrm>
          <a:prstGeom prst="rect">
            <a:avLst/>
          </a:prstGeom>
        </p:spPr>
      </p:pic>
      <p:pic>
        <p:nvPicPr>
          <p:cNvPr id="24" name="Picture 23"/>
          <p:cNvPicPr>
            <a:picLocks noChangeAspect="1"/>
          </p:cNvPicPr>
          <p:nvPr/>
        </p:nvPicPr>
        <p:blipFill>
          <a:blip r:embed="rId6"/>
          <a:stretch>
            <a:fillRect/>
          </a:stretch>
        </p:blipFill>
        <p:spPr>
          <a:xfrm>
            <a:off x="7789573" y="2992362"/>
            <a:ext cx="639387" cy="639387"/>
          </a:xfrm>
          <a:prstGeom prst="rect">
            <a:avLst/>
          </a:prstGeom>
        </p:spPr>
      </p:pic>
    </p:spTree>
    <p:extLst>
      <p:ext uri="{BB962C8B-B14F-4D97-AF65-F5344CB8AC3E}">
        <p14:creationId xmlns:p14="http://schemas.microsoft.com/office/powerpoint/2010/main" val="33893243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77108"/>
          </a:xfrm>
        </p:spPr>
        <p:txBody>
          <a:bodyPr/>
          <a:lstStyle/>
          <a:p>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Agenda</a:t>
            </a:r>
            <a:endParaRPr lang="en-US" dirty="0"/>
          </a:p>
        </p:txBody>
      </p:sp>
      <p:sp>
        <p:nvSpPr>
          <p:cNvPr id="5" name="Text Placeholder 4"/>
          <p:cNvSpPr>
            <a:spLocks noGrp="1"/>
          </p:cNvSpPr>
          <p:nvPr>
            <p:ph type="body" sz="quarter" idx="10"/>
          </p:nvPr>
        </p:nvSpPr>
        <p:spPr>
          <a:xfrm>
            <a:off x="389436" y="1447802"/>
            <a:ext cx="8363938" cy="3159839"/>
          </a:xfrm>
        </p:spPr>
        <p:txBody>
          <a:bodyPr/>
          <a:lstStyle/>
          <a:p>
            <a:r>
              <a:rPr lang="en-US" dirty="0" smtClean="0"/>
              <a:t>Geolocation</a:t>
            </a:r>
          </a:p>
          <a:p>
            <a:r>
              <a:rPr lang="en-US" dirty="0" smtClean="0"/>
              <a:t>Canvas</a:t>
            </a:r>
          </a:p>
          <a:p>
            <a:r>
              <a:rPr lang="en-US" dirty="0" smtClean="0"/>
              <a:t>Web Workers and Web Sockets</a:t>
            </a:r>
            <a:endParaRPr lang="en-US" dirty="0"/>
          </a:p>
          <a:p>
            <a:r>
              <a:rPr lang="en-US" dirty="0" smtClean="0"/>
              <a:t>Web Storage and Indexed DB</a:t>
            </a:r>
            <a:endParaRPr lang="en-US" dirty="0"/>
          </a:p>
          <a:p>
            <a:r>
              <a:rPr lang="en-US" dirty="0" smtClean="0"/>
              <a:t>Drag and Drop</a:t>
            </a:r>
          </a:p>
          <a:p>
            <a:r>
              <a:rPr lang="en-US" dirty="0" smtClean="0"/>
              <a:t>History API</a:t>
            </a:r>
            <a:endParaRPr lang="en-US" dirty="0"/>
          </a:p>
        </p:txBody>
      </p:sp>
    </p:spTree>
    <p:extLst>
      <p:ext uri="{BB962C8B-B14F-4D97-AF65-F5344CB8AC3E}">
        <p14:creationId xmlns:p14="http://schemas.microsoft.com/office/powerpoint/2010/main" val="249280117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demo</a:t>
            </a:r>
            <a:endParaRPr lang="en-US" dirty="0"/>
          </a:p>
        </p:txBody>
      </p:sp>
      <p:sp>
        <p:nvSpPr>
          <p:cNvPr id="3" name="Title 2"/>
          <p:cNvSpPr>
            <a:spLocks noGrp="1"/>
          </p:cNvSpPr>
          <p:nvPr>
            <p:ph type="ctrTitle"/>
          </p:nvPr>
        </p:nvSpPr>
        <p:spPr/>
        <p:txBody>
          <a:bodyPr/>
          <a:lstStyle/>
          <a:p>
            <a:r>
              <a:rPr lang="en-US" sz="6600" dirty="0" smtClean="0"/>
              <a:t>Drag and Drop</a:t>
            </a:r>
            <a:endParaRPr lang="en-US" sz="6600" dirty="0"/>
          </a:p>
        </p:txBody>
      </p:sp>
    </p:spTree>
    <p:extLst>
      <p:ext uri="{BB962C8B-B14F-4D97-AF65-F5344CB8AC3E}">
        <p14:creationId xmlns:p14="http://schemas.microsoft.com/office/powerpoint/2010/main" val="251507260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History API*</a:t>
            </a:r>
            <a:endParaRPr lang="en-US" dirty="0"/>
          </a:p>
        </p:txBody>
      </p:sp>
      <p:sp>
        <p:nvSpPr>
          <p:cNvPr id="5" name="Subtitle 4"/>
          <p:cNvSpPr>
            <a:spLocks noGrp="1"/>
          </p:cNvSpPr>
          <p:nvPr>
            <p:ph type="subTitle" idx="1"/>
          </p:nvPr>
        </p:nvSpPr>
        <p:spPr/>
        <p:txBody>
          <a:bodyPr/>
          <a:lstStyle/>
          <a:p>
            <a:r>
              <a:rPr lang="en-US" sz="2400" dirty="0" smtClean="0">
                <a:solidFill>
                  <a:srgbClr val="FFC425"/>
                </a:solidFill>
              </a:rPr>
              <a:t>*AJAX + and up-to-date address bar = Crazy Delicious</a:t>
            </a:r>
          </a:p>
          <a:p>
            <a:endParaRPr lang="en-US" sz="2400" dirty="0">
              <a:solidFill>
                <a:srgbClr val="FFC425"/>
              </a:solidFill>
            </a:endParaRPr>
          </a:p>
        </p:txBody>
      </p:sp>
    </p:spTree>
    <p:extLst>
      <p:ext uri="{BB962C8B-B14F-4D97-AF65-F5344CB8AC3E}">
        <p14:creationId xmlns:p14="http://schemas.microsoft.com/office/powerpoint/2010/main" val="357675645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9436" y="228602"/>
            <a:ext cx="8363938" cy="507831"/>
          </a:xfrm>
        </p:spPr>
        <p:txBody>
          <a:bodyPr/>
          <a:lstStyle/>
          <a:p>
            <a:r>
              <a:rPr lang="en-US" sz="3600" dirty="0" smtClean="0"/>
              <a:t>History API</a:t>
            </a:r>
            <a:endParaRPr lang="en-US" sz="3600" dirty="0"/>
          </a:p>
        </p:txBody>
      </p:sp>
      <p:sp>
        <p:nvSpPr>
          <p:cNvPr id="3" name="Rectangle 2"/>
          <p:cNvSpPr/>
          <p:nvPr/>
        </p:nvSpPr>
        <p:spPr>
          <a:xfrm>
            <a:off x="389436" y="1289220"/>
            <a:ext cx="8363938" cy="3785652"/>
          </a:xfrm>
          <a:prstGeom prst="rect">
            <a:avLst/>
          </a:prstGeom>
        </p:spPr>
        <p:txBody>
          <a:bodyPr wrap="square">
            <a:spAutoFit/>
          </a:bodyPr>
          <a:lstStyle/>
          <a:p>
            <a:r>
              <a:rPr lang="en-US" sz="2000" dirty="0" err="1">
                <a:solidFill>
                  <a:schemeClr val="bg1"/>
                </a:solidFill>
              </a:rPr>
              <a:t>link.addEventListener</a:t>
            </a:r>
            <a:r>
              <a:rPr lang="en-US" sz="2000" dirty="0">
                <a:solidFill>
                  <a:schemeClr val="bg1"/>
                </a:solidFill>
              </a:rPr>
              <a:t>('click', function(event) {</a:t>
            </a:r>
          </a:p>
          <a:p>
            <a:r>
              <a:rPr lang="en-US" sz="2000" dirty="0">
                <a:solidFill>
                  <a:schemeClr val="bg1"/>
                </a:solidFill>
              </a:rPr>
              <a:t>  // manually add a value to the history stack</a:t>
            </a:r>
          </a:p>
          <a:p>
            <a:r>
              <a:rPr lang="en-US" sz="2000" dirty="0">
                <a:solidFill>
                  <a:schemeClr val="bg1"/>
                </a:solidFill>
              </a:rPr>
              <a:t>  // without making the browser load any new page</a:t>
            </a:r>
          </a:p>
          <a:p>
            <a:r>
              <a:rPr lang="en-US" sz="2000" dirty="0">
                <a:solidFill>
                  <a:schemeClr val="bg1"/>
                </a:solidFill>
              </a:rPr>
              <a:t>  </a:t>
            </a:r>
            <a:r>
              <a:rPr lang="en-US" sz="2000" b="1" dirty="0" err="1">
                <a:solidFill>
                  <a:srgbClr val="800000"/>
                </a:solidFill>
              </a:rPr>
              <a:t>history.pushState</a:t>
            </a:r>
            <a:r>
              <a:rPr lang="en-US" sz="2000" dirty="0">
                <a:solidFill>
                  <a:schemeClr val="bg1"/>
                </a:solidFill>
              </a:rPr>
              <a:t>('Contact Page Form', 'Contact Page', '/contact');</a:t>
            </a:r>
          </a:p>
          <a:p>
            <a:r>
              <a:rPr lang="en-US" sz="2000" dirty="0">
                <a:solidFill>
                  <a:schemeClr val="bg1"/>
                </a:solidFill>
              </a:rPr>
              <a:t>});</a:t>
            </a:r>
          </a:p>
          <a:p>
            <a:endParaRPr lang="en-US" sz="2000" dirty="0">
              <a:solidFill>
                <a:schemeClr val="bg1"/>
              </a:solidFill>
            </a:endParaRPr>
          </a:p>
          <a:p>
            <a:r>
              <a:rPr lang="en-US" sz="2000" dirty="0">
                <a:solidFill>
                  <a:schemeClr val="bg1"/>
                </a:solidFill>
              </a:rPr>
              <a:t>// capture navigation in case we want to change,</a:t>
            </a:r>
          </a:p>
          <a:p>
            <a:r>
              <a:rPr lang="en-US" sz="2000" dirty="0">
                <a:solidFill>
                  <a:schemeClr val="bg1"/>
                </a:solidFill>
              </a:rPr>
              <a:t>// for instance, some content when it changes</a:t>
            </a:r>
          </a:p>
          <a:p>
            <a:r>
              <a:rPr lang="en-US" sz="2000" dirty="0" err="1">
                <a:solidFill>
                  <a:schemeClr val="bg1"/>
                </a:solidFill>
              </a:rPr>
              <a:t>window.addEventListener</a:t>
            </a:r>
            <a:r>
              <a:rPr lang="en-US" sz="2000" dirty="0">
                <a:solidFill>
                  <a:schemeClr val="bg1"/>
                </a:solidFill>
              </a:rPr>
              <a:t>('</a:t>
            </a:r>
            <a:r>
              <a:rPr lang="en-US" sz="2000" b="1" dirty="0" err="1">
                <a:solidFill>
                  <a:srgbClr val="800000"/>
                </a:solidFill>
              </a:rPr>
              <a:t>popstate</a:t>
            </a:r>
            <a:r>
              <a:rPr lang="en-US" sz="2000" dirty="0">
                <a:solidFill>
                  <a:schemeClr val="bg1"/>
                </a:solidFill>
              </a:rPr>
              <a:t>', function(event) {</a:t>
            </a:r>
          </a:p>
          <a:p>
            <a:r>
              <a:rPr lang="en-US" sz="2000" dirty="0">
                <a:solidFill>
                  <a:schemeClr val="bg1"/>
                </a:solidFill>
              </a:rPr>
              <a:t>  </a:t>
            </a:r>
            <a:r>
              <a:rPr lang="en-US" sz="2000" dirty="0" err="1">
                <a:solidFill>
                  <a:schemeClr val="bg1"/>
                </a:solidFill>
              </a:rPr>
              <a:t>document.querySelector</a:t>
            </a:r>
            <a:r>
              <a:rPr lang="en-US" sz="2000" dirty="0">
                <a:solidFill>
                  <a:schemeClr val="bg1"/>
                </a:solidFill>
              </a:rPr>
              <a:t>('h1').</a:t>
            </a:r>
            <a:r>
              <a:rPr lang="en-US" sz="2000" dirty="0" err="1">
                <a:solidFill>
                  <a:schemeClr val="bg1"/>
                </a:solidFill>
              </a:rPr>
              <a:t>innerText</a:t>
            </a:r>
            <a:r>
              <a:rPr lang="en-US" sz="2000" dirty="0">
                <a:solidFill>
                  <a:schemeClr val="bg1"/>
                </a:solidFill>
              </a:rPr>
              <a:t> = </a:t>
            </a:r>
            <a:r>
              <a:rPr lang="en-US" sz="2000" b="1" dirty="0" err="1">
                <a:solidFill>
                  <a:srgbClr val="800000"/>
                </a:solidFill>
              </a:rPr>
              <a:t>event.state</a:t>
            </a:r>
            <a:r>
              <a:rPr lang="en-US" sz="2000" dirty="0">
                <a:solidFill>
                  <a:schemeClr val="bg1"/>
                </a:solidFill>
              </a:rPr>
              <a:t>; // 'Contact Page Form'</a:t>
            </a:r>
          </a:p>
          <a:p>
            <a:r>
              <a:rPr lang="en-US" sz="2000" dirty="0">
                <a:solidFill>
                  <a:schemeClr val="bg1"/>
                </a:solidFill>
              </a:rPr>
              <a:t>});</a:t>
            </a:r>
          </a:p>
        </p:txBody>
      </p:sp>
      <p:pic>
        <p:nvPicPr>
          <p:cNvPr id="4" name="Picture 3"/>
          <p:cNvPicPr>
            <a:picLocks noChangeAspect="1"/>
          </p:cNvPicPr>
          <p:nvPr/>
        </p:nvPicPr>
        <p:blipFill>
          <a:blip r:embed="rId3"/>
          <a:stretch>
            <a:fillRect/>
          </a:stretch>
        </p:blipFill>
        <p:spPr>
          <a:xfrm>
            <a:off x="2164229" y="5317564"/>
            <a:ext cx="6070600" cy="406400"/>
          </a:xfrm>
          <a:prstGeom prst="rect">
            <a:avLst/>
          </a:prstGeom>
        </p:spPr>
      </p:pic>
    </p:spTree>
    <p:extLst>
      <p:ext uri="{BB962C8B-B14F-4D97-AF65-F5344CB8AC3E}">
        <p14:creationId xmlns:p14="http://schemas.microsoft.com/office/powerpoint/2010/main" val="93707612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77108"/>
          </a:xfrm>
        </p:spPr>
        <p:txBody>
          <a:bodyPr/>
          <a:lstStyle/>
          <a:p>
            <a:r>
              <a:rPr lang="en-US" sz="48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Browser Support for History API</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66947635"/>
              </p:ext>
            </p:extLst>
          </p:nvPr>
        </p:nvGraphicFramePr>
        <p:xfrm>
          <a:off x="653147" y="2412276"/>
          <a:ext cx="7836622" cy="1940558"/>
        </p:xfrm>
        <a:graphic>
          <a:graphicData uri="http://schemas.openxmlformats.org/drawingml/2006/table">
            <a:tbl>
              <a:tblPr firstRow="1" bandCol="1">
                <a:tableStyleId>{B301B821-A1FF-4177-AEE7-76D212191A09}</a:tableStyleId>
              </a:tblPr>
              <a:tblGrid>
                <a:gridCol w="1161139"/>
                <a:gridCol w="1185333"/>
                <a:gridCol w="1100667"/>
                <a:gridCol w="1112762"/>
                <a:gridCol w="1124857"/>
                <a:gridCol w="689428"/>
                <a:gridCol w="701524"/>
                <a:gridCol w="760912"/>
              </a:tblGrid>
              <a:tr h="405914">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gridSpan="3">
                  <a:txBody>
                    <a:bodyPr/>
                    <a:lstStyle/>
                    <a:p>
                      <a:pPr algn="ctr"/>
                      <a:r>
                        <a:rPr lang="en-US" b="1" dirty="0" smtClean="0">
                          <a:solidFill>
                            <a:schemeClr val="bg1"/>
                          </a:solidFill>
                        </a:rPr>
                        <a:t>Mobile</a:t>
                      </a:r>
                      <a:endParaRPr lang="en-US" b="1" dirty="0">
                        <a:solidFill>
                          <a:schemeClr val="bg1"/>
                        </a:solidFill>
                      </a:endParaRPr>
                    </a:p>
                  </a:txBody>
                  <a:tcPr/>
                </a:tc>
                <a:tc hMerge="1">
                  <a:txBody>
                    <a:bodyPr/>
                    <a:lstStyle/>
                    <a:p>
                      <a:endParaRPr lang="en-US" dirty="0"/>
                    </a:p>
                  </a:txBody>
                  <a:tcPr/>
                </a:tc>
                <a:tc hMerge="1">
                  <a:txBody>
                    <a:bodyPr/>
                    <a:lstStyle/>
                    <a:p>
                      <a:endParaRPr lang="en-US" dirty="0"/>
                    </a:p>
                  </a:txBody>
                  <a:tcPr/>
                </a:tc>
              </a:tr>
              <a:tr h="955524">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r>
              <a:tr h="370840">
                <a:tc>
                  <a:txBody>
                    <a:bodyPr/>
                    <a:lstStyle/>
                    <a:p>
                      <a:pPr algn="ctr"/>
                      <a:r>
                        <a:rPr lang="en-US" sz="3200" b="1" dirty="0" smtClean="0">
                          <a:solidFill>
                            <a:schemeClr val="bg1"/>
                          </a:solidFill>
                        </a:rPr>
                        <a:t>10</a:t>
                      </a:r>
                      <a:endParaRPr lang="en-US" sz="3200" b="1" dirty="0">
                        <a:solidFill>
                          <a:schemeClr val="bg1"/>
                        </a:solidFill>
                      </a:endParaRPr>
                    </a:p>
                  </a:txBody>
                  <a:tcPr/>
                </a:tc>
                <a:tc>
                  <a:txBody>
                    <a:bodyPr/>
                    <a:lstStyle/>
                    <a:p>
                      <a:pPr algn="ctr"/>
                      <a:r>
                        <a:rPr lang="en-US" sz="3200" b="1" dirty="0" smtClean="0">
                          <a:solidFill>
                            <a:schemeClr val="bg1"/>
                          </a:solidFill>
                        </a:rPr>
                        <a:t>5</a:t>
                      </a:r>
                      <a:endParaRPr lang="en-US" sz="3200" b="1" dirty="0">
                        <a:solidFill>
                          <a:schemeClr val="bg1"/>
                        </a:solidFill>
                      </a:endParaRPr>
                    </a:p>
                  </a:txBody>
                  <a:tcPr/>
                </a:tc>
                <a:tc>
                  <a:txBody>
                    <a:bodyPr/>
                    <a:lstStyle/>
                    <a:p>
                      <a:pPr algn="ctr"/>
                      <a:r>
                        <a:rPr lang="en-US" sz="3200" b="1" dirty="0" smtClean="0">
                          <a:solidFill>
                            <a:schemeClr val="bg1"/>
                          </a:solidFill>
                        </a:rPr>
                        <a:t>4</a:t>
                      </a:r>
                      <a:endParaRPr lang="en-US" sz="3200" b="1" dirty="0">
                        <a:solidFill>
                          <a:schemeClr val="bg1"/>
                        </a:solidFill>
                      </a:endParaRPr>
                    </a:p>
                  </a:txBody>
                  <a:tcPr/>
                </a:tc>
                <a:tc>
                  <a:txBody>
                    <a:bodyPr/>
                    <a:lstStyle/>
                    <a:p>
                      <a:pPr algn="ctr"/>
                      <a:r>
                        <a:rPr lang="en-US" sz="3200" b="1" dirty="0" smtClean="0">
                          <a:solidFill>
                            <a:schemeClr val="bg1"/>
                          </a:solidFill>
                        </a:rPr>
                        <a:t>11.5</a:t>
                      </a:r>
                      <a:endParaRPr lang="en-US" sz="3200" b="1" dirty="0">
                        <a:solidFill>
                          <a:schemeClr val="bg1"/>
                        </a:solidFill>
                      </a:endParaRPr>
                    </a:p>
                  </a:txBody>
                  <a:tcPr/>
                </a:tc>
                <a:tc>
                  <a:txBody>
                    <a:bodyPr/>
                    <a:lstStyle/>
                    <a:p>
                      <a:pPr algn="ctr"/>
                      <a:r>
                        <a:rPr lang="en-US" sz="3200" b="1" dirty="0" smtClean="0">
                          <a:solidFill>
                            <a:schemeClr val="bg1"/>
                          </a:solidFill>
                        </a:rPr>
                        <a:t>?</a:t>
                      </a:r>
                      <a:endParaRPr lang="en-US" sz="3200" b="1" dirty="0">
                        <a:solidFill>
                          <a:schemeClr val="bg1"/>
                        </a:solidFill>
                      </a:endParaRPr>
                    </a:p>
                  </a:txBody>
                  <a:tcPr/>
                </a:tc>
                <a:tc>
                  <a:txBody>
                    <a:bodyPr/>
                    <a:lstStyle/>
                    <a:p>
                      <a:pPr algn="ctr"/>
                      <a:r>
                        <a:rPr lang="en-US" sz="2800" b="1" dirty="0" smtClean="0">
                          <a:solidFill>
                            <a:schemeClr val="bg1"/>
                          </a:solidFill>
                        </a:rPr>
                        <a:t>?</a:t>
                      </a:r>
                      <a:endParaRPr lang="en-US" sz="2800" b="1" dirty="0">
                        <a:solidFill>
                          <a:schemeClr val="bg1"/>
                        </a:solidFill>
                      </a:endParaRPr>
                    </a:p>
                  </a:txBody>
                  <a:tcPr/>
                </a:tc>
                <a:tc>
                  <a:txBody>
                    <a:bodyPr/>
                    <a:lstStyle/>
                    <a:p>
                      <a:pPr algn="ctr"/>
                      <a:r>
                        <a:rPr lang="en-US" sz="2800" b="1" dirty="0" smtClean="0">
                          <a:solidFill>
                            <a:schemeClr val="bg1"/>
                          </a:solidFill>
                        </a:rPr>
                        <a:t>2.3</a:t>
                      </a:r>
                      <a:endParaRPr lang="en-US" sz="2800" b="1" dirty="0">
                        <a:solidFill>
                          <a:schemeClr val="bg1"/>
                        </a:solidFill>
                      </a:endParaRPr>
                    </a:p>
                  </a:txBody>
                  <a:tcPr/>
                </a:tc>
                <a:tc>
                  <a:txBody>
                    <a:bodyPr/>
                    <a:lstStyle/>
                    <a:p>
                      <a:pPr algn="ctr"/>
                      <a:r>
                        <a:rPr lang="en-US" sz="2800" b="1" dirty="0" smtClean="0">
                          <a:solidFill>
                            <a:schemeClr val="bg1"/>
                          </a:solidFill>
                        </a:rPr>
                        <a:t>5</a:t>
                      </a:r>
                      <a:endParaRPr lang="en-US" sz="2800" b="1" dirty="0">
                        <a:solidFill>
                          <a:schemeClr val="bg1"/>
                        </a:solidFill>
                      </a:endParaRPr>
                    </a:p>
                  </a:txBody>
                  <a:tcPr/>
                </a:tc>
              </a:tr>
            </a:tbl>
          </a:graphicData>
        </a:graphic>
      </p:graphicFrame>
      <p:pic>
        <p:nvPicPr>
          <p:cNvPr id="9" name="Picture 8"/>
          <p:cNvPicPr>
            <a:picLocks noChangeAspect="1"/>
          </p:cNvPicPr>
          <p:nvPr/>
        </p:nvPicPr>
        <p:blipFill>
          <a:blip r:embed="rId2"/>
          <a:stretch>
            <a:fillRect/>
          </a:stretch>
        </p:blipFill>
        <p:spPr>
          <a:xfrm>
            <a:off x="716008" y="2574169"/>
            <a:ext cx="1042309" cy="1042309"/>
          </a:xfrm>
          <a:prstGeom prst="rect">
            <a:avLst/>
          </a:prstGeom>
        </p:spPr>
      </p:pic>
      <p:pic>
        <p:nvPicPr>
          <p:cNvPr id="18" name="Picture 17"/>
          <p:cNvPicPr>
            <a:picLocks noChangeAspect="1"/>
          </p:cNvPicPr>
          <p:nvPr/>
        </p:nvPicPr>
        <p:blipFill>
          <a:blip r:embed="rId3"/>
          <a:stretch>
            <a:fillRect/>
          </a:stretch>
        </p:blipFill>
        <p:spPr>
          <a:xfrm>
            <a:off x="3038324" y="2581882"/>
            <a:ext cx="1037771" cy="1037771"/>
          </a:xfrm>
          <a:prstGeom prst="rect">
            <a:avLst/>
          </a:prstGeom>
        </p:spPr>
      </p:pic>
      <p:pic>
        <p:nvPicPr>
          <p:cNvPr id="19" name="Picture 18"/>
          <p:cNvPicPr>
            <a:picLocks noChangeAspect="1"/>
          </p:cNvPicPr>
          <p:nvPr/>
        </p:nvPicPr>
        <p:blipFill>
          <a:blip r:embed="rId4"/>
          <a:stretch>
            <a:fillRect/>
          </a:stretch>
        </p:blipFill>
        <p:spPr>
          <a:xfrm>
            <a:off x="4171650" y="2578707"/>
            <a:ext cx="956731" cy="1040946"/>
          </a:xfrm>
          <a:prstGeom prst="rect">
            <a:avLst/>
          </a:prstGeom>
        </p:spPr>
      </p:pic>
      <p:pic>
        <p:nvPicPr>
          <p:cNvPr id="20" name="Picture 19"/>
          <p:cNvPicPr>
            <a:picLocks noChangeAspect="1"/>
          </p:cNvPicPr>
          <p:nvPr/>
        </p:nvPicPr>
        <p:blipFill>
          <a:blip r:embed="rId5"/>
          <a:stretch>
            <a:fillRect/>
          </a:stretch>
        </p:blipFill>
        <p:spPr>
          <a:xfrm>
            <a:off x="1880809" y="2570240"/>
            <a:ext cx="1046238" cy="1046238"/>
          </a:xfrm>
          <a:prstGeom prst="rect">
            <a:avLst/>
          </a:prstGeom>
        </p:spPr>
      </p:pic>
      <p:pic>
        <p:nvPicPr>
          <p:cNvPr id="21" name="Picture 20"/>
          <p:cNvPicPr>
            <a:picLocks noChangeAspect="1"/>
          </p:cNvPicPr>
          <p:nvPr/>
        </p:nvPicPr>
        <p:blipFill>
          <a:blip r:embed="rId6"/>
          <a:stretch>
            <a:fillRect/>
          </a:stretch>
        </p:blipFill>
        <p:spPr>
          <a:xfrm>
            <a:off x="5256591" y="2580672"/>
            <a:ext cx="1038981" cy="1038981"/>
          </a:xfrm>
          <a:prstGeom prst="rect">
            <a:avLst/>
          </a:prstGeom>
        </p:spPr>
      </p:pic>
      <p:pic>
        <p:nvPicPr>
          <p:cNvPr id="22" name="Picture 21"/>
          <p:cNvPicPr>
            <a:picLocks noChangeAspect="1"/>
          </p:cNvPicPr>
          <p:nvPr/>
        </p:nvPicPr>
        <p:blipFill>
          <a:blip r:embed="rId7"/>
          <a:stretch>
            <a:fillRect/>
          </a:stretch>
        </p:blipFill>
        <p:spPr>
          <a:xfrm>
            <a:off x="7027332" y="2914712"/>
            <a:ext cx="701766" cy="701766"/>
          </a:xfrm>
          <a:prstGeom prst="rect">
            <a:avLst/>
          </a:prstGeom>
        </p:spPr>
      </p:pic>
      <p:pic>
        <p:nvPicPr>
          <p:cNvPr id="23" name="Picture 22"/>
          <p:cNvPicPr>
            <a:picLocks noChangeAspect="1"/>
          </p:cNvPicPr>
          <p:nvPr/>
        </p:nvPicPr>
        <p:blipFill>
          <a:blip r:embed="rId2"/>
          <a:stretch>
            <a:fillRect/>
          </a:stretch>
        </p:blipFill>
        <p:spPr>
          <a:xfrm>
            <a:off x="6366931" y="2992362"/>
            <a:ext cx="624116" cy="624116"/>
          </a:xfrm>
          <a:prstGeom prst="rect">
            <a:avLst/>
          </a:prstGeom>
        </p:spPr>
      </p:pic>
      <p:pic>
        <p:nvPicPr>
          <p:cNvPr id="24" name="Picture 23"/>
          <p:cNvPicPr>
            <a:picLocks noChangeAspect="1"/>
          </p:cNvPicPr>
          <p:nvPr/>
        </p:nvPicPr>
        <p:blipFill>
          <a:blip r:embed="rId6"/>
          <a:stretch>
            <a:fillRect/>
          </a:stretch>
        </p:blipFill>
        <p:spPr>
          <a:xfrm>
            <a:off x="7789573" y="2992362"/>
            <a:ext cx="639387" cy="639387"/>
          </a:xfrm>
          <a:prstGeom prst="rect">
            <a:avLst/>
          </a:prstGeom>
        </p:spPr>
      </p:pic>
    </p:spTree>
    <p:extLst>
      <p:ext uri="{BB962C8B-B14F-4D97-AF65-F5344CB8AC3E}">
        <p14:creationId xmlns:p14="http://schemas.microsoft.com/office/powerpoint/2010/main" val="33893243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lstStyle/>
          <a:p>
            <a:r>
              <a:rPr lang="en-US" dirty="0" smtClean="0"/>
              <a:t>Questions?</a:t>
            </a:r>
            <a:endParaRPr lang="en-US" dirty="0"/>
          </a:p>
        </p:txBody>
      </p:sp>
    </p:spTree>
    <p:extLst>
      <p:ext uri="{BB962C8B-B14F-4D97-AF65-F5344CB8AC3E}">
        <p14:creationId xmlns:p14="http://schemas.microsoft.com/office/powerpoint/2010/main" val="31704531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677108"/>
          </a:xfrm>
        </p:spPr>
        <p:txBody>
          <a:bodyPr/>
          <a:lstStyle/>
          <a:p>
            <a:r>
              <a:rPr lang="en-US" sz="4800" b="0" kern="1200" cap="none" spc="-100" baseline="0" dirty="0" smtClean="0">
                <a:ln w="3175">
                  <a:noFill/>
                </a:ln>
                <a:solidFill>
                  <a:schemeClr val="accent1"/>
                </a:solidFill>
                <a:effectLst/>
              </a:rPr>
              <a:t>Lab Instructions</a:t>
            </a:r>
            <a:endParaRPr lang="en-US" dirty="0">
              <a:solidFill>
                <a:schemeClr val="accent1"/>
              </a:solidFill>
            </a:endParaRPr>
          </a:p>
        </p:txBody>
      </p:sp>
      <p:sp>
        <p:nvSpPr>
          <p:cNvPr id="5" name="Text Placeholder 4"/>
          <p:cNvSpPr>
            <a:spLocks noGrp="1"/>
          </p:cNvSpPr>
          <p:nvPr>
            <p:ph type="body" sz="quarter" idx="10"/>
          </p:nvPr>
        </p:nvSpPr>
        <p:spPr>
          <a:xfrm>
            <a:off x="389438" y="1905003"/>
            <a:ext cx="8363937" cy="3307572"/>
          </a:xfrm>
        </p:spPr>
        <p:txBody>
          <a:bodyPr/>
          <a:lstStyle/>
          <a:p>
            <a:pPr marL="514350" indent="-514350">
              <a:buFont typeface="+mj-ea"/>
              <a:buAutoNum type="circleNumDbPlain"/>
            </a:pPr>
            <a:r>
              <a:rPr lang="en-US" dirty="0" smtClean="0">
                <a:solidFill>
                  <a:schemeClr val="tx2"/>
                </a:solidFill>
              </a:rPr>
              <a:t>Make sure you’ve cloned or downloaded the Labs </a:t>
            </a:r>
            <a:r>
              <a:rPr lang="en-US" dirty="0">
                <a:solidFill>
                  <a:schemeClr val="tx2"/>
                </a:solidFill>
              </a:rPr>
              <a:t>repo from </a:t>
            </a:r>
            <a:r>
              <a:rPr lang="en-US" dirty="0" err="1" smtClean="0">
                <a:solidFill>
                  <a:srgbClr val="800000"/>
                </a:solidFill>
              </a:rPr>
              <a:t>github.com</a:t>
            </a:r>
            <a:r>
              <a:rPr lang="en-US" dirty="0">
                <a:solidFill>
                  <a:srgbClr val="800000"/>
                </a:solidFill>
              </a:rPr>
              <a:t>/csell5/HTML5-</a:t>
            </a:r>
            <a:r>
              <a:rPr lang="en-US" dirty="0" smtClean="0">
                <a:solidFill>
                  <a:srgbClr val="800000"/>
                </a:solidFill>
              </a:rPr>
              <a:t>Compiler </a:t>
            </a:r>
            <a:endParaRPr lang="en-US" dirty="0">
              <a:solidFill>
                <a:srgbClr val="800000"/>
              </a:solidFill>
            </a:endParaRPr>
          </a:p>
          <a:p>
            <a:pPr marL="514350" indent="-514350">
              <a:buFont typeface="+mj-ea"/>
              <a:buAutoNum type="circleNumDbPlain"/>
            </a:pPr>
            <a:r>
              <a:rPr lang="en-US" dirty="0" smtClean="0">
                <a:solidFill>
                  <a:schemeClr val="tx2"/>
                </a:solidFill>
              </a:rPr>
              <a:t>Go </a:t>
            </a:r>
            <a:r>
              <a:rPr lang="en-US" dirty="0">
                <a:solidFill>
                  <a:schemeClr val="tx2"/>
                </a:solidFill>
              </a:rPr>
              <a:t>to </a:t>
            </a:r>
            <a:r>
              <a:rPr lang="en-US" dirty="0">
                <a:solidFill>
                  <a:srgbClr val="800000"/>
                </a:solidFill>
              </a:rPr>
              <a:t>http://</a:t>
            </a:r>
            <a:r>
              <a:rPr lang="en-US" dirty="0" err="1">
                <a:solidFill>
                  <a:srgbClr val="800000"/>
                </a:solidFill>
              </a:rPr>
              <a:t>bit.ly</a:t>
            </a:r>
            <a:r>
              <a:rPr lang="en-US" dirty="0">
                <a:solidFill>
                  <a:srgbClr val="800000"/>
                </a:solidFill>
              </a:rPr>
              <a:t>/</a:t>
            </a:r>
            <a:r>
              <a:rPr lang="en-US" dirty="0" err="1">
                <a:solidFill>
                  <a:srgbClr val="800000"/>
                </a:solidFill>
              </a:rPr>
              <a:t>wTRzaS</a:t>
            </a:r>
            <a:r>
              <a:rPr lang="en-US" dirty="0" smtClean="0">
                <a:solidFill>
                  <a:schemeClr val="tx2"/>
                </a:solidFill>
              </a:rPr>
              <a:t> and follow the instructions from the readme </a:t>
            </a:r>
          </a:p>
          <a:p>
            <a:pPr marL="514350" indent="-514350">
              <a:buFont typeface="+mj-ea"/>
              <a:buAutoNum type="circleNumDbPlain"/>
            </a:pPr>
            <a:r>
              <a:rPr lang="en-US" dirty="0" smtClean="0">
                <a:solidFill>
                  <a:schemeClr val="tx2"/>
                </a:solidFill>
              </a:rPr>
              <a:t>Alternatively, open readme.md in the “4- JavaScript API” folder</a:t>
            </a:r>
            <a:endParaRPr lang="en-US" dirty="0">
              <a:solidFill>
                <a:schemeClr val="tx2"/>
              </a:solidFill>
            </a:endParaRPr>
          </a:p>
        </p:txBody>
      </p:sp>
    </p:spTree>
    <p:extLst>
      <p:ext uri="{BB962C8B-B14F-4D97-AF65-F5344CB8AC3E}">
        <p14:creationId xmlns:p14="http://schemas.microsoft.com/office/powerpoint/2010/main" val="85211698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5400" dirty="0" err="1" smtClean="0"/>
              <a:t>Geolocation</a:t>
            </a:r>
            <a:r>
              <a:rPr lang="en-US" sz="5400" baseline="30000" dirty="0" smtClean="0"/>
              <a:t>*</a:t>
            </a:r>
            <a:endParaRPr lang="en-US" sz="5400" baseline="30000" dirty="0"/>
          </a:p>
        </p:txBody>
      </p:sp>
      <p:sp>
        <p:nvSpPr>
          <p:cNvPr id="5" name="Subtitle 4"/>
          <p:cNvSpPr>
            <a:spLocks noGrp="1"/>
          </p:cNvSpPr>
          <p:nvPr>
            <p:ph type="subTitle" idx="1"/>
          </p:nvPr>
        </p:nvSpPr>
        <p:spPr>
          <a:xfrm>
            <a:off x="727662" y="4703873"/>
            <a:ext cx="7853307" cy="463255"/>
          </a:xfrm>
        </p:spPr>
        <p:txBody>
          <a:bodyPr/>
          <a:lstStyle/>
          <a:p>
            <a:r>
              <a:rPr lang="en-US" dirty="0">
                <a:solidFill>
                  <a:schemeClr val="accent1">
                    <a:alpha val="99000"/>
                  </a:schemeClr>
                </a:solidFill>
              </a:rPr>
              <a:t>*Now you can try Geocaching with your ten pound </a:t>
            </a:r>
            <a:r>
              <a:rPr lang="en-US" dirty="0" smtClean="0">
                <a:solidFill>
                  <a:schemeClr val="accent1">
                    <a:alpha val="99000"/>
                  </a:schemeClr>
                </a:solidFill>
              </a:rPr>
              <a:t>laptop.</a:t>
            </a:r>
            <a:endParaRPr lang="en-US" dirty="0"/>
          </a:p>
        </p:txBody>
      </p:sp>
    </p:spTree>
    <p:extLst>
      <p:ext uri="{BB962C8B-B14F-4D97-AF65-F5344CB8AC3E}">
        <p14:creationId xmlns:p14="http://schemas.microsoft.com/office/powerpoint/2010/main" val="26805006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9436" y="228602"/>
            <a:ext cx="8363938" cy="451406"/>
          </a:xfrm>
        </p:spPr>
        <p:txBody>
          <a:bodyPr/>
          <a:lstStyle/>
          <a:p>
            <a:r>
              <a:rPr lang="en-US" sz="3200" dirty="0" smtClean="0"/>
              <a:t>You are (within a Few Hundred Meters of) Here</a:t>
            </a:r>
            <a:endParaRPr lang="en-US" sz="3200" dirty="0"/>
          </a:p>
        </p:txBody>
      </p:sp>
      <p:sp>
        <p:nvSpPr>
          <p:cNvPr id="6" name="Text Placeholder 5"/>
          <p:cNvSpPr>
            <a:spLocks noGrp="1"/>
          </p:cNvSpPr>
          <p:nvPr>
            <p:ph type="body" sz="quarter" idx="10"/>
          </p:nvPr>
        </p:nvSpPr>
        <p:spPr>
          <a:xfrm>
            <a:off x="390032" y="1447801"/>
            <a:ext cx="8363937" cy="2996206"/>
          </a:xfrm>
        </p:spPr>
        <p:txBody>
          <a:bodyPr/>
          <a:lstStyle/>
          <a:p>
            <a:pPr marL="0" lvl="0" indent="0">
              <a:buSzTx/>
              <a:buNone/>
            </a:pPr>
            <a:r>
              <a:rPr lang="en-US" sz="1800" dirty="0">
                <a:gradFill>
                  <a:gsLst>
                    <a:gs pos="0">
                      <a:srgbClr val="000000"/>
                    </a:gs>
                    <a:gs pos="86000">
                      <a:srgbClr val="000000"/>
                    </a:gs>
                  </a:gsLst>
                  <a:lin ang="5400000" scaled="0"/>
                </a:gradFill>
                <a:latin typeface="Consolas" pitchFamily="49" charset="0"/>
                <a:cs typeface="Consolas" pitchFamily="49" charset="0"/>
              </a:rPr>
              <a:t>//Get my location, and put it on a map</a:t>
            </a:r>
          </a:p>
          <a:p>
            <a:pPr marL="0" lvl="0" indent="0">
              <a:buSzTx/>
              <a:buNone/>
            </a:pPr>
            <a:r>
              <a:rPr lang="en-US" sz="1800" b="1" dirty="0">
                <a:solidFill>
                  <a:schemeClr val="accent2">
                    <a:lumMod val="50000"/>
                  </a:schemeClr>
                </a:solidFill>
                <a:effectLst>
                  <a:outerShdw blurRad="38100" dist="38100" dir="2700000" algn="tl">
                    <a:srgbClr val="000000">
                      <a:alpha val="43137"/>
                    </a:srgbClr>
                  </a:outerShdw>
                </a:effectLst>
                <a:latin typeface="Consolas" pitchFamily="49" charset="0"/>
                <a:cs typeface="Consolas" pitchFamily="49" charset="0"/>
              </a:rPr>
              <a:t>navigator.geolocation.getCurrentPosition</a:t>
            </a:r>
            <a:r>
              <a:rPr lang="en-US" sz="1800" dirty="0">
                <a:gradFill>
                  <a:gsLst>
                    <a:gs pos="0">
                      <a:srgbClr val="000000"/>
                    </a:gs>
                    <a:gs pos="86000">
                      <a:srgbClr val="000000"/>
                    </a:gs>
                  </a:gsLst>
                  <a:lin ang="5400000" scaled="0"/>
                </a:gradFill>
                <a:latin typeface="Consolas" pitchFamily="49" charset="0"/>
                <a:cs typeface="Consolas" pitchFamily="49" charset="0"/>
              </a:rPr>
              <a:t>(function(position) {</a:t>
            </a:r>
          </a:p>
          <a:p>
            <a:pPr marL="0" lvl="0" indent="0">
              <a:buSzTx/>
              <a:buNone/>
            </a:pPr>
            <a:r>
              <a:rPr lang="en-US" sz="1800" dirty="0" smtClean="0">
                <a:gradFill>
                  <a:gsLst>
                    <a:gs pos="0">
                      <a:srgbClr val="000000"/>
                    </a:gs>
                    <a:gs pos="86000">
                      <a:srgbClr val="000000"/>
                    </a:gs>
                  </a:gsLst>
                  <a:lin ang="5400000" scaled="0"/>
                </a:gradFill>
                <a:latin typeface="Consolas" pitchFamily="49" charset="0"/>
                <a:cs typeface="Consolas" pitchFamily="49" charset="0"/>
              </a:rPr>
              <a:t>   var</a:t>
            </a:r>
            <a:r>
              <a:rPr lang="en-US" sz="1800" dirty="0">
                <a:gradFill>
                  <a:gsLst>
                    <a:gs pos="0">
                      <a:srgbClr val="000000"/>
                    </a:gs>
                    <a:gs pos="86000">
                      <a:srgbClr val="000000"/>
                    </a:gs>
                  </a:gsLst>
                  <a:lin ang="5400000" scaled="0"/>
                </a:gradFill>
                <a:latin typeface="Consolas" pitchFamily="49" charset="0"/>
                <a:cs typeface="Consolas" pitchFamily="49" charset="0"/>
              </a:rPr>
              <a:t> location = new Microsoft.Maps.Location(</a:t>
            </a:r>
          </a:p>
          <a:p>
            <a:pPr marL="384954" lvl="1" indent="-7937">
              <a:buSzTx/>
              <a:buNone/>
            </a:pPr>
            <a:r>
              <a:rPr lang="en-US" sz="1800" dirty="0">
                <a:gradFill>
                  <a:gsLst>
                    <a:gs pos="0">
                      <a:srgbClr val="000000"/>
                    </a:gs>
                    <a:gs pos="86000">
                      <a:srgbClr val="000000"/>
                    </a:gs>
                  </a:gsLst>
                  <a:lin ang="5400000" scaled="0"/>
                </a:gradFill>
                <a:latin typeface="Consolas" pitchFamily="49" charset="0"/>
                <a:cs typeface="Consolas" pitchFamily="49" charset="0"/>
              </a:rPr>
              <a:t>	       </a:t>
            </a:r>
            <a:r>
              <a:rPr lang="en-US" sz="1800" b="1" dirty="0" smtClean="0">
                <a:solidFill>
                  <a:schemeClr val="accent2">
                    <a:lumMod val="50000"/>
                  </a:schemeClr>
                </a:solidFill>
                <a:effectLst>
                  <a:outerShdw blurRad="38100" dist="38100" dir="2700000" algn="tl">
                    <a:srgbClr val="000000">
                      <a:alpha val="43137"/>
                    </a:srgbClr>
                  </a:outerShdw>
                </a:effectLst>
                <a:latin typeface="Consolas" pitchFamily="49" charset="0"/>
                <a:cs typeface="Consolas" pitchFamily="49" charset="0"/>
              </a:rPr>
              <a:t>position.coords.latitude</a:t>
            </a:r>
            <a:r>
              <a:rPr lang="en-US" sz="1800" dirty="0">
                <a:gradFill>
                  <a:gsLst>
                    <a:gs pos="0">
                      <a:srgbClr val="000000"/>
                    </a:gs>
                    <a:gs pos="86000">
                      <a:srgbClr val="000000"/>
                    </a:gs>
                  </a:gsLst>
                  <a:lin ang="5400000" scaled="0"/>
                </a:gradFill>
                <a:latin typeface="Consolas" pitchFamily="49" charset="0"/>
                <a:cs typeface="Consolas" pitchFamily="49" charset="0"/>
              </a:rPr>
              <a:t>,</a:t>
            </a:r>
          </a:p>
          <a:p>
            <a:pPr marL="0" lvl="0" indent="0">
              <a:buSzTx/>
              <a:buNone/>
            </a:pPr>
            <a:r>
              <a:rPr lang="en-US" sz="1800" dirty="0">
                <a:gradFill>
                  <a:gsLst>
                    <a:gs pos="0">
                      <a:srgbClr val="000000"/>
                    </a:gs>
                    <a:gs pos="86000">
                      <a:srgbClr val="000000"/>
                    </a:gs>
                  </a:gsLst>
                  <a:lin ang="5400000" scaled="0"/>
                </a:gradFill>
                <a:latin typeface="Consolas" pitchFamily="49" charset="0"/>
                <a:cs typeface="Consolas" pitchFamily="49" charset="0"/>
              </a:rPr>
              <a:t>        </a:t>
            </a:r>
            <a:r>
              <a:rPr lang="en-US" sz="1800" dirty="0">
                <a:solidFill>
                  <a:schemeClr val="accent2">
                    <a:lumMod val="50000"/>
                  </a:schemeClr>
                </a:solidFill>
                <a:latin typeface="Consolas" pitchFamily="49" charset="0"/>
                <a:cs typeface="Consolas" pitchFamily="49" charset="0"/>
              </a:rPr>
              <a:t> </a:t>
            </a:r>
            <a:r>
              <a:rPr lang="en-US" sz="1800" b="1" dirty="0">
                <a:solidFill>
                  <a:schemeClr val="accent2">
                    <a:lumMod val="50000"/>
                  </a:schemeClr>
                </a:solidFill>
                <a:effectLst>
                  <a:outerShdw blurRad="38100" dist="38100" dir="2700000" algn="tl">
                    <a:srgbClr val="000000">
                      <a:alpha val="43137"/>
                    </a:srgbClr>
                  </a:outerShdw>
                </a:effectLst>
                <a:latin typeface="Consolas" pitchFamily="49" charset="0"/>
                <a:cs typeface="Consolas" pitchFamily="49" charset="0"/>
              </a:rPr>
              <a:t>position.coords.longitude</a:t>
            </a:r>
            <a:r>
              <a:rPr lang="en-US" sz="1800" dirty="0">
                <a:gradFill>
                  <a:gsLst>
                    <a:gs pos="0">
                      <a:srgbClr val="000000"/>
                    </a:gs>
                    <a:gs pos="86000">
                      <a:srgbClr val="000000"/>
                    </a:gs>
                  </a:gsLst>
                  <a:lin ang="5400000" scaled="0"/>
                </a:gradFill>
                <a:latin typeface="Consolas" pitchFamily="49" charset="0"/>
                <a:cs typeface="Consolas" pitchFamily="49" charset="0"/>
              </a:rPr>
              <a:t>);</a:t>
            </a:r>
          </a:p>
          <a:p>
            <a:pPr marL="0" lvl="0" indent="0">
              <a:buSzTx/>
              <a:buNone/>
            </a:pPr>
            <a:r>
              <a:rPr lang="en-US" sz="1800" dirty="0">
                <a:gradFill>
                  <a:gsLst>
                    <a:gs pos="0">
                      <a:srgbClr val="000000"/>
                    </a:gs>
                    <a:gs pos="86000">
                      <a:srgbClr val="000000"/>
                    </a:gs>
                  </a:gsLst>
                  <a:lin ang="5400000" scaled="0"/>
                </a:gradFill>
                <a:latin typeface="Consolas" pitchFamily="49" charset="0"/>
                <a:cs typeface="Consolas" pitchFamily="49" charset="0"/>
              </a:rPr>
              <a:t>   _map.setView({ zoom: 18, center: location });</a:t>
            </a:r>
          </a:p>
          <a:p>
            <a:pPr marL="0" lvl="0" indent="0">
              <a:buSzTx/>
              <a:buNone/>
            </a:pPr>
            <a:r>
              <a:rPr lang="en-US" sz="1800" dirty="0">
                <a:gradFill>
                  <a:gsLst>
                    <a:gs pos="0">
                      <a:srgbClr val="000000"/>
                    </a:gs>
                    <a:gs pos="86000">
                      <a:srgbClr val="000000"/>
                    </a:gs>
                  </a:gsLst>
                  <a:lin ang="5400000" scaled="0"/>
                </a:gradFill>
                <a:latin typeface="Consolas" pitchFamily="49" charset="0"/>
                <a:cs typeface="Consolas" pitchFamily="49" charset="0"/>
              </a:rPr>
              <a:t> </a:t>
            </a:r>
          </a:p>
          <a:p>
            <a:pPr marL="0" lvl="0" indent="0">
              <a:buSzTx/>
              <a:buNone/>
            </a:pPr>
            <a:r>
              <a:rPr lang="en-US" sz="1800" dirty="0">
                <a:gradFill>
                  <a:gsLst>
                    <a:gs pos="0">
                      <a:srgbClr val="000000"/>
                    </a:gs>
                    <a:gs pos="86000">
                      <a:srgbClr val="000000"/>
                    </a:gs>
                  </a:gsLst>
                  <a:lin ang="5400000" scaled="0"/>
                </a:gradFill>
                <a:latin typeface="Consolas" pitchFamily="49" charset="0"/>
                <a:cs typeface="Consolas" pitchFamily="49" charset="0"/>
              </a:rPr>
              <a:t>   </a:t>
            </a:r>
            <a:r>
              <a:rPr lang="en-US" sz="1800" dirty="0" smtClean="0">
                <a:gradFill>
                  <a:gsLst>
                    <a:gs pos="0">
                      <a:srgbClr val="000000"/>
                    </a:gs>
                    <a:gs pos="86000">
                      <a:srgbClr val="000000"/>
                    </a:gs>
                  </a:gsLst>
                  <a:lin ang="5400000" scaled="0"/>
                </a:gradFill>
                <a:latin typeface="Consolas" pitchFamily="49" charset="0"/>
                <a:cs typeface="Consolas" pitchFamily="49" charset="0"/>
              </a:rPr>
              <a:t>var</a:t>
            </a:r>
            <a:r>
              <a:rPr lang="en-US" sz="1800" dirty="0">
                <a:gradFill>
                  <a:gsLst>
                    <a:gs pos="0">
                      <a:srgbClr val="000000"/>
                    </a:gs>
                    <a:gs pos="86000">
                      <a:srgbClr val="000000"/>
                    </a:gs>
                  </a:gsLst>
                  <a:lin ang="5400000" scaled="0"/>
                </a:gradFill>
                <a:latin typeface="Consolas" pitchFamily="49" charset="0"/>
                <a:cs typeface="Consolas" pitchFamily="49" charset="0"/>
              </a:rPr>
              <a:t> pin = new Microsoft.Maps.Pushpin(location);</a:t>
            </a:r>
          </a:p>
          <a:p>
            <a:pPr marL="0" lvl="0" indent="0">
              <a:buSzTx/>
              <a:buNone/>
            </a:pPr>
            <a:r>
              <a:rPr lang="en-US" sz="1800" dirty="0">
                <a:gradFill>
                  <a:gsLst>
                    <a:gs pos="0">
                      <a:srgbClr val="000000"/>
                    </a:gs>
                    <a:gs pos="86000">
                      <a:srgbClr val="000000"/>
                    </a:gs>
                  </a:gsLst>
                  <a:lin ang="5400000" scaled="0"/>
                </a:gradFill>
                <a:latin typeface="Consolas" pitchFamily="49" charset="0"/>
                <a:cs typeface="Consolas" pitchFamily="49" charset="0"/>
              </a:rPr>
              <a:t>   _map.entities.push(pin);</a:t>
            </a:r>
          </a:p>
          <a:p>
            <a:pPr marL="0" lvl="0" indent="0">
              <a:buSzTx/>
              <a:buNone/>
            </a:pPr>
            <a:r>
              <a:rPr lang="en-US" sz="1800" dirty="0">
                <a:gradFill>
                  <a:gsLst>
                    <a:gs pos="0">
                      <a:srgbClr val="000000"/>
                    </a:gs>
                    <a:gs pos="86000">
                      <a:srgbClr val="000000"/>
                    </a:gs>
                  </a:gsLst>
                  <a:lin ang="5400000" scaled="0"/>
                </a:gradFill>
                <a:latin typeface="Consolas" pitchFamily="49" charset="0"/>
                <a:cs typeface="Consolas" pitchFamily="49" charset="0"/>
              </a:rPr>
              <a:t>}, errorHandler);</a:t>
            </a:r>
          </a:p>
        </p:txBody>
      </p:sp>
      <p:pic>
        <p:nvPicPr>
          <p:cNvPr id="1027" name="Picture 3"/>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100000" l="0" r="100000">
                        <a14:foregroundMark x1="1935" y1="5466" x2="98710" y2="4502"/>
                        <a14:foregroundMark x1="54194" y1="32797" x2="39032" y2="63666"/>
                        <a14:foregroundMark x1="91613" y1="76206" x2="54194" y2="82637"/>
                        <a14:foregroundMark x1="83871" y1="77170" x2="86452" y2="85209"/>
                        <a14:foregroundMark x1="12581" y1="88424" x2="26452" y2="95177"/>
                        <a14:foregroundMark x1="6774" y1="87138" x2="4194" y2="92605"/>
                        <a14:foregroundMark x1="90645" y1="5788" x2="81935" y2="20579"/>
                      </a14:backgroundRemoval>
                    </a14:imgEffect>
                  </a14:imgLayer>
                </a14:imgProps>
              </a:ext>
              <a:ext uri="{28A0092B-C50C-407E-A947-70E740481C1C}">
                <a14:useLocalDpi xmlns:a14="http://schemas.microsoft.com/office/drawing/2010/main" val="0"/>
              </a:ext>
            </a:extLst>
          </a:blip>
          <a:srcRect/>
          <a:stretch>
            <a:fillRect/>
          </a:stretch>
        </p:blipFill>
        <p:spPr bwMode="auto">
          <a:xfrm>
            <a:off x="6872203" y="2704127"/>
            <a:ext cx="1881170" cy="25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descr="C:\Users\brsatrom\AppData\Local\Temp\SNAGHTML41525ae.PNG"/>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8108" b="87838" l="484" r="99516"/>
                    </a14:imgEffect>
                  </a14:imgLayer>
                </a14:imgProps>
              </a:ext>
              <a:ext uri="{28A0092B-C50C-407E-A947-70E740481C1C}">
                <a14:useLocalDpi xmlns:a14="http://schemas.microsoft.com/office/drawing/2010/main" val="0"/>
              </a:ext>
            </a:extLst>
          </a:blip>
          <a:srcRect l="1507" r="1219" b="20199"/>
          <a:stretch/>
        </p:blipFill>
        <p:spPr bwMode="auto">
          <a:xfrm>
            <a:off x="405350" y="5612543"/>
            <a:ext cx="7876282" cy="771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749974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2"/>
            <a:ext cx="8363938" cy="564257"/>
          </a:xfrm>
        </p:spPr>
        <p:txBody>
          <a:bodyPr/>
          <a:lstStyle/>
          <a:p>
            <a:r>
              <a:rPr lang="en-US" sz="40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rPr>
              <a:t>Browser Support for Geolocation</a:t>
            </a:r>
            <a:endParaRPr lang="en-US" sz="36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24893409"/>
              </p:ext>
            </p:extLst>
          </p:nvPr>
        </p:nvGraphicFramePr>
        <p:xfrm>
          <a:off x="653147" y="2412276"/>
          <a:ext cx="7836622" cy="1940558"/>
        </p:xfrm>
        <a:graphic>
          <a:graphicData uri="http://schemas.openxmlformats.org/drawingml/2006/table">
            <a:tbl>
              <a:tblPr firstRow="1" bandCol="1">
                <a:tableStyleId>{B301B821-A1FF-4177-AEE7-76D212191A09}</a:tableStyleId>
              </a:tblPr>
              <a:tblGrid>
                <a:gridCol w="1161139"/>
                <a:gridCol w="1185333"/>
                <a:gridCol w="1100667"/>
                <a:gridCol w="1112762"/>
                <a:gridCol w="1124857"/>
                <a:gridCol w="689428"/>
                <a:gridCol w="701524"/>
                <a:gridCol w="760912"/>
              </a:tblGrid>
              <a:tr h="405914">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rowSpan="2">
                  <a:txBody>
                    <a:bodyPr/>
                    <a:lstStyle/>
                    <a:p>
                      <a:endParaRPr lang="en-US" b="1" dirty="0">
                        <a:solidFill>
                          <a:schemeClr val="bg1"/>
                        </a:solidFill>
                      </a:endParaRPr>
                    </a:p>
                  </a:txBody>
                  <a:tcPr/>
                </a:tc>
                <a:tc gridSpan="3">
                  <a:txBody>
                    <a:bodyPr/>
                    <a:lstStyle/>
                    <a:p>
                      <a:pPr algn="ctr"/>
                      <a:r>
                        <a:rPr lang="en-US" b="1" dirty="0" smtClean="0">
                          <a:solidFill>
                            <a:schemeClr val="bg1"/>
                          </a:solidFill>
                        </a:rPr>
                        <a:t>Mobile</a:t>
                      </a:r>
                      <a:endParaRPr lang="en-US" b="1" dirty="0">
                        <a:solidFill>
                          <a:schemeClr val="bg1"/>
                        </a:solidFill>
                      </a:endParaRPr>
                    </a:p>
                  </a:txBody>
                  <a:tcPr/>
                </a:tc>
                <a:tc hMerge="1">
                  <a:txBody>
                    <a:bodyPr/>
                    <a:lstStyle/>
                    <a:p>
                      <a:endParaRPr lang="en-US" dirty="0"/>
                    </a:p>
                  </a:txBody>
                  <a:tcPr/>
                </a:tc>
                <a:tc hMerge="1">
                  <a:txBody>
                    <a:bodyPr/>
                    <a:lstStyle/>
                    <a:p>
                      <a:endParaRPr lang="en-US" dirty="0"/>
                    </a:p>
                  </a:txBody>
                  <a:tcPr/>
                </a:tc>
              </a:tr>
              <a:tr h="955524">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r>
              <a:tr h="370840">
                <a:tc>
                  <a:txBody>
                    <a:bodyPr/>
                    <a:lstStyle/>
                    <a:p>
                      <a:pPr algn="ctr"/>
                      <a:r>
                        <a:rPr lang="en-US" sz="3200" b="1" dirty="0" smtClean="0">
                          <a:solidFill>
                            <a:schemeClr val="bg1"/>
                          </a:solidFill>
                        </a:rPr>
                        <a:t>9</a:t>
                      </a:r>
                      <a:endParaRPr lang="en-US" sz="3200" b="1" dirty="0">
                        <a:solidFill>
                          <a:schemeClr val="bg1"/>
                        </a:solidFill>
                      </a:endParaRPr>
                    </a:p>
                  </a:txBody>
                  <a:tcPr/>
                </a:tc>
                <a:tc>
                  <a:txBody>
                    <a:bodyPr/>
                    <a:lstStyle/>
                    <a:p>
                      <a:pPr algn="ctr"/>
                      <a:r>
                        <a:rPr lang="en-US" sz="3200" b="1" dirty="0" smtClean="0">
                          <a:solidFill>
                            <a:schemeClr val="bg1"/>
                          </a:solidFill>
                        </a:rPr>
                        <a:t>5</a:t>
                      </a:r>
                      <a:endParaRPr lang="en-US" sz="3200" b="1" dirty="0">
                        <a:solidFill>
                          <a:schemeClr val="bg1"/>
                        </a:solidFill>
                      </a:endParaRPr>
                    </a:p>
                  </a:txBody>
                  <a:tcPr/>
                </a:tc>
                <a:tc>
                  <a:txBody>
                    <a:bodyPr/>
                    <a:lstStyle/>
                    <a:p>
                      <a:pPr algn="ctr"/>
                      <a:r>
                        <a:rPr lang="en-US" sz="3200" b="1" dirty="0" smtClean="0">
                          <a:solidFill>
                            <a:schemeClr val="bg1"/>
                          </a:solidFill>
                        </a:rPr>
                        <a:t>3.5</a:t>
                      </a:r>
                      <a:endParaRPr lang="en-US" sz="3200" b="1" dirty="0">
                        <a:solidFill>
                          <a:schemeClr val="bg1"/>
                        </a:solidFill>
                      </a:endParaRPr>
                    </a:p>
                  </a:txBody>
                  <a:tcPr/>
                </a:tc>
                <a:tc>
                  <a:txBody>
                    <a:bodyPr/>
                    <a:lstStyle/>
                    <a:p>
                      <a:pPr algn="ctr"/>
                      <a:r>
                        <a:rPr lang="en-US" sz="3200" b="1" dirty="0" smtClean="0">
                          <a:solidFill>
                            <a:schemeClr val="bg1"/>
                          </a:solidFill>
                        </a:rPr>
                        <a:t>10.6</a:t>
                      </a:r>
                      <a:endParaRPr lang="en-US" sz="3200" b="1" dirty="0">
                        <a:solidFill>
                          <a:schemeClr val="bg1"/>
                        </a:solidFill>
                      </a:endParaRPr>
                    </a:p>
                  </a:txBody>
                  <a:tcPr/>
                </a:tc>
                <a:tc>
                  <a:txBody>
                    <a:bodyPr/>
                    <a:lstStyle/>
                    <a:p>
                      <a:pPr algn="ctr"/>
                      <a:r>
                        <a:rPr lang="en-US" sz="3200" b="1" dirty="0" smtClean="0">
                          <a:solidFill>
                            <a:schemeClr val="bg1"/>
                          </a:solidFill>
                        </a:rPr>
                        <a:t>5</a:t>
                      </a:r>
                      <a:endParaRPr lang="en-US" sz="3200" b="1" dirty="0">
                        <a:solidFill>
                          <a:schemeClr val="bg1"/>
                        </a:solidFill>
                      </a:endParaRPr>
                    </a:p>
                  </a:txBody>
                  <a:tcPr/>
                </a:tc>
                <a:tc>
                  <a:txBody>
                    <a:bodyPr/>
                    <a:lstStyle/>
                    <a:p>
                      <a:pPr algn="ctr"/>
                      <a:r>
                        <a:rPr lang="en-US" sz="2800" b="1" dirty="0" smtClean="0">
                          <a:solidFill>
                            <a:schemeClr val="bg1"/>
                          </a:solidFill>
                        </a:rPr>
                        <a:t>9</a:t>
                      </a:r>
                      <a:endParaRPr lang="en-US" sz="2800" b="1" dirty="0">
                        <a:solidFill>
                          <a:schemeClr val="bg1"/>
                        </a:solidFill>
                      </a:endParaRPr>
                    </a:p>
                  </a:txBody>
                  <a:tcPr/>
                </a:tc>
                <a:tc>
                  <a:txBody>
                    <a:bodyPr/>
                    <a:lstStyle/>
                    <a:p>
                      <a:pPr algn="ctr"/>
                      <a:r>
                        <a:rPr lang="en-US" sz="2800" b="1" dirty="0" smtClean="0">
                          <a:solidFill>
                            <a:schemeClr val="bg1"/>
                          </a:solidFill>
                        </a:rPr>
                        <a:t>2.1</a:t>
                      </a:r>
                      <a:endParaRPr lang="en-US" sz="2800" b="1" dirty="0">
                        <a:solidFill>
                          <a:schemeClr val="bg1"/>
                        </a:solidFill>
                      </a:endParaRPr>
                    </a:p>
                  </a:txBody>
                  <a:tcPr/>
                </a:tc>
                <a:tc>
                  <a:txBody>
                    <a:bodyPr/>
                    <a:lstStyle/>
                    <a:p>
                      <a:pPr algn="ctr"/>
                      <a:r>
                        <a:rPr lang="en-US" sz="2800" b="1" dirty="0" smtClean="0">
                          <a:solidFill>
                            <a:schemeClr val="bg1"/>
                          </a:solidFill>
                        </a:rPr>
                        <a:t>3.2</a:t>
                      </a:r>
                      <a:endParaRPr lang="en-US" sz="2800" b="1" dirty="0">
                        <a:solidFill>
                          <a:schemeClr val="bg1"/>
                        </a:solidFill>
                      </a:endParaRPr>
                    </a:p>
                  </a:txBody>
                  <a:tcPr/>
                </a:tc>
              </a:tr>
            </a:tbl>
          </a:graphicData>
        </a:graphic>
      </p:graphicFrame>
      <p:pic>
        <p:nvPicPr>
          <p:cNvPr id="9" name="Picture 8"/>
          <p:cNvPicPr>
            <a:picLocks noChangeAspect="1"/>
          </p:cNvPicPr>
          <p:nvPr/>
        </p:nvPicPr>
        <p:blipFill>
          <a:blip r:embed="rId2"/>
          <a:stretch>
            <a:fillRect/>
          </a:stretch>
        </p:blipFill>
        <p:spPr>
          <a:xfrm>
            <a:off x="716008" y="2574169"/>
            <a:ext cx="1042309" cy="1042309"/>
          </a:xfrm>
          <a:prstGeom prst="rect">
            <a:avLst/>
          </a:prstGeom>
        </p:spPr>
      </p:pic>
      <p:pic>
        <p:nvPicPr>
          <p:cNvPr id="18" name="Picture 17"/>
          <p:cNvPicPr>
            <a:picLocks noChangeAspect="1"/>
          </p:cNvPicPr>
          <p:nvPr/>
        </p:nvPicPr>
        <p:blipFill>
          <a:blip r:embed="rId3"/>
          <a:stretch>
            <a:fillRect/>
          </a:stretch>
        </p:blipFill>
        <p:spPr>
          <a:xfrm>
            <a:off x="3038324" y="2581882"/>
            <a:ext cx="1037771" cy="1037771"/>
          </a:xfrm>
          <a:prstGeom prst="rect">
            <a:avLst/>
          </a:prstGeom>
        </p:spPr>
      </p:pic>
      <p:pic>
        <p:nvPicPr>
          <p:cNvPr id="19" name="Picture 18"/>
          <p:cNvPicPr>
            <a:picLocks noChangeAspect="1"/>
          </p:cNvPicPr>
          <p:nvPr/>
        </p:nvPicPr>
        <p:blipFill>
          <a:blip r:embed="rId4"/>
          <a:stretch>
            <a:fillRect/>
          </a:stretch>
        </p:blipFill>
        <p:spPr>
          <a:xfrm>
            <a:off x="4171650" y="2578707"/>
            <a:ext cx="956731" cy="1040946"/>
          </a:xfrm>
          <a:prstGeom prst="rect">
            <a:avLst/>
          </a:prstGeom>
        </p:spPr>
      </p:pic>
      <p:pic>
        <p:nvPicPr>
          <p:cNvPr id="20" name="Picture 19"/>
          <p:cNvPicPr>
            <a:picLocks noChangeAspect="1"/>
          </p:cNvPicPr>
          <p:nvPr/>
        </p:nvPicPr>
        <p:blipFill>
          <a:blip r:embed="rId5"/>
          <a:stretch>
            <a:fillRect/>
          </a:stretch>
        </p:blipFill>
        <p:spPr>
          <a:xfrm>
            <a:off x="1880809" y="2570240"/>
            <a:ext cx="1046238" cy="1046238"/>
          </a:xfrm>
          <a:prstGeom prst="rect">
            <a:avLst/>
          </a:prstGeom>
        </p:spPr>
      </p:pic>
      <p:pic>
        <p:nvPicPr>
          <p:cNvPr id="21" name="Picture 20"/>
          <p:cNvPicPr>
            <a:picLocks noChangeAspect="1"/>
          </p:cNvPicPr>
          <p:nvPr/>
        </p:nvPicPr>
        <p:blipFill>
          <a:blip r:embed="rId6"/>
          <a:stretch>
            <a:fillRect/>
          </a:stretch>
        </p:blipFill>
        <p:spPr>
          <a:xfrm>
            <a:off x="5256591" y="2580672"/>
            <a:ext cx="1038981" cy="1038981"/>
          </a:xfrm>
          <a:prstGeom prst="rect">
            <a:avLst/>
          </a:prstGeom>
        </p:spPr>
      </p:pic>
      <p:pic>
        <p:nvPicPr>
          <p:cNvPr id="22" name="Picture 21"/>
          <p:cNvPicPr>
            <a:picLocks noChangeAspect="1"/>
          </p:cNvPicPr>
          <p:nvPr/>
        </p:nvPicPr>
        <p:blipFill>
          <a:blip r:embed="rId7"/>
          <a:stretch>
            <a:fillRect/>
          </a:stretch>
        </p:blipFill>
        <p:spPr>
          <a:xfrm>
            <a:off x="7027332" y="2914712"/>
            <a:ext cx="701766" cy="701766"/>
          </a:xfrm>
          <a:prstGeom prst="rect">
            <a:avLst/>
          </a:prstGeom>
        </p:spPr>
      </p:pic>
      <p:pic>
        <p:nvPicPr>
          <p:cNvPr id="23" name="Picture 22"/>
          <p:cNvPicPr>
            <a:picLocks noChangeAspect="1"/>
          </p:cNvPicPr>
          <p:nvPr/>
        </p:nvPicPr>
        <p:blipFill>
          <a:blip r:embed="rId2"/>
          <a:stretch>
            <a:fillRect/>
          </a:stretch>
        </p:blipFill>
        <p:spPr>
          <a:xfrm>
            <a:off x="6366931" y="2992362"/>
            <a:ext cx="624116" cy="624116"/>
          </a:xfrm>
          <a:prstGeom prst="rect">
            <a:avLst/>
          </a:prstGeom>
        </p:spPr>
      </p:pic>
      <p:pic>
        <p:nvPicPr>
          <p:cNvPr id="24" name="Picture 23"/>
          <p:cNvPicPr>
            <a:picLocks noChangeAspect="1"/>
          </p:cNvPicPr>
          <p:nvPr/>
        </p:nvPicPr>
        <p:blipFill>
          <a:blip r:embed="rId6"/>
          <a:stretch>
            <a:fillRect/>
          </a:stretch>
        </p:blipFill>
        <p:spPr>
          <a:xfrm>
            <a:off x="7789573" y="2992362"/>
            <a:ext cx="639387" cy="639387"/>
          </a:xfrm>
          <a:prstGeom prst="rect">
            <a:avLst/>
          </a:prstGeom>
        </p:spPr>
      </p:pic>
    </p:spTree>
    <p:extLst>
      <p:ext uri="{BB962C8B-B14F-4D97-AF65-F5344CB8AC3E}">
        <p14:creationId xmlns:p14="http://schemas.microsoft.com/office/powerpoint/2010/main" val="33893243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demo</a:t>
            </a:r>
            <a:endParaRPr lang="en-US" dirty="0"/>
          </a:p>
        </p:txBody>
      </p:sp>
      <p:sp>
        <p:nvSpPr>
          <p:cNvPr id="3" name="Title 2"/>
          <p:cNvSpPr>
            <a:spLocks noGrp="1"/>
          </p:cNvSpPr>
          <p:nvPr>
            <p:ph type="ctrTitle"/>
          </p:nvPr>
        </p:nvSpPr>
        <p:spPr/>
        <p:txBody>
          <a:bodyPr/>
          <a:lstStyle/>
          <a:p>
            <a:r>
              <a:rPr lang="en-US" sz="6000" dirty="0" err="1" smtClean="0"/>
              <a:t>Geolocation</a:t>
            </a:r>
            <a:endParaRPr lang="en-US" sz="6000"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14177787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6000" dirty="0" smtClean="0"/>
              <a:t>Canvas</a:t>
            </a:r>
            <a:r>
              <a:rPr lang="en-US" sz="6000" baseline="30000" dirty="0" smtClean="0"/>
              <a:t>*</a:t>
            </a:r>
            <a:endParaRPr lang="en-US" sz="6000" dirty="0"/>
          </a:p>
        </p:txBody>
      </p:sp>
      <p:sp>
        <p:nvSpPr>
          <p:cNvPr id="5" name="Subtitle 4"/>
          <p:cNvSpPr>
            <a:spLocks noGrp="1"/>
          </p:cNvSpPr>
          <p:nvPr>
            <p:ph type="subTitle" idx="1"/>
          </p:nvPr>
        </p:nvSpPr>
        <p:spPr/>
        <p:txBody>
          <a:bodyPr/>
          <a:lstStyle/>
          <a:p>
            <a:r>
              <a:rPr lang="en-US" dirty="0">
                <a:solidFill>
                  <a:schemeClr val="accent1">
                    <a:alpha val="99000"/>
                  </a:schemeClr>
                </a:solidFill>
              </a:rPr>
              <a:t>*Your old Nintendo games, reborn! (Plus DOOM)</a:t>
            </a:r>
            <a:endParaRPr lang="en-US" dirty="0"/>
          </a:p>
        </p:txBody>
      </p:sp>
    </p:spTree>
    <p:extLst>
      <p:ext uri="{BB962C8B-B14F-4D97-AF65-F5344CB8AC3E}">
        <p14:creationId xmlns:p14="http://schemas.microsoft.com/office/powerpoint/2010/main" val="327096129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7111312" y="2857500"/>
            <a:ext cx="1229045" cy="1097280"/>
          </a:xfrm>
          <a:prstGeom prst="rect">
            <a:avLst/>
          </a:prstGeom>
          <a:gradFill>
            <a:gsLst>
              <a:gs pos="0">
                <a:schemeClr val="bg1"/>
              </a:gs>
              <a:gs pos="80000">
                <a:schemeClr val="bg1">
                  <a:lumMod val="85000"/>
                  <a:lumOff val="15000"/>
                </a:schemeClr>
              </a:gs>
              <a:gs pos="100000">
                <a:schemeClr val="bg1">
                  <a:lumMod val="75000"/>
                  <a:lumOff val="25000"/>
                </a:schemeClr>
              </a:gs>
            </a:gsLst>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6" name="Arc 15"/>
          <p:cNvSpPr/>
          <p:nvPr/>
        </p:nvSpPr>
        <p:spPr>
          <a:xfrm>
            <a:off x="7935656" y="2684318"/>
            <a:ext cx="1603734" cy="2183853"/>
          </a:xfrm>
          <a:prstGeom prst="arc">
            <a:avLst>
              <a:gd name="adj1" fmla="val 5400215"/>
              <a:gd name="adj2" fmla="val 16191142"/>
            </a:avLst>
          </a:prstGeom>
          <a:ln w="146050" cap="rnd">
            <a:solidFill>
              <a:srgbClr val="FB843B">
                <a:alpha val="54902"/>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itle 4"/>
          <p:cNvSpPr>
            <a:spLocks noGrp="1"/>
          </p:cNvSpPr>
          <p:nvPr>
            <p:ph type="title"/>
          </p:nvPr>
        </p:nvSpPr>
        <p:spPr>
          <a:xfrm>
            <a:off x="389436" y="228602"/>
            <a:ext cx="8363938" cy="507831"/>
          </a:xfrm>
        </p:spPr>
        <p:txBody>
          <a:bodyPr/>
          <a:lstStyle/>
          <a:p>
            <a:r>
              <a:rPr lang="en-US" sz="3600" dirty="0" smtClean="0"/>
              <a:t>&lt;canvas&gt; + JavaScript = Crazy Delicious</a:t>
            </a:r>
            <a:endParaRPr lang="en-US" sz="3600" dirty="0"/>
          </a:p>
        </p:txBody>
      </p:sp>
      <p:sp>
        <p:nvSpPr>
          <p:cNvPr id="9" name="Text Placeholder 5"/>
          <p:cNvSpPr>
            <a:spLocks noGrp="1"/>
          </p:cNvSpPr>
          <p:nvPr>
            <p:ph type="body" sz="quarter" idx="10"/>
          </p:nvPr>
        </p:nvSpPr>
        <p:spPr>
          <a:xfrm>
            <a:off x="389437" y="1447801"/>
            <a:ext cx="8363937" cy="4431982"/>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err="1" smtClean="0">
                <a:ln>
                  <a:noFill/>
                </a:ln>
                <a:solidFill>
                  <a:sysClr val="windowText" lastClr="000000"/>
                </a:solidFill>
                <a:effectLst/>
                <a:uLnTx/>
                <a:uFillTx/>
              </a:rPr>
              <a:t>var</a:t>
            </a:r>
            <a:r>
              <a:rPr kumimoji="0" lang="en-US" sz="2400" b="0" i="0" u="none" strike="noStrike" kern="0" cap="none" spc="0" normalizeH="0" baseline="0" noProof="0" dirty="0" smtClean="0">
                <a:ln>
                  <a:noFill/>
                </a:ln>
                <a:solidFill>
                  <a:sysClr val="windowText" lastClr="000000"/>
                </a:solidFill>
                <a:effectLst/>
                <a:uLnTx/>
                <a:uFillTx/>
              </a:rPr>
              <a:t> </a:t>
            </a:r>
            <a:r>
              <a:rPr kumimoji="0" lang="en-US" sz="2400" b="0" i="0" u="none" strike="noStrike" kern="0" cap="none" spc="0" normalizeH="0" baseline="0" noProof="0" dirty="0" err="1" smtClean="0">
                <a:ln>
                  <a:noFill/>
                </a:ln>
                <a:solidFill>
                  <a:sysClr val="windowText" lastClr="000000"/>
                </a:solidFill>
                <a:effectLst/>
                <a:uLnTx/>
                <a:uFillTx/>
              </a:rPr>
              <a:t>canvasContext</a:t>
            </a:r>
            <a:r>
              <a:rPr kumimoji="0" lang="en-US" sz="2400" b="0" i="0" u="none" strike="noStrike" kern="0" cap="none" spc="0" normalizeH="0" baseline="0" noProof="0" dirty="0" smtClean="0">
                <a:ln>
                  <a:noFill/>
                </a:ln>
                <a:solidFill>
                  <a:sysClr val="windowText" lastClr="000000"/>
                </a:solidFill>
                <a:effectLst/>
                <a:uLnTx/>
                <a:uFillTx/>
              </a:rPr>
              <a:t> = </a:t>
            </a:r>
            <a:r>
              <a:rPr kumimoji="0" lang="en-US" sz="2400" b="0" i="0" u="none" strike="noStrike" kern="0" cap="none" spc="0" normalizeH="0" baseline="0" noProof="0" dirty="0" err="1" smtClean="0">
                <a:ln>
                  <a:noFill/>
                </a:ln>
                <a:solidFill>
                  <a:sysClr val="windowText" lastClr="000000"/>
                </a:solidFill>
                <a:effectLst/>
                <a:uLnTx/>
                <a:uFillTx/>
              </a:rPr>
              <a:t>document.getElementById</a:t>
            </a:r>
            <a:r>
              <a:rPr kumimoji="0" lang="en-US" sz="2400" b="0" i="0" u="none" strike="noStrike" kern="0" cap="none" spc="0" normalizeH="0" baseline="0" noProof="0" dirty="0" smtClean="0">
                <a:ln>
                  <a:noFill/>
                </a:ln>
                <a:solidFill>
                  <a:sysClr val="windowText" lastClr="000000"/>
                </a:solidFill>
                <a:effectLst/>
                <a:uLnTx/>
                <a:uFillTx/>
              </a:rPr>
              <a:t>("canvas")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   .</a:t>
            </a:r>
            <a:r>
              <a:rPr kumimoji="0" lang="en-US" sz="2400" b="1" i="0" u="none" strike="noStrike" kern="0" cap="none" spc="0" normalizeH="0" baseline="0" noProof="0" dirty="0" err="1" smtClean="0">
                <a:ln>
                  <a:noFill/>
                </a:ln>
                <a:solidFill>
                  <a:srgbClr val="F15C44">
                    <a:lumMod val="50000"/>
                  </a:srgbClr>
                </a:solidFill>
                <a:effectLst>
                  <a:outerShdw blurRad="38100" dist="38100" dir="2700000" algn="tl">
                    <a:srgbClr val="000000">
                      <a:alpha val="43137"/>
                    </a:srgbClr>
                  </a:outerShdw>
                </a:effectLst>
                <a:uLnTx/>
                <a:uFillTx/>
              </a:rPr>
              <a:t>getContext</a:t>
            </a:r>
            <a:r>
              <a:rPr kumimoji="0" lang="en-US" sz="2400" b="0" i="0" u="none" strike="noStrike" kern="0" cap="none" spc="0" normalizeH="0" baseline="0" noProof="0" dirty="0" smtClean="0">
                <a:ln>
                  <a:noFill/>
                </a:ln>
                <a:solidFill>
                  <a:sysClr val="windowText" lastClr="000000"/>
                </a:solidFill>
                <a:effectLst/>
                <a:uLnTx/>
                <a:uFillTx/>
              </a:rPr>
              <a:t>("2d");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   </a:t>
            </a:r>
            <a:r>
              <a:rPr kumimoji="0" lang="en-US" sz="2400" b="0" i="0" u="none" strike="noStrike" kern="0" cap="none" spc="0" normalizeH="0" baseline="0" noProof="0" dirty="0" err="1" smtClean="0">
                <a:ln>
                  <a:noFill/>
                </a:ln>
                <a:solidFill>
                  <a:sysClr val="windowText" lastClr="000000"/>
                </a:solidFill>
                <a:effectLst/>
                <a:uLnTx/>
                <a:uFillTx/>
              </a:rPr>
              <a:t>canvasContext.</a:t>
            </a:r>
            <a:r>
              <a:rPr kumimoji="0" lang="en-US" sz="2400" b="1" i="0" u="none" strike="noStrike" kern="0" cap="none" spc="0" normalizeH="0" baseline="0" noProof="0" dirty="0" err="1" smtClean="0">
                <a:ln>
                  <a:noFill/>
                </a:ln>
                <a:solidFill>
                  <a:srgbClr val="F15C44">
                    <a:lumMod val="50000"/>
                  </a:srgbClr>
                </a:solidFill>
                <a:effectLst>
                  <a:outerShdw blurRad="38100" dist="38100" dir="2700000" algn="tl">
                    <a:srgbClr val="000000">
                      <a:alpha val="43137"/>
                    </a:srgbClr>
                  </a:outerShdw>
                </a:effectLst>
                <a:uLnTx/>
                <a:uFillTx/>
              </a:rPr>
              <a:t>fillRect</a:t>
            </a:r>
            <a:r>
              <a:rPr kumimoji="0" lang="en-US" sz="2400" b="0" i="0" u="none" strike="noStrike" kern="0" cap="none" spc="0" normalizeH="0" baseline="0" noProof="0" dirty="0" smtClean="0">
                <a:ln>
                  <a:noFill/>
                </a:ln>
                <a:solidFill>
                  <a:sysClr val="windowText" lastClr="000000"/>
                </a:solidFill>
                <a:effectLst/>
                <a:uLnTx/>
                <a:uFillTx/>
              </a:rPr>
              <a:t>(250, 25, 150, 100);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   </a:t>
            </a:r>
            <a:r>
              <a:rPr kumimoji="0" lang="en-US" sz="2400" b="0" i="0" u="none" strike="noStrike" kern="0" cap="none" spc="0" normalizeH="0" baseline="0" noProof="0" dirty="0" err="1" smtClean="0">
                <a:ln>
                  <a:noFill/>
                </a:ln>
                <a:solidFill>
                  <a:sysClr val="windowText" lastClr="000000"/>
                </a:solidFill>
                <a:effectLst/>
                <a:uLnTx/>
                <a:uFillTx/>
              </a:rPr>
              <a:t>canvasContext.</a:t>
            </a:r>
            <a:r>
              <a:rPr kumimoji="0" lang="en-US" sz="2400" b="1" i="0" u="none" strike="noStrike" kern="0" cap="none" spc="0" normalizeH="0" baseline="0" noProof="0" dirty="0" err="1" smtClean="0">
                <a:ln>
                  <a:noFill/>
                </a:ln>
                <a:solidFill>
                  <a:srgbClr val="F15C44">
                    <a:lumMod val="50000"/>
                  </a:srgbClr>
                </a:solidFill>
                <a:effectLst>
                  <a:outerShdw blurRad="38100" dist="38100" dir="2700000" algn="tl">
                    <a:srgbClr val="000000">
                      <a:alpha val="43137"/>
                    </a:srgbClr>
                  </a:outerShdw>
                </a:effectLst>
                <a:uLnTx/>
                <a:uFillTx/>
              </a:rPr>
              <a:t>beginPath</a:t>
            </a:r>
            <a:r>
              <a:rPr kumimoji="0" lang="en-US" sz="2400" b="0" i="0" u="none" strike="noStrike" kern="0" cap="none" spc="0" normalizeH="0" baseline="0" noProof="0" dirty="0" smtClean="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   canvasContext.</a:t>
            </a:r>
            <a:r>
              <a:rPr kumimoji="0" lang="en-US" sz="2400" b="1" i="0" u="none" strike="noStrike" kern="0" cap="none" spc="0" normalizeH="0" baseline="0" noProof="0" dirty="0" smtClean="0">
                <a:ln>
                  <a:noFill/>
                </a:ln>
                <a:solidFill>
                  <a:srgbClr val="F15C44">
                    <a:lumMod val="50000"/>
                  </a:srgbClr>
                </a:solidFill>
                <a:effectLst>
                  <a:outerShdw blurRad="38100" dist="38100" dir="2700000" algn="tl">
                    <a:srgbClr val="000000">
                      <a:alpha val="43137"/>
                    </a:srgbClr>
                  </a:outerShdw>
                </a:effectLst>
                <a:uLnTx/>
                <a:uFillTx/>
              </a:rPr>
              <a:t>arc</a:t>
            </a:r>
            <a:r>
              <a:rPr kumimoji="0" lang="en-US" sz="2400" b="0" i="0" u="none" strike="noStrike" kern="0" cap="none" spc="0" normalizeH="0" baseline="0" noProof="0" dirty="0" smtClean="0">
                <a:ln>
                  <a:noFill/>
                </a:ln>
                <a:solidFill>
                  <a:sysClr val="windowText" lastClr="000000"/>
                </a:solidFill>
                <a:effectLst/>
                <a:uLnTx/>
                <a:uFillTx/>
              </a:rPr>
              <a:t>(450, 110, 100,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		</a:t>
            </a:r>
            <a:r>
              <a:rPr kumimoji="0" lang="en-US" sz="2400" b="0" i="0" u="none" strike="noStrike" kern="0" cap="none" spc="0" normalizeH="0" baseline="0" noProof="0" dirty="0" err="1" smtClean="0">
                <a:ln>
                  <a:noFill/>
                </a:ln>
                <a:solidFill>
                  <a:sysClr val="windowText" lastClr="000000"/>
                </a:solidFill>
                <a:effectLst/>
                <a:uLnTx/>
                <a:uFillTx/>
              </a:rPr>
              <a:t>Math.PI</a:t>
            </a:r>
            <a:r>
              <a:rPr kumimoji="0" lang="en-US" sz="2400" b="0" i="0" u="none" strike="noStrike" kern="0" cap="none" spc="0" normalizeH="0" baseline="0" noProof="0" dirty="0" smtClean="0">
                <a:ln>
                  <a:noFill/>
                </a:ln>
                <a:solidFill>
                  <a:sysClr val="windowText" lastClr="000000"/>
                </a:solidFill>
                <a:effectLst/>
                <a:uLnTx/>
                <a:uFillTx/>
              </a:rPr>
              <a:t> * 1/2, </a:t>
            </a:r>
            <a:r>
              <a:rPr kumimoji="0" lang="en-US" sz="2400" b="0" i="0" u="none" strike="noStrike" kern="0" cap="none" spc="0" normalizeH="0" baseline="0" noProof="0" dirty="0" err="1" smtClean="0">
                <a:ln>
                  <a:noFill/>
                </a:ln>
                <a:solidFill>
                  <a:sysClr val="windowText" lastClr="000000"/>
                </a:solidFill>
                <a:effectLst/>
                <a:uLnTx/>
                <a:uFillTx/>
              </a:rPr>
              <a:t>Math.PI</a:t>
            </a:r>
            <a:r>
              <a:rPr kumimoji="0" lang="en-US" sz="2400" b="0" i="0" u="none" strike="noStrike" kern="0" cap="none" spc="0" normalizeH="0" baseline="0" noProof="0" dirty="0" smtClean="0">
                <a:ln>
                  <a:noFill/>
                </a:ln>
                <a:solidFill>
                  <a:sysClr val="windowText" lastClr="000000"/>
                </a:solidFill>
                <a:effectLst/>
                <a:uLnTx/>
                <a:uFillTx/>
              </a:rPr>
              <a:t> * 3/2);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   </a:t>
            </a:r>
            <a:r>
              <a:rPr kumimoji="0" lang="en-US" sz="2400" b="0" i="0" u="none" strike="noStrike" kern="0" cap="none" spc="0" normalizeH="0" baseline="0" noProof="0" dirty="0" err="1" smtClean="0">
                <a:ln>
                  <a:noFill/>
                </a:ln>
                <a:solidFill>
                  <a:sysClr val="windowText" lastClr="000000"/>
                </a:solidFill>
                <a:effectLst/>
                <a:uLnTx/>
                <a:uFillTx/>
              </a:rPr>
              <a:t>canvasContext.</a:t>
            </a:r>
            <a:r>
              <a:rPr kumimoji="0" lang="en-US" sz="2400" b="1" i="0" u="none" strike="noStrike" kern="0" cap="none" spc="0" normalizeH="0" baseline="0" noProof="0" dirty="0" err="1" smtClean="0">
                <a:ln>
                  <a:noFill/>
                </a:ln>
                <a:solidFill>
                  <a:srgbClr val="F15C44">
                    <a:lumMod val="50000"/>
                  </a:srgbClr>
                </a:solidFill>
                <a:effectLst>
                  <a:outerShdw blurRad="38100" dist="38100" dir="2700000" algn="tl">
                    <a:srgbClr val="000000">
                      <a:alpha val="43137"/>
                    </a:srgbClr>
                  </a:outerShdw>
                </a:effectLst>
                <a:uLnTx/>
                <a:uFillTx/>
              </a:rPr>
              <a:t>lineWidth</a:t>
            </a:r>
            <a:r>
              <a:rPr kumimoji="0" lang="en-US" sz="2400" b="0" i="0" u="none" strike="noStrike" kern="0" cap="none" spc="0" normalizeH="0" baseline="0" noProof="0" dirty="0" smtClean="0">
                <a:ln>
                  <a:noFill/>
                </a:ln>
                <a:solidFill>
                  <a:sysClr val="windowText" lastClr="000000"/>
                </a:solidFill>
                <a:effectLst/>
                <a:uLnTx/>
                <a:uFillTx/>
              </a:rPr>
              <a:t> = 15;</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   </a:t>
            </a:r>
            <a:r>
              <a:rPr kumimoji="0" lang="en-US" sz="2400" b="0" i="0" u="none" strike="noStrike" kern="0" cap="none" spc="0" normalizeH="0" baseline="0" noProof="0" dirty="0" err="1" smtClean="0">
                <a:ln>
                  <a:noFill/>
                </a:ln>
                <a:solidFill>
                  <a:sysClr val="windowText" lastClr="000000"/>
                </a:solidFill>
                <a:effectLst/>
                <a:uLnTx/>
                <a:uFillTx/>
              </a:rPr>
              <a:t>canvasContext.</a:t>
            </a:r>
            <a:r>
              <a:rPr kumimoji="0" lang="en-US" sz="2400" b="1" i="0" u="none" strike="noStrike" kern="0" cap="none" spc="0" normalizeH="0" baseline="0" noProof="0" dirty="0" err="1" smtClean="0">
                <a:ln>
                  <a:noFill/>
                </a:ln>
                <a:solidFill>
                  <a:srgbClr val="F15C44">
                    <a:lumMod val="50000"/>
                  </a:srgbClr>
                </a:solidFill>
                <a:effectLst>
                  <a:outerShdw blurRad="38100" dist="38100" dir="2700000" algn="tl">
                    <a:srgbClr val="000000">
                      <a:alpha val="43137"/>
                    </a:srgbClr>
                  </a:outerShdw>
                </a:effectLst>
                <a:uLnTx/>
                <a:uFillTx/>
              </a:rPr>
              <a:t>lineCap</a:t>
            </a:r>
            <a:r>
              <a:rPr kumimoji="0" lang="en-US" sz="2400" b="0" i="0" u="none" strike="noStrike" kern="0" cap="none" spc="0" normalizeH="0" baseline="0" noProof="0" dirty="0" smtClean="0">
                <a:ln>
                  <a:noFill/>
                </a:ln>
                <a:solidFill>
                  <a:sysClr val="windowText" lastClr="000000"/>
                </a:solidFill>
                <a:effectLst/>
                <a:uLnTx/>
                <a:uFillTx/>
              </a:rPr>
              <a:t> = 'round';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   </a:t>
            </a:r>
            <a:r>
              <a:rPr kumimoji="0" lang="en-US" sz="2400" b="0" i="0" u="none" strike="noStrike" kern="0" cap="none" spc="0" normalizeH="0" baseline="0" noProof="0" dirty="0" err="1" smtClean="0">
                <a:ln>
                  <a:noFill/>
                </a:ln>
                <a:solidFill>
                  <a:sysClr val="windowText" lastClr="000000"/>
                </a:solidFill>
                <a:effectLst/>
                <a:uLnTx/>
                <a:uFillTx/>
              </a:rPr>
              <a:t>canvasContext.</a:t>
            </a:r>
            <a:r>
              <a:rPr kumimoji="0" lang="en-US" sz="2400" b="1" i="0" u="none" strike="noStrike" kern="0" cap="none" spc="0" normalizeH="0" baseline="0" noProof="0" dirty="0" err="1" smtClean="0">
                <a:ln>
                  <a:noFill/>
                </a:ln>
                <a:solidFill>
                  <a:srgbClr val="F15C44">
                    <a:lumMod val="50000"/>
                  </a:srgbClr>
                </a:solidFill>
                <a:effectLst>
                  <a:outerShdw blurRad="38100" dist="38100" dir="2700000" algn="tl">
                    <a:srgbClr val="000000">
                      <a:alpha val="43137"/>
                    </a:srgbClr>
                  </a:outerShdw>
                </a:effectLst>
                <a:uLnTx/>
                <a:uFillTx/>
              </a:rPr>
              <a:t>strokeStyle</a:t>
            </a:r>
            <a:r>
              <a:rPr kumimoji="0" lang="en-US" sz="2400" b="0" i="0" u="none" strike="noStrike" kern="0" cap="none" spc="0" normalizeH="0" baseline="0" noProof="0" dirty="0" smtClean="0">
                <a:ln>
                  <a:noFill/>
                </a:ln>
                <a:solidFill>
                  <a:sysClr val="windowText" lastClr="000000"/>
                </a:solidFill>
                <a:effectLst/>
                <a:uLnTx/>
                <a:uFillTx/>
              </a:rPr>
              <a:t> =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	'</a:t>
            </a:r>
            <a:r>
              <a:rPr kumimoji="0" lang="en-US" sz="2400" b="0" i="0" u="none" strike="noStrike" kern="0" cap="none" spc="0" normalizeH="0" baseline="0" noProof="0" dirty="0" err="1" smtClean="0">
                <a:ln>
                  <a:noFill/>
                </a:ln>
                <a:solidFill>
                  <a:sysClr val="windowText" lastClr="000000"/>
                </a:solidFill>
                <a:effectLst/>
                <a:uLnTx/>
                <a:uFillTx/>
              </a:rPr>
              <a:t>rgba</a:t>
            </a:r>
            <a:r>
              <a:rPr kumimoji="0" lang="en-US" sz="2400" b="0" i="0" u="none" strike="noStrike" kern="0" cap="none" spc="0" normalizeH="0" baseline="0" noProof="0" dirty="0" smtClean="0">
                <a:ln>
                  <a:noFill/>
                </a:ln>
                <a:solidFill>
                  <a:sysClr val="windowText" lastClr="000000"/>
                </a:solidFill>
                <a:effectLst/>
                <a:uLnTx/>
                <a:uFillTx/>
              </a:rPr>
              <a:t>(255, 127, 0, 0.5)';</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   </a:t>
            </a:r>
            <a:r>
              <a:rPr kumimoji="0" lang="en-US" sz="2400" b="0" i="0" u="none" strike="noStrike" kern="0" cap="none" spc="0" normalizeH="0" baseline="0" noProof="0" dirty="0" err="1" smtClean="0">
                <a:ln>
                  <a:noFill/>
                </a:ln>
                <a:solidFill>
                  <a:sysClr val="windowText" lastClr="000000"/>
                </a:solidFill>
                <a:effectLst/>
                <a:uLnTx/>
                <a:uFillTx/>
              </a:rPr>
              <a:t>canvasContext.</a:t>
            </a:r>
            <a:r>
              <a:rPr kumimoji="0" lang="en-US" sz="2400" b="1" i="0" u="none" strike="noStrike" kern="0" cap="none" spc="0" normalizeH="0" baseline="0" noProof="0" dirty="0" err="1" smtClean="0">
                <a:ln>
                  <a:noFill/>
                </a:ln>
                <a:solidFill>
                  <a:srgbClr val="F15C44">
                    <a:lumMod val="50000"/>
                  </a:srgbClr>
                </a:solidFill>
                <a:effectLst>
                  <a:outerShdw blurRad="38100" dist="38100" dir="2700000" algn="tl">
                    <a:srgbClr val="000000">
                      <a:alpha val="43137"/>
                    </a:srgbClr>
                  </a:outerShdw>
                </a:effectLst>
                <a:uLnTx/>
                <a:uFillTx/>
              </a:rPr>
              <a:t>stroke</a:t>
            </a:r>
            <a:r>
              <a:rPr kumimoji="0" lang="en-US" sz="2400" b="0" i="0" u="none" strike="noStrike" kern="0" cap="none" spc="0" normalizeH="0" baseline="0" noProof="0" dirty="0" smtClean="0">
                <a:ln>
                  <a:noFill/>
                </a:ln>
                <a:solidFill>
                  <a:sysClr val="windowText" lastClr="000000"/>
                </a:solidFill>
                <a:effectLst/>
                <a:uLnTx/>
                <a:uFillTx/>
              </a:rPr>
              <a:t>();</a:t>
            </a:r>
            <a:endParaRPr kumimoji="0" lang="en-US" sz="24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68617634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HTML5">
  <a:themeElements>
    <a:clrScheme name="MS_TechEd_NorthAmerica_2011">
      <a:dk1>
        <a:srgbClr val="000000"/>
      </a:dk1>
      <a:lt1>
        <a:srgbClr val="FFFFFF"/>
      </a:lt1>
      <a:dk2>
        <a:srgbClr val="03C2F1"/>
      </a:dk2>
      <a:lt2>
        <a:srgbClr val="005A84"/>
      </a:lt2>
      <a:accent1>
        <a:srgbClr val="FFC425"/>
      </a:accent1>
      <a:accent2>
        <a:srgbClr val="F15C44"/>
      </a:accent2>
      <a:accent3>
        <a:srgbClr val="ED1977"/>
      </a:accent3>
      <a:accent4>
        <a:srgbClr val="FAA634"/>
      </a:accent4>
      <a:accent5>
        <a:srgbClr val="59585A"/>
      </a:accent5>
      <a:accent6>
        <a:srgbClr val="777777"/>
      </a:accent6>
      <a:hlink>
        <a:srgbClr val="F0ED7B"/>
      </a:hlink>
      <a:folHlink>
        <a:srgbClr val="F3EB4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tx2">
                <a:lumMod val="50000"/>
              </a:schemeClr>
            </a:gs>
            <a:gs pos="80000">
              <a:schemeClr val="tx2"/>
            </a:gs>
            <a:gs pos="100000">
              <a:schemeClr val="tx2"/>
            </a:gs>
          </a:gsLst>
        </a:gradFill>
        <a:ln>
          <a:solidFill>
            <a:schemeClr val="tx2"/>
          </a:solid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200" dirty="0" smtClean="0">
            <a:solidFill>
              <a:schemeClr val="tx1">
                <a:alpha val="99000"/>
              </a:schemeClr>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MS_TechEd_NorthAmerica_2011">
      <a:dk1>
        <a:srgbClr val="000000"/>
      </a:dk1>
      <a:lt1>
        <a:srgbClr val="FFFFFF"/>
      </a:lt1>
      <a:dk2>
        <a:srgbClr val="03C2F1"/>
      </a:dk2>
      <a:lt2>
        <a:srgbClr val="005A84"/>
      </a:lt2>
      <a:accent1>
        <a:srgbClr val="FFC425"/>
      </a:accent1>
      <a:accent2>
        <a:srgbClr val="F15C44"/>
      </a:accent2>
      <a:accent3>
        <a:srgbClr val="ED1977"/>
      </a:accent3>
      <a:accent4>
        <a:srgbClr val="FAA634"/>
      </a:accent4>
      <a:accent5>
        <a:srgbClr val="59585A"/>
      </a:accent5>
      <a:accent6>
        <a:srgbClr val="777777"/>
      </a:accent6>
      <a:hlink>
        <a:srgbClr val="F0ED7B"/>
      </a:hlink>
      <a:folHlink>
        <a:srgbClr val="F3EB4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HTML5">
  <a:themeElements>
    <a:clrScheme name="MS_TechEd_NorthAmerica_2011">
      <a:dk1>
        <a:srgbClr val="000000"/>
      </a:dk1>
      <a:lt1>
        <a:srgbClr val="FFFFFF"/>
      </a:lt1>
      <a:dk2>
        <a:srgbClr val="03C2F1"/>
      </a:dk2>
      <a:lt2>
        <a:srgbClr val="005A84"/>
      </a:lt2>
      <a:accent1>
        <a:srgbClr val="FFC425"/>
      </a:accent1>
      <a:accent2>
        <a:srgbClr val="F15C44"/>
      </a:accent2>
      <a:accent3>
        <a:srgbClr val="ED1977"/>
      </a:accent3>
      <a:accent4>
        <a:srgbClr val="FAA634"/>
      </a:accent4>
      <a:accent5>
        <a:srgbClr val="59585A"/>
      </a:accent5>
      <a:accent6>
        <a:srgbClr val="777777"/>
      </a:accent6>
      <a:hlink>
        <a:srgbClr val="F0ED7B"/>
      </a:hlink>
      <a:folHlink>
        <a:srgbClr val="F3EB4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tx2">
                <a:lumMod val="50000"/>
              </a:schemeClr>
            </a:gs>
            <a:gs pos="80000">
              <a:schemeClr val="tx2"/>
            </a:gs>
            <a:gs pos="100000">
              <a:schemeClr val="tx2"/>
            </a:gs>
          </a:gsLst>
        </a:gradFill>
        <a:ln>
          <a:solidFill>
            <a:schemeClr val="tx2"/>
          </a:solid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200" dirty="0" smtClean="0">
            <a:solidFill>
              <a:schemeClr val="tx1">
                <a:alpha val="99000"/>
              </a:schemeClr>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4.xml><?xml version="1.0" encoding="utf-8"?>
<a:theme xmlns:a="http://schemas.openxmlformats.org/drawingml/2006/main" name="2_White with Consolas font for code slides">
  <a:themeElements>
    <a:clrScheme name="MS_TechEd_NorthAmerica_2011">
      <a:dk1>
        <a:srgbClr val="000000"/>
      </a:dk1>
      <a:lt1>
        <a:srgbClr val="FFFFFF"/>
      </a:lt1>
      <a:dk2>
        <a:srgbClr val="03C2F1"/>
      </a:dk2>
      <a:lt2>
        <a:srgbClr val="005A84"/>
      </a:lt2>
      <a:accent1>
        <a:srgbClr val="FFC425"/>
      </a:accent1>
      <a:accent2>
        <a:srgbClr val="F15C44"/>
      </a:accent2>
      <a:accent3>
        <a:srgbClr val="ED1977"/>
      </a:accent3>
      <a:accent4>
        <a:srgbClr val="FAA634"/>
      </a:accent4>
      <a:accent5>
        <a:srgbClr val="59585A"/>
      </a:accent5>
      <a:accent6>
        <a:srgbClr val="777777"/>
      </a:accent6>
      <a:hlink>
        <a:srgbClr val="F0ED7B"/>
      </a:hlink>
      <a:folHlink>
        <a:srgbClr val="F3EB4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HTML5.thmx</Template>
  <TotalTime>3080</TotalTime>
  <Words>1757</Words>
  <Application>Microsoft Macintosh PowerPoint</Application>
  <PresentationFormat>On-screen Show (4:3)</PresentationFormat>
  <Paragraphs>270</Paragraphs>
  <Slides>35</Slides>
  <Notes>19</Notes>
  <HiddenSlides>0</HiddenSlides>
  <MMClips>0</MMClips>
  <ScaleCrop>false</ScaleCrop>
  <HeadingPairs>
    <vt:vector size="4" baseType="variant">
      <vt:variant>
        <vt:lpstr>Theme</vt:lpstr>
      </vt:variant>
      <vt:variant>
        <vt:i4>4</vt:i4>
      </vt:variant>
      <vt:variant>
        <vt:lpstr>Slide Titles</vt:lpstr>
      </vt:variant>
      <vt:variant>
        <vt:i4>35</vt:i4>
      </vt:variant>
    </vt:vector>
  </HeadingPairs>
  <TitlesOfParts>
    <vt:vector size="39" baseType="lpstr">
      <vt:lpstr>HTML5</vt:lpstr>
      <vt:lpstr>1_White with Consolas font for code slides</vt:lpstr>
      <vt:lpstr>1_HTML5</vt:lpstr>
      <vt:lpstr>2_White with Consolas font for code slides</vt:lpstr>
      <vt:lpstr>JavaScript APIs*</vt:lpstr>
      <vt:lpstr>JavaScript APIs</vt:lpstr>
      <vt:lpstr>Agenda</vt:lpstr>
      <vt:lpstr>Geolocation*</vt:lpstr>
      <vt:lpstr>You are (within a Few Hundred Meters of) Here</vt:lpstr>
      <vt:lpstr>Browser Support for Geolocation</vt:lpstr>
      <vt:lpstr>Geolocation</vt:lpstr>
      <vt:lpstr>Canvas*</vt:lpstr>
      <vt:lpstr>&lt;canvas&gt; + JavaScript = Crazy Delicious</vt:lpstr>
      <vt:lpstr>Browser Support for Canvas</vt:lpstr>
      <vt:lpstr>&lt;canvas&gt;</vt:lpstr>
      <vt:lpstr>Web Workers and Sockets*</vt:lpstr>
      <vt:lpstr>Web Workers</vt:lpstr>
      <vt:lpstr>Web Workers</vt:lpstr>
      <vt:lpstr>Browser Support for Web Workers</vt:lpstr>
      <vt:lpstr>Web Sockets – Real Time Connections</vt:lpstr>
      <vt:lpstr>Browser Support for Web Sockets</vt:lpstr>
      <vt:lpstr>Workers and Sockets</vt:lpstr>
      <vt:lpstr>Storage and IndexedDB*</vt:lpstr>
      <vt:lpstr>Working with localStorage </vt:lpstr>
      <vt:lpstr>Browser Support for Web Storage</vt:lpstr>
      <vt:lpstr>Working with IndexedDB</vt:lpstr>
      <vt:lpstr>Browser Support for IndexedDB</vt:lpstr>
      <vt:lpstr>Local Storage</vt:lpstr>
      <vt:lpstr>Drag and Drop*</vt:lpstr>
      <vt:lpstr>Using Drag and Drop</vt:lpstr>
      <vt:lpstr>Using Drag and Drop</vt:lpstr>
      <vt:lpstr>Using Drag and Drop</vt:lpstr>
      <vt:lpstr>Browser Support for Drag and Drop</vt:lpstr>
      <vt:lpstr>Drag and Drop</vt:lpstr>
      <vt:lpstr>History API*</vt:lpstr>
      <vt:lpstr>History API</vt:lpstr>
      <vt:lpstr>Browser Support for History API</vt:lpstr>
      <vt:lpstr>PowerPoint Presentation</vt:lpstr>
      <vt:lpstr>Lab Instructions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 Satrom</dc:creator>
  <cp:lastModifiedBy>Clark Sell</cp:lastModifiedBy>
  <cp:revision>78</cp:revision>
  <dcterms:created xsi:type="dcterms:W3CDTF">2012-01-03T16:41:51Z</dcterms:created>
  <dcterms:modified xsi:type="dcterms:W3CDTF">2012-01-11T16:18:18Z</dcterms:modified>
</cp:coreProperties>
</file>