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0" r:id="rId2"/>
    <p:sldMasterId id="2147483682" r:id="rId3"/>
    <p:sldMasterId id="2147483702" r:id="rId4"/>
  </p:sldMasterIdLst>
  <p:notesMasterIdLst>
    <p:notesMasterId r:id="rId31"/>
  </p:notesMasterIdLst>
  <p:sldIdLst>
    <p:sldId id="256" r:id="rId5"/>
    <p:sldId id="260" r:id="rId6"/>
    <p:sldId id="258" r:id="rId7"/>
    <p:sldId id="270" r:id="rId8"/>
    <p:sldId id="271" r:id="rId9"/>
    <p:sldId id="272" r:id="rId10"/>
    <p:sldId id="273" r:id="rId11"/>
    <p:sldId id="284" r:id="rId12"/>
    <p:sldId id="274" r:id="rId13"/>
    <p:sldId id="277" r:id="rId14"/>
    <p:sldId id="278" r:id="rId15"/>
    <p:sldId id="283" r:id="rId16"/>
    <p:sldId id="279" r:id="rId17"/>
    <p:sldId id="267" r:id="rId18"/>
    <p:sldId id="287" r:id="rId19"/>
    <p:sldId id="282" r:id="rId20"/>
    <p:sldId id="268" r:id="rId21"/>
    <p:sldId id="286" r:id="rId22"/>
    <p:sldId id="281" r:id="rId23"/>
    <p:sldId id="285" r:id="rId24"/>
    <p:sldId id="269" r:id="rId25"/>
    <p:sldId id="275" r:id="rId26"/>
    <p:sldId id="280" r:id="rId27"/>
    <p:sldId id="276" r:id="rId28"/>
    <p:sldId id="263" r:id="rId29"/>
    <p:sldId id="26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14" autoAdjust="0"/>
    <p:restoredTop sz="65633" autoAdjust="0"/>
  </p:normalViewPr>
  <p:slideViewPr>
    <p:cSldViewPr snapToGrid="0" snapToObjects="1">
      <p:cViewPr varScale="1">
        <p:scale>
          <a:sx n="93" d="100"/>
          <a:sy n="93" d="100"/>
        </p:scale>
        <p:origin x="-2728" y="-104"/>
      </p:cViewPr>
      <p:guideLst>
        <p:guide orient="horz" pos="2160"/>
        <p:guide pos="2880"/>
      </p:guideLst>
    </p:cSldViewPr>
  </p:slideViewPr>
  <p:outlineViewPr>
    <p:cViewPr>
      <p:scale>
        <a:sx n="33" d="100"/>
        <a:sy n="33" d="100"/>
      </p:scale>
      <p:origin x="0" y="280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EA0DBE-4458-7349-8DB4-B45B1B6487F3}" type="datetimeFigureOut">
              <a:rPr lang="en-US" smtClean="0"/>
              <a:t>1/3/12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F65C51-ACD0-EB42-9E75-DB57B27F6178}" type="slidenum">
              <a:rPr lang="en-US" smtClean="0"/>
              <a:t>‹#›</a:t>
            </a:fld>
            <a:endParaRPr lang="en-US"/>
          </a:p>
        </p:txBody>
      </p:sp>
    </p:spTree>
    <p:extLst>
      <p:ext uri="{BB962C8B-B14F-4D97-AF65-F5344CB8AC3E}">
        <p14:creationId xmlns:p14="http://schemas.microsoft.com/office/powerpoint/2010/main" val="26516373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You’ll recall</a:t>
            </a:r>
            <a:r>
              <a:rPr lang="en-US" baseline="0" dirty="0" smtClean="0"/>
              <a:t> that semantics was one of our five words, because it’s important to understand why HTML5 introduces changes to the HTML5 markup specification, both by eliminating unneeded cruft and adding more semantically-rich elements.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057975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 data attributes are intended</a:t>
            </a:r>
            <a:r>
              <a:rPr lang="en-US" baseline="0" dirty="0" smtClean="0"/>
              <a:t> to store custom data private to the page or application, for which there are no more appropriate attributes or elements. Intended to be used by scripts in the site.</a:t>
            </a:r>
          </a:p>
          <a:p>
            <a:endParaRPr lang="en-US" baseline="0" dirty="0" smtClean="0"/>
          </a:p>
          <a:p>
            <a:r>
              <a:rPr lang="en-US" baseline="0" dirty="0" smtClean="0"/>
              <a:t>Common uses include:</a:t>
            </a:r>
          </a:p>
          <a:p>
            <a:endParaRPr lang="en-US" baseline="0" dirty="0" smtClean="0"/>
          </a:p>
          <a:p>
            <a:pPr marL="171450" indent="-171450">
              <a:buFontTx/>
              <a:buChar char="-"/>
            </a:pPr>
            <a:r>
              <a:rPr lang="en-US" baseline="0" dirty="0" smtClean="0"/>
              <a:t>Unobtrusive Validation in ASP.NET MVC</a:t>
            </a:r>
          </a:p>
          <a:p>
            <a:pPr marL="171450" indent="-171450">
              <a:buFontTx/>
              <a:buChar char="-"/>
            </a:pPr>
            <a:r>
              <a:rPr lang="en-US" baseline="0" dirty="0" err="1" smtClean="0"/>
              <a:t>jQuery</a:t>
            </a:r>
            <a:r>
              <a:rPr lang="en-US" baseline="0" dirty="0" smtClean="0"/>
              <a:t> Mobile</a:t>
            </a:r>
          </a:p>
          <a:p>
            <a:pPr marL="171450" indent="-171450">
              <a:buFontTx/>
              <a:buChar char="-"/>
            </a:pPr>
            <a:r>
              <a:rPr lang="en-US" baseline="0" dirty="0" smtClean="0"/>
              <a:t>Knockout JS</a:t>
            </a:r>
            <a:endParaRPr lang="en-US" dirty="0"/>
          </a:p>
        </p:txBody>
      </p:sp>
      <p:sp>
        <p:nvSpPr>
          <p:cNvPr id="4" name="Slide Number Placeholder 3"/>
          <p:cNvSpPr>
            <a:spLocks noGrp="1"/>
          </p:cNvSpPr>
          <p:nvPr>
            <p:ph type="sldNum" sz="quarter" idx="10"/>
          </p:nvPr>
        </p:nvSpPr>
        <p:spPr/>
        <p:txBody>
          <a:bodyPr/>
          <a:lstStyle/>
          <a:p>
            <a:fld id="{3CF65C51-ACD0-EB42-9E75-DB57B27F6178}" type="slidenum">
              <a:rPr lang="en-US" smtClean="0"/>
              <a:t>18</a:t>
            </a:fld>
            <a:endParaRPr lang="en-US"/>
          </a:p>
        </p:txBody>
      </p:sp>
    </p:spTree>
    <p:extLst>
      <p:ext uri="{BB962C8B-B14F-4D97-AF65-F5344CB8AC3E}">
        <p14:creationId xmlns:p14="http://schemas.microsoft.com/office/powerpoint/2010/main" val="1703694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Go to http://</a:t>
            </a:r>
            <a:r>
              <a:rPr lang="en-US" dirty="0" err="1" smtClean="0"/>
              <a:t>validator.nu</a:t>
            </a:r>
            <a:r>
              <a:rPr lang="en-US" dirty="0" smtClean="0"/>
              <a:t>/ and create a arbitrary</a:t>
            </a:r>
            <a:r>
              <a:rPr lang="en-US" baseline="0" dirty="0" smtClean="0"/>
              <a:t> attribute and try to validate the page</a:t>
            </a:r>
          </a:p>
          <a:p>
            <a:pPr marL="228600" indent="-228600">
              <a:buAutoNum type="arabicParenR"/>
            </a:pPr>
            <a:r>
              <a:rPr lang="en-US" baseline="0" dirty="0" smtClean="0"/>
              <a:t>Append data- and attempt to validate again, it will work this time. </a:t>
            </a:r>
          </a:p>
          <a:p>
            <a:pPr marL="228600" indent="-228600">
              <a:buAutoNum type="arabicParenR"/>
            </a:pPr>
            <a:endParaRPr lang="en-US" baseline="0" dirty="0" smtClean="0"/>
          </a:p>
          <a:p>
            <a:pPr marL="228600" indent="-228600">
              <a:buAutoNum type="arabicParenR"/>
            </a:pPr>
            <a:r>
              <a:rPr lang="en-US" baseline="0" dirty="0" smtClean="0"/>
              <a:t>Now let’s look at real-world uses of data-. </a:t>
            </a:r>
            <a:r>
              <a:rPr lang="en-US" baseline="0" dirty="0" err="1" smtClean="0"/>
              <a:t>jQuery</a:t>
            </a:r>
            <a:r>
              <a:rPr lang="en-US" baseline="0" dirty="0" smtClean="0"/>
              <a:t> mobile makes heavy use of Data- attributes, and we can take a look and how we can query these</a:t>
            </a:r>
          </a:p>
          <a:p>
            <a:pPr marL="228600" indent="-228600">
              <a:buAutoNum type="arabicParenR"/>
            </a:pPr>
            <a:r>
              <a:rPr lang="en-US" baseline="0" dirty="0" smtClean="0"/>
              <a:t>Go to </a:t>
            </a:r>
            <a:r>
              <a:rPr lang="en-US" baseline="0" dirty="0" err="1" smtClean="0"/>
              <a:t>jQueryMobile.com</a:t>
            </a:r>
            <a:r>
              <a:rPr lang="en-US" baseline="0" dirty="0" smtClean="0"/>
              <a:t> and show the gallery</a:t>
            </a:r>
          </a:p>
          <a:p>
            <a:pPr marL="228600" indent="-228600">
              <a:buAutoNum type="arabicParenR"/>
            </a:pPr>
            <a:r>
              <a:rPr lang="en-US" baseline="0" dirty="0" smtClean="0"/>
              <a:t>Go to http://</a:t>
            </a:r>
            <a:r>
              <a:rPr lang="en-US" baseline="0" dirty="0" err="1" smtClean="0"/>
              <a:t>www.slideshare.net</a:t>
            </a:r>
            <a:r>
              <a:rPr lang="en-US" baseline="0" dirty="0" smtClean="0"/>
              <a:t>/mobile or </a:t>
            </a:r>
            <a:r>
              <a:rPr lang="en-US" baseline="0" dirty="0" err="1" smtClean="0"/>
              <a:t>m.opentable.com</a:t>
            </a:r>
            <a:r>
              <a:rPr lang="en-US" baseline="0" dirty="0" smtClean="0"/>
              <a:t> and open the Chrome </a:t>
            </a:r>
            <a:r>
              <a:rPr lang="en-US" baseline="0" dirty="0" err="1" smtClean="0"/>
              <a:t>Dev</a:t>
            </a:r>
            <a:r>
              <a:rPr lang="en-US" baseline="0" dirty="0" smtClean="0"/>
              <a:t> tools</a:t>
            </a:r>
          </a:p>
          <a:p>
            <a:pPr marL="228600" indent="-228600">
              <a:buAutoNum type="arabicParenR"/>
            </a:pPr>
            <a:r>
              <a:rPr lang="en-US" baseline="0" dirty="0" smtClean="0"/>
              <a:t>Open the console and select an element by ID to show working with Data-* attributes</a:t>
            </a:r>
          </a:p>
          <a:p>
            <a:pPr marL="228600" indent="-228600">
              <a:buAutoNum type="arabicParenR"/>
            </a:pPr>
            <a:endParaRPr lang="en-US" baseline="0" smtClean="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785940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SVG is an older graphics specification, but a powerful one. SVG, or Scalable Vector Graphics, is actually a family of specifications around providing an XML-based file-format for two-dimensional vector graphics. </a:t>
            </a:r>
          </a:p>
          <a:p>
            <a:endParaRPr lang="en-US" baseline="0" dirty="0" smtClean="0"/>
          </a:p>
          <a:p>
            <a:r>
              <a:rPr lang="en-US" baseline="0" dirty="0" smtClean="0"/>
              <a:t>SVG can be represented as a standalone .svg file or embedded as xml into your markup. Inline SVG gives you a powerful way to work with vector graphics on you page, and because it’s markup and not a binary image, you can manipulate and style anything in the SVG element and you can use script to interact with the element, much like you do with canvas.</a:t>
            </a:r>
          </a:p>
          <a:p>
            <a:endParaRPr lang="en-US" baseline="0" dirty="0" smtClean="0"/>
          </a:p>
          <a:p>
            <a:r>
              <a:rPr lang="en-US" baseline="0" dirty="0" smtClean="0"/>
              <a:t>[Image captured from my computer]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523283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canvas and svg in action.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785940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a:t>
            </a:r>
            <a:r>
              <a:rPr lang="en-US" baseline="0" dirty="0" smtClean="0"/>
              <a:t> about unneeded cruft, first. </a:t>
            </a:r>
            <a:r>
              <a:rPr lang="en-US" dirty="0" smtClean="0"/>
              <a:t>You’ve seen this, no doubt. This is the smallest XHTML document</a:t>
            </a:r>
            <a:r>
              <a:rPr lang="en-US" baseline="0" dirty="0" smtClean="0"/>
              <a:t> that I could create, and it still barely fits in this slide. HTML5 changes this drastically, and you can use those changes today in any browser, even older ones. You pages will still render.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076717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 is all you need to create a</a:t>
            </a:r>
            <a:r>
              <a:rPr lang="en-US" baseline="0" dirty="0" smtClean="0"/>
              <a:t> valid</a:t>
            </a:r>
            <a:r>
              <a:rPr lang="en-US" dirty="0" smtClean="0"/>
              <a:t> HTML5 document.</a:t>
            </a:r>
            <a:r>
              <a:rPr lang="en-US" baseline="0" dirty="0" smtClean="0"/>
              <a:t> The Doctype and meta http-equiv tags been changed. It’s nice to get that cruft out of the way.</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815945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we’re gotten some cruft out of our markup. We’ve also added new elements.</a:t>
            </a:r>
          </a:p>
          <a:p>
            <a:endParaRPr lang="en-US" dirty="0" smtClean="0"/>
          </a:p>
          <a:p>
            <a:r>
              <a:rPr lang="en-US" dirty="0" smtClean="0"/>
              <a:t>Here’s a list of all of the new markup</a:t>
            </a:r>
            <a:r>
              <a:rPr lang="en-US" baseline="0" dirty="0" smtClean="0"/>
              <a:t> elements defined in HTML5. I’m not going to cover most of these today, though I will briefly cover the highlighted items. There is tons of information about them available online and in great books like “HTML5 Up and Running” and “Introducing HTML5.” Remember that word “semantic?” The beautiful thing about this list is that most of these probably mean exactly what you think they mean.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969169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Let’s take a look at some of these new elements now.</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746853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we’ll look at two</a:t>
            </a:r>
            <a:r>
              <a:rPr lang="en-US" baseline="0" dirty="0" smtClean="0"/>
              <a:t> related elements that standardize how rich media is presented to users through the browser.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651228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Audio and Video are</a:t>
            </a:r>
            <a:r>
              <a:rPr lang="en-US" baseline="0" dirty="0" smtClean="0"/>
              <a:t> some of the most talked about new elements and, on face, they are very easy to use. Practically though, Codecs complicate both audio and video because even though all browsers implement these new tags, not all agree on the proper Codecs to support. So using audio and video today is possible, but you should, as a best practice, provide at least 3 sources of video(WebM, MP4 and Ogg Vorbis) and 2 of Audio (mp3, Ogg Theora) and fallback to Silverlight or flash for browsers that don’t support Video and Audio tags.</a:t>
            </a:r>
          </a:p>
          <a:p>
            <a:endParaRPr lang="en-US" baseline="0" dirty="0" smtClean="0"/>
          </a:p>
          <a:p>
            <a:r>
              <a:rPr lang="en-US" baseline="0" dirty="0" smtClean="0"/>
              <a:t>[Image captured from my computer]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523283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using audio and video, and at how to provide fallback.</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4506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65C51-ACD0-EB42-9E75-DB57B27F6178}" type="slidenum">
              <a:rPr lang="en-US" smtClean="0"/>
              <a:t>15</a:t>
            </a:fld>
            <a:endParaRPr lang="en-US"/>
          </a:p>
        </p:txBody>
      </p:sp>
    </p:spTree>
    <p:extLst>
      <p:ext uri="{BB962C8B-B14F-4D97-AF65-F5344CB8AC3E}">
        <p14:creationId xmlns:p14="http://schemas.microsoft.com/office/powerpoint/2010/main" val="3471630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e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e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e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jpe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jpe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jpe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4" y="2265475"/>
            <a:ext cx="7683913"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727662" y="4703875"/>
            <a:ext cx="7683914"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35574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447799"/>
            <a:ext cx="8363938" cy="2000548"/>
          </a:xfrm>
        </p:spPr>
        <p:txBody>
          <a:bodyPr/>
          <a:lstStyle>
            <a:lvl1pPr marL="460375" indent="-460375">
              <a:lnSpc>
                <a:spcPct val="90000"/>
              </a:lnSpc>
              <a:buFontTx/>
              <a:buBlip>
                <a:blip r:embed="rId2"/>
              </a:buBlip>
              <a:defRPr/>
            </a:lvl1pPr>
            <a:lvl2pPr marL="855663" indent="-395288">
              <a:lnSpc>
                <a:spcPct val="90000"/>
              </a:lnSpc>
              <a:buFontTx/>
              <a:buBlip>
                <a:blip r:embed="rId2"/>
              </a:buBlip>
              <a:defRPr/>
            </a:lvl2pPr>
            <a:lvl3pPr marL="1258888" indent="-403225">
              <a:lnSpc>
                <a:spcPct val="90000"/>
              </a:lnSpc>
              <a:buFontTx/>
              <a:buBlip>
                <a:blip r:embed="rId2"/>
              </a:buBlip>
              <a:defRPr/>
            </a:lvl3pPr>
            <a:lvl4pPr marL="1604963" indent="-346075">
              <a:lnSpc>
                <a:spcPct val="90000"/>
              </a:lnSpc>
              <a:buFontTx/>
              <a:buBlip>
                <a:blip r:embed="rId2"/>
              </a:buBlip>
              <a:defRPr/>
            </a:lvl4pPr>
            <a:lvl5pPr marL="1941513" indent="-336550">
              <a:lnSpc>
                <a:spcPct val="90000"/>
              </a:lnSpc>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5176075"/>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2"/>
            <a:ext cx="4115872" cy="2134431"/>
          </a:xfrm>
        </p:spPr>
        <p:txBody>
          <a:bodyPr/>
          <a:lstStyle>
            <a:lvl1pPr marL="339976" indent="-339976">
              <a:lnSpc>
                <a:spcPct val="90000"/>
              </a:lnSpc>
              <a:buFontTx/>
              <a:buBlip>
                <a:blip r:embed="rId2"/>
              </a:buBlip>
              <a:defRPr sz="2800"/>
            </a:lvl1pPr>
            <a:lvl2pPr marL="673338" indent="-325424">
              <a:lnSpc>
                <a:spcPct val="90000"/>
              </a:lnSpc>
              <a:buFontTx/>
              <a:buBlip>
                <a:blip r:embed="rId2"/>
              </a:buBlip>
              <a:defRPr sz="2400"/>
            </a:lvl2pPr>
            <a:lvl3pPr marL="953785" indent="-288384">
              <a:lnSpc>
                <a:spcPct val="90000"/>
              </a:lnSpc>
              <a:buFontTx/>
              <a:buBlip>
                <a:blip r:embed="rId2"/>
              </a:buBlip>
              <a:defRPr sz="2000"/>
            </a:lvl3pPr>
            <a:lvl4pPr marL="1227618" indent="-273833">
              <a:lnSpc>
                <a:spcPct val="90000"/>
              </a:lnSpc>
              <a:buFontTx/>
              <a:buBlip>
                <a:blip r:embed="rId2"/>
              </a:buBlip>
              <a:defRPr sz="1800"/>
            </a:lvl4pPr>
            <a:lvl5pPr marL="1516002" indent="-280447">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447802"/>
            <a:ext cx="4115872" cy="2134431"/>
          </a:xfrm>
        </p:spPr>
        <p:txBody>
          <a:bodyPr/>
          <a:lstStyle>
            <a:lvl1pPr marL="347914" indent="-347914">
              <a:lnSpc>
                <a:spcPct val="90000"/>
              </a:lnSpc>
              <a:buFontTx/>
              <a:buBlip>
                <a:blip r:embed="rId2"/>
              </a:buBlip>
              <a:defRPr sz="2800"/>
            </a:lvl1pPr>
            <a:lvl2pPr marL="673338" indent="-339976">
              <a:lnSpc>
                <a:spcPct val="90000"/>
              </a:lnSpc>
              <a:buFontTx/>
              <a:buBlip>
                <a:blip r:embed="rId2"/>
              </a:buBlip>
              <a:defRPr sz="2400"/>
            </a:lvl2pPr>
            <a:lvl3pPr marL="961722" indent="-302936">
              <a:lnSpc>
                <a:spcPct val="90000"/>
              </a:lnSpc>
              <a:buFontTx/>
              <a:buBlip>
                <a:blip r:embed="rId2"/>
              </a:buBlip>
              <a:defRPr sz="2000"/>
            </a:lvl3pPr>
            <a:lvl4pPr marL="1227618" indent="-265896">
              <a:lnSpc>
                <a:spcPct val="90000"/>
              </a:lnSpc>
              <a:buFontTx/>
              <a:buBlip>
                <a:blip r:embed="rId2"/>
              </a:buBlip>
              <a:defRPr sz="1800"/>
            </a:lvl4pPr>
            <a:lvl5pPr marL="1516002" indent="-273833">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21081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58895"/>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1" y="2133601"/>
            <a:ext cx="4114800" cy="1860253"/>
          </a:xfrm>
        </p:spPr>
        <p:txBody>
          <a:bodyPr/>
          <a:lstStyle>
            <a:lvl1pPr marL="281770" indent="-281770">
              <a:buFontTx/>
              <a:buBlip>
                <a:blip r:embed="rId2"/>
              </a:buBlip>
              <a:defRPr sz="2300"/>
            </a:lvl1pPr>
            <a:lvl2pPr marL="562218" indent="-265896">
              <a:buFontTx/>
              <a:buBlip>
                <a:blip r:embed="rId2"/>
              </a:buBlip>
              <a:defRPr sz="2000"/>
            </a:lvl2pPr>
            <a:lvl3pPr marL="813562" indent="-243407">
              <a:buFontTx/>
              <a:buBlip>
                <a:blip r:embed="rId2"/>
              </a:buBlip>
              <a:defRPr sz="1800"/>
            </a:lvl3pPr>
            <a:lvl4pPr marL="1050354" indent="-228856">
              <a:buFontTx/>
              <a:buBlip>
                <a:blip r:embed="rId2"/>
              </a:buBlip>
              <a:defRPr sz="1700"/>
            </a:lvl4pPr>
            <a:lvl5pPr marL="1279210" indent="-206367">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58895"/>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2133602"/>
            <a:ext cx="4115872" cy="1860253"/>
          </a:xfrm>
        </p:spPr>
        <p:txBody>
          <a:bodyPr/>
          <a:lstStyle>
            <a:lvl1pPr marL="296321" indent="-296321">
              <a:buFontTx/>
              <a:buBlip>
                <a:blip r:embed="rId2"/>
              </a:buBlip>
              <a:defRPr sz="2300"/>
            </a:lvl1pPr>
            <a:lvl2pPr marL="570155" indent="-273833">
              <a:buFontTx/>
              <a:buBlip>
                <a:blip r:embed="rId2"/>
              </a:buBlip>
              <a:defRPr sz="2000"/>
            </a:lvl2pPr>
            <a:lvl3pPr marL="821499" indent="-244730">
              <a:buFontTx/>
              <a:buBlip>
                <a:blip r:embed="rId2"/>
              </a:buBlip>
              <a:defRPr sz="1800"/>
            </a:lvl3pPr>
            <a:lvl4pPr marL="1050354" indent="-236793">
              <a:buFontTx/>
              <a:buBlip>
                <a:blip r:embed="rId2"/>
              </a:buBlip>
              <a:defRPr sz="1700"/>
            </a:lvl4pPr>
            <a:lvl5pPr marL="1279210" indent="-220919">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8946279"/>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7495984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096292"/>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25854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WALKIN - Prints in GRAYSCALE">
    <p:bg bwMode="ltGray">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2392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2"/>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1789784"/>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2"/>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1471246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905003"/>
            <a:ext cx="8363937" cy="20056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
        <p:nvSpPr>
          <p:cNvPr id="5" name="Title 1"/>
          <p:cNvSpPr>
            <a:spLocks noGrp="1"/>
          </p:cNvSpPr>
          <p:nvPr>
            <p:ph type="ctrTitle"/>
          </p:nvPr>
        </p:nvSpPr>
        <p:spPr>
          <a:xfrm>
            <a:off x="627623" y="2431024"/>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6"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012967924"/>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905007"/>
            <a:ext cx="8363937"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41142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265473"/>
            <a:ext cx="7683913"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727662" y="4703873"/>
            <a:ext cx="7683914"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35574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265473"/>
            <a:ext cx="7683913"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727662" y="4703873"/>
            <a:ext cx="7683914"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35574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
        <p:nvSpPr>
          <p:cNvPr id="5" name="Title 1"/>
          <p:cNvSpPr>
            <a:spLocks noGrp="1"/>
          </p:cNvSpPr>
          <p:nvPr>
            <p:ph type="ctrTitle"/>
          </p:nvPr>
        </p:nvSpPr>
        <p:spPr>
          <a:xfrm>
            <a:off x="627623" y="2431024"/>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6"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012967924"/>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55047"/>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89144"/>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4159477088"/>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328755194"/>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78639449"/>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90226560"/>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6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9194965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20056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7161891"/>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55047"/>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89146"/>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4159477088"/>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_Title and Content">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00548"/>
          </a:xfrm>
        </p:spPr>
        <p:txBody>
          <a:bodyPr/>
          <a:lstStyle>
            <a:lvl1pPr marL="460375" indent="-460375">
              <a:buFontTx/>
              <a:buBlip>
                <a:blip r:embed="rId3"/>
              </a:buBlip>
              <a:defRPr/>
            </a:lvl1pPr>
            <a:lvl2pPr marL="855663" indent="-395288">
              <a:buFontTx/>
              <a:buBlip>
                <a:blip r:embed="rId3"/>
              </a:buBlip>
              <a:defRPr/>
            </a:lvl2pPr>
            <a:lvl3pPr marL="1258888" indent="-403225">
              <a:buFontTx/>
              <a:buBlip>
                <a:blip r:embed="rId3"/>
              </a:buBlip>
              <a:defRPr/>
            </a:lvl3pPr>
            <a:lvl4pPr marL="1604963" indent="-346075">
              <a:buFontTx/>
              <a:buBlip>
                <a:blip r:embed="rId3"/>
              </a:buBlip>
              <a:defRPr/>
            </a:lvl4pPr>
            <a:lvl5pPr marL="1941513" indent="-33655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8837228"/>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447799"/>
            <a:ext cx="8363938" cy="2000548"/>
          </a:xfrm>
        </p:spPr>
        <p:txBody>
          <a:bodyPr/>
          <a:lstStyle>
            <a:lvl1pPr marL="460375" indent="-460375">
              <a:lnSpc>
                <a:spcPct val="90000"/>
              </a:lnSpc>
              <a:buFontTx/>
              <a:buBlip>
                <a:blip r:embed="rId2"/>
              </a:buBlip>
              <a:defRPr/>
            </a:lvl1pPr>
            <a:lvl2pPr marL="855663" indent="-395288">
              <a:lnSpc>
                <a:spcPct val="90000"/>
              </a:lnSpc>
              <a:buFontTx/>
              <a:buBlip>
                <a:blip r:embed="rId2"/>
              </a:buBlip>
              <a:defRPr/>
            </a:lvl2pPr>
            <a:lvl3pPr marL="1258888" indent="-403225">
              <a:lnSpc>
                <a:spcPct val="90000"/>
              </a:lnSpc>
              <a:buFontTx/>
              <a:buBlip>
                <a:blip r:embed="rId2"/>
              </a:buBlip>
              <a:defRPr/>
            </a:lvl3pPr>
            <a:lvl4pPr marL="1604963" indent="-346075">
              <a:lnSpc>
                <a:spcPct val="90000"/>
              </a:lnSpc>
              <a:buFontTx/>
              <a:buBlip>
                <a:blip r:embed="rId2"/>
              </a:buBlip>
              <a:defRPr/>
            </a:lvl4pPr>
            <a:lvl5pPr marL="1941513" indent="-336550">
              <a:lnSpc>
                <a:spcPct val="90000"/>
              </a:lnSpc>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5176075"/>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1"/>
            <a:ext cx="4115872" cy="2134431"/>
          </a:xfrm>
        </p:spPr>
        <p:txBody>
          <a:bodyPr/>
          <a:lstStyle>
            <a:lvl1pPr marL="339976" indent="-339976">
              <a:lnSpc>
                <a:spcPct val="90000"/>
              </a:lnSpc>
              <a:buFontTx/>
              <a:buBlip>
                <a:blip r:embed="rId2"/>
              </a:buBlip>
              <a:defRPr sz="2800"/>
            </a:lvl1pPr>
            <a:lvl2pPr marL="673338" indent="-325424">
              <a:lnSpc>
                <a:spcPct val="90000"/>
              </a:lnSpc>
              <a:buFontTx/>
              <a:buBlip>
                <a:blip r:embed="rId2"/>
              </a:buBlip>
              <a:defRPr sz="2400"/>
            </a:lvl2pPr>
            <a:lvl3pPr marL="953785" indent="-288384">
              <a:lnSpc>
                <a:spcPct val="90000"/>
              </a:lnSpc>
              <a:buFontTx/>
              <a:buBlip>
                <a:blip r:embed="rId2"/>
              </a:buBlip>
              <a:defRPr sz="2000"/>
            </a:lvl3pPr>
            <a:lvl4pPr marL="1227618" indent="-273833">
              <a:lnSpc>
                <a:spcPct val="90000"/>
              </a:lnSpc>
              <a:buFontTx/>
              <a:buBlip>
                <a:blip r:embed="rId2"/>
              </a:buBlip>
              <a:defRPr sz="1800"/>
            </a:lvl4pPr>
            <a:lvl5pPr marL="1516002" indent="-280447">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447801"/>
            <a:ext cx="4115872" cy="2134431"/>
          </a:xfrm>
        </p:spPr>
        <p:txBody>
          <a:bodyPr/>
          <a:lstStyle>
            <a:lvl1pPr marL="347914" indent="-347914">
              <a:lnSpc>
                <a:spcPct val="90000"/>
              </a:lnSpc>
              <a:buFontTx/>
              <a:buBlip>
                <a:blip r:embed="rId2"/>
              </a:buBlip>
              <a:defRPr sz="2800"/>
            </a:lvl1pPr>
            <a:lvl2pPr marL="673338" indent="-339976">
              <a:lnSpc>
                <a:spcPct val="90000"/>
              </a:lnSpc>
              <a:buFontTx/>
              <a:buBlip>
                <a:blip r:embed="rId2"/>
              </a:buBlip>
              <a:defRPr sz="2400"/>
            </a:lvl2pPr>
            <a:lvl3pPr marL="961722" indent="-302936">
              <a:lnSpc>
                <a:spcPct val="90000"/>
              </a:lnSpc>
              <a:buFontTx/>
              <a:buBlip>
                <a:blip r:embed="rId2"/>
              </a:buBlip>
              <a:defRPr sz="2000"/>
            </a:lvl3pPr>
            <a:lvl4pPr marL="1227618" indent="-265896">
              <a:lnSpc>
                <a:spcPct val="90000"/>
              </a:lnSpc>
              <a:buFontTx/>
              <a:buBlip>
                <a:blip r:embed="rId2"/>
              </a:buBlip>
              <a:defRPr sz="1800"/>
            </a:lvl4pPr>
            <a:lvl5pPr marL="1516002" indent="-273833">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21081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58893"/>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33600"/>
            <a:ext cx="4114800" cy="1860253"/>
          </a:xfrm>
        </p:spPr>
        <p:txBody>
          <a:bodyPr/>
          <a:lstStyle>
            <a:lvl1pPr marL="281770" indent="-281770">
              <a:buFontTx/>
              <a:buBlip>
                <a:blip r:embed="rId2"/>
              </a:buBlip>
              <a:defRPr sz="2300"/>
            </a:lvl1pPr>
            <a:lvl2pPr marL="562218" indent="-265896">
              <a:buFontTx/>
              <a:buBlip>
                <a:blip r:embed="rId2"/>
              </a:buBlip>
              <a:defRPr sz="2000"/>
            </a:lvl2pPr>
            <a:lvl3pPr marL="813562" indent="-243407">
              <a:buFontTx/>
              <a:buBlip>
                <a:blip r:embed="rId2"/>
              </a:buBlip>
              <a:defRPr sz="1800"/>
            </a:lvl3pPr>
            <a:lvl4pPr marL="1050354" indent="-228856">
              <a:buFontTx/>
              <a:buBlip>
                <a:blip r:embed="rId2"/>
              </a:buBlip>
              <a:defRPr sz="1700"/>
            </a:lvl4pPr>
            <a:lvl5pPr marL="1279210" indent="-206367">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58893"/>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2133601"/>
            <a:ext cx="4115872" cy="1860253"/>
          </a:xfrm>
        </p:spPr>
        <p:txBody>
          <a:bodyPr/>
          <a:lstStyle>
            <a:lvl1pPr marL="296321" indent="-296321">
              <a:buFontTx/>
              <a:buBlip>
                <a:blip r:embed="rId2"/>
              </a:buBlip>
              <a:defRPr sz="2300"/>
            </a:lvl1pPr>
            <a:lvl2pPr marL="570155" indent="-273833">
              <a:buFontTx/>
              <a:buBlip>
                <a:blip r:embed="rId2"/>
              </a:buBlip>
              <a:defRPr sz="2000"/>
            </a:lvl2pPr>
            <a:lvl3pPr marL="821499" indent="-244730">
              <a:buFontTx/>
              <a:buBlip>
                <a:blip r:embed="rId2"/>
              </a:buBlip>
              <a:defRPr sz="1800"/>
            </a:lvl3pPr>
            <a:lvl4pPr marL="1050354" indent="-236793">
              <a:buFontTx/>
              <a:buBlip>
                <a:blip r:embed="rId2"/>
              </a:buBlip>
              <a:defRPr sz="1700"/>
            </a:lvl4pPr>
            <a:lvl5pPr marL="1279210" indent="-220919">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8946279"/>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7495984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096292"/>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25854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WALKIN - Prints in GRAYSCALE">
    <p:bg bwMode="ltGray">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2392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0"/>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1789784"/>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0"/>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1471246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328755194"/>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7" y="1905001"/>
            <a:ext cx="8363937" cy="20056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905005"/>
            <a:ext cx="8363937"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41142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78639449"/>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90226560"/>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9194965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2"/>
            <a:ext cx="8363938" cy="20056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7161891"/>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Title and Content">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00548"/>
          </a:xfrm>
        </p:spPr>
        <p:txBody>
          <a:bodyPr/>
          <a:lstStyle>
            <a:lvl1pPr marL="460375" indent="-460375">
              <a:buFontTx/>
              <a:buBlip>
                <a:blip r:embed="rId3"/>
              </a:buBlip>
              <a:defRPr/>
            </a:lvl1pPr>
            <a:lvl2pPr marL="855663" indent="-395288">
              <a:buFontTx/>
              <a:buBlip>
                <a:blip r:embed="rId3"/>
              </a:buBlip>
              <a:defRPr/>
            </a:lvl2pPr>
            <a:lvl3pPr marL="1258888" indent="-403225">
              <a:buFontTx/>
              <a:buBlip>
                <a:blip r:embed="rId3"/>
              </a:buBlip>
              <a:defRPr/>
            </a:lvl3pPr>
            <a:lvl4pPr marL="1604963" indent="-346075">
              <a:buFontTx/>
              <a:buBlip>
                <a:blip r:embed="rId3"/>
              </a:buBlip>
              <a:defRPr/>
            </a:lvl4pPr>
            <a:lvl5pPr marL="1941513" indent="-33655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8837228"/>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jpeg"/><Relationship Id="rId22"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4" Type="http://schemas.openxmlformats.org/officeDocument/2006/relationships/image" Target="../media/image14.jpeg"/><Relationship Id="rId1" Type="http://schemas.openxmlformats.org/officeDocument/2006/relationships/slideLayout" Target="../slideLayouts/slideLayout20.xml"/><Relationship Id="rId2"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theme" Target="../theme/theme3.xml"/><Relationship Id="rId21" Type="http://schemas.openxmlformats.org/officeDocument/2006/relationships/image" Target="../media/image1.jpeg"/><Relationship Id="rId22" Type="http://schemas.openxmlformats.org/officeDocument/2006/relationships/image" Target="../media/image2.png"/><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theme" Target="../theme/theme4.xml"/><Relationship Id="rId3" Type="http://schemas.openxmlformats.org/officeDocument/2006/relationships/image" Target="../media/image1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2"/>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09658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5"/>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905005"/>
            <a:ext cx="8363936"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0347530"/>
      </p:ext>
    </p:extLst>
  </p:cSld>
  <p:clrMap bg1="dk1" tx1="lt1" bg2="dk2" tx2="lt2" accent1="accent1" accent2="accent2" accent3="accent3" accent4="accent4" accent5="accent5" accent6="accent6" hlink="hlink" folHlink="folHlink"/>
  <p:sldLayoutIdLst>
    <p:sldLayoutId id="2147483681" r:id="rId1"/>
    <p:sldLayoutId id="2147483704" r:id="rId2"/>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accent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0"/>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0965833"/>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3"/>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905003"/>
            <a:ext cx="8363936"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0347530"/>
      </p:ext>
    </p:extLst>
  </p:cSld>
  <p:clrMap bg1="dk1" tx1="lt1" bg2="dk2" tx2="lt2" accent1="accent1" accent2="accent2" accent3="accent3" accent4="accent4" accent5="accent5" accent6="accent6" hlink="hlink" folHlink="folHlink"/>
  <p:sldLayoutIdLst>
    <p:sldLayoutId id="2147483703"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accent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4" Type="http://schemas.microsoft.com/office/2007/relationships/hdphoto" Target="../media/hdphoto1.wdp"/><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4" Type="http://schemas.microsoft.com/office/2007/relationships/hdphoto" Target="../media/hdphoto2.wdp"/><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HTML5 Core*</a:t>
            </a:r>
            <a:endParaRPr lang="en-US" dirty="0"/>
          </a:p>
        </p:txBody>
      </p:sp>
      <p:sp>
        <p:nvSpPr>
          <p:cNvPr id="3" name="Subtitle 2"/>
          <p:cNvSpPr>
            <a:spLocks noGrp="1"/>
          </p:cNvSpPr>
          <p:nvPr>
            <p:ph type="subTitle" idx="1"/>
          </p:nvPr>
        </p:nvSpPr>
        <p:spPr>
          <a:xfrm>
            <a:off x="423334" y="4703875"/>
            <a:ext cx="8478762" cy="463255"/>
          </a:xfrm>
        </p:spPr>
        <p:txBody>
          <a:bodyPr/>
          <a:lstStyle/>
          <a:p>
            <a:r>
              <a:rPr lang="en-US" sz="2800" dirty="0" smtClean="0">
                <a:solidFill>
                  <a:schemeClr val="accent1"/>
                </a:solidFill>
              </a:rPr>
              <a:t>*Even haters admit these are “HTML5” technologies</a:t>
            </a:r>
            <a:endParaRPr lang="en-US" sz="2800" dirty="0">
              <a:solidFill>
                <a:schemeClr val="accent1"/>
              </a:solidFill>
            </a:endParaRPr>
          </a:p>
        </p:txBody>
      </p:sp>
    </p:spTree>
    <p:extLst>
      <p:ext uri="{BB962C8B-B14F-4D97-AF65-F5344CB8AC3E}">
        <p14:creationId xmlns:p14="http://schemas.microsoft.com/office/powerpoint/2010/main" val="16889403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6000" dirty="0" smtClean="0"/>
              <a:t>Audio and Video</a:t>
            </a:r>
            <a:r>
              <a:rPr lang="en-US" sz="6000" baseline="30000" dirty="0"/>
              <a:t>*</a:t>
            </a:r>
            <a:endParaRPr lang="en-US" sz="6000" dirty="0"/>
          </a:p>
        </p:txBody>
      </p:sp>
      <p:sp>
        <p:nvSpPr>
          <p:cNvPr id="5" name="Subtitle 4"/>
          <p:cNvSpPr>
            <a:spLocks noGrp="1"/>
          </p:cNvSpPr>
          <p:nvPr>
            <p:ph type="subTitle" idx="1"/>
          </p:nvPr>
        </p:nvSpPr>
        <p:spPr/>
        <p:txBody>
          <a:bodyPr/>
          <a:lstStyle/>
          <a:p>
            <a:r>
              <a:rPr lang="en-US" dirty="0">
                <a:solidFill>
                  <a:schemeClr val="accent1">
                    <a:alpha val="99000"/>
                  </a:schemeClr>
                </a:solidFill>
              </a:rPr>
              <a:t>*Media without Plugins, but lots of Codecs</a:t>
            </a:r>
          </a:p>
        </p:txBody>
      </p:sp>
    </p:spTree>
    <p:extLst>
      <p:ext uri="{BB962C8B-B14F-4D97-AF65-F5344CB8AC3E}">
        <p14:creationId xmlns:p14="http://schemas.microsoft.com/office/powerpoint/2010/main" val="16091871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9436" y="228602"/>
            <a:ext cx="8363938" cy="451406"/>
          </a:xfrm>
        </p:spPr>
        <p:txBody>
          <a:bodyPr/>
          <a:lstStyle/>
          <a:p>
            <a:r>
              <a:rPr lang="en-US" sz="3200" dirty="0" smtClean="0"/>
              <a:t>Media on Your Page… No Plugins Required.</a:t>
            </a:r>
            <a:endParaRPr lang="en-US" sz="3200" dirty="0"/>
          </a:p>
        </p:txBody>
      </p:sp>
      <p:sp>
        <p:nvSpPr>
          <p:cNvPr id="6" name="Text Placeholder 5"/>
          <p:cNvSpPr>
            <a:spLocks noGrp="1"/>
          </p:cNvSpPr>
          <p:nvPr>
            <p:ph type="body" sz="quarter" idx="10"/>
          </p:nvPr>
        </p:nvSpPr>
        <p:spPr>
          <a:xfrm>
            <a:off x="389437" y="1447801"/>
            <a:ext cx="8363937" cy="3540456"/>
          </a:xfrm>
        </p:spPr>
        <p:txBody>
          <a:bodyPr/>
          <a:lstStyle/>
          <a:p>
            <a:pPr marL="0" indent="0">
              <a:buNone/>
            </a:pPr>
            <a:r>
              <a:rPr lang="en-US" sz="2800" dirty="0">
                <a:solidFill>
                  <a:schemeClr val="bg1"/>
                </a:solidFill>
              </a:rPr>
              <a:t>&lt;</a:t>
            </a:r>
            <a:r>
              <a:rPr lang="en-US" sz="2800" b="1" dirty="0">
                <a:solidFill>
                  <a:srgbClr val="800000"/>
                </a:solidFill>
                <a:effectLst>
                  <a:outerShdw blurRad="38100" dist="38100" dir="2700000" algn="tl">
                    <a:srgbClr val="000000">
                      <a:alpha val="43137"/>
                    </a:srgbClr>
                  </a:outerShdw>
                </a:effectLst>
              </a:rPr>
              <a:t>video</a:t>
            </a:r>
            <a:r>
              <a:rPr lang="en-US" sz="2800" dirty="0">
                <a:solidFill>
                  <a:srgbClr val="800000"/>
                </a:solidFill>
                <a:effectLst>
                  <a:outerShdw blurRad="38100" dist="38100" dir="2700000" algn="tl">
                    <a:srgbClr val="000000">
                      <a:alpha val="43137"/>
                    </a:srgbClr>
                  </a:outerShdw>
                </a:effectLst>
              </a:rPr>
              <a:t> </a:t>
            </a:r>
            <a:r>
              <a:rPr lang="en-US" sz="2800" dirty="0">
                <a:solidFill>
                  <a:schemeClr val="bg1"/>
                </a:solidFill>
              </a:rPr>
              <a:t>id</a:t>
            </a:r>
            <a:r>
              <a:rPr lang="en-US" sz="2800" dirty="0" smtClean="0">
                <a:solidFill>
                  <a:schemeClr val="bg1"/>
                </a:solidFill>
              </a:rPr>
              <a:t>=“video</a:t>
            </a:r>
            <a:r>
              <a:rPr lang="en-US" sz="2800" dirty="0">
                <a:solidFill>
                  <a:schemeClr val="bg1"/>
                </a:solidFill>
              </a:rPr>
              <a:t>" </a:t>
            </a:r>
            <a:r>
              <a:rPr lang="en-US" sz="2800" b="1" dirty="0" smtClean="0">
                <a:solidFill>
                  <a:srgbClr val="800000"/>
                </a:solidFill>
                <a:effectLst>
                  <a:outerShdw blurRad="38100" dist="38100" dir="2700000" algn="tl">
                    <a:srgbClr val="000000">
                      <a:alpha val="43137"/>
                    </a:srgbClr>
                  </a:outerShdw>
                </a:effectLst>
              </a:rPr>
              <a:t>controls autoplay</a:t>
            </a:r>
            <a:r>
              <a:rPr lang="en-US" sz="2800" dirty="0" smtClean="0">
                <a:solidFill>
                  <a:schemeClr val="bg1"/>
                </a:solidFill>
              </a:rPr>
              <a:t>&gt;</a:t>
            </a:r>
            <a:endParaRPr lang="en-US" sz="2800" dirty="0">
              <a:solidFill>
                <a:schemeClr val="bg1"/>
              </a:solidFill>
            </a:endParaRPr>
          </a:p>
          <a:p>
            <a:pPr marL="0" indent="0">
              <a:buNone/>
            </a:pPr>
            <a:r>
              <a:rPr lang="en-US" sz="2800" dirty="0" smtClean="0">
                <a:solidFill>
                  <a:schemeClr val="bg1"/>
                </a:solidFill>
              </a:rPr>
              <a:t>   &lt;</a:t>
            </a:r>
            <a:r>
              <a:rPr lang="en-US" sz="2800" dirty="0">
                <a:solidFill>
                  <a:schemeClr val="bg1"/>
                </a:solidFill>
              </a:rPr>
              <a:t>source src</a:t>
            </a:r>
            <a:r>
              <a:rPr lang="en-US" sz="2800" dirty="0" smtClean="0">
                <a:solidFill>
                  <a:schemeClr val="bg1"/>
                </a:solidFill>
              </a:rPr>
              <a:t>="video.mp4</a:t>
            </a:r>
            <a:r>
              <a:rPr lang="en-US" sz="2800" dirty="0">
                <a:solidFill>
                  <a:schemeClr val="bg1"/>
                </a:solidFill>
              </a:rPr>
              <a:t>" type="</a:t>
            </a:r>
            <a:r>
              <a:rPr lang="en-US" sz="2800" dirty="0" smtClean="0">
                <a:solidFill>
                  <a:schemeClr val="bg1"/>
                </a:solidFill>
              </a:rPr>
              <a:t>video/mp4“ /&gt;</a:t>
            </a:r>
            <a:endParaRPr lang="en-US" sz="2800" dirty="0">
              <a:solidFill>
                <a:schemeClr val="bg1"/>
              </a:solidFill>
            </a:endParaRPr>
          </a:p>
          <a:p>
            <a:pPr marL="0" indent="0">
              <a:buNone/>
            </a:pPr>
            <a:r>
              <a:rPr lang="en-US" sz="2800" dirty="0" smtClean="0">
                <a:solidFill>
                  <a:schemeClr val="bg1"/>
                </a:solidFill>
              </a:rPr>
              <a:t>&lt;/</a:t>
            </a:r>
            <a:r>
              <a:rPr lang="en-US" sz="2800" dirty="0">
                <a:solidFill>
                  <a:schemeClr val="bg1"/>
                </a:solidFill>
              </a:rPr>
              <a:t>video</a:t>
            </a:r>
            <a:r>
              <a:rPr lang="en-US" sz="2800" dirty="0" smtClean="0">
                <a:solidFill>
                  <a:schemeClr val="bg1"/>
                </a:solidFill>
              </a:rPr>
              <a:t>&gt;</a:t>
            </a:r>
          </a:p>
          <a:p>
            <a:pPr marL="0" indent="0">
              <a:buNone/>
            </a:pPr>
            <a:r>
              <a:rPr lang="en-US" sz="2800" dirty="0">
                <a:solidFill>
                  <a:schemeClr val="bg1"/>
                </a:solidFill>
              </a:rPr>
              <a:t>document.getElementById("video").</a:t>
            </a:r>
            <a:r>
              <a:rPr lang="en-US" sz="2800" b="1" dirty="0">
                <a:solidFill>
                  <a:srgbClr val="800000"/>
                </a:solidFill>
                <a:effectLst>
                  <a:outerShdw blurRad="38100" dist="38100" dir="2700000" algn="tl">
                    <a:srgbClr val="000000">
                      <a:alpha val="43137"/>
                    </a:srgbClr>
                  </a:outerShdw>
                </a:effectLst>
              </a:rPr>
              <a:t>play</a:t>
            </a:r>
            <a:r>
              <a:rPr lang="en-US" sz="2800" dirty="0" smtClean="0">
                <a:solidFill>
                  <a:schemeClr val="bg1"/>
                </a:solidFill>
              </a:rPr>
              <a:t>();</a:t>
            </a:r>
          </a:p>
          <a:p>
            <a:pPr marL="0" indent="0">
              <a:buNone/>
            </a:pPr>
            <a:endParaRPr lang="en-US" sz="2800" dirty="0">
              <a:solidFill>
                <a:schemeClr val="bg1"/>
              </a:solidFill>
            </a:endParaRPr>
          </a:p>
          <a:p>
            <a:pPr marL="0" indent="0">
              <a:buNone/>
            </a:pPr>
            <a:r>
              <a:rPr lang="en-US" sz="2800" dirty="0">
                <a:solidFill>
                  <a:schemeClr val="bg1"/>
                </a:solidFill>
              </a:rPr>
              <a:t>&lt;</a:t>
            </a:r>
            <a:r>
              <a:rPr lang="en-US" sz="2800" b="1" dirty="0">
                <a:solidFill>
                  <a:srgbClr val="800000"/>
                </a:solidFill>
                <a:effectLst>
                  <a:outerShdw blurRad="38100" dist="38100" dir="2700000" algn="tl">
                    <a:srgbClr val="000000">
                      <a:alpha val="43137"/>
                    </a:srgbClr>
                  </a:outerShdw>
                </a:effectLst>
              </a:rPr>
              <a:t>audio</a:t>
            </a:r>
            <a:r>
              <a:rPr lang="en-US" sz="2800" dirty="0">
                <a:solidFill>
                  <a:srgbClr val="800000"/>
                </a:solidFill>
                <a:effectLst>
                  <a:outerShdw blurRad="38100" dist="38100" dir="2700000" algn="tl">
                    <a:srgbClr val="000000">
                      <a:alpha val="43137"/>
                    </a:srgbClr>
                  </a:outerShdw>
                </a:effectLst>
              </a:rPr>
              <a:t> </a:t>
            </a:r>
            <a:r>
              <a:rPr lang="en-US" sz="2800" dirty="0">
                <a:solidFill>
                  <a:schemeClr val="bg1"/>
                </a:solidFill>
              </a:rPr>
              <a:t>id="audio" src="sound.mp3" controls&gt;&lt;/audio&gt;</a:t>
            </a:r>
            <a:br>
              <a:rPr lang="en-US" sz="2800" dirty="0">
                <a:solidFill>
                  <a:schemeClr val="bg1"/>
                </a:solidFill>
              </a:rPr>
            </a:br>
            <a:r>
              <a:rPr lang="en-US" sz="2800" dirty="0">
                <a:solidFill>
                  <a:schemeClr val="bg1"/>
                </a:solidFill>
              </a:rPr>
              <a:t>document.getElementById("audio").</a:t>
            </a:r>
            <a:r>
              <a:rPr lang="en-US" sz="2800" b="1" dirty="0">
                <a:solidFill>
                  <a:srgbClr val="800000"/>
                </a:solidFill>
                <a:effectLst>
                  <a:outerShdw blurRad="38100" dist="38100" dir="2700000" algn="tl">
                    <a:srgbClr val="000000">
                      <a:alpha val="43137"/>
                    </a:srgbClr>
                  </a:outerShdw>
                </a:effectLst>
              </a:rPr>
              <a:t>muted</a:t>
            </a:r>
            <a:r>
              <a:rPr lang="en-US" sz="2800" dirty="0">
                <a:solidFill>
                  <a:srgbClr val="800000"/>
                </a:solidFill>
              </a:rPr>
              <a:t> </a:t>
            </a:r>
            <a:r>
              <a:rPr lang="en-US" sz="2800" dirty="0">
                <a:solidFill>
                  <a:schemeClr val="bg1"/>
                </a:solidFill>
              </a:rPr>
              <a:t>= false;</a:t>
            </a:r>
          </a:p>
        </p:txBody>
      </p:sp>
      <p:pic>
        <p:nvPicPr>
          <p:cNvPr id="2052" name="Picture 4" descr="C:\Users\brsatrom\AppData\Local\Temp\SNAGHTML472e749.PNG"/>
          <p:cNvPicPr>
            <a:picLocks noChangeAspect="1" noChangeArrowheads="1"/>
          </p:cNvPicPr>
          <p:nvPr/>
        </p:nvPicPr>
        <p:blipFill rotWithShape="1">
          <a:blip r:embed="rId3">
            <a:biLevel thresh="50000"/>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l="1512" t="11862" r="2221" b="12524"/>
          <a:stretch/>
        </p:blipFill>
        <p:spPr bwMode="auto">
          <a:xfrm>
            <a:off x="970008" y="5602811"/>
            <a:ext cx="5285478" cy="55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12580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564257"/>
          </a:xfrm>
        </p:spPr>
        <p:txBody>
          <a:bodyPr/>
          <a:lstStyle/>
          <a:p>
            <a:r>
              <a:rPr lang="en-US" sz="40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Audio and Video	</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15903511"/>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gridSpan="3">
                  <a:txBody>
                    <a:bodyPr/>
                    <a:lstStyle/>
                    <a:p>
                      <a:pPr algn="ctr"/>
                      <a:r>
                        <a:rPr lang="en-US" b="1" dirty="0" smtClean="0">
                          <a:solidFill>
                            <a:srgbClr val="000000"/>
                          </a:solidFill>
                        </a:rPr>
                        <a:t>Mobile</a:t>
                      </a:r>
                      <a:endParaRPr lang="en-US" b="1" dirty="0">
                        <a:solidFill>
                          <a:srgbClr val="000000"/>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r>
              <a:tr h="370840">
                <a:tc>
                  <a:txBody>
                    <a:bodyPr/>
                    <a:lstStyle/>
                    <a:p>
                      <a:pPr algn="ctr"/>
                      <a:r>
                        <a:rPr lang="en-US" sz="3200" b="1" dirty="0" smtClean="0">
                          <a:solidFill>
                            <a:srgbClr val="000000"/>
                          </a:solidFill>
                        </a:rPr>
                        <a:t>9</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3.5</a:t>
                      </a:r>
                      <a:endParaRPr lang="en-US" sz="3200" b="1" dirty="0">
                        <a:solidFill>
                          <a:srgbClr val="000000"/>
                        </a:solidFill>
                      </a:endParaRPr>
                    </a:p>
                  </a:txBody>
                  <a:tcPr/>
                </a:tc>
                <a:tc>
                  <a:txBody>
                    <a:bodyPr/>
                    <a:lstStyle/>
                    <a:p>
                      <a:pPr algn="ctr"/>
                      <a:r>
                        <a:rPr lang="en-US" sz="3200" b="1" dirty="0" smtClean="0">
                          <a:solidFill>
                            <a:srgbClr val="000000"/>
                          </a:solidFill>
                        </a:rPr>
                        <a:t>10.5</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2800" b="1" dirty="0" smtClean="0">
                          <a:solidFill>
                            <a:srgbClr val="000000"/>
                          </a:solidFill>
                        </a:rPr>
                        <a:t>9</a:t>
                      </a:r>
                      <a:endParaRPr lang="en-US" sz="2800" b="1" dirty="0">
                        <a:solidFill>
                          <a:srgbClr val="000000"/>
                        </a:solidFill>
                      </a:endParaRPr>
                    </a:p>
                  </a:txBody>
                  <a:tcPr/>
                </a:tc>
                <a:tc>
                  <a:txBody>
                    <a:bodyPr/>
                    <a:lstStyle/>
                    <a:p>
                      <a:pPr algn="ctr"/>
                      <a:r>
                        <a:rPr lang="en-US" sz="2800" b="1" dirty="0" smtClean="0">
                          <a:solidFill>
                            <a:srgbClr val="000000"/>
                          </a:solidFill>
                        </a:rPr>
                        <a:t>2.3</a:t>
                      </a:r>
                      <a:endParaRPr lang="en-US" sz="2800" b="1" dirty="0">
                        <a:solidFill>
                          <a:srgbClr val="000000"/>
                        </a:solidFill>
                      </a:endParaRPr>
                    </a:p>
                  </a:txBody>
                  <a:tcPr/>
                </a:tc>
                <a:tc>
                  <a:txBody>
                    <a:bodyPr/>
                    <a:lstStyle/>
                    <a:p>
                      <a:pPr algn="ctr"/>
                      <a:r>
                        <a:rPr lang="en-US" sz="2800" b="1" dirty="0" smtClean="0">
                          <a:solidFill>
                            <a:srgbClr val="000000"/>
                          </a:solidFill>
                        </a:rPr>
                        <a:t>4</a:t>
                      </a:r>
                      <a:endParaRPr lang="en-US" sz="2800" b="1" dirty="0">
                        <a:solidFill>
                          <a:srgbClr val="000000"/>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demo</a:t>
            </a:r>
            <a:endParaRPr lang="en-US" dirty="0"/>
          </a:p>
        </p:txBody>
      </p:sp>
      <p:sp>
        <p:nvSpPr>
          <p:cNvPr id="3" name="Title 2"/>
          <p:cNvSpPr>
            <a:spLocks noGrp="1"/>
          </p:cNvSpPr>
          <p:nvPr>
            <p:ph type="ctrTitle"/>
          </p:nvPr>
        </p:nvSpPr>
        <p:spPr/>
        <p:txBody>
          <a:bodyPr/>
          <a:lstStyle/>
          <a:p>
            <a:r>
              <a:rPr lang="en-US" dirty="0" smtClean="0"/>
              <a:t>&lt;audio&gt; and &lt;video&gt;</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6282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HTML5 </a:t>
            </a:r>
            <a:r>
              <a:rPr lang="en-US" dirty="0" smtClean="0"/>
              <a:t>Forms*</a:t>
            </a:r>
            <a:endParaRPr lang="en-US" dirty="0"/>
          </a:p>
        </p:txBody>
      </p:sp>
      <p:sp>
        <p:nvSpPr>
          <p:cNvPr id="5" name="Subtitle 4"/>
          <p:cNvSpPr>
            <a:spLocks noGrp="1"/>
          </p:cNvSpPr>
          <p:nvPr>
            <p:ph type="subTitle" idx="1"/>
          </p:nvPr>
        </p:nvSpPr>
        <p:spPr>
          <a:xfrm>
            <a:off x="727664" y="4703875"/>
            <a:ext cx="7683914" cy="463255"/>
          </a:xfrm>
        </p:spPr>
        <p:txBody>
          <a:bodyPr/>
          <a:lstStyle/>
          <a:p>
            <a:r>
              <a:rPr lang="en-US" dirty="0" smtClean="0">
                <a:solidFill>
                  <a:schemeClr val="accent1"/>
                </a:solidFill>
              </a:rPr>
              <a:t>*Finally, support for the data-entry we</a:t>
            </a:r>
            <a:r>
              <a:rPr lang="fr-FR" dirty="0" smtClean="0">
                <a:solidFill>
                  <a:schemeClr val="accent1"/>
                </a:solidFill>
              </a:rPr>
              <a:t>’</a:t>
            </a:r>
            <a:r>
              <a:rPr lang="en-US" dirty="0" err="1" smtClean="0">
                <a:solidFill>
                  <a:schemeClr val="accent1"/>
                </a:solidFill>
              </a:rPr>
              <a:t>ve</a:t>
            </a:r>
            <a:r>
              <a:rPr lang="en-US" dirty="0" smtClean="0">
                <a:solidFill>
                  <a:schemeClr val="accent1"/>
                </a:solidFill>
              </a:rPr>
              <a:t> been doing for 15 years</a:t>
            </a:r>
            <a:endParaRPr lang="en-US" dirty="0">
              <a:solidFill>
                <a:schemeClr val="accent1"/>
              </a:solidFill>
            </a:endParaRPr>
          </a:p>
        </p:txBody>
      </p:sp>
    </p:spTree>
    <p:extLst>
      <p:ext uri="{BB962C8B-B14F-4D97-AF65-F5344CB8AC3E}">
        <p14:creationId xmlns:p14="http://schemas.microsoft.com/office/powerpoint/2010/main" val="23778270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sz="quarter" idx="10"/>
          </p:nvPr>
        </p:nvSpPr>
        <p:spPr>
          <a:xfrm>
            <a:off x="389436" y="1181311"/>
            <a:ext cx="8363937" cy="3134705"/>
          </a:xfrm>
        </p:spPr>
        <p:txBody>
          <a:bodyPr/>
          <a:lstStyle/>
          <a:p>
            <a:pPr marL="0" indent="0">
              <a:buNone/>
            </a:pPr>
            <a:r>
              <a:rPr lang="en-US" sz="1800" dirty="0" smtClean="0">
                <a:solidFill>
                  <a:srgbClr val="000000"/>
                </a:solidFill>
              </a:rPr>
              <a:t>Name</a:t>
            </a:r>
            <a:r>
              <a:rPr lang="en-US" sz="1800" dirty="0">
                <a:solidFill>
                  <a:srgbClr val="000000"/>
                </a:solidFill>
              </a:rPr>
              <a:t>: &lt;input type="</a:t>
            </a:r>
            <a:r>
              <a:rPr lang="en-US" sz="1800" dirty="0" smtClean="0">
                <a:solidFill>
                  <a:srgbClr val="000000"/>
                </a:solidFill>
              </a:rPr>
              <a:t>text” id</a:t>
            </a:r>
            <a:r>
              <a:rPr lang="en-US" sz="1800" dirty="0">
                <a:solidFill>
                  <a:srgbClr val="000000"/>
                </a:solidFill>
              </a:rPr>
              <a:t>="</a:t>
            </a:r>
            <a:r>
              <a:rPr lang="en-US" sz="1800" dirty="0" err="1">
                <a:solidFill>
                  <a:srgbClr val="000000"/>
                </a:solidFill>
              </a:rPr>
              <a:t>orderName</a:t>
            </a:r>
            <a:r>
              <a:rPr lang="en-US" sz="1800" dirty="0">
                <a:solidFill>
                  <a:srgbClr val="000000"/>
                </a:solidFill>
              </a:rPr>
              <a:t>" </a:t>
            </a:r>
            <a:r>
              <a:rPr lang="en-US" sz="1800" b="1" dirty="0">
                <a:solidFill>
                  <a:srgbClr val="800000"/>
                </a:solidFill>
              </a:rPr>
              <a:t>required</a:t>
            </a:r>
            <a:r>
              <a:rPr lang="en-US" sz="1800" dirty="0">
                <a:solidFill>
                  <a:srgbClr val="800000"/>
                </a:solidFill>
              </a:rPr>
              <a:t> </a:t>
            </a:r>
            <a:r>
              <a:rPr lang="en-US" sz="1800" b="1" dirty="0">
                <a:solidFill>
                  <a:srgbClr val="800000"/>
                </a:solidFill>
              </a:rPr>
              <a:t>autofocus</a:t>
            </a:r>
            <a:r>
              <a:rPr lang="en-US" sz="1800" dirty="0">
                <a:solidFill>
                  <a:srgbClr val="800000"/>
                </a:solidFill>
              </a:rPr>
              <a:t> </a:t>
            </a:r>
            <a:r>
              <a:rPr lang="en-US" sz="1800" b="1" dirty="0">
                <a:solidFill>
                  <a:srgbClr val="800000"/>
                </a:solidFill>
              </a:rPr>
              <a:t>placeholder</a:t>
            </a:r>
            <a:r>
              <a:rPr lang="en-US" sz="1800" dirty="0">
                <a:solidFill>
                  <a:srgbClr val="000000"/>
                </a:solidFill>
              </a:rPr>
              <a:t>="ex. Hugo Reyes" /&gt; </a:t>
            </a:r>
            <a:endParaRPr lang="en-US" sz="1800" dirty="0" smtClean="0">
              <a:solidFill>
                <a:srgbClr val="000000"/>
              </a:solidFill>
            </a:endParaRPr>
          </a:p>
          <a:p>
            <a:pPr marL="0" indent="0">
              <a:buNone/>
            </a:pPr>
            <a:r>
              <a:rPr lang="en-US" sz="1800" dirty="0" smtClean="0">
                <a:solidFill>
                  <a:srgbClr val="000000"/>
                </a:solidFill>
              </a:rPr>
              <a:t>               </a:t>
            </a:r>
            <a:endParaRPr lang="en-US" sz="1800" dirty="0">
              <a:solidFill>
                <a:srgbClr val="000000"/>
              </a:solidFill>
            </a:endParaRPr>
          </a:p>
          <a:p>
            <a:pPr marL="0" indent="0">
              <a:buNone/>
            </a:pPr>
            <a:r>
              <a:rPr lang="en-US" sz="1800" dirty="0" smtClean="0">
                <a:solidFill>
                  <a:srgbClr val="000000"/>
                </a:solidFill>
              </a:rPr>
              <a:t>Email</a:t>
            </a:r>
            <a:r>
              <a:rPr lang="en-US" sz="1800" dirty="0">
                <a:solidFill>
                  <a:srgbClr val="000000"/>
                </a:solidFill>
              </a:rPr>
              <a:t>:&lt;input type="</a:t>
            </a:r>
            <a:r>
              <a:rPr lang="en-US" sz="1800" b="1" dirty="0">
                <a:solidFill>
                  <a:srgbClr val="800000"/>
                </a:solidFill>
              </a:rPr>
              <a:t>email</a:t>
            </a:r>
            <a:r>
              <a:rPr lang="en-US" sz="1800" dirty="0">
                <a:solidFill>
                  <a:srgbClr val="000000"/>
                </a:solidFill>
              </a:rPr>
              <a:t>"  </a:t>
            </a:r>
            <a:r>
              <a:rPr lang="en-US" sz="1800" dirty="0" smtClean="0">
                <a:solidFill>
                  <a:srgbClr val="000000"/>
                </a:solidFill>
              </a:rPr>
              <a:t>id</a:t>
            </a:r>
            <a:r>
              <a:rPr lang="en-US" sz="1800" dirty="0">
                <a:solidFill>
                  <a:srgbClr val="000000"/>
                </a:solidFill>
              </a:rPr>
              <a:t>="</a:t>
            </a:r>
            <a:r>
              <a:rPr lang="en-US" sz="1800" dirty="0" err="1">
                <a:solidFill>
                  <a:srgbClr val="000000"/>
                </a:solidFill>
              </a:rPr>
              <a:t>orderEmail</a:t>
            </a:r>
            <a:r>
              <a:rPr lang="en-US" sz="1800" dirty="0">
                <a:solidFill>
                  <a:srgbClr val="000000"/>
                </a:solidFill>
              </a:rPr>
              <a:t>" </a:t>
            </a:r>
            <a:r>
              <a:rPr lang="en-US" sz="1800" b="1" dirty="0">
                <a:solidFill>
                  <a:srgbClr val="800000"/>
                </a:solidFill>
              </a:rPr>
              <a:t>required</a:t>
            </a:r>
            <a:r>
              <a:rPr lang="en-US" sz="1800" dirty="0">
                <a:solidFill>
                  <a:srgbClr val="800000"/>
                </a:solidFill>
              </a:rPr>
              <a:t> </a:t>
            </a:r>
            <a:r>
              <a:rPr lang="en-US" sz="1800" b="1" dirty="0">
                <a:solidFill>
                  <a:srgbClr val="800000"/>
                </a:solidFill>
              </a:rPr>
              <a:t>placeholder</a:t>
            </a:r>
            <a:r>
              <a:rPr lang="en-US" sz="1800" dirty="0">
                <a:solidFill>
                  <a:srgbClr val="000000"/>
                </a:solidFill>
              </a:rPr>
              <a:t>="ex. </a:t>
            </a:r>
            <a:r>
              <a:rPr lang="en-US" sz="1800" dirty="0" err="1">
                <a:solidFill>
                  <a:srgbClr val="000000"/>
                </a:solidFill>
              </a:rPr>
              <a:t>name@domain.com</a:t>
            </a:r>
            <a:r>
              <a:rPr lang="en-US" sz="1800" dirty="0">
                <a:solidFill>
                  <a:srgbClr val="000000"/>
                </a:solidFill>
              </a:rPr>
              <a:t>" /</a:t>
            </a:r>
            <a:r>
              <a:rPr lang="en-US" sz="1800" dirty="0" smtClean="0">
                <a:solidFill>
                  <a:srgbClr val="000000"/>
                </a:solidFill>
              </a:rPr>
              <a:t>&gt;</a:t>
            </a:r>
          </a:p>
          <a:p>
            <a:pPr marL="0" indent="0">
              <a:buNone/>
            </a:pPr>
            <a:endParaRPr lang="en-US" sz="1800" dirty="0">
              <a:solidFill>
                <a:srgbClr val="000000"/>
              </a:solidFill>
            </a:endParaRPr>
          </a:p>
          <a:p>
            <a:pPr marL="0" indent="0">
              <a:buNone/>
            </a:pPr>
            <a:r>
              <a:rPr lang="en-US" sz="1800" dirty="0" smtClean="0">
                <a:solidFill>
                  <a:srgbClr val="000000"/>
                </a:solidFill>
              </a:rPr>
              <a:t>Tel</a:t>
            </a:r>
            <a:r>
              <a:rPr lang="en-US" sz="1800" dirty="0">
                <a:solidFill>
                  <a:srgbClr val="000000"/>
                </a:solidFill>
              </a:rPr>
              <a:t>: &lt;input type="</a:t>
            </a:r>
            <a:r>
              <a:rPr lang="en-US" sz="1800" b="1" dirty="0" err="1">
                <a:solidFill>
                  <a:srgbClr val="800000"/>
                </a:solidFill>
              </a:rPr>
              <a:t>tel</a:t>
            </a:r>
            <a:r>
              <a:rPr lang="en-US" sz="1800" dirty="0">
                <a:solidFill>
                  <a:srgbClr val="000000"/>
                </a:solidFill>
              </a:rPr>
              <a:t>" id="</a:t>
            </a:r>
            <a:r>
              <a:rPr lang="en-US" sz="1800" dirty="0" err="1">
                <a:solidFill>
                  <a:srgbClr val="000000"/>
                </a:solidFill>
              </a:rPr>
              <a:t>orderTelephone</a:t>
            </a:r>
            <a:r>
              <a:rPr lang="en-US" sz="1800" dirty="0">
                <a:solidFill>
                  <a:srgbClr val="000000"/>
                </a:solidFill>
              </a:rPr>
              <a:t>"  </a:t>
            </a:r>
            <a:r>
              <a:rPr lang="en-US" sz="1800" b="1" dirty="0" smtClean="0">
                <a:solidFill>
                  <a:srgbClr val="800000"/>
                </a:solidFill>
              </a:rPr>
              <a:t>pattern</a:t>
            </a:r>
            <a:r>
              <a:rPr lang="en-US" sz="1800" dirty="0">
                <a:solidFill>
                  <a:srgbClr val="000000"/>
                </a:solidFill>
              </a:rPr>
              <a:t>="\(\d\d\d\) \d\d\d\-\d\d\d\d" title="(xxx) xxx-</a:t>
            </a:r>
            <a:r>
              <a:rPr lang="en-US" sz="1800" dirty="0" err="1">
                <a:solidFill>
                  <a:srgbClr val="000000"/>
                </a:solidFill>
              </a:rPr>
              <a:t>xxxx</a:t>
            </a:r>
            <a:r>
              <a:rPr lang="en-US" sz="1800" dirty="0">
                <a:solidFill>
                  <a:srgbClr val="000000"/>
                </a:solidFill>
              </a:rPr>
              <a:t>" /&gt;  </a:t>
            </a:r>
            <a:endParaRPr lang="en-US" sz="1800" dirty="0" smtClean="0">
              <a:solidFill>
                <a:srgbClr val="000000"/>
              </a:solidFill>
            </a:endParaRPr>
          </a:p>
          <a:p>
            <a:pPr marL="0" indent="0">
              <a:buNone/>
            </a:pPr>
            <a:r>
              <a:rPr lang="en-US" sz="1800" dirty="0" smtClean="0">
                <a:solidFill>
                  <a:srgbClr val="000000"/>
                </a:solidFill>
              </a:rPr>
              <a:t>     </a:t>
            </a:r>
            <a:r>
              <a:rPr lang="en-US" sz="1800" dirty="0">
                <a:solidFill>
                  <a:srgbClr val="000000"/>
                </a:solidFill>
              </a:rPr>
              <a:t>		</a:t>
            </a:r>
            <a:endParaRPr lang="en-US" sz="1800" dirty="0" smtClean="0">
              <a:solidFill>
                <a:srgbClr val="000000"/>
              </a:solidFill>
            </a:endParaRPr>
          </a:p>
          <a:p>
            <a:pPr marL="0" indent="0">
              <a:buNone/>
            </a:pPr>
            <a:r>
              <a:rPr lang="en-US" sz="1800" dirty="0" smtClean="0">
                <a:solidFill>
                  <a:srgbClr val="000000"/>
                </a:solidFill>
              </a:rPr>
              <a:t>&lt;</a:t>
            </a:r>
            <a:r>
              <a:rPr lang="en-US" sz="1800" dirty="0">
                <a:solidFill>
                  <a:srgbClr val="000000"/>
                </a:solidFill>
              </a:rPr>
              <a:t>input type="submit" value="Place Order" /&gt;</a:t>
            </a:r>
          </a:p>
          <a:p>
            <a:pPr marL="0" indent="0">
              <a:buNone/>
            </a:pPr>
            <a:r>
              <a:rPr lang="en-US" sz="1800" dirty="0" smtClean="0">
                <a:solidFill>
                  <a:srgbClr val="000000"/>
                </a:solidFill>
              </a:rPr>
              <a:t>&lt;</a:t>
            </a:r>
            <a:r>
              <a:rPr lang="en-US" sz="1800" dirty="0">
                <a:solidFill>
                  <a:srgbClr val="000000"/>
                </a:solidFill>
              </a:rPr>
              <a:t>input type="submit" </a:t>
            </a:r>
            <a:r>
              <a:rPr lang="en-US" sz="1800" b="1" dirty="0" err="1">
                <a:solidFill>
                  <a:srgbClr val="800000"/>
                </a:solidFill>
              </a:rPr>
              <a:t>formnovalidate</a:t>
            </a:r>
            <a:r>
              <a:rPr lang="en-US" sz="1800" dirty="0">
                <a:solidFill>
                  <a:srgbClr val="800000"/>
                </a:solidFill>
              </a:rPr>
              <a:t> </a:t>
            </a:r>
            <a:r>
              <a:rPr lang="en-US" sz="1800" dirty="0">
                <a:solidFill>
                  <a:srgbClr val="000000"/>
                </a:solidFill>
              </a:rPr>
              <a:t>value="Save for Later" id="</a:t>
            </a:r>
            <a:r>
              <a:rPr lang="en-US" sz="1800" dirty="0" err="1">
                <a:solidFill>
                  <a:srgbClr val="000000"/>
                </a:solidFill>
              </a:rPr>
              <a:t>saveForLater</a:t>
            </a:r>
            <a:r>
              <a:rPr lang="en-US" sz="1800" dirty="0">
                <a:solidFill>
                  <a:srgbClr val="000000"/>
                </a:solidFill>
              </a:rPr>
              <a:t>" /</a:t>
            </a:r>
            <a:r>
              <a:rPr lang="en-US" sz="1800" dirty="0" smtClean="0">
                <a:solidFill>
                  <a:srgbClr val="000000"/>
                </a:solidFill>
              </a:rPr>
              <a:t>&gt;</a:t>
            </a:r>
            <a:endParaRPr lang="en-US" sz="1800" dirty="0">
              <a:solidFill>
                <a:srgbClr val="000000"/>
              </a:solidFill>
            </a:endParaRPr>
          </a:p>
        </p:txBody>
      </p:sp>
      <p:pic>
        <p:nvPicPr>
          <p:cNvPr id="7" name="Picture 6"/>
          <p:cNvPicPr>
            <a:picLocks noChangeAspect="1"/>
          </p:cNvPicPr>
          <p:nvPr/>
        </p:nvPicPr>
        <p:blipFill>
          <a:blip r:embed="rId3"/>
          <a:stretch>
            <a:fillRect/>
          </a:stretch>
        </p:blipFill>
        <p:spPr>
          <a:xfrm>
            <a:off x="5431755" y="4355066"/>
            <a:ext cx="2269894" cy="2261640"/>
          </a:xfrm>
          <a:prstGeom prst="rect">
            <a:avLst/>
          </a:prstGeom>
        </p:spPr>
      </p:pic>
      <p:pic>
        <p:nvPicPr>
          <p:cNvPr id="9" name="Picture 8"/>
          <p:cNvPicPr>
            <a:picLocks noChangeAspect="1"/>
          </p:cNvPicPr>
          <p:nvPr/>
        </p:nvPicPr>
        <p:blipFill>
          <a:blip r:embed="rId4"/>
          <a:stretch>
            <a:fillRect/>
          </a:stretch>
        </p:blipFill>
        <p:spPr>
          <a:xfrm>
            <a:off x="389436" y="4418314"/>
            <a:ext cx="2312776" cy="2289415"/>
          </a:xfrm>
          <a:prstGeom prst="rect">
            <a:avLst/>
          </a:prstGeom>
        </p:spPr>
      </p:pic>
      <p:pic>
        <p:nvPicPr>
          <p:cNvPr id="8" name="Picture 7"/>
          <p:cNvPicPr>
            <a:picLocks noChangeAspect="1"/>
          </p:cNvPicPr>
          <p:nvPr/>
        </p:nvPicPr>
        <p:blipFill>
          <a:blip r:embed="rId5"/>
          <a:stretch>
            <a:fillRect/>
          </a:stretch>
        </p:blipFill>
        <p:spPr>
          <a:xfrm>
            <a:off x="2263908" y="4560586"/>
            <a:ext cx="2895600" cy="1028700"/>
          </a:xfrm>
          <a:prstGeom prst="rect">
            <a:avLst/>
          </a:prstGeom>
        </p:spPr>
      </p:pic>
    </p:spTree>
    <p:extLst>
      <p:ext uri="{BB962C8B-B14F-4D97-AF65-F5344CB8AC3E}">
        <p14:creationId xmlns:p14="http://schemas.microsoft.com/office/powerpoint/2010/main" val="11830269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Form</a:t>
            </a:r>
            <a:r>
              <a:rPr lang="en-US" sz="4800" dirty="0"/>
              <a: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50732251"/>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gridSpan="3">
                  <a:txBody>
                    <a:bodyPr/>
                    <a:lstStyle/>
                    <a:p>
                      <a:pPr algn="ctr"/>
                      <a:r>
                        <a:rPr lang="en-US" b="1" dirty="0" smtClean="0">
                          <a:solidFill>
                            <a:srgbClr val="000000"/>
                          </a:solidFill>
                        </a:rPr>
                        <a:t>Mobile</a:t>
                      </a:r>
                      <a:endParaRPr lang="en-US" b="1" dirty="0">
                        <a:solidFill>
                          <a:srgbClr val="000000"/>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r>
              <a:tr h="370840">
                <a:tc>
                  <a:txBody>
                    <a:bodyPr/>
                    <a:lstStyle/>
                    <a:p>
                      <a:pPr algn="ctr"/>
                      <a:r>
                        <a:rPr lang="en-US" sz="3200" b="1" dirty="0" smtClean="0">
                          <a:solidFill>
                            <a:srgbClr val="000000"/>
                          </a:solidFill>
                        </a:rPr>
                        <a:t>10</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9</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a:t>
                      </a:r>
                      <a:endParaRPr lang="en-US" sz="3200" b="1" dirty="0">
                        <a:solidFill>
                          <a:srgbClr val="000000"/>
                        </a:solidFill>
                      </a:endParaRPr>
                    </a:p>
                  </a:txBody>
                  <a:tcPr/>
                </a:tc>
                <a:tc>
                  <a:txBody>
                    <a:bodyPr/>
                    <a:lstStyle/>
                    <a:p>
                      <a:pPr algn="ctr"/>
                      <a:r>
                        <a:rPr lang="en-US" sz="3200" b="1" dirty="0" smtClean="0">
                          <a:solidFill>
                            <a:srgbClr val="000000"/>
                          </a:solidFill>
                        </a:rPr>
                        <a:t>?</a:t>
                      </a:r>
                      <a:endParaRPr lang="en-US" sz="3200" b="1" dirty="0">
                        <a:solidFill>
                          <a:srgbClr val="000000"/>
                        </a:solidFill>
                      </a:endParaRPr>
                    </a:p>
                  </a:txBody>
                  <a:tcPr/>
                </a:tc>
                <a:tc>
                  <a:txBody>
                    <a:bodyPr/>
                    <a:lstStyle/>
                    <a:p>
                      <a:pPr algn="ctr"/>
                      <a:r>
                        <a:rPr lang="en-US" sz="3200" b="1" dirty="0" smtClean="0">
                          <a:solidFill>
                            <a:srgbClr val="000000"/>
                          </a:solidFill>
                        </a:rPr>
                        <a:t>5</a:t>
                      </a:r>
                      <a:endParaRPr lang="en-US" sz="3200" b="1" dirty="0">
                        <a:solidFill>
                          <a:srgbClr val="000000"/>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Custom Data Attributes*</a:t>
            </a:r>
            <a:endParaRPr lang="en-US" dirty="0"/>
          </a:p>
        </p:txBody>
      </p:sp>
      <p:sp>
        <p:nvSpPr>
          <p:cNvPr id="5" name="Subtitle 4"/>
          <p:cNvSpPr>
            <a:spLocks noGrp="1"/>
          </p:cNvSpPr>
          <p:nvPr>
            <p:ph type="subTitle" idx="1"/>
          </p:nvPr>
        </p:nvSpPr>
        <p:spPr/>
        <p:txBody>
          <a:bodyPr/>
          <a:lstStyle/>
          <a:p>
            <a:r>
              <a:rPr lang="en-US" dirty="0" smtClean="0">
                <a:solidFill>
                  <a:schemeClr val="accent1"/>
                </a:solidFill>
              </a:rPr>
              <a:t>*Roll Your Own (Valid) Markup</a:t>
            </a:r>
            <a:endParaRPr lang="en-US" dirty="0">
              <a:solidFill>
                <a:schemeClr val="accent1"/>
              </a:solidFill>
            </a:endParaRPr>
          </a:p>
        </p:txBody>
      </p:sp>
    </p:spTree>
    <p:extLst>
      <p:ext uri="{BB962C8B-B14F-4D97-AF65-F5344CB8AC3E}">
        <p14:creationId xmlns:p14="http://schemas.microsoft.com/office/powerpoint/2010/main" val="14996491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9436" y="228602"/>
            <a:ext cx="8363938" cy="564257"/>
          </a:xfrm>
        </p:spPr>
        <p:txBody>
          <a:bodyPr/>
          <a:lstStyle/>
          <a:p>
            <a:r>
              <a:rPr lang="en-US" sz="4000" dirty="0" smtClean="0"/>
              <a:t>Embed custom data with data-*</a:t>
            </a:r>
            <a:endParaRPr lang="en-US" sz="4000" dirty="0"/>
          </a:p>
        </p:txBody>
      </p:sp>
      <p:sp>
        <p:nvSpPr>
          <p:cNvPr id="6" name="Text Placeholder 5"/>
          <p:cNvSpPr>
            <a:spLocks noGrp="1"/>
          </p:cNvSpPr>
          <p:nvPr>
            <p:ph type="body" sz="quarter" idx="10"/>
          </p:nvPr>
        </p:nvSpPr>
        <p:spPr>
          <a:xfrm>
            <a:off x="389438" y="1905003"/>
            <a:ext cx="8363937" cy="2346283"/>
          </a:xfrm>
        </p:spPr>
        <p:txBody>
          <a:bodyPr/>
          <a:lstStyle/>
          <a:p>
            <a:pPr marL="0" indent="0">
              <a:buNone/>
            </a:pPr>
            <a:r>
              <a:rPr lang="en-US" dirty="0" smtClean="0">
                <a:solidFill>
                  <a:srgbClr val="000000"/>
                </a:solidFill>
              </a:rPr>
              <a:t>    &lt;</a:t>
            </a:r>
            <a:r>
              <a:rPr lang="en-US" dirty="0" err="1" smtClean="0">
                <a:solidFill>
                  <a:srgbClr val="000000"/>
                </a:solidFill>
              </a:rPr>
              <a:t>ol</a:t>
            </a:r>
            <a:r>
              <a:rPr lang="en-US" dirty="0" smtClean="0">
                <a:solidFill>
                  <a:srgbClr val="000000"/>
                </a:solidFill>
              </a:rPr>
              <a:t> id=“songs” </a:t>
            </a:r>
            <a:r>
              <a:rPr lang="en-US" b="1" dirty="0" smtClean="0">
                <a:solidFill>
                  <a:srgbClr val="800000"/>
                </a:solidFill>
              </a:rPr>
              <a:t>data-</a:t>
            </a:r>
            <a:r>
              <a:rPr lang="en-US" b="1" dirty="0" err="1" smtClean="0">
                <a:solidFill>
                  <a:srgbClr val="800000"/>
                </a:solidFill>
              </a:rPr>
              <a:t>totaltime</a:t>
            </a:r>
            <a:r>
              <a:rPr lang="en-US" dirty="0" smtClean="0">
                <a:solidFill>
                  <a:srgbClr val="000000"/>
                </a:solidFill>
              </a:rPr>
              <a:t>=“34m23s”&gt;</a:t>
            </a:r>
          </a:p>
          <a:p>
            <a:pPr marL="460375" lvl="1" indent="0">
              <a:buNone/>
            </a:pPr>
            <a:r>
              <a:rPr lang="en-US" dirty="0" smtClean="0">
                <a:solidFill>
                  <a:srgbClr val="000000"/>
                </a:solidFill>
              </a:rPr>
              <a:t>   &lt;li </a:t>
            </a:r>
            <a:r>
              <a:rPr lang="en-US" b="1" dirty="0" smtClean="0">
                <a:solidFill>
                  <a:srgbClr val="800000"/>
                </a:solidFill>
              </a:rPr>
              <a:t>data-length</a:t>
            </a:r>
            <a:r>
              <a:rPr lang="en-US" dirty="0" smtClean="0">
                <a:solidFill>
                  <a:srgbClr val="000000"/>
                </a:solidFill>
              </a:rPr>
              <a:t>=“2m11s”&gt;Beyond the Sea&lt;/li&gt;</a:t>
            </a:r>
          </a:p>
          <a:p>
            <a:pPr marL="460375" lvl="1" indent="0">
              <a:buNone/>
            </a:pPr>
            <a:r>
              <a:rPr lang="en-US" dirty="0">
                <a:solidFill>
                  <a:srgbClr val="000000"/>
                </a:solidFill>
              </a:rPr>
              <a:t> </a:t>
            </a:r>
            <a:r>
              <a:rPr lang="en-US" dirty="0" smtClean="0">
                <a:solidFill>
                  <a:srgbClr val="000000"/>
                </a:solidFill>
              </a:rPr>
              <a:t>  …</a:t>
            </a:r>
          </a:p>
          <a:p>
            <a:pPr marL="460375" lvl="1" indent="0">
              <a:buNone/>
            </a:pPr>
            <a:r>
              <a:rPr lang="en-US" dirty="0" smtClean="0">
                <a:solidFill>
                  <a:srgbClr val="000000"/>
                </a:solidFill>
              </a:rPr>
              <a:t>&lt;/</a:t>
            </a:r>
            <a:r>
              <a:rPr lang="en-US" dirty="0" err="1" smtClean="0">
                <a:solidFill>
                  <a:srgbClr val="000000"/>
                </a:solidFill>
              </a:rPr>
              <a:t>ol</a:t>
            </a:r>
            <a:r>
              <a:rPr lang="en-US" dirty="0" smtClean="0">
                <a:solidFill>
                  <a:srgbClr val="000000"/>
                </a:solidFill>
              </a:rPr>
              <a:t>&gt;</a:t>
            </a:r>
          </a:p>
          <a:p>
            <a:pPr marL="460375" lvl="1" indent="0">
              <a:buNone/>
            </a:pPr>
            <a:r>
              <a:rPr lang="en-US" dirty="0" smtClean="0">
                <a:solidFill>
                  <a:srgbClr val="000000"/>
                </a:solidFill>
              </a:rPr>
              <a:t>$(‘songs’).</a:t>
            </a:r>
            <a:r>
              <a:rPr lang="en-US" b="1" dirty="0" smtClean="0">
                <a:solidFill>
                  <a:srgbClr val="800000"/>
                </a:solidFill>
              </a:rPr>
              <a:t>dataset</a:t>
            </a:r>
            <a:r>
              <a:rPr lang="en-US" dirty="0" smtClean="0">
                <a:solidFill>
                  <a:srgbClr val="000000"/>
                </a:solidFill>
              </a:rPr>
              <a:t>[‘</a:t>
            </a:r>
            <a:r>
              <a:rPr lang="en-US" dirty="0" err="1" smtClean="0">
                <a:solidFill>
                  <a:srgbClr val="000000"/>
                </a:solidFill>
              </a:rPr>
              <a:t>totaltime</a:t>
            </a:r>
            <a:r>
              <a:rPr lang="en-US" dirty="0" smtClean="0">
                <a:solidFill>
                  <a:srgbClr val="000000"/>
                </a:solidFill>
              </a:rPr>
              <a:t>’] // 34m23s</a:t>
            </a:r>
          </a:p>
        </p:txBody>
      </p:sp>
      <p:pic>
        <p:nvPicPr>
          <p:cNvPr id="7" name="Picture 6"/>
          <p:cNvPicPr>
            <a:picLocks noChangeAspect="1"/>
          </p:cNvPicPr>
          <p:nvPr/>
        </p:nvPicPr>
        <p:blipFill>
          <a:blip r:embed="rId3"/>
          <a:stretch>
            <a:fillRect/>
          </a:stretch>
        </p:blipFill>
        <p:spPr>
          <a:xfrm>
            <a:off x="4016275" y="4475173"/>
            <a:ext cx="4737100" cy="1968500"/>
          </a:xfrm>
          <a:prstGeom prst="rect">
            <a:avLst/>
          </a:prstGeom>
        </p:spPr>
      </p:pic>
    </p:spTree>
    <p:extLst>
      <p:ext uri="{BB962C8B-B14F-4D97-AF65-F5344CB8AC3E}">
        <p14:creationId xmlns:p14="http://schemas.microsoft.com/office/powerpoint/2010/main" val="14252031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“Data-”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98290945"/>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9</a:t>
                      </a:r>
                      <a:endParaRPr lang="en-US" sz="3200" b="1" dirty="0">
                        <a:solidFill>
                          <a:schemeClr val="bg1"/>
                        </a:solidFill>
                      </a:endParaRPr>
                    </a:p>
                  </a:txBody>
                  <a:tcPr/>
                </a:tc>
                <a:tc>
                  <a:txBody>
                    <a:bodyPr/>
                    <a:lstStyle/>
                    <a:p>
                      <a:pPr algn="ctr"/>
                      <a:r>
                        <a:rPr lang="en-US" sz="3200" b="1" dirty="0" smtClean="0">
                          <a:solidFill>
                            <a:schemeClr val="bg1"/>
                          </a:solidFill>
                        </a:rPr>
                        <a:t>7</a:t>
                      </a:r>
                      <a:endParaRPr lang="en-US" sz="3200" b="1" dirty="0">
                        <a:solidFill>
                          <a:schemeClr val="bg1"/>
                        </a:solidFill>
                      </a:endParaRPr>
                    </a:p>
                  </a:txBody>
                  <a:tcPr/>
                </a:tc>
                <a:tc>
                  <a:txBody>
                    <a:bodyPr/>
                    <a:lstStyle/>
                    <a:p>
                      <a:pPr algn="ctr"/>
                      <a:r>
                        <a:rPr lang="en-US" sz="3200" b="1" dirty="0" smtClean="0">
                          <a:solidFill>
                            <a:schemeClr val="bg1"/>
                          </a:solidFill>
                        </a:rPr>
                        <a:t>6</a:t>
                      </a:r>
                      <a:endParaRPr lang="en-US" sz="3200" b="1" dirty="0">
                        <a:solidFill>
                          <a:schemeClr val="bg1"/>
                        </a:solidFill>
                      </a:endParaRPr>
                    </a:p>
                  </a:txBody>
                  <a:tcPr/>
                </a:tc>
                <a:tc>
                  <a:txBody>
                    <a:bodyPr/>
                    <a:lstStyle/>
                    <a:p>
                      <a:pPr algn="ctr"/>
                      <a:r>
                        <a:rPr lang="en-US" sz="3200" b="1" dirty="0" smtClean="0">
                          <a:solidFill>
                            <a:schemeClr val="bg1"/>
                          </a:solidFill>
                        </a:rPr>
                        <a:t>11</a:t>
                      </a:r>
                      <a:endParaRPr lang="en-US" sz="3200" b="1" dirty="0">
                        <a:solidFill>
                          <a:schemeClr val="bg1"/>
                        </a:solidFill>
                      </a:endParaRPr>
                    </a:p>
                  </a:txBody>
                  <a:tcPr/>
                </a:tc>
                <a:tc>
                  <a:txBody>
                    <a:bodyPr/>
                    <a:lstStyle/>
                    <a:p>
                      <a:pPr algn="ctr"/>
                      <a:r>
                        <a:rPr lang="en-US" sz="3200" b="1" dirty="0" smtClean="0">
                          <a:solidFill>
                            <a:schemeClr val="bg1"/>
                          </a:solidFill>
                        </a:rPr>
                        <a:t>5.1</a:t>
                      </a:r>
                      <a:endParaRPr lang="en-US" sz="3200" b="1" dirty="0">
                        <a:solidFill>
                          <a:schemeClr val="bg1"/>
                        </a:solidFill>
                      </a:endParaRPr>
                    </a:p>
                  </a:txBody>
                  <a:tcPr/>
                </a:tc>
                <a:tc>
                  <a:txBody>
                    <a:bodyPr/>
                    <a:lstStyle/>
                    <a:p>
                      <a:pPr algn="ctr"/>
                      <a:r>
                        <a:rPr lang="en-US" sz="2800" b="1" dirty="0" smtClean="0">
                          <a:solidFill>
                            <a:schemeClr val="bg1"/>
                          </a:solidFill>
                        </a:rPr>
                        <a:t>9</a:t>
                      </a:r>
                      <a:endParaRPr lang="en-US" sz="2800" b="1" dirty="0">
                        <a:solidFill>
                          <a:schemeClr val="bg1"/>
                        </a:solidFill>
                      </a:endParaRPr>
                    </a:p>
                  </a:txBody>
                  <a:tcPr/>
                </a:tc>
                <a:tc>
                  <a:txBody>
                    <a:bodyPr/>
                    <a:lstStyle/>
                    <a:p>
                      <a:pPr algn="ctr"/>
                      <a:r>
                        <a:rPr lang="en-US" sz="2800" b="1" dirty="0" smtClean="0">
                          <a:solidFill>
                            <a:schemeClr val="bg1"/>
                          </a:solidFill>
                        </a:rPr>
                        <a:t>2.3</a:t>
                      </a:r>
                      <a:endParaRPr lang="en-US" sz="2800" b="1" dirty="0">
                        <a:solidFill>
                          <a:schemeClr val="bg1"/>
                        </a:solidFill>
                      </a:endParaRPr>
                    </a:p>
                  </a:txBody>
                  <a:tcPr/>
                </a:tc>
                <a:tc>
                  <a:txBody>
                    <a:bodyPr/>
                    <a:lstStyle/>
                    <a:p>
                      <a:pPr algn="ctr"/>
                      <a:r>
                        <a:rPr lang="en-US" sz="2800" b="1" dirty="0" smtClean="0">
                          <a:solidFill>
                            <a:schemeClr val="bg1"/>
                          </a:solidFill>
                        </a:rPr>
                        <a:t>5</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HTML5 Core</a:t>
            </a:r>
            <a:endParaRPr lang="en-US" dirty="0"/>
          </a:p>
        </p:txBody>
      </p:sp>
      <p:sp>
        <p:nvSpPr>
          <p:cNvPr id="6" name="Text Placeholder 4"/>
          <p:cNvSpPr>
            <a:spLocks noGrp="1"/>
          </p:cNvSpPr>
          <p:nvPr>
            <p:ph type="body" sz="quarter" idx="10"/>
          </p:nvPr>
        </p:nvSpPr>
        <p:spPr>
          <a:xfrm>
            <a:off x="389436" y="1447802"/>
            <a:ext cx="8363938" cy="2667397"/>
          </a:xfrm>
        </p:spPr>
        <p:txBody>
          <a:bodyPr/>
          <a:lstStyle/>
          <a:p>
            <a:pPr marL="0" indent="0">
              <a:buNone/>
            </a:pPr>
            <a:r>
              <a:rPr lang="en-US" dirty="0" smtClean="0"/>
              <a:t>A set of features covered by the main W3C HTML5 spec, which describes this spec as “A vocabulary and associated APIs for HTML and XHTML.” Includes features like: markup, SVG, audio and video,  web forms, validation, custom data attributes and more</a:t>
            </a:r>
          </a:p>
        </p:txBody>
      </p:sp>
      <p:pic>
        <p:nvPicPr>
          <p:cNvPr id="2" name="Picture 1"/>
          <p:cNvPicPr>
            <a:picLocks noChangeAspect="1"/>
          </p:cNvPicPr>
          <p:nvPr/>
        </p:nvPicPr>
        <p:blipFill>
          <a:blip r:embed="rId2"/>
          <a:stretch>
            <a:fillRect/>
          </a:stretch>
        </p:blipFill>
        <p:spPr>
          <a:xfrm>
            <a:off x="5854095" y="3593646"/>
            <a:ext cx="3084286" cy="2937782"/>
          </a:xfrm>
          <a:prstGeom prst="rect">
            <a:avLst/>
          </a:prstGeom>
        </p:spPr>
      </p:pic>
    </p:spTree>
    <p:extLst>
      <p:ext uri="{BB962C8B-B14F-4D97-AF65-F5344CB8AC3E}">
        <p14:creationId xmlns:p14="http://schemas.microsoft.com/office/powerpoint/2010/main" val="13017541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demo</a:t>
            </a:r>
            <a:endParaRPr lang="en-US" dirty="0"/>
          </a:p>
        </p:txBody>
      </p:sp>
      <p:sp>
        <p:nvSpPr>
          <p:cNvPr id="3" name="Title 2"/>
          <p:cNvSpPr>
            <a:spLocks noGrp="1"/>
          </p:cNvSpPr>
          <p:nvPr>
            <p:ph type="ctrTitle"/>
          </p:nvPr>
        </p:nvSpPr>
        <p:spPr/>
        <p:txBody>
          <a:bodyPr/>
          <a:lstStyle/>
          <a:p>
            <a:r>
              <a:rPr lang="en-US" sz="6600" dirty="0" smtClean="0"/>
              <a:t>“data</a:t>
            </a:r>
            <a:r>
              <a:rPr lang="en-US" sz="6600" dirty="0" smtClean="0"/>
              <a:t>-*”</a:t>
            </a:r>
            <a:endParaRPr lang="en-US" sz="6600" dirty="0"/>
          </a:p>
        </p:txBody>
      </p:sp>
    </p:spTree>
    <p:extLst>
      <p:ext uri="{BB962C8B-B14F-4D97-AF65-F5344CB8AC3E}">
        <p14:creationId xmlns:p14="http://schemas.microsoft.com/office/powerpoint/2010/main" val="25150726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SVG*</a:t>
            </a:r>
            <a:endParaRPr lang="en-US" dirty="0"/>
          </a:p>
        </p:txBody>
      </p:sp>
      <p:sp>
        <p:nvSpPr>
          <p:cNvPr id="5" name="Subtitle 4"/>
          <p:cNvSpPr>
            <a:spLocks noGrp="1"/>
          </p:cNvSpPr>
          <p:nvPr>
            <p:ph type="subTitle" idx="1"/>
          </p:nvPr>
        </p:nvSpPr>
        <p:spPr/>
        <p:txBody>
          <a:bodyPr/>
          <a:lstStyle/>
          <a:p>
            <a:r>
              <a:rPr lang="en-US" dirty="0" smtClean="0">
                <a:solidFill>
                  <a:srgbClr val="FFC425"/>
                </a:solidFill>
              </a:rPr>
              <a:t>*Canvas’ (</a:t>
            </a:r>
            <a:r>
              <a:rPr lang="en-US" dirty="0" err="1" smtClean="0">
                <a:solidFill>
                  <a:srgbClr val="FFC425"/>
                </a:solidFill>
              </a:rPr>
              <a:t>eXtensible</a:t>
            </a:r>
            <a:r>
              <a:rPr lang="en-US" dirty="0" smtClean="0">
                <a:solidFill>
                  <a:srgbClr val="FFC425"/>
                </a:solidFill>
              </a:rPr>
              <a:t>) Big Brother</a:t>
            </a:r>
          </a:p>
          <a:p>
            <a:endParaRPr lang="en-US" dirty="0">
              <a:solidFill>
                <a:srgbClr val="FFC425"/>
              </a:solidFill>
            </a:endParaRPr>
          </a:p>
        </p:txBody>
      </p:sp>
    </p:spTree>
    <p:extLst>
      <p:ext uri="{BB962C8B-B14F-4D97-AF65-F5344CB8AC3E}">
        <p14:creationId xmlns:p14="http://schemas.microsoft.com/office/powerpoint/2010/main" val="35767564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a:spLocks noGrp="1"/>
          </p:cNvSpPr>
          <p:nvPr>
            <p:ph type="body" sz="quarter" idx="10"/>
          </p:nvPr>
        </p:nvSpPr>
        <p:spPr>
          <a:xfrm>
            <a:off x="392036" y="1447800"/>
            <a:ext cx="8363937" cy="3883114"/>
          </a:xfrm>
        </p:spPr>
        <p:txBody>
          <a:bodyPr/>
          <a:lstStyle/>
          <a:p>
            <a:pPr marL="0" indent="0">
              <a:buNone/>
            </a:pPr>
            <a:r>
              <a:rPr lang="en-US" sz="2000" dirty="0">
                <a:solidFill>
                  <a:schemeClr val="bg1"/>
                </a:solidFill>
              </a:rPr>
              <a:t>&lt;</a:t>
            </a:r>
            <a:r>
              <a:rPr lang="en-US" sz="2000" b="1" dirty="0">
                <a:solidFill>
                  <a:srgbClr val="800000"/>
                </a:solidFill>
                <a:effectLst>
                  <a:outerShdw blurRad="38100" dist="38100" dir="2700000" algn="tl">
                    <a:srgbClr val="000000">
                      <a:alpha val="43137"/>
                    </a:srgbClr>
                  </a:outerShdw>
                </a:effectLst>
              </a:rPr>
              <a:t>svg</a:t>
            </a:r>
            <a:r>
              <a:rPr lang="en-US" sz="2000" dirty="0">
                <a:solidFill>
                  <a:srgbClr val="800000"/>
                </a:solidFill>
                <a:effectLst>
                  <a:outerShdw blurRad="38100" dist="38100" dir="2700000" algn="tl">
                    <a:srgbClr val="000000">
                      <a:alpha val="43137"/>
                    </a:srgbClr>
                  </a:outerShdw>
                </a:effectLst>
              </a:rPr>
              <a:t> </a:t>
            </a:r>
            <a:r>
              <a:rPr lang="en-US" sz="2000" dirty="0">
                <a:solidFill>
                  <a:schemeClr val="bg1"/>
                </a:solidFill>
              </a:rPr>
              <a:t>xmlns="http://www.w3.org/2000/svg" </a:t>
            </a:r>
            <a:r>
              <a:rPr lang="en-US" sz="2000" dirty="0" smtClean="0">
                <a:solidFill>
                  <a:schemeClr val="bg1"/>
                </a:solidFill>
              </a:rPr>
              <a:t>viewBox</a:t>
            </a:r>
            <a:r>
              <a:rPr lang="en-US" sz="2000" dirty="0">
                <a:solidFill>
                  <a:schemeClr val="bg1"/>
                </a:solidFill>
              </a:rPr>
              <a:t>="0 0 220.5 199.5"&gt;</a:t>
            </a:r>
          </a:p>
          <a:p>
            <a:pPr marL="0" indent="0">
              <a:buNone/>
            </a:pPr>
            <a:r>
              <a:rPr lang="en-US" sz="2000" dirty="0">
                <a:solidFill>
                  <a:schemeClr val="bg1"/>
                </a:solidFill>
              </a:rPr>
              <a:t>   </a:t>
            </a:r>
            <a:r>
              <a:rPr lang="en-US" sz="2000" dirty="0" smtClean="0">
                <a:solidFill>
                  <a:schemeClr val="bg1"/>
                </a:solidFill>
              </a:rPr>
              <a:t>&lt;</a:t>
            </a:r>
            <a:r>
              <a:rPr lang="en-US" sz="2000" dirty="0">
                <a:solidFill>
                  <a:schemeClr val="bg1"/>
                </a:solidFill>
              </a:rPr>
              <a:t>title&gt;HTML5 CSS Styling Logo&lt;/title&gt;</a:t>
            </a:r>
          </a:p>
          <a:p>
            <a:pPr marL="0" indent="0">
              <a:buNone/>
            </a:pPr>
            <a:r>
              <a:rPr lang="en-US" sz="2000" dirty="0" smtClean="0">
                <a:solidFill>
                  <a:schemeClr val="bg1"/>
                </a:solidFill>
              </a:rPr>
              <a:t>   &lt;</a:t>
            </a:r>
            <a:r>
              <a:rPr lang="en-US" sz="2000" b="1" dirty="0">
                <a:solidFill>
                  <a:srgbClr val="800000"/>
                </a:solidFill>
                <a:effectLst>
                  <a:outerShdw blurRad="38100" dist="38100" dir="2700000" algn="tl">
                    <a:srgbClr val="000000">
                      <a:alpha val="43137"/>
                    </a:srgbClr>
                  </a:outerShdw>
                </a:effectLst>
              </a:rPr>
              <a:t>path</a:t>
            </a:r>
            <a:r>
              <a:rPr lang="en-US" sz="2000" dirty="0">
                <a:solidFill>
                  <a:srgbClr val="800000"/>
                </a:solidFill>
                <a:effectLst>
                  <a:outerShdw blurRad="38100" dist="38100" dir="2700000" algn="tl">
                    <a:srgbClr val="000000">
                      <a:alpha val="43137"/>
                    </a:srgbClr>
                  </a:outerShdw>
                </a:effectLst>
              </a:rPr>
              <a:t> </a:t>
            </a:r>
            <a:r>
              <a:rPr lang="en-US" sz="2000" dirty="0">
                <a:solidFill>
                  <a:schemeClr val="bg1"/>
                </a:solidFill>
              </a:rPr>
              <a:t>d="M32.8,0L25.4,37.0 176.0,37.0 171.3,60.9 20.6,60.9 13.3,97.9 163.9,97.9 155.5,140.1 94.8,160.2 42.2,140.1 45.8,121.8 8.8,121.8 0,166.2 87.0,199.5 187.3,166.2 200.6,99.4 203.3,86.0 220.4,0z"/&gt;</a:t>
            </a:r>
          </a:p>
          <a:p>
            <a:pPr marL="0" indent="0">
              <a:buNone/>
            </a:pPr>
            <a:r>
              <a:rPr lang="en-US" sz="2000" dirty="0" smtClean="0">
                <a:solidFill>
                  <a:schemeClr val="bg1"/>
                </a:solidFill>
              </a:rPr>
              <a:t>&lt;/</a:t>
            </a:r>
            <a:r>
              <a:rPr lang="en-US" sz="2000" dirty="0">
                <a:solidFill>
                  <a:schemeClr val="bg1"/>
                </a:solidFill>
              </a:rPr>
              <a:t>svg</a:t>
            </a:r>
            <a:r>
              <a:rPr lang="en-US" sz="2000" dirty="0" smtClean="0">
                <a:solidFill>
                  <a:schemeClr val="bg1"/>
                </a:solidFill>
              </a:rPr>
              <a:t>&gt;</a:t>
            </a:r>
          </a:p>
          <a:p>
            <a:pPr marL="0" indent="0">
              <a:buNone/>
            </a:pPr>
            <a:endParaRPr lang="en-US" sz="2000" dirty="0">
              <a:solidFill>
                <a:schemeClr val="bg1"/>
              </a:solidFill>
            </a:endParaRPr>
          </a:p>
          <a:p>
            <a:pPr marL="0" indent="0">
              <a:buNone/>
            </a:pPr>
            <a:r>
              <a:rPr lang="en-US" sz="2000" dirty="0" smtClean="0">
                <a:solidFill>
                  <a:schemeClr val="bg1"/>
                </a:solidFill>
              </a:rPr>
              <a:t>&lt;style&gt;</a:t>
            </a:r>
          </a:p>
          <a:p>
            <a:pPr marL="0" indent="0">
              <a:buNone/>
            </a:pPr>
            <a:r>
              <a:rPr lang="en-US" sz="2000" dirty="0" smtClean="0">
                <a:solidFill>
                  <a:schemeClr val="bg1"/>
                </a:solidFill>
              </a:rPr>
              <a:t>   </a:t>
            </a:r>
            <a:r>
              <a:rPr lang="en-US" sz="2000" b="1" dirty="0" smtClean="0">
                <a:solidFill>
                  <a:srgbClr val="800000"/>
                </a:solidFill>
                <a:effectLst>
                  <a:outerShdw blurRad="38100" dist="38100" dir="2700000" algn="tl">
                    <a:srgbClr val="000000">
                      <a:alpha val="43137"/>
                    </a:srgbClr>
                  </a:outerShdw>
                </a:effectLst>
              </a:rPr>
              <a:t>svg path </a:t>
            </a:r>
            <a:r>
              <a:rPr lang="en-US" sz="2000" dirty="0" smtClean="0">
                <a:solidFill>
                  <a:schemeClr val="bg1"/>
                </a:solidFill>
              </a:rPr>
              <a:t>{</a:t>
            </a:r>
          </a:p>
          <a:p>
            <a:pPr marL="0" indent="0">
              <a:buNone/>
            </a:pPr>
            <a:r>
              <a:rPr lang="en-US" sz="2000" dirty="0" smtClean="0">
                <a:solidFill>
                  <a:schemeClr val="bg1"/>
                </a:solidFill>
              </a:rPr>
              <a:t>   	</a:t>
            </a:r>
            <a:r>
              <a:rPr lang="en-US" sz="2000" b="1" dirty="0" smtClean="0">
                <a:solidFill>
                  <a:srgbClr val="800000"/>
                </a:solidFill>
                <a:effectLst>
                  <a:outerShdw blurRad="38100" dist="38100" dir="2700000" algn="tl">
                    <a:srgbClr val="000000">
                      <a:alpha val="43137"/>
                    </a:srgbClr>
                  </a:outerShdw>
                </a:effectLst>
              </a:rPr>
              <a:t>fill</a:t>
            </a:r>
            <a:r>
              <a:rPr lang="en-US" sz="2000" dirty="0" smtClean="0">
                <a:solidFill>
                  <a:schemeClr val="bg1"/>
                </a:solidFill>
              </a:rPr>
              <a:t>: navy;</a:t>
            </a:r>
          </a:p>
          <a:p>
            <a:pPr marL="0" indent="0">
              <a:buNone/>
            </a:pPr>
            <a:r>
              <a:rPr lang="en-US" sz="2000" dirty="0" smtClean="0">
                <a:solidFill>
                  <a:schemeClr val="bg1"/>
                </a:solidFill>
              </a:rPr>
              <a:t>   }</a:t>
            </a:r>
            <a:r>
              <a:rPr lang="en-US" sz="2000" dirty="0">
                <a:solidFill>
                  <a:schemeClr val="bg1"/>
                </a:solidFill>
              </a:rPr>
              <a:t>	</a:t>
            </a:r>
            <a:endParaRPr lang="en-US" sz="2000" dirty="0" smtClean="0">
              <a:solidFill>
                <a:schemeClr val="bg1"/>
              </a:solidFill>
            </a:endParaRPr>
          </a:p>
          <a:p>
            <a:pPr marL="0" indent="0">
              <a:buNone/>
            </a:pPr>
            <a:r>
              <a:rPr lang="en-US" sz="2000" dirty="0" smtClean="0">
                <a:solidFill>
                  <a:schemeClr val="bg1"/>
                </a:solidFill>
              </a:rPr>
              <a:t>&lt;/style&gt;</a:t>
            </a:r>
            <a:endParaRPr lang="en-US" sz="2000" dirty="0">
              <a:solidFill>
                <a:schemeClr val="bg1"/>
              </a:solidFill>
            </a:endParaRPr>
          </a:p>
        </p:txBody>
      </p:sp>
      <p:sp>
        <p:nvSpPr>
          <p:cNvPr id="5" name="Title 4"/>
          <p:cNvSpPr>
            <a:spLocks noGrp="1"/>
          </p:cNvSpPr>
          <p:nvPr>
            <p:ph type="title"/>
          </p:nvPr>
        </p:nvSpPr>
        <p:spPr>
          <a:xfrm>
            <a:off x="389436" y="228602"/>
            <a:ext cx="8363938" cy="507831"/>
          </a:xfrm>
        </p:spPr>
        <p:txBody>
          <a:bodyPr/>
          <a:lstStyle/>
          <a:p>
            <a:r>
              <a:rPr lang="en-US" sz="3600" dirty="0" smtClean="0"/>
              <a:t>&lt;svg&gt; + &lt;html&gt; = Stylable, Scriptable SVG</a:t>
            </a:r>
            <a:endParaRPr lang="en-US" sz="3600" dirty="0"/>
          </a:p>
        </p:txBody>
      </p:sp>
      <p:pic>
        <p:nvPicPr>
          <p:cNvPr id="1028" name="Picture 4"/>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4132864" y="3618471"/>
            <a:ext cx="2315178"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70761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a:t>
            </a:r>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SVG</a:t>
            </a:r>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1298264"/>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9</a:t>
                      </a:r>
                      <a:endParaRPr lang="en-US" sz="3200" b="1" dirty="0">
                        <a:solidFill>
                          <a:schemeClr val="bg1"/>
                        </a:solidFill>
                      </a:endParaRPr>
                    </a:p>
                  </a:txBody>
                  <a:tcPr/>
                </a:tc>
                <a:tc>
                  <a:txBody>
                    <a:bodyPr/>
                    <a:lstStyle/>
                    <a:p>
                      <a:pPr algn="ctr"/>
                      <a:r>
                        <a:rPr lang="en-US" sz="3200" b="1" dirty="0" smtClean="0">
                          <a:solidFill>
                            <a:schemeClr val="bg1"/>
                          </a:solidFill>
                        </a:rPr>
                        <a:t>4</a:t>
                      </a:r>
                      <a:endParaRPr lang="en-US" sz="3200" b="1" dirty="0">
                        <a:solidFill>
                          <a:schemeClr val="bg1"/>
                        </a:solidFill>
                      </a:endParaRPr>
                    </a:p>
                  </a:txBody>
                  <a:tcPr/>
                </a:tc>
                <a:tc>
                  <a:txBody>
                    <a:bodyPr/>
                    <a:lstStyle/>
                    <a:p>
                      <a:pPr algn="ctr"/>
                      <a:r>
                        <a:rPr lang="en-US" sz="3200" b="1" dirty="0" smtClean="0">
                          <a:solidFill>
                            <a:schemeClr val="bg1"/>
                          </a:solidFill>
                        </a:rPr>
                        <a:t>3</a:t>
                      </a:r>
                      <a:endParaRPr lang="en-US" sz="3200" b="1" dirty="0">
                        <a:solidFill>
                          <a:schemeClr val="bg1"/>
                        </a:solidFill>
                      </a:endParaRPr>
                    </a:p>
                  </a:txBody>
                  <a:tcPr/>
                </a:tc>
                <a:tc>
                  <a:txBody>
                    <a:bodyPr/>
                    <a:lstStyle/>
                    <a:p>
                      <a:pPr algn="ctr"/>
                      <a:r>
                        <a:rPr lang="en-US" sz="3200" b="1" dirty="0" smtClean="0">
                          <a:solidFill>
                            <a:schemeClr val="bg1"/>
                          </a:solidFill>
                        </a:rPr>
                        <a:t>9</a:t>
                      </a:r>
                      <a:endParaRPr lang="en-US" sz="3200" b="1" dirty="0">
                        <a:solidFill>
                          <a:schemeClr val="bg1"/>
                        </a:solidFill>
                      </a:endParaRPr>
                    </a:p>
                  </a:txBody>
                  <a:tcPr/>
                </a:tc>
                <a:tc>
                  <a:txBody>
                    <a:bodyPr/>
                    <a:lstStyle/>
                    <a:p>
                      <a:pPr algn="ctr"/>
                      <a:r>
                        <a:rPr lang="en-US" sz="3200" b="1" dirty="0" smtClean="0">
                          <a:solidFill>
                            <a:schemeClr val="bg1"/>
                          </a:solidFill>
                        </a:rPr>
                        <a:t>3.2</a:t>
                      </a:r>
                      <a:endParaRPr lang="en-US" sz="3200" b="1" dirty="0">
                        <a:solidFill>
                          <a:schemeClr val="bg1"/>
                        </a:solidFill>
                      </a:endParaRPr>
                    </a:p>
                  </a:txBody>
                  <a:tcPr/>
                </a:tc>
                <a:tc>
                  <a:txBody>
                    <a:bodyPr/>
                    <a:lstStyle/>
                    <a:p>
                      <a:pPr algn="ctr"/>
                      <a:r>
                        <a:rPr lang="en-US" sz="2800" b="1" dirty="0" smtClean="0">
                          <a:solidFill>
                            <a:schemeClr val="bg1"/>
                          </a:solidFill>
                        </a:rPr>
                        <a:t>9</a:t>
                      </a:r>
                      <a:endParaRPr lang="en-US" sz="2800" b="1" dirty="0">
                        <a:solidFill>
                          <a:schemeClr val="bg1"/>
                        </a:solidFill>
                      </a:endParaRPr>
                    </a:p>
                  </a:txBody>
                  <a:tcPr/>
                </a:tc>
                <a:tc>
                  <a:txBody>
                    <a:bodyPr/>
                    <a:lstStyle/>
                    <a:p>
                      <a:pPr algn="ctr"/>
                      <a:r>
                        <a:rPr lang="en-US" sz="2800" b="1" dirty="0" smtClean="0">
                          <a:solidFill>
                            <a:schemeClr val="bg1"/>
                          </a:solidFill>
                        </a:rPr>
                        <a:t>3</a:t>
                      </a:r>
                      <a:endParaRPr lang="en-US" sz="2800" b="1" dirty="0">
                        <a:solidFill>
                          <a:schemeClr val="bg1"/>
                        </a:solidFill>
                      </a:endParaRPr>
                    </a:p>
                  </a:txBody>
                  <a:tcPr/>
                </a:tc>
                <a:tc>
                  <a:txBody>
                    <a:bodyPr/>
                    <a:lstStyle/>
                    <a:p>
                      <a:pPr algn="ctr"/>
                      <a:r>
                        <a:rPr lang="en-US" sz="2800" b="1" dirty="0" smtClean="0">
                          <a:solidFill>
                            <a:schemeClr val="bg1"/>
                          </a:solidFill>
                        </a:rPr>
                        <a:t>3.2</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demo</a:t>
            </a:r>
            <a:endParaRPr lang="en-US" dirty="0"/>
          </a:p>
        </p:txBody>
      </p:sp>
      <p:sp>
        <p:nvSpPr>
          <p:cNvPr id="3" name="Title 2"/>
          <p:cNvSpPr>
            <a:spLocks noGrp="1"/>
          </p:cNvSpPr>
          <p:nvPr>
            <p:ph type="ctrTitle"/>
          </p:nvPr>
        </p:nvSpPr>
        <p:spPr/>
        <p:txBody>
          <a:bodyPr/>
          <a:lstStyle/>
          <a:p>
            <a:r>
              <a:rPr lang="en-US" sz="6600" dirty="0" smtClean="0"/>
              <a:t>&lt;</a:t>
            </a:r>
            <a:r>
              <a:rPr lang="en-US" sz="6600" dirty="0" err="1" smtClean="0"/>
              <a:t>svg</a:t>
            </a:r>
            <a:r>
              <a:rPr lang="en-US" sz="6600" dirty="0" smtClean="0"/>
              <a:t>&gt;</a:t>
            </a:r>
            <a:endParaRPr lang="en-US" sz="6600" dirty="0"/>
          </a:p>
        </p:txBody>
      </p:sp>
    </p:spTree>
    <p:extLst>
      <p:ext uri="{BB962C8B-B14F-4D97-AF65-F5344CB8AC3E}">
        <p14:creationId xmlns:p14="http://schemas.microsoft.com/office/powerpoint/2010/main" val="32244064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smtClean="0"/>
              <a:t>Questions?</a:t>
            </a:r>
            <a:endParaRPr lang="en-US" dirty="0"/>
          </a:p>
        </p:txBody>
      </p:sp>
    </p:spTree>
    <p:extLst>
      <p:ext uri="{BB962C8B-B14F-4D97-AF65-F5344CB8AC3E}">
        <p14:creationId xmlns:p14="http://schemas.microsoft.com/office/powerpoint/2010/main" val="31704531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solidFill>
                  <a:schemeClr val="accent1"/>
                </a:solidFill>
                <a:effectLst/>
              </a:rPr>
              <a:t>Lab Instructions</a:t>
            </a:r>
            <a:endParaRPr lang="en-US" dirty="0">
              <a:solidFill>
                <a:schemeClr val="accent1"/>
              </a:solidFill>
            </a:endParaRPr>
          </a:p>
        </p:txBody>
      </p:sp>
      <p:sp>
        <p:nvSpPr>
          <p:cNvPr id="5" name="Text Placeholder 4"/>
          <p:cNvSpPr>
            <a:spLocks noGrp="1"/>
          </p:cNvSpPr>
          <p:nvPr>
            <p:ph type="body" sz="quarter" idx="10"/>
          </p:nvPr>
        </p:nvSpPr>
        <p:spPr>
          <a:xfrm>
            <a:off x="389438" y="1905003"/>
            <a:ext cx="8363937" cy="3307572"/>
          </a:xfrm>
        </p:spPr>
        <p:txBody>
          <a:bodyPr/>
          <a:lstStyle/>
          <a:p>
            <a:pPr marL="514350" indent="-514350">
              <a:buFont typeface="+mj-ea"/>
              <a:buAutoNum type="circleNumDbPlain"/>
            </a:pPr>
            <a:r>
              <a:rPr lang="en-US" dirty="0" smtClean="0">
                <a:solidFill>
                  <a:schemeClr val="tx2"/>
                </a:solidFill>
              </a:rPr>
              <a:t>Make sure you’ve cloned or downloaded the Labs </a:t>
            </a:r>
            <a:r>
              <a:rPr lang="en-US" dirty="0">
                <a:solidFill>
                  <a:schemeClr val="tx2"/>
                </a:solidFill>
              </a:rPr>
              <a:t>repo from </a:t>
            </a:r>
            <a:r>
              <a:rPr lang="en-US" dirty="0" err="1" smtClean="0">
                <a:solidFill>
                  <a:srgbClr val="800000"/>
                </a:solidFill>
              </a:rPr>
              <a:t>github.com</a:t>
            </a:r>
            <a:r>
              <a:rPr lang="en-US" dirty="0">
                <a:solidFill>
                  <a:srgbClr val="800000"/>
                </a:solidFill>
              </a:rPr>
              <a:t>/csell5/HTML5-</a:t>
            </a:r>
            <a:r>
              <a:rPr lang="en-US" dirty="0" smtClean="0">
                <a:solidFill>
                  <a:srgbClr val="800000"/>
                </a:solidFill>
              </a:rPr>
              <a:t>Compiler </a:t>
            </a:r>
            <a:endParaRPr lang="en-US" dirty="0">
              <a:solidFill>
                <a:srgbClr val="800000"/>
              </a:solidFill>
            </a:endParaRPr>
          </a:p>
          <a:p>
            <a:pPr marL="514350" indent="-514350">
              <a:buFont typeface="+mj-ea"/>
              <a:buAutoNum type="circleNumDbPlain"/>
            </a:pPr>
            <a:r>
              <a:rPr lang="en-US" dirty="0" smtClean="0">
                <a:solidFill>
                  <a:schemeClr val="tx2"/>
                </a:solidFill>
              </a:rPr>
              <a:t>Go </a:t>
            </a:r>
            <a:r>
              <a:rPr lang="en-US" dirty="0">
                <a:solidFill>
                  <a:schemeClr val="tx2"/>
                </a:solidFill>
              </a:rPr>
              <a:t>to </a:t>
            </a:r>
            <a:r>
              <a:rPr lang="en-US" dirty="0">
                <a:solidFill>
                  <a:srgbClr val="800000"/>
                </a:solidFill>
              </a:rPr>
              <a:t>http://bit.ly/</a:t>
            </a:r>
            <a:r>
              <a:rPr lang="en-US" dirty="0" err="1" smtClean="0">
                <a:solidFill>
                  <a:srgbClr val="800000"/>
                </a:solidFill>
              </a:rPr>
              <a:t>AovWWC</a:t>
            </a:r>
            <a:r>
              <a:rPr lang="en-US" dirty="0" smtClean="0">
                <a:solidFill>
                  <a:schemeClr val="tx2"/>
                </a:solidFill>
              </a:rPr>
              <a:t> and follow the instructions from the readme </a:t>
            </a:r>
          </a:p>
          <a:p>
            <a:pPr marL="514350" indent="-514350">
              <a:buFont typeface="+mj-ea"/>
              <a:buAutoNum type="circleNumDbPlain"/>
            </a:pPr>
            <a:r>
              <a:rPr lang="en-US" dirty="0" smtClean="0">
                <a:solidFill>
                  <a:schemeClr val="tx2"/>
                </a:solidFill>
              </a:rPr>
              <a:t>Alternatively, open </a:t>
            </a:r>
            <a:r>
              <a:rPr lang="en-US" dirty="0" err="1" smtClean="0">
                <a:solidFill>
                  <a:schemeClr val="tx2"/>
                </a:solidFill>
              </a:rPr>
              <a:t>readme.md</a:t>
            </a:r>
            <a:r>
              <a:rPr lang="en-US" dirty="0" smtClean="0">
                <a:solidFill>
                  <a:schemeClr val="tx2"/>
                </a:solidFill>
              </a:rPr>
              <a:t> in the “2- HTML5 Core/labs” folder</a:t>
            </a:r>
            <a:endParaRPr lang="en-US" dirty="0">
              <a:solidFill>
                <a:schemeClr val="tx2"/>
              </a:solidFill>
            </a:endParaRPr>
          </a:p>
        </p:txBody>
      </p:sp>
    </p:spTree>
    <p:extLst>
      <p:ext uri="{BB962C8B-B14F-4D97-AF65-F5344CB8AC3E}">
        <p14:creationId xmlns:p14="http://schemas.microsoft.com/office/powerpoint/2010/main" val="8521169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Agenda</a:t>
            </a:r>
            <a:endParaRPr lang="en-US" dirty="0"/>
          </a:p>
        </p:txBody>
      </p:sp>
      <p:sp>
        <p:nvSpPr>
          <p:cNvPr id="5" name="Text Placeholder 4"/>
          <p:cNvSpPr>
            <a:spLocks noGrp="1"/>
          </p:cNvSpPr>
          <p:nvPr>
            <p:ph type="body" sz="quarter" idx="10"/>
          </p:nvPr>
        </p:nvSpPr>
        <p:spPr>
          <a:xfrm>
            <a:off x="389436" y="1447802"/>
            <a:ext cx="8363938" cy="2618153"/>
          </a:xfrm>
        </p:spPr>
        <p:txBody>
          <a:bodyPr/>
          <a:lstStyle/>
          <a:p>
            <a:r>
              <a:rPr lang="en-US" dirty="0" smtClean="0"/>
              <a:t>Semantic Markup</a:t>
            </a:r>
          </a:p>
          <a:p>
            <a:r>
              <a:rPr lang="en-US" dirty="0" smtClean="0"/>
              <a:t>Audio and Video</a:t>
            </a:r>
          </a:p>
          <a:p>
            <a:r>
              <a:rPr lang="en-US" dirty="0" smtClean="0"/>
              <a:t>Web Forms</a:t>
            </a:r>
          </a:p>
          <a:p>
            <a:r>
              <a:rPr lang="en-US" dirty="0" smtClean="0"/>
              <a:t>Custom Data Attributes (Data-*)</a:t>
            </a:r>
          </a:p>
          <a:p>
            <a:r>
              <a:rPr lang="en-US" dirty="0" smtClean="0"/>
              <a:t>SVG</a:t>
            </a:r>
            <a:endParaRPr lang="en-US" dirty="0"/>
          </a:p>
        </p:txBody>
      </p:sp>
    </p:spTree>
    <p:extLst>
      <p:ext uri="{BB962C8B-B14F-4D97-AF65-F5344CB8AC3E}">
        <p14:creationId xmlns:p14="http://schemas.microsoft.com/office/powerpoint/2010/main" val="24928011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6000" dirty="0" smtClean="0"/>
              <a:t>Semantic Markup</a:t>
            </a:r>
            <a:r>
              <a:rPr lang="en-US" sz="6000" baseline="30000" dirty="0" smtClean="0"/>
              <a:t>*</a:t>
            </a:r>
            <a:endParaRPr lang="en-US" sz="6000" baseline="30000" dirty="0"/>
          </a:p>
        </p:txBody>
      </p:sp>
      <p:sp>
        <p:nvSpPr>
          <p:cNvPr id="5" name="Subtitle 4"/>
          <p:cNvSpPr>
            <a:spLocks noGrp="1"/>
          </p:cNvSpPr>
          <p:nvPr>
            <p:ph type="subTitle" idx="1"/>
          </p:nvPr>
        </p:nvSpPr>
        <p:spPr/>
        <p:txBody>
          <a:bodyPr/>
          <a:lstStyle/>
          <a:p>
            <a:r>
              <a:rPr lang="en-US" dirty="0">
                <a:solidFill>
                  <a:schemeClr val="accent1">
                    <a:alpha val="99000"/>
                  </a:schemeClr>
                </a:solidFill>
              </a:rPr>
              <a:t>*Alas, poor &lt;div&gt;, I hardly knew ye.</a:t>
            </a:r>
            <a:endParaRPr lang="en-US" dirty="0"/>
          </a:p>
          <a:p>
            <a:endParaRPr lang="en-US" dirty="0"/>
          </a:p>
        </p:txBody>
      </p:sp>
    </p:spTree>
    <p:extLst>
      <p:ext uri="{BB962C8B-B14F-4D97-AF65-F5344CB8AC3E}">
        <p14:creationId xmlns:p14="http://schemas.microsoft.com/office/powerpoint/2010/main" val="10901740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 Sample XHTML Document</a:t>
            </a:r>
            <a:endParaRPr lang="en-US" dirty="0"/>
          </a:p>
        </p:txBody>
      </p:sp>
      <p:sp>
        <p:nvSpPr>
          <p:cNvPr id="8" name="Text Placeholder 5"/>
          <p:cNvSpPr txBox="1">
            <a:spLocks/>
          </p:cNvSpPr>
          <p:nvPr/>
        </p:nvSpPr>
        <p:spPr>
          <a:xfrm>
            <a:off x="389436" y="1447800"/>
            <a:ext cx="8363937" cy="4327338"/>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40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&lt;!DOCTYPE html PUBLIC "-//W3C//DTD XHTML 1.0 Strict//EN" "http://www.w3.org/TR/xhtml1/DTD/xhtml1-strict.dtd"&gt; </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&lt;html&gt;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&lt;head&gt;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&lt;meta http-</a:t>
            </a:r>
            <a:r>
              <a:rPr kumimoji="0" lang="en-US" sz="2400" b="0" i="0" u="none" strike="noStrike" kern="1200" cap="none" spc="0" normalizeH="0" baseline="0" noProof="0" dirty="0" err="1"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equiv</a:t>
            </a: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="content-type" 			  			content="text/html; </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charset=utf-8"&gt;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&lt;/head&gt;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&lt;body&gt;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&lt;p&gt; XHTML :/ &lt;/p&gt;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&lt;/body&gt;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&lt;/html&gt;</a:t>
            </a:r>
            <a:endParaRPr kumimoji="0" lang="en-US" sz="2400" b="0" i="0" u="none" strike="noStrike" kern="1200" cap="none" spc="0" normalizeH="0" baseline="0" noProof="0" dirty="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endParaRPr>
          </a:p>
        </p:txBody>
      </p:sp>
    </p:spTree>
    <p:extLst>
      <p:ext uri="{BB962C8B-B14F-4D97-AF65-F5344CB8AC3E}">
        <p14:creationId xmlns:p14="http://schemas.microsoft.com/office/powerpoint/2010/main" val="60389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 Sample HTML5 Document</a:t>
            </a:r>
            <a:endParaRPr lang="en-US" dirty="0"/>
          </a:p>
        </p:txBody>
      </p:sp>
      <p:sp>
        <p:nvSpPr>
          <p:cNvPr id="8" name="Text Placeholder 5"/>
          <p:cNvSpPr txBox="1">
            <a:spLocks/>
          </p:cNvSpPr>
          <p:nvPr/>
        </p:nvSpPr>
        <p:spPr>
          <a:xfrm>
            <a:off x="390032" y="1447800"/>
            <a:ext cx="8363937" cy="3994940"/>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rgbClr val="F15C44">
                    <a:lumMod val="50000"/>
                  </a:srgbClr>
                </a:solidFill>
                <a:effectLst>
                  <a:outerShdw blurRad="38100" dist="38100" dir="2700000" algn="tl">
                    <a:srgbClr val="000000">
                      <a:alpha val="43137"/>
                    </a:srgbClr>
                  </a:outerShdw>
                </a:effectLst>
                <a:uLnTx/>
                <a:uFillTx/>
                <a:latin typeface="Consolas" pitchFamily="49" charset="0"/>
                <a:ea typeface="+mn-ea"/>
                <a:cs typeface="Consolas" pitchFamily="49" charset="0"/>
              </a:rPr>
              <a:t>&lt;!DOCTYPE html&gt;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&lt;html&gt;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	&lt;head&gt;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a:t>
            </a:r>
            <a:r>
              <a:rPr kumimoji="0" lang="en-US" sz="2400" b="1" i="0" u="none" strike="noStrike" kern="1200" cap="none" spc="0" normalizeH="0" baseline="0" noProof="0" dirty="0" smtClean="0">
                <a:ln>
                  <a:noFill/>
                </a:ln>
                <a:solidFill>
                  <a:srgbClr val="F15C44">
                    <a:lumMod val="50000"/>
                  </a:srgbClr>
                </a:solidFill>
                <a:effectLst>
                  <a:outerShdw blurRad="38100" dist="38100" dir="2700000" algn="tl">
                    <a:srgbClr val="000000">
                      <a:alpha val="43137"/>
                    </a:srgbClr>
                  </a:outerShdw>
                </a:effectLst>
                <a:uLnTx/>
                <a:uFillTx/>
                <a:latin typeface="Consolas" pitchFamily="49" charset="0"/>
                <a:ea typeface="+mn-ea"/>
                <a:cs typeface="Consolas" pitchFamily="49" charset="0"/>
              </a:rPr>
              <a:t>&lt;meta charset="utf-8"&gt;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&lt;title&gt; Hello &lt;/title&gt;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a:t>
            </a: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&lt;/head&gt;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	&lt;body&gt;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&lt;p&gt; HTML5! &lt;/p&gt;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a:t>
            </a: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&lt;/body&gt;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&lt;/html&gt;</a:t>
            </a:r>
            <a:endParaRPr kumimoji="0" lang="en-US" sz="2400" b="0" i="0" u="none" strike="noStrike" kern="1200" cap="none" spc="0" normalizeH="0" baseline="0" noProof="0" dirty="0">
              <a:ln>
                <a:noFill/>
              </a:ln>
              <a:solidFill>
                <a:srgbClr val="000000"/>
              </a:solidFill>
              <a:effectLst/>
              <a:uLnTx/>
              <a:uFillTx/>
              <a:latin typeface="Consolas" pitchFamily="49" charset="0"/>
              <a:ea typeface="+mn-ea"/>
              <a:cs typeface="Consolas" pitchFamily="49" charset="0"/>
            </a:endParaRPr>
          </a:p>
        </p:txBody>
      </p:sp>
    </p:spTree>
    <p:extLst>
      <p:ext uri="{BB962C8B-B14F-4D97-AF65-F5344CB8AC3E}">
        <p14:creationId xmlns:p14="http://schemas.microsoft.com/office/powerpoint/2010/main" val="251775895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97532565"/>
              </p:ext>
            </p:extLst>
          </p:nvPr>
        </p:nvGraphicFramePr>
        <p:xfrm>
          <a:off x="1013334" y="1355907"/>
          <a:ext cx="6874041" cy="5212080"/>
        </p:xfrm>
        <a:graphic>
          <a:graphicData uri="http://schemas.openxmlformats.org/drawingml/2006/table">
            <a:tbl>
              <a:tblPr firstRow="1" bandRow="1">
                <a:tableStyleId>{2D5ABB26-0587-4C30-8999-92F81FD0307C}</a:tableStyleId>
              </a:tblPr>
              <a:tblGrid>
                <a:gridCol w="2291347"/>
                <a:gridCol w="2291347"/>
                <a:gridCol w="2291347"/>
              </a:tblGrid>
              <a:tr h="449342">
                <a:tc>
                  <a:txBody>
                    <a:bodyPr/>
                    <a:lstStyle/>
                    <a:p>
                      <a:r>
                        <a:rPr lang="en-US" sz="3200" dirty="0" smtClean="0">
                          <a:solidFill>
                            <a:schemeClr val="tx1"/>
                          </a:solidFill>
                        </a:rPr>
                        <a:t>article</a:t>
                      </a:r>
                      <a:endParaRPr lang="en-US" sz="3200" dirty="0">
                        <a:solidFill>
                          <a:schemeClr val="tx1"/>
                        </a:solidFill>
                      </a:endParaRPr>
                    </a:p>
                  </a:txBody>
                  <a:tcPr marL="68598" marR="68598"/>
                </a:tc>
                <a:tc>
                  <a:txBody>
                    <a:bodyPr/>
                    <a:lstStyle/>
                    <a:p>
                      <a:r>
                        <a:rPr lang="en-US" sz="3200" dirty="0" smtClean="0">
                          <a:solidFill>
                            <a:schemeClr val="tx1"/>
                          </a:solidFill>
                        </a:rPr>
                        <a:t>footer</a:t>
                      </a:r>
                      <a:endParaRPr lang="en-US" sz="3200" dirty="0">
                        <a:solidFill>
                          <a:schemeClr val="tx1"/>
                        </a:solidFill>
                      </a:endParaRPr>
                    </a:p>
                  </a:txBody>
                  <a:tcPr marL="68598" marR="68598"/>
                </a:tc>
                <a:tc>
                  <a:txBody>
                    <a:bodyPr/>
                    <a:lstStyle/>
                    <a:p>
                      <a:r>
                        <a:rPr lang="en-US" sz="3200" dirty="0" smtClean="0">
                          <a:solidFill>
                            <a:schemeClr val="tx1"/>
                          </a:solidFill>
                        </a:rPr>
                        <a:t>rt</a:t>
                      </a:r>
                      <a:endParaRPr lang="en-US" sz="3200" dirty="0">
                        <a:solidFill>
                          <a:schemeClr val="tx1"/>
                        </a:solidFill>
                      </a:endParaRPr>
                    </a:p>
                  </a:txBody>
                  <a:tcPr marL="68598" marR="68598"/>
                </a:tc>
              </a:tr>
              <a:tr h="449342">
                <a:tc>
                  <a:txBody>
                    <a:bodyPr/>
                    <a:lstStyle/>
                    <a:p>
                      <a:r>
                        <a:rPr lang="en-US" sz="3200" dirty="0" smtClean="0">
                          <a:solidFill>
                            <a:schemeClr val="tx1"/>
                          </a:solidFill>
                        </a:rPr>
                        <a:t>aside</a:t>
                      </a:r>
                      <a:endParaRPr lang="en-US" sz="3200" dirty="0">
                        <a:solidFill>
                          <a:schemeClr val="tx1"/>
                        </a:solidFill>
                      </a:endParaRPr>
                    </a:p>
                  </a:txBody>
                  <a:tcPr marL="68598" marR="68598"/>
                </a:tc>
                <a:tc>
                  <a:txBody>
                    <a:bodyPr/>
                    <a:lstStyle/>
                    <a:p>
                      <a:r>
                        <a:rPr lang="en-US" sz="3200" dirty="0" smtClean="0">
                          <a:solidFill>
                            <a:schemeClr val="tx1"/>
                          </a:solidFill>
                        </a:rPr>
                        <a:t>header</a:t>
                      </a:r>
                      <a:endParaRPr lang="en-US" sz="3200" dirty="0">
                        <a:solidFill>
                          <a:schemeClr val="tx1"/>
                        </a:solidFill>
                      </a:endParaRPr>
                    </a:p>
                  </a:txBody>
                  <a:tcPr marL="68598" marR="68598"/>
                </a:tc>
                <a:tc>
                  <a:txBody>
                    <a:bodyPr/>
                    <a:lstStyle/>
                    <a:p>
                      <a:r>
                        <a:rPr lang="en-US" sz="3200" dirty="0" smtClean="0">
                          <a:solidFill>
                            <a:schemeClr val="tx1"/>
                          </a:solidFill>
                        </a:rPr>
                        <a:t>ruby</a:t>
                      </a:r>
                      <a:endParaRPr lang="en-US" sz="3200" dirty="0">
                        <a:solidFill>
                          <a:schemeClr val="tx1"/>
                        </a:solidFill>
                      </a:endParaRPr>
                    </a:p>
                  </a:txBody>
                  <a:tcPr marL="68598" marR="68598"/>
                </a:tc>
              </a:tr>
              <a:tr h="449342">
                <a:tc>
                  <a:txBody>
                    <a:bodyPr/>
                    <a:lstStyle/>
                    <a:p>
                      <a:r>
                        <a:rPr lang="en-US" sz="3200" dirty="0" smtClean="0">
                          <a:solidFill>
                            <a:schemeClr val="tx1"/>
                          </a:solidFill>
                        </a:rPr>
                        <a:t>audio</a:t>
                      </a:r>
                      <a:endParaRPr lang="en-US" sz="3200" dirty="0">
                        <a:solidFill>
                          <a:schemeClr val="tx1"/>
                        </a:solidFill>
                      </a:endParaRPr>
                    </a:p>
                  </a:txBody>
                  <a:tcPr marL="68598" marR="68598"/>
                </a:tc>
                <a:tc>
                  <a:txBody>
                    <a:bodyPr/>
                    <a:lstStyle/>
                    <a:p>
                      <a:r>
                        <a:rPr lang="en-US" sz="3200" dirty="0" smtClean="0">
                          <a:solidFill>
                            <a:schemeClr val="tx1"/>
                          </a:solidFill>
                        </a:rPr>
                        <a:t>hgroup</a:t>
                      </a:r>
                      <a:endParaRPr lang="en-US" sz="3200" dirty="0">
                        <a:solidFill>
                          <a:schemeClr val="tx1"/>
                        </a:solidFill>
                      </a:endParaRPr>
                    </a:p>
                  </a:txBody>
                  <a:tcPr marL="68598" marR="68598"/>
                </a:tc>
                <a:tc>
                  <a:txBody>
                    <a:bodyPr/>
                    <a:lstStyle/>
                    <a:p>
                      <a:r>
                        <a:rPr lang="en-US" sz="3200" dirty="0" smtClean="0">
                          <a:solidFill>
                            <a:schemeClr val="tx1"/>
                          </a:solidFill>
                        </a:rPr>
                        <a:t>section</a:t>
                      </a:r>
                      <a:endParaRPr lang="en-US" sz="3200" dirty="0">
                        <a:solidFill>
                          <a:schemeClr val="tx1"/>
                        </a:solidFill>
                      </a:endParaRPr>
                    </a:p>
                  </a:txBody>
                  <a:tcPr marL="68598" marR="68598"/>
                </a:tc>
              </a:tr>
              <a:tr h="449342">
                <a:tc>
                  <a:txBody>
                    <a:bodyPr/>
                    <a:lstStyle/>
                    <a:p>
                      <a:r>
                        <a:rPr lang="en-US" sz="3200" dirty="0" smtClean="0">
                          <a:solidFill>
                            <a:schemeClr val="tx1"/>
                          </a:solidFill>
                        </a:rPr>
                        <a:t>canvas</a:t>
                      </a:r>
                      <a:endParaRPr lang="en-US" sz="3200" dirty="0">
                        <a:solidFill>
                          <a:schemeClr val="tx1"/>
                        </a:solidFill>
                      </a:endParaRPr>
                    </a:p>
                  </a:txBody>
                  <a:tcPr marL="68598" marR="68598"/>
                </a:tc>
                <a:tc>
                  <a:txBody>
                    <a:bodyPr/>
                    <a:lstStyle/>
                    <a:p>
                      <a:r>
                        <a:rPr lang="en-US" sz="3200" dirty="0" smtClean="0">
                          <a:solidFill>
                            <a:schemeClr val="tx1"/>
                          </a:solidFill>
                        </a:rPr>
                        <a:t>keygen</a:t>
                      </a:r>
                      <a:endParaRPr lang="en-US" sz="3200" dirty="0">
                        <a:solidFill>
                          <a:schemeClr val="tx1"/>
                        </a:solidFill>
                      </a:endParaRPr>
                    </a:p>
                  </a:txBody>
                  <a:tcPr marL="68598" marR="68598"/>
                </a:tc>
                <a:tc>
                  <a:txBody>
                    <a:bodyPr/>
                    <a:lstStyle/>
                    <a:p>
                      <a:r>
                        <a:rPr lang="en-US" sz="3200" dirty="0" smtClean="0">
                          <a:solidFill>
                            <a:schemeClr val="tx1"/>
                          </a:solidFill>
                        </a:rPr>
                        <a:t>source</a:t>
                      </a:r>
                      <a:endParaRPr lang="en-US" sz="3200" dirty="0">
                        <a:solidFill>
                          <a:schemeClr val="tx1"/>
                        </a:solidFill>
                      </a:endParaRPr>
                    </a:p>
                  </a:txBody>
                  <a:tcPr marL="68598" marR="68598"/>
                </a:tc>
              </a:tr>
              <a:tr h="449342">
                <a:tc>
                  <a:txBody>
                    <a:bodyPr/>
                    <a:lstStyle/>
                    <a:p>
                      <a:r>
                        <a:rPr lang="en-US" sz="3200" dirty="0" smtClean="0">
                          <a:solidFill>
                            <a:schemeClr val="tx1"/>
                          </a:solidFill>
                        </a:rPr>
                        <a:t>command</a:t>
                      </a:r>
                      <a:endParaRPr lang="en-US" sz="3200" dirty="0">
                        <a:solidFill>
                          <a:schemeClr val="tx1"/>
                        </a:solidFill>
                      </a:endParaRPr>
                    </a:p>
                  </a:txBody>
                  <a:tcPr marL="68598" marR="68598"/>
                </a:tc>
                <a:tc>
                  <a:txBody>
                    <a:bodyPr/>
                    <a:lstStyle/>
                    <a:p>
                      <a:r>
                        <a:rPr lang="en-US" sz="3200" dirty="0" smtClean="0">
                          <a:solidFill>
                            <a:schemeClr val="tx1"/>
                          </a:solidFill>
                        </a:rPr>
                        <a:t>mark</a:t>
                      </a:r>
                      <a:endParaRPr lang="en-US" sz="3200" dirty="0">
                        <a:solidFill>
                          <a:schemeClr val="tx1"/>
                        </a:solidFill>
                      </a:endParaRPr>
                    </a:p>
                  </a:txBody>
                  <a:tcPr marL="68598" marR="68598"/>
                </a:tc>
                <a:tc>
                  <a:txBody>
                    <a:bodyPr/>
                    <a:lstStyle/>
                    <a:p>
                      <a:r>
                        <a:rPr lang="en-US" sz="3200" dirty="0" smtClean="0">
                          <a:solidFill>
                            <a:schemeClr val="tx1"/>
                          </a:solidFill>
                        </a:rPr>
                        <a:t>summary</a:t>
                      </a:r>
                      <a:endParaRPr lang="en-US" sz="3200" dirty="0">
                        <a:solidFill>
                          <a:schemeClr val="tx1"/>
                        </a:solidFill>
                      </a:endParaRPr>
                    </a:p>
                  </a:txBody>
                  <a:tcPr marL="68598" marR="68598"/>
                </a:tc>
              </a:tr>
              <a:tr h="449342">
                <a:tc>
                  <a:txBody>
                    <a:bodyPr/>
                    <a:lstStyle/>
                    <a:p>
                      <a:r>
                        <a:rPr lang="en-US" sz="3200" dirty="0" smtClean="0">
                          <a:solidFill>
                            <a:schemeClr val="tx1"/>
                          </a:solidFill>
                        </a:rPr>
                        <a:t>datalist</a:t>
                      </a:r>
                      <a:endParaRPr lang="en-US" sz="3200" dirty="0">
                        <a:solidFill>
                          <a:schemeClr val="tx1"/>
                        </a:solidFill>
                      </a:endParaRPr>
                    </a:p>
                  </a:txBody>
                  <a:tcPr marL="68598" marR="68598"/>
                </a:tc>
                <a:tc>
                  <a:txBody>
                    <a:bodyPr/>
                    <a:lstStyle/>
                    <a:p>
                      <a:r>
                        <a:rPr lang="en-US" sz="3200" dirty="0" smtClean="0">
                          <a:solidFill>
                            <a:schemeClr val="tx1"/>
                          </a:solidFill>
                        </a:rPr>
                        <a:t>meter</a:t>
                      </a:r>
                      <a:endParaRPr lang="en-US" sz="3200" dirty="0">
                        <a:solidFill>
                          <a:schemeClr val="tx1"/>
                        </a:solidFill>
                      </a:endParaRPr>
                    </a:p>
                  </a:txBody>
                  <a:tcPr marL="68598" marR="68598"/>
                </a:tc>
                <a:tc>
                  <a:txBody>
                    <a:bodyPr/>
                    <a:lstStyle/>
                    <a:p>
                      <a:r>
                        <a:rPr lang="en-US" sz="3200" dirty="0" smtClean="0">
                          <a:solidFill>
                            <a:schemeClr val="tx1"/>
                          </a:solidFill>
                        </a:rPr>
                        <a:t>time</a:t>
                      </a:r>
                      <a:endParaRPr lang="en-US" sz="3200" dirty="0">
                        <a:solidFill>
                          <a:schemeClr val="tx1"/>
                        </a:solidFill>
                      </a:endParaRPr>
                    </a:p>
                  </a:txBody>
                  <a:tcPr marL="68598" marR="68598"/>
                </a:tc>
              </a:tr>
              <a:tr h="449342">
                <a:tc>
                  <a:txBody>
                    <a:bodyPr/>
                    <a:lstStyle/>
                    <a:p>
                      <a:r>
                        <a:rPr lang="en-US" sz="3200" dirty="0" smtClean="0">
                          <a:solidFill>
                            <a:schemeClr val="tx1"/>
                          </a:solidFill>
                        </a:rPr>
                        <a:t>embed</a:t>
                      </a:r>
                      <a:endParaRPr lang="en-US" sz="3200" dirty="0">
                        <a:solidFill>
                          <a:schemeClr val="tx1"/>
                        </a:solidFill>
                      </a:endParaRPr>
                    </a:p>
                  </a:txBody>
                  <a:tcPr marL="68598" marR="68598"/>
                </a:tc>
                <a:tc>
                  <a:txBody>
                    <a:bodyPr/>
                    <a:lstStyle/>
                    <a:p>
                      <a:r>
                        <a:rPr lang="en-US" sz="3200" dirty="0" smtClean="0">
                          <a:solidFill>
                            <a:schemeClr val="tx1"/>
                          </a:solidFill>
                        </a:rPr>
                        <a:t>output</a:t>
                      </a:r>
                      <a:endParaRPr lang="en-US" sz="3200" dirty="0">
                        <a:solidFill>
                          <a:schemeClr val="tx1"/>
                        </a:solidFill>
                      </a:endParaRPr>
                    </a:p>
                  </a:txBody>
                  <a:tcPr marL="68598" marR="68598"/>
                </a:tc>
                <a:tc>
                  <a:txBody>
                    <a:bodyPr/>
                    <a:lstStyle/>
                    <a:p>
                      <a:r>
                        <a:rPr lang="en-US" sz="3200" dirty="0" smtClean="0">
                          <a:solidFill>
                            <a:schemeClr val="tx1"/>
                          </a:solidFill>
                        </a:rPr>
                        <a:t>wbr</a:t>
                      </a:r>
                      <a:endParaRPr lang="en-US" sz="3200" dirty="0">
                        <a:solidFill>
                          <a:schemeClr val="tx1"/>
                        </a:solidFill>
                      </a:endParaRPr>
                    </a:p>
                  </a:txBody>
                  <a:tcPr marL="68598" marR="68598"/>
                </a:tc>
              </a:tr>
              <a:tr h="449342">
                <a:tc>
                  <a:txBody>
                    <a:bodyPr/>
                    <a:lstStyle/>
                    <a:p>
                      <a:r>
                        <a:rPr lang="en-US" sz="3200" dirty="0" smtClean="0">
                          <a:solidFill>
                            <a:schemeClr val="tx1"/>
                          </a:solidFill>
                        </a:rPr>
                        <a:t>figcaption</a:t>
                      </a:r>
                      <a:endParaRPr lang="en-US" sz="3200" dirty="0">
                        <a:solidFill>
                          <a:schemeClr val="tx1"/>
                        </a:solidFill>
                      </a:endParaRPr>
                    </a:p>
                  </a:txBody>
                  <a:tcPr marL="68598" marR="68598"/>
                </a:tc>
                <a:tc>
                  <a:txBody>
                    <a:bodyPr/>
                    <a:lstStyle/>
                    <a:p>
                      <a:r>
                        <a:rPr lang="en-US" sz="3200" dirty="0" smtClean="0">
                          <a:solidFill>
                            <a:schemeClr val="tx1"/>
                          </a:solidFill>
                        </a:rPr>
                        <a:t>progress</a:t>
                      </a:r>
                      <a:endParaRPr lang="en-US" sz="3200" dirty="0">
                        <a:solidFill>
                          <a:schemeClr val="tx1"/>
                        </a:solidFill>
                      </a:endParaRPr>
                    </a:p>
                  </a:txBody>
                  <a:tcPr marL="68598" marR="68598"/>
                </a:tc>
                <a:tc>
                  <a:txBody>
                    <a:bodyPr/>
                    <a:lstStyle/>
                    <a:p>
                      <a:endParaRPr lang="en-US" sz="3200" dirty="0">
                        <a:solidFill>
                          <a:schemeClr val="tx1"/>
                        </a:solidFill>
                      </a:endParaRPr>
                    </a:p>
                  </a:txBody>
                  <a:tcPr marL="68598" marR="68598"/>
                </a:tc>
              </a:tr>
              <a:tr h="449342">
                <a:tc>
                  <a:txBody>
                    <a:bodyPr/>
                    <a:lstStyle/>
                    <a:p>
                      <a:r>
                        <a:rPr lang="en-US" sz="3200" dirty="0" smtClean="0">
                          <a:solidFill>
                            <a:schemeClr val="tx1"/>
                          </a:solidFill>
                        </a:rPr>
                        <a:t>figure</a:t>
                      </a:r>
                      <a:endParaRPr lang="en-US" sz="3200" dirty="0">
                        <a:solidFill>
                          <a:schemeClr val="tx1"/>
                        </a:solidFill>
                      </a:endParaRPr>
                    </a:p>
                  </a:txBody>
                  <a:tcPr marL="68598" marR="68598"/>
                </a:tc>
                <a:tc>
                  <a:txBody>
                    <a:bodyPr/>
                    <a:lstStyle/>
                    <a:p>
                      <a:r>
                        <a:rPr lang="en-US" sz="3200" dirty="0" smtClean="0">
                          <a:solidFill>
                            <a:schemeClr val="tx1"/>
                          </a:solidFill>
                        </a:rPr>
                        <a:t>rp</a:t>
                      </a:r>
                      <a:endParaRPr lang="en-US" sz="3200" dirty="0">
                        <a:solidFill>
                          <a:schemeClr val="tx1"/>
                        </a:solidFill>
                      </a:endParaRPr>
                    </a:p>
                  </a:txBody>
                  <a:tcPr marL="68598" marR="68598"/>
                </a:tc>
                <a:tc>
                  <a:txBody>
                    <a:bodyPr/>
                    <a:lstStyle/>
                    <a:p>
                      <a:endParaRPr lang="en-US" sz="3200" dirty="0">
                        <a:solidFill>
                          <a:schemeClr val="tx1"/>
                        </a:solidFill>
                      </a:endParaRPr>
                    </a:p>
                  </a:txBody>
                  <a:tcPr marL="68598" marR="68598"/>
                </a:tc>
              </a:tr>
            </a:tbl>
          </a:graphicData>
        </a:graphic>
      </p:graphicFrame>
      <p:sp>
        <p:nvSpPr>
          <p:cNvPr id="5" name="Title 4"/>
          <p:cNvSpPr>
            <a:spLocks noGrp="1"/>
          </p:cNvSpPr>
          <p:nvPr>
            <p:ph type="title"/>
          </p:nvPr>
        </p:nvSpPr>
        <p:spPr/>
        <p:txBody>
          <a:bodyPr/>
          <a:lstStyle/>
          <a:p>
            <a:r>
              <a:rPr lang="en-US" dirty="0" smtClean="0"/>
              <a:t>28 New Elements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65944430"/>
              </p:ext>
            </p:extLst>
          </p:nvPr>
        </p:nvGraphicFramePr>
        <p:xfrm>
          <a:off x="1015248" y="1353312"/>
          <a:ext cx="6874041" cy="5212080"/>
        </p:xfrm>
        <a:graphic>
          <a:graphicData uri="http://schemas.openxmlformats.org/drawingml/2006/table">
            <a:tbl>
              <a:tblPr firstRow="1" bandRow="1">
                <a:tableStyleId>{2D5ABB26-0587-4C30-8999-92F81FD0307C}</a:tableStyleId>
              </a:tblPr>
              <a:tblGrid>
                <a:gridCol w="2291347"/>
                <a:gridCol w="2291347"/>
                <a:gridCol w="2291347"/>
              </a:tblGrid>
              <a:tr h="449342">
                <a:tc>
                  <a:txBody>
                    <a:bodyPr/>
                    <a:lstStyle/>
                    <a:p>
                      <a:r>
                        <a:rPr lang="en-US" sz="3200" dirty="0" smtClean="0">
                          <a:solidFill>
                            <a:schemeClr val="accent1"/>
                          </a:solidFill>
                        </a:rPr>
                        <a:t>article</a:t>
                      </a:r>
                      <a:endParaRPr lang="en-US" sz="3200" dirty="0">
                        <a:solidFill>
                          <a:schemeClr val="accent1"/>
                        </a:solidFill>
                      </a:endParaRPr>
                    </a:p>
                  </a:txBody>
                  <a:tcPr marL="68598" marR="68598"/>
                </a:tc>
                <a:tc>
                  <a:txBody>
                    <a:bodyPr/>
                    <a:lstStyle/>
                    <a:p>
                      <a:r>
                        <a:rPr lang="en-US" sz="3200" dirty="0" smtClean="0">
                          <a:solidFill>
                            <a:schemeClr val="accent1"/>
                          </a:solidFill>
                        </a:rPr>
                        <a:t>footer</a:t>
                      </a:r>
                      <a:endParaRPr lang="en-US" sz="3200" dirty="0">
                        <a:solidFill>
                          <a:schemeClr val="accent1"/>
                        </a:solidFill>
                      </a:endParaRPr>
                    </a:p>
                  </a:txBody>
                  <a:tcPr marL="68598" marR="68598"/>
                </a:tc>
                <a:tc>
                  <a:txBody>
                    <a:bodyPr/>
                    <a:lstStyle/>
                    <a:p>
                      <a:r>
                        <a:rPr lang="en-US" sz="3200" dirty="0" smtClean="0"/>
                        <a:t>rt</a:t>
                      </a:r>
                      <a:endParaRPr lang="en-US" sz="3200" dirty="0"/>
                    </a:p>
                  </a:txBody>
                  <a:tcPr marL="68598" marR="68598"/>
                </a:tc>
              </a:tr>
              <a:tr h="449342">
                <a:tc>
                  <a:txBody>
                    <a:bodyPr/>
                    <a:lstStyle/>
                    <a:p>
                      <a:r>
                        <a:rPr lang="en-US" sz="3200" dirty="0" smtClean="0">
                          <a:solidFill>
                            <a:schemeClr val="accent1"/>
                          </a:solidFill>
                        </a:rPr>
                        <a:t>aside</a:t>
                      </a:r>
                      <a:endParaRPr lang="en-US" sz="3200" dirty="0">
                        <a:solidFill>
                          <a:schemeClr val="accent1"/>
                        </a:solidFill>
                      </a:endParaRPr>
                    </a:p>
                  </a:txBody>
                  <a:tcPr marL="68598" marR="68598"/>
                </a:tc>
                <a:tc>
                  <a:txBody>
                    <a:bodyPr/>
                    <a:lstStyle/>
                    <a:p>
                      <a:r>
                        <a:rPr lang="en-US" sz="3200" dirty="0" smtClean="0">
                          <a:solidFill>
                            <a:schemeClr val="accent1"/>
                          </a:solidFill>
                        </a:rPr>
                        <a:t>header</a:t>
                      </a:r>
                      <a:endParaRPr lang="en-US" sz="3200" dirty="0">
                        <a:solidFill>
                          <a:schemeClr val="accent1"/>
                        </a:solidFill>
                      </a:endParaRPr>
                    </a:p>
                  </a:txBody>
                  <a:tcPr marL="68598" marR="68598"/>
                </a:tc>
                <a:tc>
                  <a:txBody>
                    <a:bodyPr/>
                    <a:lstStyle/>
                    <a:p>
                      <a:r>
                        <a:rPr lang="en-US" sz="3200" dirty="0" smtClean="0"/>
                        <a:t>ruby</a:t>
                      </a:r>
                      <a:endParaRPr lang="en-US" sz="3200" dirty="0"/>
                    </a:p>
                  </a:txBody>
                  <a:tcPr marL="68598" marR="68598"/>
                </a:tc>
              </a:tr>
              <a:tr h="449342">
                <a:tc>
                  <a:txBody>
                    <a:bodyPr/>
                    <a:lstStyle/>
                    <a:p>
                      <a:r>
                        <a:rPr lang="en-US" sz="3200" dirty="0" smtClean="0">
                          <a:solidFill>
                            <a:schemeClr val="accent1"/>
                          </a:solidFill>
                        </a:rPr>
                        <a:t>audio</a:t>
                      </a:r>
                      <a:endParaRPr lang="en-US" sz="3200" dirty="0">
                        <a:solidFill>
                          <a:schemeClr val="accent1"/>
                        </a:solidFill>
                      </a:endParaRPr>
                    </a:p>
                  </a:txBody>
                  <a:tcPr marL="68598" marR="68598"/>
                </a:tc>
                <a:tc>
                  <a:txBody>
                    <a:bodyPr/>
                    <a:lstStyle/>
                    <a:p>
                      <a:r>
                        <a:rPr lang="en-US" sz="3200" dirty="0" smtClean="0"/>
                        <a:t>hgroup</a:t>
                      </a:r>
                      <a:endParaRPr lang="en-US" sz="3200" dirty="0"/>
                    </a:p>
                  </a:txBody>
                  <a:tcPr marL="68598" marR="68598"/>
                </a:tc>
                <a:tc>
                  <a:txBody>
                    <a:bodyPr/>
                    <a:lstStyle/>
                    <a:p>
                      <a:r>
                        <a:rPr lang="en-US" sz="3200" dirty="0" smtClean="0">
                          <a:solidFill>
                            <a:schemeClr val="accent1"/>
                          </a:solidFill>
                        </a:rPr>
                        <a:t>section</a:t>
                      </a:r>
                      <a:endParaRPr lang="en-US" sz="3200" dirty="0">
                        <a:solidFill>
                          <a:schemeClr val="accent1"/>
                        </a:solidFill>
                      </a:endParaRPr>
                    </a:p>
                  </a:txBody>
                  <a:tcPr marL="68598" marR="68598"/>
                </a:tc>
              </a:tr>
              <a:tr h="449342">
                <a:tc>
                  <a:txBody>
                    <a:bodyPr/>
                    <a:lstStyle/>
                    <a:p>
                      <a:r>
                        <a:rPr lang="en-US" sz="3200" dirty="0" smtClean="0">
                          <a:solidFill>
                            <a:schemeClr val="accent1"/>
                          </a:solidFill>
                        </a:rPr>
                        <a:t>canvas</a:t>
                      </a:r>
                      <a:endParaRPr lang="en-US" sz="3200" dirty="0">
                        <a:solidFill>
                          <a:schemeClr val="accent1"/>
                        </a:solidFill>
                      </a:endParaRPr>
                    </a:p>
                  </a:txBody>
                  <a:tcPr marL="68598" marR="68598"/>
                </a:tc>
                <a:tc>
                  <a:txBody>
                    <a:bodyPr/>
                    <a:lstStyle/>
                    <a:p>
                      <a:r>
                        <a:rPr lang="en-US" sz="3200" dirty="0" smtClean="0"/>
                        <a:t>keygen</a:t>
                      </a:r>
                      <a:endParaRPr lang="en-US" sz="3200" dirty="0"/>
                    </a:p>
                  </a:txBody>
                  <a:tcPr marL="68598" marR="68598"/>
                </a:tc>
                <a:tc>
                  <a:txBody>
                    <a:bodyPr/>
                    <a:lstStyle/>
                    <a:p>
                      <a:r>
                        <a:rPr lang="en-US" sz="3200" dirty="0" smtClean="0"/>
                        <a:t>source</a:t>
                      </a:r>
                      <a:endParaRPr lang="en-US" sz="3200" dirty="0"/>
                    </a:p>
                  </a:txBody>
                  <a:tcPr marL="68598" marR="68598"/>
                </a:tc>
              </a:tr>
              <a:tr h="449342">
                <a:tc>
                  <a:txBody>
                    <a:bodyPr/>
                    <a:lstStyle/>
                    <a:p>
                      <a:r>
                        <a:rPr lang="en-US" sz="3200" dirty="0" smtClean="0"/>
                        <a:t>command</a:t>
                      </a:r>
                      <a:endParaRPr lang="en-US" sz="3200" dirty="0"/>
                    </a:p>
                  </a:txBody>
                  <a:tcPr marL="68598" marR="68598"/>
                </a:tc>
                <a:tc>
                  <a:txBody>
                    <a:bodyPr/>
                    <a:lstStyle/>
                    <a:p>
                      <a:r>
                        <a:rPr lang="en-US" sz="3200" dirty="0" smtClean="0">
                          <a:solidFill>
                            <a:schemeClr val="accent1"/>
                          </a:solidFill>
                        </a:rPr>
                        <a:t>mark</a:t>
                      </a:r>
                      <a:endParaRPr lang="en-US" sz="3200" dirty="0">
                        <a:solidFill>
                          <a:schemeClr val="accent1"/>
                        </a:solidFill>
                      </a:endParaRPr>
                    </a:p>
                  </a:txBody>
                  <a:tcPr marL="68598" marR="68598"/>
                </a:tc>
                <a:tc>
                  <a:txBody>
                    <a:bodyPr/>
                    <a:lstStyle/>
                    <a:p>
                      <a:r>
                        <a:rPr lang="en-US" sz="3200" dirty="0" smtClean="0"/>
                        <a:t>summary</a:t>
                      </a:r>
                      <a:endParaRPr lang="en-US" sz="3200" dirty="0"/>
                    </a:p>
                  </a:txBody>
                  <a:tcPr marL="68598" marR="68598"/>
                </a:tc>
              </a:tr>
              <a:tr h="449342">
                <a:tc>
                  <a:txBody>
                    <a:bodyPr/>
                    <a:lstStyle/>
                    <a:p>
                      <a:r>
                        <a:rPr lang="en-US" sz="3200" dirty="0" smtClean="0"/>
                        <a:t>datalist</a:t>
                      </a:r>
                      <a:endParaRPr lang="en-US" sz="3200" dirty="0"/>
                    </a:p>
                  </a:txBody>
                  <a:tcPr marL="68598" marR="68598"/>
                </a:tc>
                <a:tc>
                  <a:txBody>
                    <a:bodyPr/>
                    <a:lstStyle/>
                    <a:p>
                      <a:r>
                        <a:rPr lang="en-US" sz="3200" dirty="0" smtClean="0"/>
                        <a:t>meter</a:t>
                      </a:r>
                      <a:endParaRPr lang="en-US" sz="3200" dirty="0"/>
                    </a:p>
                  </a:txBody>
                  <a:tcPr marL="68598" marR="68598"/>
                </a:tc>
                <a:tc>
                  <a:txBody>
                    <a:bodyPr/>
                    <a:lstStyle/>
                    <a:p>
                      <a:r>
                        <a:rPr lang="en-US" sz="3200" dirty="0" smtClean="0">
                          <a:solidFill>
                            <a:schemeClr val="accent1"/>
                          </a:solidFill>
                        </a:rPr>
                        <a:t>time</a:t>
                      </a:r>
                      <a:endParaRPr lang="en-US" sz="3200" dirty="0">
                        <a:solidFill>
                          <a:schemeClr val="accent1"/>
                        </a:solidFill>
                      </a:endParaRPr>
                    </a:p>
                  </a:txBody>
                  <a:tcPr marL="68598" marR="68598"/>
                </a:tc>
              </a:tr>
              <a:tr h="449342">
                <a:tc>
                  <a:txBody>
                    <a:bodyPr/>
                    <a:lstStyle/>
                    <a:p>
                      <a:r>
                        <a:rPr lang="en-US" sz="3200" dirty="0" smtClean="0"/>
                        <a:t>embed</a:t>
                      </a:r>
                      <a:endParaRPr lang="en-US" sz="3200" dirty="0"/>
                    </a:p>
                  </a:txBody>
                  <a:tcPr marL="68598" marR="68598"/>
                </a:tc>
                <a:tc>
                  <a:txBody>
                    <a:bodyPr/>
                    <a:lstStyle/>
                    <a:p>
                      <a:r>
                        <a:rPr lang="en-US" sz="3200" dirty="0" smtClean="0"/>
                        <a:t>output</a:t>
                      </a:r>
                      <a:endParaRPr lang="en-US" sz="3200" dirty="0"/>
                    </a:p>
                  </a:txBody>
                  <a:tcPr marL="68598" marR="68598"/>
                </a:tc>
                <a:tc>
                  <a:txBody>
                    <a:bodyPr/>
                    <a:lstStyle/>
                    <a:p>
                      <a:r>
                        <a:rPr lang="en-US" sz="3200" dirty="0" smtClean="0"/>
                        <a:t>wbr</a:t>
                      </a:r>
                      <a:endParaRPr lang="en-US" sz="3200" dirty="0"/>
                    </a:p>
                  </a:txBody>
                  <a:tcPr marL="68598" marR="68598"/>
                </a:tc>
              </a:tr>
              <a:tr h="449342">
                <a:tc>
                  <a:txBody>
                    <a:bodyPr/>
                    <a:lstStyle/>
                    <a:p>
                      <a:r>
                        <a:rPr lang="en-US" sz="3200" dirty="0" smtClean="0">
                          <a:solidFill>
                            <a:schemeClr val="accent1"/>
                          </a:solidFill>
                        </a:rPr>
                        <a:t>figcaption</a:t>
                      </a:r>
                      <a:endParaRPr lang="en-US" sz="3200" dirty="0">
                        <a:solidFill>
                          <a:schemeClr val="accent1"/>
                        </a:solidFill>
                      </a:endParaRPr>
                    </a:p>
                  </a:txBody>
                  <a:tcPr marL="68598" marR="68598"/>
                </a:tc>
                <a:tc>
                  <a:txBody>
                    <a:bodyPr/>
                    <a:lstStyle/>
                    <a:p>
                      <a:r>
                        <a:rPr lang="en-US" sz="3200" dirty="0" smtClean="0"/>
                        <a:t>progress</a:t>
                      </a:r>
                      <a:endParaRPr lang="en-US" sz="3200" dirty="0"/>
                    </a:p>
                  </a:txBody>
                  <a:tcPr marL="68598" marR="68598"/>
                </a:tc>
                <a:tc>
                  <a:txBody>
                    <a:bodyPr/>
                    <a:lstStyle/>
                    <a:p>
                      <a:endParaRPr lang="en-US" sz="3200" dirty="0"/>
                    </a:p>
                  </a:txBody>
                  <a:tcPr marL="68598" marR="68598"/>
                </a:tc>
              </a:tr>
              <a:tr h="449342">
                <a:tc>
                  <a:txBody>
                    <a:bodyPr/>
                    <a:lstStyle/>
                    <a:p>
                      <a:r>
                        <a:rPr lang="en-US" sz="3200" dirty="0" smtClean="0">
                          <a:solidFill>
                            <a:schemeClr val="accent1"/>
                          </a:solidFill>
                        </a:rPr>
                        <a:t>figure</a:t>
                      </a:r>
                      <a:endParaRPr lang="en-US" sz="3200" dirty="0">
                        <a:solidFill>
                          <a:schemeClr val="accent1"/>
                        </a:solidFill>
                      </a:endParaRPr>
                    </a:p>
                  </a:txBody>
                  <a:tcPr marL="68598" marR="68598"/>
                </a:tc>
                <a:tc>
                  <a:txBody>
                    <a:bodyPr/>
                    <a:lstStyle/>
                    <a:p>
                      <a:r>
                        <a:rPr lang="en-US" sz="3200" dirty="0" smtClean="0"/>
                        <a:t>rp</a:t>
                      </a:r>
                      <a:endParaRPr lang="en-US" sz="3200" dirty="0"/>
                    </a:p>
                  </a:txBody>
                  <a:tcPr marL="68598" marR="68598"/>
                </a:tc>
                <a:tc>
                  <a:txBody>
                    <a:bodyPr/>
                    <a:lstStyle/>
                    <a:p>
                      <a:endParaRPr lang="en-US" sz="3200" dirty="0"/>
                    </a:p>
                  </a:txBody>
                  <a:tcPr marL="68598" marR="68598"/>
                </a:tc>
              </a:tr>
            </a:tbl>
          </a:graphicData>
        </a:graphic>
      </p:graphicFrame>
    </p:spTree>
    <p:extLst>
      <p:ext uri="{BB962C8B-B14F-4D97-AF65-F5344CB8AC3E}">
        <p14:creationId xmlns:p14="http://schemas.microsoft.com/office/powerpoint/2010/main" val="323922780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564257"/>
          </a:xfrm>
        </p:spPr>
        <p:txBody>
          <a:bodyPr/>
          <a:lstStyle/>
          <a:p>
            <a:r>
              <a:rPr lang="en-US" sz="40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Semantic Markup	</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06379780"/>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9</a:t>
                      </a:r>
                      <a:endParaRPr lang="en-US" sz="3200" b="1" dirty="0">
                        <a:solidFill>
                          <a:schemeClr val="bg1"/>
                        </a:solidFill>
                      </a:endParaRPr>
                    </a:p>
                  </a:txBody>
                  <a:tcPr/>
                </a:tc>
                <a:tc>
                  <a:txBody>
                    <a:bodyPr/>
                    <a:lstStyle/>
                    <a:p>
                      <a:pPr algn="ctr"/>
                      <a:r>
                        <a:rPr lang="en-US" sz="3200" b="1" dirty="0" smtClean="0">
                          <a:solidFill>
                            <a:schemeClr val="bg1"/>
                          </a:solidFill>
                        </a:rPr>
                        <a:t>6</a:t>
                      </a:r>
                      <a:endParaRPr lang="en-US" sz="3200" b="1" dirty="0">
                        <a:solidFill>
                          <a:schemeClr val="bg1"/>
                        </a:solidFill>
                      </a:endParaRPr>
                    </a:p>
                  </a:txBody>
                  <a:tcPr/>
                </a:tc>
                <a:tc>
                  <a:txBody>
                    <a:bodyPr/>
                    <a:lstStyle/>
                    <a:p>
                      <a:pPr algn="ctr"/>
                      <a:r>
                        <a:rPr lang="en-US" sz="3200" b="1" dirty="0" smtClean="0">
                          <a:solidFill>
                            <a:schemeClr val="bg1"/>
                          </a:solidFill>
                        </a:rPr>
                        <a:t>4</a:t>
                      </a:r>
                      <a:endParaRPr lang="en-US" sz="3200" b="1" dirty="0">
                        <a:solidFill>
                          <a:schemeClr val="bg1"/>
                        </a:solidFill>
                      </a:endParaRPr>
                    </a:p>
                  </a:txBody>
                  <a:tcPr/>
                </a:tc>
                <a:tc>
                  <a:txBody>
                    <a:bodyPr/>
                    <a:lstStyle/>
                    <a:p>
                      <a:pPr algn="ctr"/>
                      <a:r>
                        <a:rPr lang="en-US" sz="3200" b="1" dirty="0" smtClean="0">
                          <a:solidFill>
                            <a:schemeClr val="bg1"/>
                          </a:solidFill>
                        </a:rPr>
                        <a:t>11.1</a:t>
                      </a:r>
                      <a:endParaRPr lang="en-US" sz="3200" b="1" dirty="0">
                        <a:solidFill>
                          <a:schemeClr val="bg1"/>
                        </a:solidFill>
                      </a:endParaRPr>
                    </a:p>
                  </a:txBody>
                  <a:tcPr/>
                </a:tc>
                <a:tc>
                  <a:txBody>
                    <a:bodyPr/>
                    <a:lstStyle/>
                    <a:p>
                      <a:pPr algn="ctr"/>
                      <a:r>
                        <a:rPr lang="en-US" sz="3200" b="1" dirty="0" smtClean="0">
                          <a:solidFill>
                            <a:schemeClr val="bg1"/>
                          </a:solidFill>
                        </a:rPr>
                        <a:t>5</a:t>
                      </a:r>
                      <a:endParaRPr lang="en-US" sz="3200" b="1" dirty="0">
                        <a:solidFill>
                          <a:schemeClr val="bg1"/>
                        </a:solidFill>
                      </a:endParaRPr>
                    </a:p>
                  </a:txBody>
                  <a:tcPr/>
                </a:tc>
                <a:tc>
                  <a:txBody>
                    <a:bodyPr/>
                    <a:lstStyle/>
                    <a:p>
                      <a:pPr algn="ctr"/>
                      <a:r>
                        <a:rPr lang="en-US" sz="2800" b="1" dirty="0" smtClean="0">
                          <a:solidFill>
                            <a:schemeClr val="bg1"/>
                          </a:solidFill>
                        </a:rPr>
                        <a:t>9</a:t>
                      </a:r>
                      <a:endParaRPr lang="en-US" sz="2800" b="1" dirty="0">
                        <a:solidFill>
                          <a:schemeClr val="bg1"/>
                        </a:solidFill>
                      </a:endParaRPr>
                    </a:p>
                  </a:txBody>
                  <a:tcPr/>
                </a:tc>
                <a:tc>
                  <a:txBody>
                    <a:bodyPr/>
                    <a:lstStyle/>
                    <a:p>
                      <a:pPr algn="ctr"/>
                      <a:r>
                        <a:rPr lang="en-US" sz="2800" b="1" dirty="0" smtClean="0">
                          <a:solidFill>
                            <a:schemeClr val="bg1"/>
                          </a:solidFill>
                        </a:rPr>
                        <a:t>2.2</a:t>
                      </a:r>
                      <a:endParaRPr lang="en-US" sz="2800" b="1" dirty="0">
                        <a:solidFill>
                          <a:schemeClr val="bg1"/>
                        </a:solidFill>
                      </a:endParaRPr>
                    </a:p>
                  </a:txBody>
                  <a:tcPr/>
                </a:tc>
                <a:tc>
                  <a:txBody>
                    <a:bodyPr/>
                    <a:lstStyle/>
                    <a:p>
                      <a:pPr algn="ctr"/>
                      <a:r>
                        <a:rPr lang="en-US" sz="2800" b="1" dirty="0" smtClean="0">
                          <a:solidFill>
                            <a:schemeClr val="bg1"/>
                          </a:solidFill>
                        </a:rPr>
                        <a:t>4</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demo</a:t>
            </a:r>
            <a:endParaRPr lang="en-US" dirty="0"/>
          </a:p>
        </p:txBody>
      </p:sp>
      <p:sp>
        <p:nvSpPr>
          <p:cNvPr id="3" name="Title 2"/>
          <p:cNvSpPr>
            <a:spLocks noGrp="1"/>
          </p:cNvSpPr>
          <p:nvPr>
            <p:ph type="ctrTitle"/>
          </p:nvPr>
        </p:nvSpPr>
        <p:spPr/>
        <p:txBody>
          <a:bodyPr/>
          <a:lstStyle/>
          <a:p>
            <a:r>
              <a:rPr lang="en-US" dirty="0" smtClean="0"/>
              <a:t>Semantic Markup</a:t>
            </a:r>
            <a:endParaRPr lang="en-US" dirty="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805273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HTML5">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tx2">
                <a:lumMod val="50000"/>
              </a:schemeClr>
            </a:gs>
            <a:gs pos="80000">
              <a:schemeClr val="tx2"/>
            </a:gs>
            <a:gs pos="100000">
              <a:schemeClr val="tx2"/>
            </a:gs>
          </a:gsLst>
        </a:gradFill>
        <a:ln>
          <a:solidFill>
            <a:schemeClr val="tx2"/>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200" dirty="0" smtClean="0">
            <a:solidFill>
              <a:schemeClr val="tx1">
                <a:alpha val="99000"/>
              </a:schemeClr>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HTML5">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tx2">
                <a:lumMod val="50000"/>
              </a:schemeClr>
            </a:gs>
            <a:gs pos="80000">
              <a:schemeClr val="tx2"/>
            </a:gs>
            <a:gs pos="100000">
              <a:schemeClr val="tx2"/>
            </a:gs>
          </a:gsLst>
        </a:gradFill>
        <a:ln>
          <a:solidFill>
            <a:schemeClr val="tx2"/>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200" dirty="0" smtClean="0">
            <a:solidFill>
              <a:schemeClr val="tx1">
                <a:alpha val="99000"/>
              </a:schemeClr>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2_White with Consolas font for code slides">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HTML5.thmx</Template>
  <TotalTime>242</TotalTime>
  <Words>1446</Words>
  <Application>Microsoft Macintosh PowerPoint</Application>
  <PresentationFormat>On-screen Show (4:3)</PresentationFormat>
  <Paragraphs>233</Paragraphs>
  <Slides>26</Slides>
  <Notes>13</Notes>
  <HiddenSlides>0</HiddenSlides>
  <MMClips>0</MMClips>
  <ScaleCrop>false</ScaleCrop>
  <HeadingPairs>
    <vt:vector size="4" baseType="variant">
      <vt:variant>
        <vt:lpstr>Theme</vt:lpstr>
      </vt:variant>
      <vt:variant>
        <vt:i4>4</vt:i4>
      </vt:variant>
      <vt:variant>
        <vt:lpstr>Slide Titles</vt:lpstr>
      </vt:variant>
      <vt:variant>
        <vt:i4>26</vt:i4>
      </vt:variant>
    </vt:vector>
  </HeadingPairs>
  <TitlesOfParts>
    <vt:vector size="30" baseType="lpstr">
      <vt:lpstr>HTML5</vt:lpstr>
      <vt:lpstr>1_White with Consolas font for code slides</vt:lpstr>
      <vt:lpstr>1_HTML5</vt:lpstr>
      <vt:lpstr>2_White with Consolas font for code slides</vt:lpstr>
      <vt:lpstr>HTML5 Core*</vt:lpstr>
      <vt:lpstr>HTML5 Core</vt:lpstr>
      <vt:lpstr>Agenda</vt:lpstr>
      <vt:lpstr>Semantic Markup*</vt:lpstr>
      <vt:lpstr>A Sample XHTML Document</vt:lpstr>
      <vt:lpstr>A Sample HTML5 Document</vt:lpstr>
      <vt:lpstr>28 New Elements</vt:lpstr>
      <vt:lpstr>Browser Support for Semantic Markup </vt:lpstr>
      <vt:lpstr>Semantic Markup</vt:lpstr>
      <vt:lpstr>Audio and Video*</vt:lpstr>
      <vt:lpstr>Media on Your Page… No Plugins Required.</vt:lpstr>
      <vt:lpstr>Browser Support for Audio and Video </vt:lpstr>
      <vt:lpstr>&lt;audio&gt; and &lt;video&gt;</vt:lpstr>
      <vt:lpstr>HTML5 Forms*</vt:lpstr>
      <vt:lpstr>PowerPoint Presentation</vt:lpstr>
      <vt:lpstr>Browser Support for Forms</vt:lpstr>
      <vt:lpstr>Custom Data Attributes*</vt:lpstr>
      <vt:lpstr>Embed custom data with data-*</vt:lpstr>
      <vt:lpstr>Browser Support for “Data-”</vt:lpstr>
      <vt:lpstr>“data-*”</vt:lpstr>
      <vt:lpstr>SVG*</vt:lpstr>
      <vt:lpstr>&lt;svg&gt; + &lt;html&gt; = Stylable, Scriptable SVG</vt:lpstr>
      <vt:lpstr>Browser Support for SVG </vt:lpstr>
      <vt:lpstr>&lt;svg&gt;</vt:lpstr>
      <vt:lpstr>PowerPoint Presentation</vt:lpstr>
      <vt:lpstr>Lab Instructions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 Satrom</dc:creator>
  <cp:lastModifiedBy>Brandon Satrom</cp:lastModifiedBy>
  <cp:revision>34</cp:revision>
  <dcterms:created xsi:type="dcterms:W3CDTF">2012-01-03T16:41:51Z</dcterms:created>
  <dcterms:modified xsi:type="dcterms:W3CDTF">2012-01-03T22:50:34Z</dcterms:modified>
</cp:coreProperties>
</file>