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80" r:id="rId2"/>
    <p:sldMasterId id="2147483682" r:id="rId3"/>
    <p:sldMasterId id="2147483702" r:id="rId4"/>
  </p:sldMasterIdLst>
  <p:notesMasterIdLst>
    <p:notesMasterId r:id="rId31"/>
  </p:notesMasterIdLst>
  <p:sldIdLst>
    <p:sldId id="256" r:id="rId5"/>
    <p:sldId id="260" r:id="rId6"/>
    <p:sldId id="258" r:id="rId7"/>
    <p:sldId id="270" r:id="rId8"/>
    <p:sldId id="271" r:id="rId9"/>
    <p:sldId id="272" r:id="rId10"/>
    <p:sldId id="273" r:id="rId11"/>
    <p:sldId id="284" r:id="rId12"/>
    <p:sldId id="274" r:id="rId13"/>
    <p:sldId id="277" r:id="rId14"/>
    <p:sldId id="278" r:id="rId15"/>
    <p:sldId id="283" r:id="rId16"/>
    <p:sldId id="279" r:id="rId17"/>
    <p:sldId id="267" r:id="rId18"/>
    <p:sldId id="287" r:id="rId19"/>
    <p:sldId id="282" r:id="rId20"/>
    <p:sldId id="268" r:id="rId21"/>
    <p:sldId id="286" r:id="rId22"/>
    <p:sldId id="281" r:id="rId23"/>
    <p:sldId id="285" r:id="rId24"/>
    <p:sldId id="269" r:id="rId25"/>
    <p:sldId id="275" r:id="rId26"/>
    <p:sldId id="280" r:id="rId27"/>
    <p:sldId id="276" r:id="rId28"/>
    <p:sldId id="263" r:id="rId29"/>
    <p:sldId id="264"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14" autoAdjust="0"/>
    <p:restoredTop sz="65633" autoAdjust="0"/>
  </p:normalViewPr>
  <p:slideViewPr>
    <p:cSldViewPr snapToGrid="0" snapToObjects="1">
      <p:cViewPr varScale="1">
        <p:scale>
          <a:sx n="83" d="100"/>
          <a:sy n="83" d="100"/>
        </p:scale>
        <p:origin x="-2904" y="-112"/>
      </p:cViewPr>
      <p:guideLst>
        <p:guide orient="horz" pos="2160"/>
        <p:guide pos="2880"/>
      </p:guideLst>
    </p:cSldViewPr>
  </p:slideViewPr>
  <p:outlineViewPr>
    <p:cViewPr>
      <p:scale>
        <a:sx n="33" d="100"/>
        <a:sy n="33" d="100"/>
      </p:scale>
      <p:origin x="0" y="280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EA0DBE-4458-7349-8DB4-B45B1B6487F3}" type="datetimeFigureOut">
              <a:rPr lang="en-US" smtClean="0"/>
              <a:t>1/3/12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F65C51-ACD0-EB42-9E75-DB57B27F6178}" type="slidenum">
              <a:rPr lang="en-US" smtClean="0"/>
              <a:t>‹#›</a:t>
            </a:fld>
            <a:endParaRPr lang="en-US"/>
          </a:p>
        </p:txBody>
      </p:sp>
    </p:spTree>
    <p:extLst>
      <p:ext uri="{BB962C8B-B14F-4D97-AF65-F5344CB8AC3E}">
        <p14:creationId xmlns:p14="http://schemas.microsoft.com/office/powerpoint/2010/main" val="26516373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You’ll recall</a:t>
            </a:r>
            <a:r>
              <a:rPr lang="en-US" baseline="0" dirty="0" smtClean="0"/>
              <a:t> that semantics was one of our five words, because it’s important to understand why HTML5 introduces changes to the HTML5 markup specification, both by eliminating unneeded cruft and adding more semantically-rich elements.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2057975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 data attributes are intended</a:t>
            </a:r>
            <a:r>
              <a:rPr lang="en-US" baseline="0" dirty="0" smtClean="0"/>
              <a:t> to store custom data private to the page or application, for which there are no more appropriate attributes or elements. Intended to be used by scripts in the site.</a:t>
            </a:r>
          </a:p>
          <a:p>
            <a:endParaRPr lang="en-US" baseline="0" dirty="0" smtClean="0"/>
          </a:p>
          <a:p>
            <a:r>
              <a:rPr lang="en-US" baseline="0" dirty="0" smtClean="0"/>
              <a:t>Common uses include:</a:t>
            </a:r>
          </a:p>
          <a:p>
            <a:endParaRPr lang="en-US" baseline="0" dirty="0" smtClean="0"/>
          </a:p>
          <a:p>
            <a:pPr marL="171450" indent="-171450">
              <a:buFontTx/>
              <a:buChar char="-"/>
            </a:pPr>
            <a:r>
              <a:rPr lang="en-US" baseline="0" dirty="0" smtClean="0"/>
              <a:t>Unobtrusive Validation in ASP.NET MVC</a:t>
            </a:r>
          </a:p>
          <a:p>
            <a:pPr marL="171450" indent="-171450">
              <a:buFontTx/>
              <a:buChar char="-"/>
            </a:pPr>
            <a:r>
              <a:rPr lang="en-US" baseline="0" dirty="0" err="1" smtClean="0"/>
              <a:t>jQuery</a:t>
            </a:r>
            <a:r>
              <a:rPr lang="en-US" baseline="0" dirty="0" smtClean="0"/>
              <a:t> Mobile</a:t>
            </a:r>
          </a:p>
          <a:p>
            <a:pPr marL="171450" indent="-171450">
              <a:buFontTx/>
              <a:buChar char="-"/>
            </a:pPr>
            <a:r>
              <a:rPr lang="en-US" baseline="0" dirty="0" smtClean="0"/>
              <a:t>Knockout JS</a:t>
            </a:r>
            <a:endParaRPr lang="en-US" dirty="0"/>
          </a:p>
        </p:txBody>
      </p:sp>
      <p:sp>
        <p:nvSpPr>
          <p:cNvPr id="4" name="Slide Number Placeholder 3"/>
          <p:cNvSpPr>
            <a:spLocks noGrp="1"/>
          </p:cNvSpPr>
          <p:nvPr>
            <p:ph type="sldNum" sz="quarter" idx="10"/>
          </p:nvPr>
        </p:nvSpPr>
        <p:spPr/>
        <p:txBody>
          <a:bodyPr/>
          <a:lstStyle/>
          <a:p>
            <a:fld id="{3CF65C51-ACD0-EB42-9E75-DB57B27F6178}" type="slidenum">
              <a:rPr lang="en-US" smtClean="0"/>
              <a:t>18</a:t>
            </a:fld>
            <a:endParaRPr lang="en-US"/>
          </a:p>
        </p:txBody>
      </p:sp>
    </p:spTree>
    <p:extLst>
      <p:ext uri="{BB962C8B-B14F-4D97-AF65-F5344CB8AC3E}">
        <p14:creationId xmlns:p14="http://schemas.microsoft.com/office/powerpoint/2010/main" val="1703694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Go to http://</a:t>
            </a:r>
            <a:r>
              <a:rPr lang="en-US" dirty="0" err="1" smtClean="0"/>
              <a:t>validator.nu</a:t>
            </a:r>
            <a:r>
              <a:rPr lang="en-US" dirty="0" smtClean="0"/>
              <a:t>/ and create a arbitrary</a:t>
            </a:r>
            <a:r>
              <a:rPr lang="en-US" baseline="0" dirty="0" smtClean="0"/>
              <a:t> attribute and try to validate the page</a:t>
            </a:r>
          </a:p>
          <a:p>
            <a:pPr marL="228600" indent="-228600">
              <a:buAutoNum type="arabicParenR"/>
            </a:pPr>
            <a:r>
              <a:rPr lang="en-US" baseline="0" dirty="0" smtClean="0"/>
              <a:t>Append data- and attempt to validate again, it will work this time. </a:t>
            </a:r>
          </a:p>
          <a:p>
            <a:pPr marL="228600" indent="-228600">
              <a:buAutoNum type="arabicParenR"/>
            </a:pPr>
            <a:endParaRPr lang="en-US" baseline="0" dirty="0" smtClean="0"/>
          </a:p>
          <a:p>
            <a:pPr marL="228600" indent="-228600">
              <a:buAutoNum type="arabicParenR"/>
            </a:pPr>
            <a:r>
              <a:rPr lang="en-US" baseline="0" dirty="0" smtClean="0"/>
              <a:t>Now let’s look at real-world uses of data-. </a:t>
            </a:r>
            <a:r>
              <a:rPr lang="en-US" baseline="0" dirty="0" err="1" smtClean="0"/>
              <a:t>jQuery</a:t>
            </a:r>
            <a:r>
              <a:rPr lang="en-US" baseline="0" dirty="0" smtClean="0"/>
              <a:t> mobile makes heavy use of Data- attributes, and we can take a look and how we can query these</a:t>
            </a:r>
          </a:p>
          <a:p>
            <a:pPr marL="228600" indent="-228600">
              <a:buAutoNum type="arabicParenR"/>
            </a:pPr>
            <a:r>
              <a:rPr lang="en-US" baseline="0" dirty="0" smtClean="0"/>
              <a:t>Go to </a:t>
            </a:r>
            <a:r>
              <a:rPr lang="en-US" baseline="0" dirty="0" err="1" smtClean="0"/>
              <a:t>jQueryMobile.com</a:t>
            </a:r>
            <a:r>
              <a:rPr lang="en-US" baseline="0" dirty="0" smtClean="0"/>
              <a:t> and show the gallery</a:t>
            </a:r>
          </a:p>
          <a:p>
            <a:pPr marL="228600" indent="-228600">
              <a:buAutoNum type="arabicParenR"/>
            </a:pPr>
            <a:r>
              <a:rPr lang="en-US" baseline="0" dirty="0" smtClean="0"/>
              <a:t>Go to http://</a:t>
            </a:r>
            <a:r>
              <a:rPr lang="en-US" baseline="0" dirty="0" err="1" smtClean="0"/>
              <a:t>www.slideshare.net</a:t>
            </a:r>
            <a:r>
              <a:rPr lang="en-US" baseline="0" dirty="0" smtClean="0"/>
              <a:t>/mobile or </a:t>
            </a:r>
            <a:r>
              <a:rPr lang="en-US" baseline="0" dirty="0" err="1" smtClean="0"/>
              <a:t>m.opentable.com</a:t>
            </a:r>
            <a:r>
              <a:rPr lang="en-US" baseline="0" dirty="0" smtClean="0"/>
              <a:t> and open the Chrome </a:t>
            </a:r>
            <a:r>
              <a:rPr lang="en-US" baseline="0" dirty="0" err="1" smtClean="0"/>
              <a:t>Dev</a:t>
            </a:r>
            <a:r>
              <a:rPr lang="en-US" baseline="0" dirty="0" smtClean="0"/>
              <a:t> tools</a:t>
            </a:r>
          </a:p>
          <a:p>
            <a:pPr marL="228600" indent="-228600">
              <a:buAutoNum type="arabicParenR"/>
            </a:pPr>
            <a:r>
              <a:rPr lang="en-US" baseline="0" dirty="0" smtClean="0"/>
              <a:t>Open the console and select an element by ID to show working with Data-* attributes</a:t>
            </a:r>
          </a:p>
          <a:p>
            <a:pPr marL="228600" indent="-228600">
              <a:buAutoNum type="arabicParenR"/>
            </a:pPr>
            <a:endParaRPr lang="en-US" baseline="0" smtClean="0"/>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2785940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SVG is an older graphics specification, but a powerful one. SVG, or Scalable Vector Graphics, is actually a family of specifications around providing an XML-based file-format for two-dimensional vector graphics. </a:t>
            </a:r>
          </a:p>
          <a:p>
            <a:endParaRPr lang="en-US" baseline="0" dirty="0" smtClean="0"/>
          </a:p>
          <a:p>
            <a:r>
              <a:rPr lang="en-US" baseline="0" dirty="0" smtClean="0"/>
              <a:t>SVG can be represented as a standalone .svg file or embedded as xml into your markup. Inline SVG gives you a powerful way to work with vector graphics on you page, and because it’s markup and not a binary image, you can manipulate and style anything in the SVG element and you can use script to interact with the element, much like you do with canvas.</a:t>
            </a:r>
          </a:p>
          <a:p>
            <a:endParaRPr lang="en-US" baseline="0" dirty="0" smtClean="0"/>
          </a:p>
          <a:p>
            <a:r>
              <a:rPr lang="en-US" baseline="0" dirty="0" smtClean="0"/>
              <a:t>[Image captured from my computer]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3523283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look at canvas and svg in action.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2785940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talk</a:t>
            </a:r>
            <a:r>
              <a:rPr lang="en-US" baseline="0" dirty="0" smtClean="0"/>
              <a:t> about unneeded cruft, first. </a:t>
            </a:r>
            <a:r>
              <a:rPr lang="en-US" dirty="0" smtClean="0"/>
              <a:t>You’ve seen this, no doubt. This is the smallest XHTML document</a:t>
            </a:r>
            <a:r>
              <a:rPr lang="en-US" baseline="0" dirty="0" smtClean="0"/>
              <a:t> that I could create, and it still barely fits in this slide. HTML5 changes this drastically, and you can use those changes today in any browser, even older ones. You pages will still render.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076717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This is all you need to create a</a:t>
            </a:r>
            <a:r>
              <a:rPr lang="en-US" baseline="0" dirty="0" smtClean="0"/>
              <a:t> valid</a:t>
            </a:r>
            <a:r>
              <a:rPr lang="en-US" dirty="0" smtClean="0"/>
              <a:t> HTML5 document.</a:t>
            </a:r>
            <a:r>
              <a:rPr lang="en-US" baseline="0" dirty="0" smtClean="0"/>
              <a:t> The Doctype and meta http-equiv tags been changed. It’s nice to get that cruft out of the way.</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815945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we’re gotten some cruft out of our markup. We’ve also added new elements.</a:t>
            </a:r>
          </a:p>
          <a:p>
            <a:endParaRPr lang="en-US" dirty="0" smtClean="0"/>
          </a:p>
          <a:p>
            <a:r>
              <a:rPr lang="en-US" dirty="0" smtClean="0"/>
              <a:t>Here’s a list of all of the new markup</a:t>
            </a:r>
            <a:r>
              <a:rPr lang="en-US" baseline="0" dirty="0" smtClean="0"/>
              <a:t> elements defined in HTML5. I’m not going to cover most of these today, though I will briefly cover the highlighted items. There is tons of information about them available online and in great books like “HTML5 Up and Running” and “Introducing HTML5.” Remember that word “semantic?” The beautiful thing about this list is that most of these probably mean exactly what you think they mean. </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3969169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Let’s take a look at some of these new elements now.</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746853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we’ll look at two</a:t>
            </a:r>
            <a:r>
              <a:rPr lang="en-US" baseline="0" dirty="0" smtClean="0"/>
              <a:t> related elements that standardize how rich media is presented to users through the browser.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651228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Audio and Video are</a:t>
            </a:r>
            <a:r>
              <a:rPr lang="en-US" baseline="0" dirty="0" smtClean="0"/>
              <a:t> some of the most talked about new elements and, on face, they are very easy to use. Practically though, Codecs complicate both audio and video because even though all browsers implement these new tags, not all agree on the proper Codecs to support. So using audio and video today is possible, but you should, as a best practice, provide at least 3 sources of video(WebM, MP4 and Ogg Vorbis) and 2 of Audio (mp3, Ogg Theora) and fallback to Silverlight or flash for browsers that don’t support Video and Audio tags.</a:t>
            </a:r>
          </a:p>
          <a:p>
            <a:endParaRPr lang="en-US" baseline="0" dirty="0" smtClean="0"/>
          </a:p>
          <a:p>
            <a:r>
              <a:rPr lang="en-US" baseline="0" dirty="0" smtClean="0"/>
              <a:t>[Image captured from my computer]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3523283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look at using audio and video, and at how to provide fallback.</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34506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F65C51-ACD0-EB42-9E75-DB57B27F6178}" type="slidenum">
              <a:rPr lang="en-US" smtClean="0"/>
              <a:t>15</a:t>
            </a:fld>
            <a:endParaRPr lang="en-US"/>
          </a:p>
        </p:txBody>
      </p:sp>
    </p:spTree>
    <p:extLst>
      <p:ext uri="{BB962C8B-B14F-4D97-AF65-F5344CB8AC3E}">
        <p14:creationId xmlns:p14="http://schemas.microsoft.com/office/powerpoint/2010/main" val="3471630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jpe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jpe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jpe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jpe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jpe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jpe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jpeg"/><Relationship Id="rId3"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jpe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e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4" y="2265475"/>
            <a:ext cx="7683913" cy="1523497"/>
          </a:xfrm>
        </p:spPr>
        <p:txBody>
          <a:bodyPr anchor="ctr">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727662" y="4703875"/>
            <a:ext cx="7683914" cy="46325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7355742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9436" y="1447799"/>
            <a:ext cx="8363938" cy="2000548"/>
          </a:xfrm>
        </p:spPr>
        <p:txBody>
          <a:bodyPr/>
          <a:lstStyle>
            <a:lvl1pPr marL="460375" indent="-460375">
              <a:lnSpc>
                <a:spcPct val="90000"/>
              </a:lnSpc>
              <a:buFontTx/>
              <a:buBlip>
                <a:blip r:embed="rId2"/>
              </a:buBlip>
              <a:defRPr/>
            </a:lvl1pPr>
            <a:lvl2pPr marL="855663" indent="-395288">
              <a:lnSpc>
                <a:spcPct val="90000"/>
              </a:lnSpc>
              <a:buFontTx/>
              <a:buBlip>
                <a:blip r:embed="rId2"/>
              </a:buBlip>
              <a:defRPr/>
            </a:lvl2pPr>
            <a:lvl3pPr marL="1258888" indent="-403225">
              <a:lnSpc>
                <a:spcPct val="90000"/>
              </a:lnSpc>
              <a:buFontTx/>
              <a:buBlip>
                <a:blip r:embed="rId2"/>
              </a:buBlip>
              <a:defRPr/>
            </a:lvl3pPr>
            <a:lvl4pPr marL="1604963" indent="-346075">
              <a:lnSpc>
                <a:spcPct val="90000"/>
              </a:lnSpc>
              <a:buFontTx/>
              <a:buBlip>
                <a:blip r:embed="rId2"/>
              </a:buBlip>
              <a:defRPr/>
            </a:lvl4pPr>
            <a:lvl5pPr marL="1941513" indent="-336550">
              <a:lnSpc>
                <a:spcPct val="90000"/>
              </a:lnSpc>
              <a:buFontTx/>
              <a:buBlip>
                <a:blip r:embed="rId2"/>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5176075"/>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9436" y="1447802"/>
            <a:ext cx="4115872" cy="2134431"/>
          </a:xfrm>
        </p:spPr>
        <p:txBody>
          <a:bodyPr/>
          <a:lstStyle>
            <a:lvl1pPr marL="339976" indent="-339976">
              <a:lnSpc>
                <a:spcPct val="90000"/>
              </a:lnSpc>
              <a:buFontTx/>
              <a:buBlip>
                <a:blip r:embed="rId2"/>
              </a:buBlip>
              <a:defRPr sz="2800"/>
            </a:lvl1pPr>
            <a:lvl2pPr marL="673338" indent="-325424">
              <a:lnSpc>
                <a:spcPct val="90000"/>
              </a:lnSpc>
              <a:buFontTx/>
              <a:buBlip>
                <a:blip r:embed="rId2"/>
              </a:buBlip>
              <a:defRPr sz="2400"/>
            </a:lvl2pPr>
            <a:lvl3pPr marL="953785" indent="-288384">
              <a:lnSpc>
                <a:spcPct val="90000"/>
              </a:lnSpc>
              <a:buFontTx/>
              <a:buBlip>
                <a:blip r:embed="rId2"/>
              </a:buBlip>
              <a:defRPr sz="2000"/>
            </a:lvl3pPr>
            <a:lvl4pPr marL="1227618" indent="-273833">
              <a:lnSpc>
                <a:spcPct val="90000"/>
              </a:lnSpc>
              <a:buFontTx/>
              <a:buBlip>
                <a:blip r:embed="rId2"/>
              </a:buBlip>
              <a:defRPr sz="1800"/>
            </a:lvl4pPr>
            <a:lvl5pPr marL="1516002" indent="-280447">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447802"/>
            <a:ext cx="4115872" cy="2134431"/>
          </a:xfrm>
        </p:spPr>
        <p:txBody>
          <a:bodyPr/>
          <a:lstStyle>
            <a:lvl1pPr marL="347914" indent="-347914">
              <a:lnSpc>
                <a:spcPct val="90000"/>
              </a:lnSpc>
              <a:buFontTx/>
              <a:buBlip>
                <a:blip r:embed="rId2"/>
              </a:buBlip>
              <a:defRPr sz="2800"/>
            </a:lvl1pPr>
            <a:lvl2pPr marL="673338" indent="-339976">
              <a:lnSpc>
                <a:spcPct val="90000"/>
              </a:lnSpc>
              <a:buFontTx/>
              <a:buBlip>
                <a:blip r:embed="rId2"/>
              </a:buBlip>
              <a:defRPr sz="2400"/>
            </a:lvl2pPr>
            <a:lvl3pPr marL="961722" indent="-302936">
              <a:lnSpc>
                <a:spcPct val="90000"/>
              </a:lnSpc>
              <a:buFontTx/>
              <a:buBlip>
                <a:blip r:embed="rId2"/>
              </a:buBlip>
              <a:defRPr sz="2000"/>
            </a:lvl3pPr>
            <a:lvl4pPr marL="1227618" indent="-265896">
              <a:lnSpc>
                <a:spcPct val="90000"/>
              </a:lnSpc>
              <a:buFontTx/>
              <a:buBlip>
                <a:blip r:embed="rId2"/>
              </a:buBlip>
              <a:defRPr sz="1800"/>
            </a:lvl4pPr>
            <a:lvl5pPr marL="1516002" indent="-273833">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221081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9436" y="1058895"/>
            <a:ext cx="4115872" cy="69890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1" y="2133601"/>
            <a:ext cx="4114800" cy="1860253"/>
          </a:xfrm>
        </p:spPr>
        <p:txBody>
          <a:bodyPr/>
          <a:lstStyle>
            <a:lvl1pPr marL="281770" indent="-281770">
              <a:buFontTx/>
              <a:buBlip>
                <a:blip r:embed="rId2"/>
              </a:buBlip>
              <a:defRPr sz="2300"/>
            </a:lvl1pPr>
            <a:lvl2pPr marL="562218" indent="-265896">
              <a:buFontTx/>
              <a:buBlip>
                <a:blip r:embed="rId2"/>
              </a:buBlip>
              <a:defRPr sz="2000"/>
            </a:lvl2pPr>
            <a:lvl3pPr marL="813562" indent="-243407">
              <a:buFontTx/>
              <a:buBlip>
                <a:blip r:embed="rId2"/>
              </a:buBlip>
              <a:defRPr sz="1800"/>
            </a:lvl3pPr>
            <a:lvl4pPr marL="1050354" indent="-228856">
              <a:buFontTx/>
              <a:buBlip>
                <a:blip r:embed="rId2"/>
              </a:buBlip>
              <a:defRPr sz="1700"/>
            </a:lvl4pPr>
            <a:lvl5pPr marL="1279210" indent="-206367">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58895"/>
            <a:ext cx="4115872" cy="69890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7501" y="2133602"/>
            <a:ext cx="4115872" cy="1860253"/>
          </a:xfrm>
        </p:spPr>
        <p:txBody>
          <a:bodyPr/>
          <a:lstStyle>
            <a:lvl1pPr marL="296321" indent="-296321">
              <a:buFontTx/>
              <a:buBlip>
                <a:blip r:embed="rId2"/>
              </a:buBlip>
              <a:defRPr sz="2300"/>
            </a:lvl1pPr>
            <a:lvl2pPr marL="570155" indent="-273833">
              <a:buFontTx/>
              <a:buBlip>
                <a:blip r:embed="rId2"/>
              </a:buBlip>
              <a:defRPr sz="2000"/>
            </a:lvl2pPr>
            <a:lvl3pPr marL="821499" indent="-244730">
              <a:buFontTx/>
              <a:buBlip>
                <a:blip r:embed="rId2"/>
              </a:buBlip>
              <a:defRPr sz="1800"/>
            </a:lvl3pPr>
            <a:lvl4pPr marL="1050354" indent="-236793">
              <a:buFontTx/>
              <a:buBlip>
                <a:blip r:embed="rId2"/>
              </a:buBlip>
              <a:defRPr sz="1700"/>
            </a:lvl4pPr>
            <a:lvl5pPr marL="1279210" indent="-220919">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8946279"/>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7495984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6096292"/>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258542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1_WALKIN - Prints in GRAYSCALE">
    <p:bg bwMode="ltGray">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62392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2"/>
            <a:ext cx="8363938" cy="200567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1789784"/>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2"/>
            <a:ext cx="8363938" cy="200567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71471246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Use for slides with Software Code">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alpha val="99000"/>
                  </a:schemeClr>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905003"/>
            <a:ext cx="8363937" cy="20056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
        <p:nvSpPr>
          <p:cNvPr id="5" name="Title 1"/>
          <p:cNvSpPr>
            <a:spLocks noGrp="1"/>
          </p:cNvSpPr>
          <p:nvPr>
            <p:ph type="ctrTitle"/>
          </p:nvPr>
        </p:nvSpPr>
        <p:spPr>
          <a:xfrm>
            <a:off x="627623" y="2431024"/>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6" name="Subtitle 2"/>
          <p:cNvSpPr>
            <a:spLocks noGrp="1"/>
          </p:cNvSpPr>
          <p:nvPr>
            <p:ph type="subTitle" idx="1"/>
          </p:nvPr>
        </p:nvSpPr>
        <p:spPr>
          <a:xfrm>
            <a:off x="627624" y="4191003"/>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012967924"/>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alpha val="99000"/>
                  </a:schemeClr>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905007"/>
            <a:ext cx="8363937"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411428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3" y="2265473"/>
            <a:ext cx="7683913" cy="1523497"/>
          </a:xfrm>
        </p:spPr>
        <p:txBody>
          <a:bodyPr anchor="ctr">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727662" y="4703873"/>
            <a:ext cx="7683914" cy="46325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7355742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3" y="2265473"/>
            <a:ext cx="7683913" cy="1523497"/>
          </a:xfrm>
        </p:spPr>
        <p:txBody>
          <a:bodyPr anchor="ctr">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727662" y="4703873"/>
            <a:ext cx="7683914" cy="46325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7355742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
        <p:nvSpPr>
          <p:cNvPr id="5" name="Title 1"/>
          <p:cNvSpPr>
            <a:spLocks noGrp="1"/>
          </p:cNvSpPr>
          <p:nvPr>
            <p:ph type="ctrTitle"/>
          </p:nvPr>
        </p:nvSpPr>
        <p:spPr>
          <a:xfrm>
            <a:off x="627623" y="2431024"/>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6" name="Subtitle 2"/>
          <p:cNvSpPr>
            <a:spLocks noGrp="1"/>
          </p:cNvSpPr>
          <p:nvPr>
            <p:ph type="subTitle" idx="1"/>
          </p:nvPr>
        </p:nvSpPr>
        <p:spPr>
          <a:xfrm>
            <a:off x="627623" y="4191001"/>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012967924"/>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55047"/>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3" y="4189144"/>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4159477088"/>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3" y="4191001"/>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1328755194"/>
      </p:ext>
    </p:extLst>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3" y="4191001"/>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178639449"/>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3" y="4191001"/>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390226560"/>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6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3" y="4191001"/>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91949658"/>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20683"/>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0"/>
            <a:ext cx="8363938" cy="200567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7161891"/>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55047"/>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4" y="4189146"/>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4159477088"/>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4_Title and Content">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20683"/>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00548"/>
          </a:xfrm>
        </p:spPr>
        <p:txBody>
          <a:bodyPr/>
          <a:lstStyle>
            <a:lvl1pPr marL="460375" indent="-460375">
              <a:buFontTx/>
              <a:buBlip>
                <a:blip r:embed="rId3"/>
              </a:buBlip>
              <a:defRPr/>
            </a:lvl1pPr>
            <a:lvl2pPr marL="855663" indent="-395288">
              <a:buFontTx/>
              <a:buBlip>
                <a:blip r:embed="rId3"/>
              </a:buBlip>
              <a:defRPr/>
            </a:lvl2pPr>
            <a:lvl3pPr marL="1258888" indent="-403225">
              <a:buFontTx/>
              <a:buBlip>
                <a:blip r:embed="rId3"/>
              </a:buBlip>
              <a:defRPr/>
            </a:lvl3pPr>
            <a:lvl4pPr marL="1604963" indent="-346075">
              <a:buFontTx/>
              <a:buBlip>
                <a:blip r:embed="rId3"/>
              </a:buBlip>
              <a:defRPr/>
            </a:lvl4pPr>
            <a:lvl5pPr marL="1941513" indent="-336550">
              <a:buFontTx/>
              <a:buBlip>
                <a:blip r:embed="rId3"/>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8837228"/>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9436" y="1447799"/>
            <a:ext cx="8363938" cy="2000548"/>
          </a:xfrm>
        </p:spPr>
        <p:txBody>
          <a:bodyPr/>
          <a:lstStyle>
            <a:lvl1pPr marL="460375" indent="-460375">
              <a:lnSpc>
                <a:spcPct val="90000"/>
              </a:lnSpc>
              <a:buFontTx/>
              <a:buBlip>
                <a:blip r:embed="rId2"/>
              </a:buBlip>
              <a:defRPr/>
            </a:lvl1pPr>
            <a:lvl2pPr marL="855663" indent="-395288">
              <a:lnSpc>
                <a:spcPct val="90000"/>
              </a:lnSpc>
              <a:buFontTx/>
              <a:buBlip>
                <a:blip r:embed="rId2"/>
              </a:buBlip>
              <a:defRPr/>
            </a:lvl2pPr>
            <a:lvl3pPr marL="1258888" indent="-403225">
              <a:lnSpc>
                <a:spcPct val="90000"/>
              </a:lnSpc>
              <a:buFontTx/>
              <a:buBlip>
                <a:blip r:embed="rId2"/>
              </a:buBlip>
              <a:defRPr/>
            </a:lvl3pPr>
            <a:lvl4pPr marL="1604963" indent="-346075">
              <a:lnSpc>
                <a:spcPct val="90000"/>
              </a:lnSpc>
              <a:buFontTx/>
              <a:buBlip>
                <a:blip r:embed="rId2"/>
              </a:buBlip>
              <a:defRPr/>
            </a:lvl4pPr>
            <a:lvl5pPr marL="1941513" indent="-336550">
              <a:lnSpc>
                <a:spcPct val="90000"/>
              </a:lnSpc>
              <a:buFontTx/>
              <a:buBlip>
                <a:blip r:embed="rId2"/>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5176075"/>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9436" y="1447801"/>
            <a:ext cx="4115872" cy="2134431"/>
          </a:xfrm>
        </p:spPr>
        <p:txBody>
          <a:bodyPr/>
          <a:lstStyle>
            <a:lvl1pPr marL="339976" indent="-339976">
              <a:lnSpc>
                <a:spcPct val="90000"/>
              </a:lnSpc>
              <a:buFontTx/>
              <a:buBlip>
                <a:blip r:embed="rId2"/>
              </a:buBlip>
              <a:defRPr sz="2800"/>
            </a:lvl1pPr>
            <a:lvl2pPr marL="673338" indent="-325424">
              <a:lnSpc>
                <a:spcPct val="90000"/>
              </a:lnSpc>
              <a:buFontTx/>
              <a:buBlip>
                <a:blip r:embed="rId2"/>
              </a:buBlip>
              <a:defRPr sz="2400"/>
            </a:lvl2pPr>
            <a:lvl3pPr marL="953785" indent="-288384">
              <a:lnSpc>
                <a:spcPct val="90000"/>
              </a:lnSpc>
              <a:buFontTx/>
              <a:buBlip>
                <a:blip r:embed="rId2"/>
              </a:buBlip>
              <a:defRPr sz="2000"/>
            </a:lvl3pPr>
            <a:lvl4pPr marL="1227618" indent="-273833">
              <a:lnSpc>
                <a:spcPct val="90000"/>
              </a:lnSpc>
              <a:buFontTx/>
              <a:buBlip>
                <a:blip r:embed="rId2"/>
              </a:buBlip>
              <a:defRPr sz="1800"/>
            </a:lvl4pPr>
            <a:lvl5pPr marL="1516002" indent="-280447">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447801"/>
            <a:ext cx="4115872" cy="2134431"/>
          </a:xfrm>
        </p:spPr>
        <p:txBody>
          <a:bodyPr/>
          <a:lstStyle>
            <a:lvl1pPr marL="347914" indent="-347914">
              <a:lnSpc>
                <a:spcPct val="90000"/>
              </a:lnSpc>
              <a:buFontTx/>
              <a:buBlip>
                <a:blip r:embed="rId2"/>
              </a:buBlip>
              <a:defRPr sz="2800"/>
            </a:lvl1pPr>
            <a:lvl2pPr marL="673338" indent="-339976">
              <a:lnSpc>
                <a:spcPct val="90000"/>
              </a:lnSpc>
              <a:buFontTx/>
              <a:buBlip>
                <a:blip r:embed="rId2"/>
              </a:buBlip>
              <a:defRPr sz="2400"/>
            </a:lvl2pPr>
            <a:lvl3pPr marL="961722" indent="-302936">
              <a:lnSpc>
                <a:spcPct val="90000"/>
              </a:lnSpc>
              <a:buFontTx/>
              <a:buBlip>
                <a:blip r:embed="rId2"/>
              </a:buBlip>
              <a:defRPr sz="2000"/>
            </a:lvl3pPr>
            <a:lvl4pPr marL="1227618" indent="-265896">
              <a:lnSpc>
                <a:spcPct val="90000"/>
              </a:lnSpc>
              <a:buFontTx/>
              <a:buBlip>
                <a:blip r:embed="rId2"/>
              </a:buBlip>
              <a:defRPr sz="1800"/>
            </a:lvl4pPr>
            <a:lvl5pPr marL="1516002" indent="-273833">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221081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9436" y="1058893"/>
            <a:ext cx="4115872" cy="69890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0" y="2133600"/>
            <a:ext cx="4114800" cy="1860253"/>
          </a:xfrm>
        </p:spPr>
        <p:txBody>
          <a:bodyPr/>
          <a:lstStyle>
            <a:lvl1pPr marL="281770" indent="-281770">
              <a:buFontTx/>
              <a:buBlip>
                <a:blip r:embed="rId2"/>
              </a:buBlip>
              <a:defRPr sz="2300"/>
            </a:lvl1pPr>
            <a:lvl2pPr marL="562218" indent="-265896">
              <a:buFontTx/>
              <a:buBlip>
                <a:blip r:embed="rId2"/>
              </a:buBlip>
              <a:defRPr sz="2000"/>
            </a:lvl2pPr>
            <a:lvl3pPr marL="813562" indent="-243407">
              <a:buFontTx/>
              <a:buBlip>
                <a:blip r:embed="rId2"/>
              </a:buBlip>
              <a:defRPr sz="1800"/>
            </a:lvl3pPr>
            <a:lvl4pPr marL="1050354" indent="-228856">
              <a:buFontTx/>
              <a:buBlip>
                <a:blip r:embed="rId2"/>
              </a:buBlip>
              <a:defRPr sz="1700"/>
            </a:lvl4pPr>
            <a:lvl5pPr marL="1279210" indent="-206367">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58893"/>
            <a:ext cx="4115872" cy="69890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7501" y="2133601"/>
            <a:ext cx="4115872" cy="1860253"/>
          </a:xfrm>
        </p:spPr>
        <p:txBody>
          <a:bodyPr/>
          <a:lstStyle>
            <a:lvl1pPr marL="296321" indent="-296321">
              <a:buFontTx/>
              <a:buBlip>
                <a:blip r:embed="rId2"/>
              </a:buBlip>
              <a:defRPr sz="2300"/>
            </a:lvl1pPr>
            <a:lvl2pPr marL="570155" indent="-273833">
              <a:buFontTx/>
              <a:buBlip>
                <a:blip r:embed="rId2"/>
              </a:buBlip>
              <a:defRPr sz="2000"/>
            </a:lvl2pPr>
            <a:lvl3pPr marL="821499" indent="-244730">
              <a:buFontTx/>
              <a:buBlip>
                <a:blip r:embed="rId2"/>
              </a:buBlip>
              <a:defRPr sz="1800"/>
            </a:lvl3pPr>
            <a:lvl4pPr marL="1050354" indent="-236793">
              <a:buFontTx/>
              <a:buBlip>
                <a:blip r:embed="rId2"/>
              </a:buBlip>
              <a:defRPr sz="1700"/>
            </a:lvl4pPr>
            <a:lvl5pPr marL="1279210" indent="-220919">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8946279"/>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7495984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6096292"/>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258542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1_WALKIN - Prints in GRAYSCALE">
    <p:bg bwMode="ltGray">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62392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0"/>
            <a:ext cx="8363938" cy="200567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1789784"/>
      </p:ext>
    </p:extLst>
  </p:cSld>
  <p:clrMapOvr>
    <a:masterClrMapping/>
  </p:clrMapOvr>
  <p:transition xmlns:p14="http://schemas.microsoft.com/office/powerpoint/2010/mai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0"/>
            <a:ext cx="8363938" cy="200567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714712468"/>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4" y="4191003"/>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1328755194"/>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Use for slides with Software Code">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alpha val="99000"/>
                  </a:schemeClr>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9437" y="1905001"/>
            <a:ext cx="8363937" cy="20056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Use for slides with Software Code">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alpha val="99000"/>
                  </a:schemeClr>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905005"/>
            <a:ext cx="8363937"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411428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4" y="4191003"/>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178639449"/>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4" y="4191003"/>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390226560"/>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6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4" y="4191003"/>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91949658"/>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620683"/>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2"/>
            <a:ext cx="8363938" cy="200567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7161891"/>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_Title and Content">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620683"/>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00548"/>
          </a:xfrm>
        </p:spPr>
        <p:txBody>
          <a:bodyPr/>
          <a:lstStyle>
            <a:lvl1pPr marL="460375" indent="-460375">
              <a:buFontTx/>
              <a:buBlip>
                <a:blip r:embed="rId3"/>
              </a:buBlip>
              <a:defRPr/>
            </a:lvl1pPr>
            <a:lvl2pPr marL="855663" indent="-395288">
              <a:buFontTx/>
              <a:buBlip>
                <a:blip r:embed="rId3"/>
              </a:buBlip>
              <a:defRPr/>
            </a:lvl2pPr>
            <a:lvl3pPr marL="1258888" indent="-403225">
              <a:buFontTx/>
              <a:buBlip>
                <a:blip r:embed="rId3"/>
              </a:buBlip>
              <a:defRPr/>
            </a:lvl3pPr>
            <a:lvl4pPr marL="1604963" indent="-346075">
              <a:buFontTx/>
              <a:buBlip>
                <a:blip r:embed="rId3"/>
              </a:buBlip>
              <a:defRPr/>
            </a:lvl4pPr>
            <a:lvl5pPr marL="1941513" indent="-336550">
              <a:buFontTx/>
              <a:buBlip>
                <a:blip r:embed="rId3"/>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8837228"/>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21" Type="http://schemas.openxmlformats.org/officeDocument/2006/relationships/image" Target="../media/image1.jpeg"/><Relationship Id="rId22"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4" Type="http://schemas.openxmlformats.org/officeDocument/2006/relationships/image" Target="../media/image14.jpeg"/><Relationship Id="rId1" Type="http://schemas.openxmlformats.org/officeDocument/2006/relationships/slideLayout" Target="../slideLayouts/slideLayout20.xml"/><Relationship Id="rId2"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theme" Target="../theme/theme3.xml"/><Relationship Id="rId21" Type="http://schemas.openxmlformats.org/officeDocument/2006/relationships/image" Target="../media/image1.jpeg"/><Relationship Id="rId22" Type="http://schemas.openxmlformats.org/officeDocument/2006/relationships/image" Target="../media/image2.png"/><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theme" Target="../theme/theme4.xml"/><Relationship Id="rId3" Type="http://schemas.openxmlformats.org/officeDocument/2006/relationships/image" Target="../media/image1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2"/>
            <a:ext cx="8363938" cy="62068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47800"/>
            <a:ext cx="8363937"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09658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5"/>
            <a:ext cx="8363938" cy="62068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7" y="1905005"/>
            <a:ext cx="8363936"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0347530"/>
      </p:ext>
    </p:extLst>
  </p:cSld>
  <p:clrMap bg1="dk1" tx1="lt1" bg2="dk2" tx2="lt2" accent1="accent1" accent2="accent2" accent3="accent3" accent4="accent4" accent5="accent5" accent6="accent6" hlink="hlink" folHlink="folHlink"/>
  <p:sldLayoutIdLst>
    <p:sldLayoutId id="2147483681" r:id="rId1"/>
    <p:sldLayoutId id="2147483704" r:id="rId2"/>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accent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blackWhite">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0"/>
            <a:ext cx="8363938" cy="62068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47800"/>
            <a:ext cx="8363937"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0965833"/>
      </p:ext>
    </p:extLst>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3"/>
            <a:ext cx="8363938" cy="62068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7" y="1905003"/>
            <a:ext cx="8363936"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0347530"/>
      </p:ext>
    </p:extLst>
  </p:cSld>
  <p:clrMap bg1="dk1" tx1="lt1" bg2="dk2" tx2="lt2" accent1="accent1" accent2="accent2" accent3="accent3" accent4="accent4" accent5="accent5" accent6="accent6" hlink="hlink" folHlink="folHlink"/>
  <p:sldLayoutIdLst>
    <p:sldLayoutId id="2147483703" r:id="rId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accent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4" Type="http://schemas.microsoft.com/office/2007/relationships/hdphoto" Target="../media/hdphoto1.wdp"/><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1" Type="http://schemas.openxmlformats.org/officeDocument/2006/relationships/slideLayout" Target="../slideLayouts/slideLayout10.xml"/><Relationship Id="rId2"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1" Type="http://schemas.openxmlformats.org/officeDocument/2006/relationships/slideLayout" Target="../slideLayouts/slideLayout10.xml"/><Relationship Id="rId2"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1" Type="http://schemas.openxmlformats.org/officeDocument/2006/relationships/slideLayout" Target="../slideLayouts/slideLayout10.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4" Type="http://schemas.microsoft.com/office/2007/relationships/hdphoto" Target="../media/hdphoto2.wdp"/><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1" Type="http://schemas.openxmlformats.org/officeDocument/2006/relationships/slideLayout" Target="../slideLayouts/slideLayout10.xml"/><Relationship Id="rId2"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1" Type="http://schemas.openxmlformats.org/officeDocument/2006/relationships/slideLayout" Target="../slideLayouts/slideLayout10.xml"/><Relationship Id="rId2"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HTML5 Core*</a:t>
            </a:r>
            <a:endParaRPr lang="en-US" dirty="0"/>
          </a:p>
        </p:txBody>
      </p:sp>
      <p:sp>
        <p:nvSpPr>
          <p:cNvPr id="3" name="Subtitle 2"/>
          <p:cNvSpPr>
            <a:spLocks noGrp="1"/>
          </p:cNvSpPr>
          <p:nvPr>
            <p:ph type="subTitle" idx="1"/>
          </p:nvPr>
        </p:nvSpPr>
        <p:spPr>
          <a:xfrm>
            <a:off x="423334" y="4703875"/>
            <a:ext cx="8478762" cy="463255"/>
          </a:xfrm>
        </p:spPr>
        <p:txBody>
          <a:bodyPr/>
          <a:lstStyle/>
          <a:p>
            <a:r>
              <a:rPr lang="en-US" sz="2800" dirty="0" smtClean="0">
                <a:solidFill>
                  <a:schemeClr val="accent1"/>
                </a:solidFill>
              </a:rPr>
              <a:t>*Even haters admit these are “HTML5” technologies</a:t>
            </a:r>
            <a:endParaRPr lang="en-US" sz="2800" dirty="0">
              <a:solidFill>
                <a:schemeClr val="accent1"/>
              </a:solidFill>
            </a:endParaRPr>
          </a:p>
        </p:txBody>
      </p:sp>
    </p:spTree>
    <p:extLst>
      <p:ext uri="{BB962C8B-B14F-4D97-AF65-F5344CB8AC3E}">
        <p14:creationId xmlns:p14="http://schemas.microsoft.com/office/powerpoint/2010/main" val="16889403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6000" dirty="0" smtClean="0"/>
              <a:t>Audio and Video</a:t>
            </a:r>
            <a:r>
              <a:rPr lang="en-US" sz="6000" baseline="30000" dirty="0"/>
              <a:t>*</a:t>
            </a:r>
            <a:endParaRPr lang="en-US" sz="6000" dirty="0"/>
          </a:p>
        </p:txBody>
      </p:sp>
      <p:sp>
        <p:nvSpPr>
          <p:cNvPr id="5" name="Subtitle 4"/>
          <p:cNvSpPr>
            <a:spLocks noGrp="1"/>
          </p:cNvSpPr>
          <p:nvPr>
            <p:ph type="subTitle" idx="1"/>
          </p:nvPr>
        </p:nvSpPr>
        <p:spPr/>
        <p:txBody>
          <a:bodyPr/>
          <a:lstStyle/>
          <a:p>
            <a:r>
              <a:rPr lang="en-US" dirty="0">
                <a:solidFill>
                  <a:schemeClr val="accent1">
                    <a:alpha val="99000"/>
                  </a:schemeClr>
                </a:solidFill>
              </a:rPr>
              <a:t>*Media without Plugins, but lots of Codecs</a:t>
            </a:r>
          </a:p>
        </p:txBody>
      </p:sp>
    </p:spTree>
    <p:extLst>
      <p:ext uri="{BB962C8B-B14F-4D97-AF65-F5344CB8AC3E}">
        <p14:creationId xmlns:p14="http://schemas.microsoft.com/office/powerpoint/2010/main" val="160918718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9436" y="228602"/>
            <a:ext cx="8363938" cy="451406"/>
          </a:xfrm>
        </p:spPr>
        <p:txBody>
          <a:bodyPr/>
          <a:lstStyle/>
          <a:p>
            <a:r>
              <a:rPr lang="en-US" sz="3200" dirty="0" smtClean="0"/>
              <a:t>Media on Your Page… No Plugins Required.</a:t>
            </a:r>
            <a:endParaRPr lang="en-US" sz="3200" dirty="0"/>
          </a:p>
        </p:txBody>
      </p:sp>
      <p:sp>
        <p:nvSpPr>
          <p:cNvPr id="6" name="Text Placeholder 5"/>
          <p:cNvSpPr>
            <a:spLocks noGrp="1"/>
          </p:cNvSpPr>
          <p:nvPr>
            <p:ph type="body" sz="quarter" idx="10"/>
          </p:nvPr>
        </p:nvSpPr>
        <p:spPr>
          <a:xfrm>
            <a:off x="389437" y="1447801"/>
            <a:ext cx="8363937" cy="3540456"/>
          </a:xfrm>
        </p:spPr>
        <p:txBody>
          <a:bodyPr/>
          <a:lstStyle/>
          <a:p>
            <a:pPr marL="0" indent="0">
              <a:buNone/>
            </a:pPr>
            <a:r>
              <a:rPr lang="en-US" sz="2800" dirty="0">
                <a:solidFill>
                  <a:schemeClr val="bg1"/>
                </a:solidFill>
              </a:rPr>
              <a:t>&lt;</a:t>
            </a:r>
            <a:r>
              <a:rPr lang="en-US" sz="2800" b="1" dirty="0">
                <a:solidFill>
                  <a:srgbClr val="800000"/>
                </a:solidFill>
                <a:effectLst>
                  <a:outerShdw blurRad="38100" dist="38100" dir="2700000" algn="tl">
                    <a:srgbClr val="000000">
                      <a:alpha val="43137"/>
                    </a:srgbClr>
                  </a:outerShdw>
                </a:effectLst>
              </a:rPr>
              <a:t>video</a:t>
            </a:r>
            <a:r>
              <a:rPr lang="en-US" sz="2800" dirty="0">
                <a:solidFill>
                  <a:srgbClr val="800000"/>
                </a:solidFill>
                <a:effectLst>
                  <a:outerShdw blurRad="38100" dist="38100" dir="2700000" algn="tl">
                    <a:srgbClr val="000000">
                      <a:alpha val="43137"/>
                    </a:srgbClr>
                  </a:outerShdw>
                </a:effectLst>
              </a:rPr>
              <a:t> </a:t>
            </a:r>
            <a:r>
              <a:rPr lang="en-US" sz="2800" dirty="0">
                <a:solidFill>
                  <a:schemeClr val="bg1"/>
                </a:solidFill>
              </a:rPr>
              <a:t>id</a:t>
            </a:r>
            <a:r>
              <a:rPr lang="en-US" sz="2800" dirty="0" smtClean="0">
                <a:solidFill>
                  <a:schemeClr val="bg1"/>
                </a:solidFill>
              </a:rPr>
              <a:t>=“video</a:t>
            </a:r>
            <a:r>
              <a:rPr lang="en-US" sz="2800" dirty="0">
                <a:solidFill>
                  <a:schemeClr val="bg1"/>
                </a:solidFill>
              </a:rPr>
              <a:t>" </a:t>
            </a:r>
            <a:r>
              <a:rPr lang="en-US" sz="2800" b="1" dirty="0" smtClean="0">
                <a:solidFill>
                  <a:srgbClr val="800000"/>
                </a:solidFill>
                <a:effectLst>
                  <a:outerShdw blurRad="38100" dist="38100" dir="2700000" algn="tl">
                    <a:srgbClr val="000000">
                      <a:alpha val="43137"/>
                    </a:srgbClr>
                  </a:outerShdw>
                </a:effectLst>
              </a:rPr>
              <a:t>controls autoplay</a:t>
            </a:r>
            <a:r>
              <a:rPr lang="en-US" sz="2800" dirty="0" smtClean="0">
                <a:solidFill>
                  <a:schemeClr val="bg1"/>
                </a:solidFill>
              </a:rPr>
              <a:t>&gt;</a:t>
            </a:r>
            <a:endParaRPr lang="en-US" sz="2800" dirty="0">
              <a:solidFill>
                <a:schemeClr val="bg1"/>
              </a:solidFill>
            </a:endParaRPr>
          </a:p>
          <a:p>
            <a:pPr marL="0" indent="0">
              <a:buNone/>
            </a:pPr>
            <a:r>
              <a:rPr lang="en-US" sz="2800" dirty="0" smtClean="0">
                <a:solidFill>
                  <a:schemeClr val="bg1"/>
                </a:solidFill>
              </a:rPr>
              <a:t>   &lt;</a:t>
            </a:r>
            <a:r>
              <a:rPr lang="en-US" sz="2800" dirty="0">
                <a:solidFill>
                  <a:schemeClr val="bg1"/>
                </a:solidFill>
              </a:rPr>
              <a:t>source src</a:t>
            </a:r>
            <a:r>
              <a:rPr lang="en-US" sz="2800" dirty="0" smtClean="0">
                <a:solidFill>
                  <a:schemeClr val="bg1"/>
                </a:solidFill>
              </a:rPr>
              <a:t>="video.mp4</a:t>
            </a:r>
            <a:r>
              <a:rPr lang="en-US" sz="2800" dirty="0">
                <a:solidFill>
                  <a:schemeClr val="bg1"/>
                </a:solidFill>
              </a:rPr>
              <a:t>" type="</a:t>
            </a:r>
            <a:r>
              <a:rPr lang="en-US" sz="2800" dirty="0" smtClean="0">
                <a:solidFill>
                  <a:schemeClr val="bg1"/>
                </a:solidFill>
              </a:rPr>
              <a:t>video/mp4“ /&gt;</a:t>
            </a:r>
            <a:endParaRPr lang="en-US" sz="2800" dirty="0">
              <a:solidFill>
                <a:schemeClr val="bg1"/>
              </a:solidFill>
            </a:endParaRPr>
          </a:p>
          <a:p>
            <a:pPr marL="0" indent="0">
              <a:buNone/>
            </a:pPr>
            <a:r>
              <a:rPr lang="en-US" sz="2800" dirty="0" smtClean="0">
                <a:solidFill>
                  <a:schemeClr val="bg1"/>
                </a:solidFill>
              </a:rPr>
              <a:t>&lt;/</a:t>
            </a:r>
            <a:r>
              <a:rPr lang="en-US" sz="2800" dirty="0">
                <a:solidFill>
                  <a:schemeClr val="bg1"/>
                </a:solidFill>
              </a:rPr>
              <a:t>video</a:t>
            </a:r>
            <a:r>
              <a:rPr lang="en-US" sz="2800" dirty="0" smtClean="0">
                <a:solidFill>
                  <a:schemeClr val="bg1"/>
                </a:solidFill>
              </a:rPr>
              <a:t>&gt;</a:t>
            </a:r>
          </a:p>
          <a:p>
            <a:pPr marL="0" indent="0">
              <a:buNone/>
            </a:pPr>
            <a:r>
              <a:rPr lang="en-US" sz="2800" dirty="0">
                <a:solidFill>
                  <a:schemeClr val="bg1"/>
                </a:solidFill>
              </a:rPr>
              <a:t>document.getElementById("video").</a:t>
            </a:r>
            <a:r>
              <a:rPr lang="en-US" sz="2800" b="1" dirty="0">
                <a:solidFill>
                  <a:srgbClr val="800000"/>
                </a:solidFill>
                <a:effectLst>
                  <a:outerShdw blurRad="38100" dist="38100" dir="2700000" algn="tl">
                    <a:srgbClr val="000000">
                      <a:alpha val="43137"/>
                    </a:srgbClr>
                  </a:outerShdw>
                </a:effectLst>
              </a:rPr>
              <a:t>play</a:t>
            </a:r>
            <a:r>
              <a:rPr lang="en-US" sz="2800" dirty="0" smtClean="0">
                <a:solidFill>
                  <a:schemeClr val="bg1"/>
                </a:solidFill>
              </a:rPr>
              <a:t>();</a:t>
            </a:r>
          </a:p>
          <a:p>
            <a:pPr marL="0" indent="0">
              <a:buNone/>
            </a:pPr>
            <a:endParaRPr lang="en-US" sz="2800" dirty="0">
              <a:solidFill>
                <a:schemeClr val="bg1"/>
              </a:solidFill>
            </a:endParaRPr>
          </a:p>
          <a:p>
            <a:pPr marL="0" indent="0">
              <a:buNone/>
            </a:pPr>
            <a:r>
              <a:rPr lang="en-US" sz="2800" dirty="0">
                <a:solidFill>
                  <a:schemeClr val="bg1"/>
                </a:solidFill>
              </a:rPr>
              <a:t>&lt;</a:t>
            </a:r>
            <a:r>
              <a:rPr lang="en-US" sz="2800" b="1" dirty="0">
                <a:solidFill>
                  <a:srgbClr val="800000"/>
                </a:solidFill>
                <a:effectLst>
                  <a:outerShdw blurRad="38100" dist="38100" dir="2700000" algn="tl">
                    <a:srgbClr val="000000">
                      <a:alpha val="43137"/>
                    </a:srgbClr>
                  </a:outerShdw>
                </a:effectLst>
              </a:rPr>
              <a:t>audio</a:t>
            </a:r>
            <a:r>
              <a:rPr lang="en-US" sz="2800" dirty="0">
                <a:solidFill>
                  <a:srgbClr val="800000"/>
                </a:solidFill>
                <a:effectLst>
                  <a:outerShdw blurRad="38100" dist="38100" dir="2700000" algn="tl">
                    <a:srgbClr val="000000">
                      <a:alpha val="43137"/>
                    </a:srgbClr>
                  </a:outerShdw>
                </a:effectLst>
              </a:rPr>
              <a:t> </a:t>
            </a:r>
            <a:r>
              <a:rPr lang="en-US" sz="2800" dirty="0">
                <a:solidFill>
                  <a:schemeClr val="bg1"/>
                </a:solidFill>
              </a:rPr>
              <a:t>id="audio" src="sound.mp3" controls&gt;&lt;/audio&gt;</a:t>
            </a:r>
            <a:br>
              <a:rPr lang="en-US" sz="2800" dirty="0">
                <a:solidFill>
                  <a:schemeClr val="bg1"/>
                </a:solidFill>
              </a:rPr>
            </a:br>
            <a:r>
              <a:rPr lang="en-US" sz="2800" dirty="0">
                <a:solidFill>
                  <a:schemeClr val="bg1"/>
                </a:solidFill>
              </a:rPr>
              <a:t>document.getElementById("audio").</a:t>
            </a:r>
            <a:r>
              <a:rPr lang="en-US" sz="2800" b="1" dirty="0">
                <a:solidFill>
                  <a:srgbClr val="800000"/>
                </a:solidFill>
                <a:effectLst>
                  <a:outerShdw blurRad="38100" dist="38100" dir="2700000" algn="tl">
                    <a:srgbClr val="000000">
                      <a:alpha val="43137"/>
                    </a:srgbClr>
                  </a:outerShdw>
                </a:effectLst>
              </a:rPr>
              <a:t>muted</a:t>
            </a:r>
            <a:r>
              <a:rPr lang="en-US" sz="2800" dirty="0">
                <a:solidFill>
                  <a:srgbClr val="800000"/>
                </a:solidFill>
              </a:rPr>
              <a:t> </a:t>
            </a:r>
            <a:r>
              <a:rPr lang="en-US" sz="2800" dirty="0">
                <a:solidFill>
                  <a:schemeClr val="bg1"/>
                </a:solidFill>
              </a:rPr>
              <a:t>= false;</a:t>
            </a:r>
          </a:p>
        </p:txBody>
      </p:sp>
      <p:pic>
        <p:nvPicPr>
          <p:cNvPr id="2052" name="Picture 4" descr="C:\Users\brsatrom\AppData\Local\Temp\SNAGHTML472e749.PNG"/>
          <p:cNvPicPr>
            <a:picLocks noChangeAspect="1" noChangeArrowheads="1"/>
          </p:cNvPicPr>
          <p:nvPr/>
        </p:nvPicPr>
        <p:blipFill rotWithShape="1">
          <a:blip r:embed="rId3">
            <a:biLevel thresh="50000"/>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rcRect l="1512" t="11862" r="2221" b="12524"/>
          <a:stretch/>
        </p:blipFill>
        <p:spPr bwMode="auto">
          <a:xfrm>
            <a:off x="970008" y="5602811"/>
            <a:ext cx="5285478" cy="558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12580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564257"/>
          </a:xfrm>
        </p:spPr>
        <p:txBody>
          <a:bodyPr/>
          <a:lstStyle/>
          <a:p>
            <a:r>
              <a:rPr lang="en-US" sz="40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Audio and Video	</a:t>
            </a:r>
            <a:endParaRPr lang="en-US" sz="36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15903511"/>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gridSpan="3">
                  <a:txBody>
                    <a:bodyPr/>
                    <a:lstStyle/>
                    <a:p>
                      <a:pPr algn="ctr"/>
                      <a:r>
                        <a:rPr lang="en-US" b="1" dirty="0" smtClean="0">
                          <a:solidFill>
                            <a:srgbClr val="000000"/>
                          </a:solidFill>
                        </a:rPr>
                        <a:t>Mobile</a:t>
                      </a:r>
                      <a:endParaRPr lang="en-US" b="1" dirty="0">
                        <a:solidFill>
                          <a:srgbClr val="000000"/>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rgbClr val="000000"/>
                        </a:solidFill>
                      </a:endParaRPr>
                    </a:p>
                  </a:txBody>
                  <a:tcPr/>
                </a:tc>
                <a:tc>
                  <a:txBody>
                    <a:bodyPr/>
                    <a:lstStyle/>
                    <a:p>
                      <a:endParaRPr lang="en-US" b="1" dirty="0">
                        <a:solidFill>
                          <a:srgbClr val="000000"/>
                        </a:solidFill>
                      </a:endParaRPr>
                    </a:p>
                  </a:txBody>
                  <a:tcPr/>
                </a:tc>
                <a:tc>
                  <a:txBody>
                    <a:bodyPr/>
                    <a:lstStyle/>
                    <a:p>
                      <a:endParaRPr lang="en-US" b="1" dirty="0">
                        <a:solidFill>
                          <a:srgbClr val="000000"/>
                        </a:solidFill>
                      </a:endParaRPr>
                    </a:p>
                  </a:txBody>
                  <a:tcPr/>
                </a:tc>
              </a:tr>
              <a:tr h="370840">
                <a:tc>
                  <a:txBody>
                    <a:bodyPr/>
                    <a:lstStyle/>
                    <a:p>
                      <a:pPr algn="ctr"/>
                      <a:r>
                        <a:rPr lang="en-US" sz="3200" b="1" dirty="0" smtClean="0">
                          <a:solidFill>
                            <a:srgbClr val="000000"/>
                          </a:solidFill>
                        </a:rPr>
                        <a:t>9</a:t>
                      </a:r>
                      <a:endParaRPr lang="en-US" sz="3200" b="1" dirty="0">
                        <a:solidFill>
                          <a:srgbClr val="000000"/>
                        </a:solidFill>
                      </a:endParaRPr>
                    </a:p>
                  </a:txBody>
                  <a:tcPr/>
                </a:tc>
                <a:tc>
                  <a:txBody>
                    <a:bodyPr/>
                    <a:lstStyle/>
                    <a:p>
                      <a:pPr algn="ctr"/>
                      <a:r>
                        <a:rPr lang="en-US" sz="3200" b="1" dirty="0" smtClean="0">
                          <a:solidFill>
                            <a:srgbClr val="000000"/>
                          </a:solidFill>
                        </a:rPr>
                        <a:t>4</a:t>
                      </a:r>
                      <a:endParaRPr lang="en-US" sz="3200" b="1" dirty="0">
                        <a:solidFill>
                          <a:srgbClr val="000000"/>
                        </a:solidFill>
                      </a:endParaRPr>
                    </a:p>
                  </a:txBody>
                  <a:tcPr/>
                </a:tc>
                <a:tc>
                  <a:txBody>
                    <a:bodyPr/>
                    <a:lstStyle/>
                    <a:p>
                      <a:pPr algn="ctr"/>
                      <a:r>
                        <a:rPr lang="en-US" sz="3200" b="1" dirty="0" smtClean="0">
                          <a:solidFill>
                            <a:srgbClr val="000000"/>
                          </a:solidFill>
                        </a:rPr>
                        <a:t>3.5</a:t>
                      </a:r>
                      <a:endParaRPr lang="en-US" sz="3200" b="1" dirty="0">
                        <a:solidFill>
                          <a:srgbClr val="000000"/>
                        </a:solidFill>
                      </a:endParaRPr>
                    </a:p>
                  </a:txBody>
                  <a:tcPr/>
                </a:tc>
                <a:tc>
                  <a:txBody>
                    <a:bodyPr/>
                    <a:lstStyle/>
                    <a:p>
                      <a:pPr algn="ctr"/>
                      <a:r>
                        <a:rPr lang="en-US" sz="3200" b="1" dirty="0" smtClean="0">
                          <a:solidFill>
                            <a:srgbClr val="000000"/>
                          </a:solidFill>
                        </a:rPr>
                        <a:t>10.5</a:t>
                      </a:r>
                      <a:endParaRPr lang="en-US" sz="3200" b="1" dirty="0">
                        <a:solidFill>
                          <a:srgbClr val="000000"/>
                        </a:solidFill>
                      </a:endParaRPr>
                    </a:p>
                  </a:txBody>
                  <a:tcPr/>
                </a:tc>
                <a:tc>
                  <a:txBody>
                    <a:bodyPr/>
                    <a:lstStyle/>
                    <a:p>
                      <a:pPr algn="ctr"/>
                      <a:r>
                        <a:rPr lang="en-US" sz="3200" b="1" dirty="0" smtClean="0">
                          <a:solidFill>
                            <a:srgbClr val="000000"/>
                          </a:solidFill>
                        </a:rPr>
                        <a:t>4</a:t>
                      </a:r>
                      <a:endParaRPr lang="en-US" sz="3200" b="1" dirty="0">
                        <a:solidFill>
                          <a:srgbClr val="000000"/>
                        </a:solidFill>
                      </a:endParaRPr>
                    </a:p>
                  </a:txBody>
                  <a:tcPr/>
                </a:tc>
                <a:tc>
                  <a:txBody>
                    <a:bodyPr/>
                    <a:lstStyle/>
                    <a:p>
                      <a:pPr algn="ctr"/>
                      <a:r>
                        <a:rPr lang="en-US" sz="2800" b="1" dirty="0" smtClean="0">
                          <a:solidFill>
                            <a:srgbClr val="000000"/>
                          </a:solidFill>
                        </a:rPr>
                        <a:t>9</a:t>
                      </a:r>
                      <a:endParaRPr lang="en-US" sz="2800" b="1" dirty="0">
                        <a:solidFill>
                          <a:srgbClr val="000000"/>
                        </a:solidFill>
                      </a:endParaRPr>
                    </a:p>
                  </a:txBody>
                  <a:tcPr/>
                </a:tc>
                <a:tc>
                  <a:txBody>
                    <a:bodyPr/>
                    <a:lstStyle/>
                    <a:p>
                      <a:pPr algn="ctr"/>
                      <a:r>
                        <a:rPr lang="en-US" sz="2800" b="1" dirty="0" smtClean="0">
                          <a:solidFill>
                            <a:srgbClr val="000000"/>
                          </a:solidFill>
                        </a:rPr>
                        <a:t>2.3</a:t>
                      </a:r>
                      <a:endParaRPr lang="en-US" sz="2800" b="1" dirty="0">
                        <a:solidFill>
                          <a:srgbClr val="000000"/>
                        </a:solidFill>
                      </a:endParaRPr>
                    </a:p>
                  </a:txBody>
                  <a:tcPr/>
                </a:tc>
                <a:tc>
                  <a:txBody>
                    <a:bodyPr/>
                    <a:lstStyle/>
                    <a:p>
                      <a:pPr algn="ctr"/>
                      <a:r>
                        <a:rPr lang="en-US" sz="2800" b="1" dirty="0" smtClean="0">
                          <a:solidFill>
                            <a:srgbClr val="000000"/>
                          </a:solidFill>
                        </a:rPr>
                        <a:t>4</a:t>
                      </a:r>
                      <a:endParaRPr lang="en-US" sz="2800" b="1" dirty="0">
                        <a:solidFill>
                          <a:srgbClr val="000000"/>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33893243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demo</a:t>
            </a:r>
            <a:endParaRPr lang="en-US" dirty="0"/>
          </a:p>
        </p:txBody>
      </p:sp>
      <p:sp>
        <p:nvSpPr>
          <p:cNvPr id="3" name="Title 2"/>
          <p:cNvSpPr>
            <a:spLocks noGrp="1"/>
          </p:cNvSpPr>
          <p:nvPr>
            <p:ph type="ctrTitle"/>
          </p:nvPr>
        </p:nvSpPr>
        <p:spPr/>
        <p:txBody>
          <a:bodyPr/>
          <a:lstStyle/>
          <a:p>
            <a:r>
              <a:rPr lang="en-US" dirty="0" smtClean="0"/>
              <a:t>&lt;audio&gt; and &lt;video&gt;</a:t>
            </a:r>
            <a:endParaRPr lang="en-US"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96282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HTML5 Forms*</a:t>
            </a:r>
            <a:endParaRPr lang="en-US" dirty="0"/>
          </a:p>
        </p:txBody>
      </p:sp>
      <p:sp>
        <p:nvSpPr>
          <p:cNvPr id="5" name="Subtitle 4"/>
          <p:cNvSpPr>
            <a:spLocks noGrp="1"/>
          </p:cNvSpPr>
          <p:nvPr>
            <p:ph type="subTitle" idx="1"/>
          </p:nvPr>
        </p:nvSpPr>
        <p:spPr>
          <a:xfrm>
            <a:off x="727664" y="4703875"/>
            <a:ext cx="7683914" cy="463255"/>
          </a:xfrm>
        </p:spPr>
        <p:txBody>
          <a:bodyPr/>
          <a:lstStyle/>
          <a:p>
            <a:r>
              <a:rPr lang="en-US" dirty="0" smtClean="0">
                <a:solidFill>
                  <a:schemeClr val="accent1"/>
                </a:solidFill>
              </a:rPr>
              <a:t>*Finally, support for the data-entry we</a:t>
            </a:r>
            <a:r>
              <a:rPr lang="fr-FR" dirty="0" smtClean="0">
                <a:solidFill>
                  <a:schemeClr val="accent1"/>
                </a:solidFill>
              </a:rPr>
              <a:t>’</a:t>
            </a:r>
            <a:r>
              <a:rPr lang="en-US" dirty="0" err="1" smtClean="0">
                <a:solidFill>
                  <a:schemeClr val="accent1"/>
                </a:solidFill>
              </a:rPr>
              <a:t>ve</a:t>
            </a:r>
            <a:r>
              <a:rPr lang="en-US" dirty="0" smtClean="0">
                <a:solidFill>
                  <a:schemeClr val="accent1"/>
                </a:solidFill>
              </a:rPr>
              <a:t> been doing for 15 years</a:t>
            </a:r>
            <a:endParaRPr lang="en-US" dirty="0">
              <a:solidFill>
                <a:schemeClr val="accent1"/>
              </a:solidFill>
            </a:endParaRPr>
          </a:p>
        </p:txBody>
      </p:sp>
    </p:spTree>
    <p:extLst>
      <p:ext uri="{BB962C8B-B14F-4D97-AF65-F5344CB8AC3E}">
        <p14:creationId xmlns:p14="http://schemas.microsoft.com/office/powerpoint/2010/main" val="23778270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Text Placeholder 5"/>
          <p:cNvSpPr>
            <a:spLocks noGrp="1"/>
          </p:cNvSpPr>
          <p:nvPr>
            <p:ph type="body" sz="quarter" idx="10"/>
          </p:nvPr>
        </p:nvSpPr>
        <p:spPr>
          <a:xfrm>
            <a:off x="389436" y="1181311"/>
            <a:ext cx="8363937" cy="3134705"/>
          </a:xfrm>
        </p:spPr>
        <p:txBody>
          <a:bodyPr/>
          <a:lstStyle/>
          <a:p>
            <a:pPr marL="0" indent="0">
              <a:buNone/>
            </a:pPr>
            <a:r>
              <a:rPr lang="en-US" sz="1800" dirty="0" smtClean="0">
                <a:solidFill>
                  <a:srgbClr val="000000"/>
                </a:solidFill>
              </a:rPr>
              <a:t>Name</a:t>
            </a:r>
            <a:r>
              <a:rPr lang="en-US" sz="1800" dirty="0">
                <a:solidFill>
                  <a:srgbClr val="000000"/>
                </a:solidFill>
              </a:rPr>
              <a:t>: &lt;input type="</a:t>
            </a:r>
            <a:r>
              <a:rPr lang="en-US" sz="1800" dirty="0" smtClean="0">
                <a:solidFill>
                  <a:srgbClr val="000000"/>
                </a:solidFill>
              </a:rPr>
              <a:t>text” id</a:t>
            </a:r>
            <a:r>
              <a:rPr lang="en-US" sz="1800" dirty="0">
                <a:solidFill>
                  <a:srgbClr val="000000"/>
                </a:solidFill>
              </a:rPr>
              <a:t>="</a:t>
            </a:r>
            <a:r>
              <a:rPr lang="en-US" sz="1800" dirty="0" err="1">
                <a:solidFill>
                  <a:srgbClr val="000000"/>
                </a:solidFill>
              </a:rPr>
              <a:t>orderName</a:t>
            </a:r>
            <a:r>
              <a:rPr lang="en-US" sz="1800" dirty="0">
                <a:solidFill>
                  <a:srgbClr val="000000"/>
                </a:solidFill>
              </a:rPr>
              <a:t>" </a:t>
            </a:r>
            <a:r>
              <a:rPr lang="en-US" sz="1800" b="1" dirty="0">
                <a:solidFill>
                  <a:srgbClr val="800000"/>
                </a:solidFill>
              </a:rPr>
              <a:t>required</a:t>
            </a:r>
            <a:r>
              <a:rPr lang="en-US" sz="1800" dirty="0">
                <a:solidFill>
                  <a:srgbClr val="800000"/>
                </a:solidFill>
              </a:rPr>
              <a:t> </a:t>
            </a:r>
            <a:r>
              <a:rPr lang="en-US" sz="1800" b="1" dirty="0">
                <a:solidFill>
                  <a:srgbClr val="800000"/>
                </a:solidFill>
              </a:rPr>
              <a:t>autofocus</a:t>
            </a:r>
            <a:r>
              <a:rPr lang="en-US" sz="1800" dirty="0">
                <a:solidFill>
                  <a:srgbClr val="800000"/>
                </a:solidFill>
              </a:rPr>
              <a:t> </a:t>
            </a:r>
            <a:r>
              <a:rPr lang="en-US" sz="1800" b="1" dirty="0">
                <a:solidFill>
                  <a:srgbClr val="800000"/>
                </a:solidFill>
              </a:rPr>
              <a:t>placeholder</a:t>
            </a:r>
            <a:r>
              <a:rPr lang="en-US" sz="1800" dirty="0">
                <a:solidFill>
                  <a:srgbClr val="000000"/>
                </a:solidFill>
              </a:rPr>
              <a:t>="ex. Hugo Reyes" /&gt; </a:t>
            </a:r>
            <a:endParaRPr lang="en-US" sz="1800" dirty="0" smtClean="0">
              <a:solidFill>
                <a:srgbClr val="000000"/>
              </a:solidFill>
            </a:endParaRPr>
          </a:p>
          <a:p>
            <a:pPr marL="0" indent="0">
              <a:buNone/>
            </a:pPr>
            <a:r>
              <a:rPr lang="en-US" sz="1800" dirty="0" smtClean="0">
                <a:solidFill>
                  <a:srgbClr val="000000"/>
                </a:solidFill>
              </a:rPr>
              <a:t>               </a:t>
            </a:r>
            <a:endParaRPr lang="en-US" sz="1800" dirty="0">
              <a:solidFill>
                <a:srgbClr val="000000"/>
              </a:solidFill>
            </a:endParaRPr>
          </a:p>
          <a:p>
            <a:pPr marL="0" indent="0">
              <a:buNone/>
            </a:pPr>
            <a:r>
              <a:rPr lang="en-US" sz="1800" dirty="0" smtClean="0">
                <a:solidFill>
                  <a:srgbClr val="000000"/>
                </a:solidFill>
              </a:rPr>
              <a:t>Email</a:t>
            </a:r>
            <a:r>
              <a:rPr lang="en-US" sz="1800" dirty="0">
                <a:solidFill>
                  <a:srgbClr val="000000"/>
                </a:solidFill>
              </a:rPr>
              <a:t>:&lt;input type="</a:t>
            </a:r>
            <a:r>
              <a:rPr lang="en-US" sz="1800" b="1" dirty="0">
                <a:solidFill>
                  <a:srgbClr val="800000"/>
                </a:solidFill>
              </a:rPr>
              <a:t>email</a:t>
            </a:r>
            <a:r>
              <a:rPr lang="en-US" sz="1800" dirty="0">
                <a:solidFill>
                  <a:srgbClr val="000000"/>
                </a:solidFill>
              </a:rPr>
              <a:t>"  </a:t>
            </a:r>
            <a:r>
              <a:rPr lang="en-US" sz="1800" dirty="0" smtClean="0">
                <a:solidFill>
                  <a:srgbClr val="000000"/>
                </a:solidFill>
              </a:rPr>
              <a:t>id</a:t>
            </a:r>
            <a:r>
              <a:rPr lang="en-US" sz="1800" dirty="0">
                <a:solidFill>
                  <a:srgbClr val="000000"/>
                </a:solidFill>
              </a:rPr>
              <a:t>="</a:t>
            </a:r>
            <a:r>
              <a:rPr lang="en-US" sz="1800" dirty="0" err="1">
                <a:solidFill>
                  <a:srgbClr val="000000"/>
                </a:solidFill>
              </a:rPr>
              <a:t>orderEmail</a:t>
            </a:r>
            <a:r>
              <a:rPr lang="en-US" sz="1800" dirty="0">
                <a:solidFill>
                  <a:srgbClr val="000000"/>
                </a:solidFill>
              </a:rPr>
              <a:t>" </a:t>
            </a:r>
            <a:r>
              <a:rPr lang="en-US" sz="1800" b="1" dirty="0">
                <a:solidFill>
                  <a:srgbClr val="800000"/>
                </a:solidFill>
              </a:rPr>
              <a:t>required</a:t>
            </a:r>
            <a:r>
              <a:rPr lang="en-US" sz="1800" dirty="0">
                <a:solidFill>
                  <a:srgbClr val="800000"/>
                </a:solidFill>
              </a:rPr>
              <a:t> </a:t>
            </a:r>
            <a:r>
              <a:rPr lang="en-US" sz="1800" b="1" dirty="0">
                <a:solidFill>
                  <a:srgbClr val="800000"/>
                </a:solidFill>
              </a:rPr>
              <a:t>placeholder</a:t>
            </a:r>
            <a:r>
              <a:rPr lang="en-US" sz="1800" dirty="0">
                <a:solidFill>
                  <a:srgbClr val="000000"/>
                </a:solidFill>
              </a:rPr>
              <a:t>="ex. </a:t>
            </a:r>
            <a:r>
              <a:rPr lang="en-US" sz="1800" dirty="0" err="1">
                <a:solidFill>
                  <a:srgbClr val="000000"/>
                </a:solidFill>
              </a:rPr>
              <a:t>name@domain.com</a:t>
            </a:r>
            <a:r>
              <a:rPr lang="en-US" sz="1800" dirty="0">
                <a:solidFill>
                  <a:srgbClr val="000000"/>
                </a:solidFill>
              </a:rPr>
              <a:t>" /</a:t>
            </a:r>
            <a:r>
              <a:rPr lang="en-US" sz="1800" dirty="0" smtClean="0">
                <a:solidFill>
                  <a:srgbClr val="000000"/>
                </a:solidFill>
              </a:rPr>
              <a:t>&gt;</a:t>
            </a:r>
          </a:p>
          <a:p>
            <a:pPr marL="0" indent="0">
              <a:buNone/>
            </a:pPr>
            <a:endParaRPr lang="en-US" sz="1800" dirty="0">
              <a:solidFill>
                <a:srgbClr val="000000"/>
              </a:solidFill>
            </a:endParaRPr>
          </a:p>
          <a:p>
            <a:pPr marL="0" indent="0">
              <a:buNone/>
            </a:pPr>
            <a:r>
              <a:rPr lang="en-US" sz="1800" dirty="0" smtClean="0">
                <a:solidFill>
                  <a:srgbClr val="000000"/>
                </a:solidFill>
              </a:rPr>
              <a:t>Tel</a:t>
            </a:r>
            <a:r>
              <a:rPr lang="en-US" sz="1800" dirty="0">
                <a:solidFill>
                  <a:srgbClr val="000000"/>
                </a:solidFill>
              </a:rPr>
              <a:t>: &lt;input type="</a:t>
            </a:r>
            <a:r>
              <a:rPr lang="en-US" sz="1800" b="1" dirty="0" err="1">
                <a:solidFill>
                  <a:srgbClr val="800000"/>
                </a:solidFill>
              </a:rPr>
              <a:t>tel</a:t>
            </a:r>
            <a:r>
              <a:rPr lang="en-US" sz="1800" dirty="0">
                <a:solidFill>
                  <a:srgbClr val="000000"/>
                </a:solidFill>
              </a:rPr>
              <a:t>" id="</a:t>
            </a:r>
            <a:r>
              <a:rPr lang="en-US" sz="1800" dirty="0" err="1">
                <a:solidFill>
                  <a:srgbClr val="000000"/>
                </a:solidFill>
              </a:rPr>
              <a:t>orderTelephone</a:t>
            </a:r>
            <a:r>
              <a:rPr lang="en-US" sz="1800" dirty="0">
                <a:solidFill>
                  <a:srgbClr val="000000"/>
                </a:solidFill>
              </a:rPr>
              <a:t>"  </a:t>
            </a:r>
            <a:r>
              <a:rPr lang="en-US" sz="1800" b="1" dirty="0" smtClean="0">
                <a:solidFill>
                  <a:srgbClr val="800000"/>
                </a:solidFill>
              </a:rPr>
              <a:t>pattern</a:t>
            </a:r>
            <a:r>
              <a:rPr lang="en-US" sz="1800" dirty="0">
                <a:solidFill>
                  <a:srgbClr val="000000"/>
                </a:solidFill>
              </a:rPr>
              <a:t>="\(\d\d\d\) \d\d\d\-\d\d\d\d" title="(xxx) xxx-</a:t>
            </a:r>
            <a:r>
              <a:rPr lang="en-US" sz="1800" dirty="0" err="1">
                <a:solidFill>
                  <a:srgbClr val="000000"/>
                </a:solidFill>
              </a:rPr>
              <a:t>xxxx</a:t>
            </a:r>
            <a:r>
              <a:rPr lang="en-US" sz="1800" dirty="0">
                <a:solidFill>
                  <a:srgbClr val="000000"/>
                </a:solidFill>
              </a:rPr>
              <a:t>" /&gt;  </a:t>
            </a:r>
            <a:endParaRPr lang="en-US" sz="1800" dirty="0" smtClean="0">
              <a:solidFill>
                <a:srgbClr val="000000"/>
              </a:solidFill>
            </a:endParaRPr>
          </a:p>
          <a:p>
            <a:pPr marL="0" indent="0">
              <a:buNone/>
            </a:pPr>
            <a:r>
              <a:rPr lang="en-US" sz="1800" dirty="0" smtClean="0">
                <a:solidFill>
                  <a:srgbClr val="000000"/>
                </a:solidFill>
              </a:rPr>
              <a:t>     </a:t>
            </a:r>
            <a:r>
              <a:rPr lang="en-US" sz="1800" dirty="0">
                <a:solidFill>
                  <a:srgbClr val="000000"/>
                </a:solidFill>
              </a:rPr>
              <a:t>		</a:t>
            </a:r>
            <a:endParaRPr lang="en-US" sz="1800" dirty="0" smtClean="0">
              <a:solidFill>
                <a:srgbClr val="000000"/>
              </a:solidFill>
            </a:endParaRPr>
          </a:p>
          <a:p>
            <a:pPr marL="0" indent="0">
              <a:buNone/>
            </a:pPr>
            <a:r>
              <a:rPr lang="en-US" sz="1800" dirty="0" smtClean="0">
                <a:solidFill>
                  <a:srgbClr val="000000"/>
                </a:solidFill>
              </a:rPr>
              <a:t>&lt;</a:t>
            </a:r>
            <a:r>
              <a:rPr lang="en-US" sz="1800" dirty="0">
                <a:solidFill>
                  <a:srgbClr val="000000"/>
                </a:solidFill>
              </a:rPr>
              <a:t>input type="submit" value="Place Order" /&gt;</a:t>
            </a:r>
          </a:p>
          <a:p>
            <a:pPr marL="0" indent="0">
              <a:buNone/>
            </a:pPr>
            <a:r>
              <a:rPr lang="en-US" sz="1800" dirty="0" smtClean="0">
                <a:solidFill>
                  <a:srgbClr val="000000"/>
                </a:solidFill>
              </a:rPr>
              <a:t>&lt;</a:t>
            </a:r>
            <a:r>
              <a:rPr lang="en-US" sz="1800" dirty="0">
                <a:solidFill>
                  <a:srgbClr val="000000"/>
                </a:solidFill>
              </a:rPr>
              <a:t>input type="submit" </a:t>
            </a:r>
            <a:r>
              <a:rPr lang="en-US" sz="1800" b="1" dirty="0" err="1">
                <a:solidFill>
                  <a:srgbClr val="800000"/>
                </a:solidFill>
              </a:rPr>
              <a:t>formnovalidate</a:t>
            </a:r>
            <a:r>
              <a:rPr lang="en-US" sz="1800" dirty="0">
                <a:solidFill>
                  <a:srgbClr val="800000"/>
                </a:solidFill>
              </a:rPr>
              <a:t> </a:t>
            </a:r>
            <a:r>
              <a:rPr lang="en-US" sz="1800" dirty="0">
                <a:solidFill>
                  <a:srgbClr val="000000"/>
                </a:solidFill>
              </a:rPr>
              <a:t>value="Save for Later" id="</a:t>
            </a:r>
            <a:r>
              <a:rPr lang="en-US" sz="1800" dirty="0" err="1">
                <a:solidFill>
                  <a:srgbClr val="000000"/>
                </a:solidFill>
              </a:rPr>
              <a:t>saveForLater</a:t>
            </a:r>
            <a:r>
              <a:rPr lang="en-US" sz="1800" dirty="0">
                <a:solidFill>
                  <a:srgbClr val="000000"/>
                </a:solidFill>
              </a:rPr>
              <a:t>" /</a:t>
            </a:r>
            <a:r>
              <a:rPr lang="en-US" sz="1800" dirty="0" smtClean="0">
                <a:solidFill>
                  <a:srgbClr val="000000"/>
                </a:solidFill>
              </a:rPr>
              <a:t>&gt;</a:t>
            </a:r>
            <a:endParaRPr lang="en-US" sz="1800" dirty="0">
              <a:solidFill>
                <a:srgbClr val="000000"/>
              </a:solidFill>
            </a:endParaRPr>
          </a:p>
        </p:txBody>
      </p:sp>
      <p:pic>
        <p:nvPicPr>
          <p:cNvPr id="7" name="Picture 6"/>
          <p:cNvPicPr>
            <a:picLocks noChangeAspect="1"/>
          </p:cNvPicPr>
          <p:nvPr/>
        </p:nvPicPr>
        <p:blipFill>
          <a:blip r:embed="rId3"/>
          <a:stretch>
            <a:fillRect/>
          </a:stretch>
        </p:blipFill>
        <p:spPr>
          <a:xfrm>
            <a:off x="5431755" y="4355066"/>
            <a:ext cx="2269894" cy="2261640"/>
          </a:xfrm>
          <a:prstGeom prst="rect">
            <a:avLst/>
          </a:prstGeom>
        </p:spPr>
      </p:pic>
      <p:pic>
        <p:nvPicPr>
          <p:cNvPr id="9" name="Picture 8"/>
          <p:cNvPicPr>
            <a:picLocks noChangeAspect="1"/>
          </p:cNvPicPr>
          <p:nvPr/>
        </p:nvPicPr>
        <p:blipFill>
          <a:blip r:embed="rId4"/>
          <a:stretch>
            <a:fillRect/>
          </a:stretch>
        </p:blipFill>
        <p:spPr>
          <a:xfrm>
            <a:off x="389436" y="4418314"/>
            <a:ext cx="2312776" cy="2289415"/>
          </a:xfrm>
          <a:prstGeom prst="rect">
            <a:avLst/>
          </a:prstGeom>
        </p:spPr>
      </p:pic>
      <p:pic>
        <p:nvPicPr>
          <p:cNvPr id="8" name="Picture 7"/>
          <p:cNvPicPr>
            <a:picLocks noChangeAspect="1"/>
          </p:cNvPicPr>
          <p:nvPr/>
        </p:nvPicPr>
        <p:blipFill>
          <a:blip r:embed="rId5"/>
          <a:stretch>
            <a:fillRect/>
          </a:stretch>
        </p:blipFill>
        <p:spPr>
          <a:xfrm>
            <a:off x="2263908" y="4560586"/>
            <a:ext cx="2895600" cy="1028700"/>
          </a:xfrm>
          <a:prstGeom prst="rect">
            <a:avLst/>
          </a:prstGeom>
        </p:spPr>
      </p:pic>
    </p:spTree>
    <p:extLst>
      <p:ext uri="{BB962C8B-B14F-4D97-AF65-F5344CB8AC3E}">
        <p14:creationId xmlns:p14="http://schemas.microsoft.com/office/powerpoint/2010/main" val="118302692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77108"/>
          </a:xfrm>
        </p:spPr>
        <p:txBody>
          <a:bodyPr/>
          <a:lstStyle/>
          <a:p>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Form</a:t>
            </a:r>
            <a:r>
              <a:rPr lang="en-US" sz="4800" dirty="0"/>
              <a: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50732251"/>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gridSpan="3">
                  <a:txBody>
                    <a:bodyPr/>
                    <a:lstStyle/>
                    <a:p>
                      <a:pPr algn="ctr"/>
                      <a:r>
                        <a:rPr lang="en-US" b="1" dirty="0" smtClean="0">
                          <a:solidFill>
                            <a:srgbClr val="000000"/>
                          </a:solidFill>
                        </a:rPr>
                        <a:t>Mobile</a:t>
                      </a:r>
                      <a:endParaRPr lang="en-US" b="1" dirty="0">
                        <a:solidFill>
                          <a:srgbClr val="000000"/>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rgbClr val="000000"/>
                        </a:solidFill>
                      </a:endParaRPr>
                    </a:p>
                  </a:txBody>
                  <a:tcPr/>
                </a:tc>
                <a:tc>
                  <a:txBody>
                    <a:bodyPr/>
                    <a:lstStyle/>
                    <a:p>
                      <a:endParaRPr lang="en-US" b="1" dirty="0">
                        <a:solidFill>
                          <a:srgbClr val="000000"/>
                        </a:solidFill>
                      </a:endParaRPr>
                    </a:p>
                  </a:txBody>
                  <a:tcPr/>
                </a:tc>
                <a:tc>
                  <a:txBody>
                    <a:bodyPr/>
                    <a:lstStyle/>
                    <a:p>
                      <a:endParaRPr lang="en-US" b="1" dirty="0">
                        <a:solidFill>
                          <a:srgbClr val="000000"/>
                        </a:solidFill>
                      </a:endParaRPr>
                    </a:p>
                  </a:txBody>
                  <a:tcPr/>
                </a:tc>
              </a:tr>
              <a:tr h="370840">
                <a:tc>
                  <a:txBody>
                    <a:bodyPr/>
                    <a:lstStyle/>
                    <a:p>
                      <a:pPr algn="ctr"/>
                      <a:r>
                        <a:rPr lang="en-US" sz="3200" b="1" dirty="0" smtClean="0">
                          <a:solidFill>
                            <a:srgbClr val="000000"/>
                          </a:solidFill>
                        </a:rPr>
                        <a:t>10</a:t>
                      </a:r>
                      <a:endParaRPr lang="en-US" sz="3200" b="1" dirty="0">
                        <a:solidFill>
                          <a:srgbClr val="000000"/>
                        </a:solidFill>
                      </a:endParaRPr>
                    </a:p>
                  </a:txBody>
                  <a:tcPr/>
                </a:tc>
                <a:tc>
                  <a:txBody>
                    <a:bodyPr/>
                    <a:lstStyle/>
                    <a:p>
                      <a:pPr algn="ctr"/>
                      <a:r>
                        <a:rPr lang="en-US" sz="3200" b="1" dirty="0" smtClean="0">
                          <a:solidFill>
                            <a:srgbClr val="000000"/>
                          </a:solidFill>
                        </a:rPr>
                        <a:t>4</a:t>
                      </a:r>
                      <a:endParaRPr lang="en-US" sz="3200" b="1" dirty="0">
                        <a:solidFill>
                          <a:srgbClr val="000000"/>
                        </a:solidFill>
                      </a:endParaRPr>
                    </a:p>
                  </a:txBody>
                  <a:tcPr/>
                </a:tc>
                <a:tc>
                  <a:txBody>
                    <a:bodyPr/>
                    <a:lstStyle/>
                    <a:p>
                      <a:pPr algn="ctr"/>
                      <a:r>
                        <a:rPr lang="en-US" sz="3200" b="1" dirty="0" smtClean="0">
                          <a:solidFill>
                            <a:srgbClr val="000000"/>
                          </a:solidFill>
                        </a:rPr>
                        <a:t>4</a:t>
                      </a:r>
                      <a:endParaRPr lang="en-US" sz="3200" b="1" dirty="0">
                        <a:solidFill>
                          <a:srgbClr val="000000"/>
                        </a:solidFill>
                      </a:endParaRPr>
                    </a:p>
                  </a:txBody>
                  <a:tcPr/>
                </a:tc>
                <a:tc>
                  <a:txBody>
                    <a:bodyPr/>
                    <a:lstStyle/>
                    <a:p>
                      <a:pPr algn="ctr"/>
                      <a:r>
                        <a:rPr lang="en-US" sz="3200" b="1" dirty="0" smtClean="0">
                          <a:solidFill>
                            <a:srgbClr val="000000"/>
                          </a:solidFill>
                        </a:rPr>
                        <a:t>9</a:t>
                      </a:r>
                      <a:endParaRPr lang="en-US" sz="3200" b="1" dirty="0">
                        <a:solidFill>
                          <a:srgbClr val="000000"/>
                        </a:solidFill>
                      </a:endParaRPr>
                    </a:p>
                  </a:txBody>
                  <a:tcPr/>
                </a:tc>
                <a:tc>
                  <a:txBody>
                    <a:bodyPr/>
                    <a:lstStyle/>
                    <a:p>
                      <a:pPr algn="ctr"/>
                      <a:r>
                        <a:rPr lang="en-US" sz="3200" b="1" dirty="0" smtClean="0">
                          <a:solidFill>
                            <a:srgbClr val="000000"/>
                          </a:solidFill>
                        </a:rPr>
                        <a:t>4</a:t>
                      </a:r>
                      <a:endParaRPr lang="en-US" sz="3200" b="1" dirty="0">
                        <a:solidFill>
                          <a:srgbClr val="000000"/>
                        </a:solidFill>
                      </a:endParaRPr>
                    </a:p>
                  </a:txBody>
                  <a:tcPr/>
                </a:tc>
                <a:tc>
                  <a:txBody>
                    <a:bodyPr/>
                    <a:lstStyle/>
                    <a:p>
                      <a:pPr algn="ctr"/>
                      <a:r>
                        <a:rPr lang="en-US" sz="3200" b="1" dirty="0" smtClean="0">
                          <a:solidFill>
                            <a:srgbClr val="000000"/>
                          </a:solidFill>
                        </a:rPr>
                        <a:t>?</a:t>
                      </a:r>
                      <a:endParaRPr lang="en-US" sz="3200" b="1" dirty="0">
                        <a:solidFill>
                          <a:srgbClr val="000000"/>
                        </a:solidFill>
                      </a:endParaRPr>
                    </a:p>
                  </a:txBody>
                  <a:tcPr/>
                </a:tc>
                <a:tc>
                  <a:txBody>
                    <a:bodyPr/>
                    <a:lstStyle/>
                    <a:p>
                      <a:pPr algn="ctr"/>
                      <a:r>
                        <a:rPr lang="en-US" sz="3200" b="1" dirty="0" smtClean="0">
                          <a:solidFill>
                            <a:srgbClr val="000000"/>
                          </a:solidFill>
                        </a:rPr>
                        <a:t>?</a:t>
                      </a:r>
                      <a:endParaRPr lang="en-US" sz="3200" b="1" dirty="0">
                        <a:solidFill>
                          <a:srgbClr val="000000"/>
                        </a:solidFill>
                      </a:endParaRPr>
                    </a:p>
                  </a:txBody>
                  <a:tcPr/>
                </a:tc>
                <a:tc>
                  <a:txBody>
                    <a:bodyPr/>
                    <a:lstStyle/>
                    <a:p>
                      <a:pPr algn="ctr"/>
                      <a:r>
                        <a:rPr lang="en-US" sz="3200" b="1" dirty="0" smtClean="0">
                          <a:solidFill>
                            <a:srgbClr val="000000"/>
                          </a:solidFill>
                        </a:rPr>
                        <a:t>5</a:t>
                      </a:r>
                      <a:endParaRPr lang="en-US" sz="3200" b="1" dirty="0">
                        <a:solidFill>
                          <a:srgbClr val="000000"/>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33893243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Custom Data Attributes*</a:t>
            </a:r>
            <a:endParaRPr lang="en-US" dirty="0"/>
          </a:p>
        </p:txBody>
      </p:sp>
      <p:sp>
        <p:nvSpPr>
          <p:cNvPr id="5" name="Subtitle 4"/>
          <p:cNvSpPr>
            <a:spLocks noGrp="1"/>
          </p:cNvSpPr>
          <p:nvPr>
            <p:ph type="subTitle" idx="1"/>
          </p:nvPr>
        </p:nvSpPr>
        <p:spPr/>
        <p:txBody>
          <a:bodyPr/>
          <a:lstStyle/>
          <a:p>
            <a:r>
              <a:rPr lang="en-US" dirty="0" smtClean="0">
                <a:solidFill>
                  <a:schemeClr val="accent1"/>
                </a:solidFill>
              </a:rPr>
              <a:t>*Roll Your Own (Valid) Markup</a:t>
            </a:r>
            <a:endParaRPr lang="en-US" dirty="0">
              <a:solidFill>
                <a:schemeClr val="accent1"/>
              </a:solidFill>
            </a:endParaRPr>
          </a:p>
        </p:txBody>
      </p:sp>
    </p:spTree>
    <p:extLst>
      <p:ext uri="{BB962C8B-B14F-4D97-AF65-F5344CB8AC3E}">
        <p14:creationId xmlns:p14="http://schemas.microsoft.com/office/powerpoint/2010/main" val="149964910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9436" y="228602"/>
            <a:ext cx="8363938" cy="564257"/>
          </a:xfrm>
        </p:spPr>
        <p:txBody>
          <a:bodyPr/>
          <a:lstStyle/>
          <a:p>
            <a:r>
              <a:rPr lang="en-US" sz="4000" dirty="0" smtClean="0"/>
              <a:t>Embed custom data with data-*</a:t>
            </a:r>
            <a:endParaRPr lang="en-US" sz="4000" dirty="0"/>
          </a:p>
        </p:txBody>
      </p:sp>
      <p:sp>
        <p:nvSpPr>
          <p:cNvPr id="6" name="Text Placeholder 5"/>
          <p:cNvSpPr>
            <a:spLocks noGrp="1"/>
          </p:cNvSpPr>
          <p:nvPr>
            <p:ph type="body" sz="quarter" idx="10"/>
          </p:nvPr>
        </p:nvSpPr>
        <p:spPr>
          <a:xfrm>
            <a:off x="389438" y="1905003"/>
            <a:ext cx="8363937" cy="2346283"/>
          </a:xfrm>
        </p:spPr>
        <p:txBody>
          <a:bodyPr/>
          <a:lstStyle/>
          <a:p>
            <a:pPr marL="0" indent="0">
              <a:buNone/>
            </a:pPr>
            <a:r>
              <a:rPr lang="en-US" dirty="0" smtClean="0">
                <a:solidFill>
                  <a:srgbClr val="000000"/>
                </a:solidFill>
              </a:rPr>
              <a:t>    &lt;</a:t>
            </a:r>
            <a:r>
              <a:rPr lang="en-US" dirty="0" err="1" smtClean="0">
                <a:solidFill>
                  <a:srgbClr val="000000"/>
                </a:solidFill>
              </a:rPr>
              <a:t>ol</a:t>
            </a:r>
            <a:r>
              <a:rPr lang="en-US" dirty="0" smtClean="0">
                <a:solidFill>
                  <a:srgbClr val="000000"/>
                </a:solidFill>
              </a:rPr>
              <a:t> id=“songs” </a:t>
            </a:r>
            <a:r>
              <a:rPr lang="en-US" b="1" dirty="0" smtClean="0">
                <a:solidFill>
                  <a:srgbClr val="800000"/>
                </a:solidFill>
              </a:rPr>
              <a:t>data-</a:t>
            </a:r>
            <a:r>
              <a:rPr lang="en-US" b="1" dirty="0" err="1" smtClean="0">
                <a:solidFill>
                  <a:srgbClr val="800000"/>
                </a:solidFill>
              </a:rPr>
              <a:t>totaltime</a:t>
            </a:r>
            <a:r>
              <a:rPr lang="en-US" dirty="0" smtClean="0">
                <a:solidFill>
                  <a:srgbClr val="000000"/>
                </a:solidFill>
              </a:rPr>
              <a:t>=“34m23s”&gt;</a:t>
            </a:r>
          </a:p>
          <a:p>
            <a:pPr marL="460375" lvl="1" indent="0">
              <a:buNone/>
            </a:pPr>
            <a:r>
              <a:rPr lang="en-US" dirty="0" smtClean="0">
                <a:solidFill>
                  <a:srgbClr val="000000"/>
                </a:solidFill>
              </a:rPr>
              <a:t>   &lt;li </a:t>
            </a:r>
            <a:r>
              <a:rPr lang="en-US" b="1" dirty="0" smtClean="0">
                <a:solidFill>
                  <a:srgbClr val="800000"/>
                </a:solidFill>
              </a:rPr>
              <a:t>data-length</a:t>
            </a:r>
            <a:r>
              <a:rPr lang="en-US" dirty="0" smtClean="0">
                <a:solidFill>
                  <a:srgbClr val="000000"/>
                </a:solidFill>
              </a:rPr>
              <a:t>=“2m11s”&gt;Beyond the Sea&lt;/li&gt;</a:t>
            </a:r>
          </a:p>
          <a:p>
            <a:pPr marL="460375" lvl="1" indent="0">
              <a:buNone/>
            </a:pPr>
            <a:r>
              <a:rPr lang="en-US" dirty="0">
                <a:solidFill>
                  <a:srgbClr val="000000"/>
                </a:solidFill>
              </a:rPr>
              <a:t> </a:t>
            </a:r>
            <a:r>
              <a:rPr lang="en-US" dirty="0" smtClean="0">
                <a:solidFill>
                  <a:srgbClr val="000000"/>
                </a:solidFill>
              </a:rPr>
              <a:t>  …</a:t>
            </a:r>
          </a:p>
          <a:p>
            <a:pPr marL="460375" lvl="1" indent="0">
              <a:buNone/>
            </a:pPr>
            <a:r>
              <a:rPr lang="en-US" dirty="0" smtClean="0">
                <a:solidFill>
                  <a:srgbClr val="000000"/>
                </a:solidFill>
              </a:rPr>
              <a:t>&lt;/</a:t>
            </a:r>
            <a:r>
              <a:rPr lang="en-US" dirty="0" err="1" smtClean="0">
                <a:solidFill>
                  <a:srgbClr val="000000"/>
                </a:solidFill>
              </a:rPr>
              <a:t>ol</a:t>
            </a:r>
            <a:r>
              <a:rPr lang="en-US" dirty="0" smtClean="0">
                <a:solidFill>
                  <a:srgbClr val="000000"/>
                </a:solidFill>
              </a:rPr>
              <a:t>&gt;</a:t>
            </a:r>
          </a:p>
          <a:p>
            <a:pPr marL="460375" lvl="1" indent="0">
              <a:buNone/>
            </a:pPr>
            <a:r>
              <a:rPr lang="en-US" dirty="0" smtClean="0">
                <a:solidFill>
                  <a:srgbClr val="000000"/>
                </a:solidFill>
              </a:rPr>
              <a:t>$(‘songs’).</a:t>
            </a:r>
            <a:r>
              <a:rPr lang="en-US" b="1" dirty="0" smtClean="0">
                <a:solidFill>
                  <a:srgbClr val="800000"/>
                </a:solidFill>
              </a:rPr>
              <a:t>dataset</a:t>
            </a:r>
            <a:r>
              <a:rPr lang="en-US" dirty="0" smtClean="0">
                <a:solidFill>
                  <a:srgbClr val="000000"/>
                </a:solidFill>
              </a:rPr>
              <a:t>[‘</a:t>
            </a:r>
            <a:r>
              <a:rPr lang="en-US" dirty="0" err="1" smtClean="0">
                <a:solidFill>
                  <a:srgbClr val="000000"/>
                </a:solidFill>
              </a:rPr>
              <a:t>totaltime</a:t>
            </a:r>
            <a:r>
              <a:rPr lang="en-US" dirty="0" smtClean="0">
                <a:solidFill>
                  <a:srgbClr val="000000"/>
                </a:solidFill>
              </a:rPr>
              <a:t>’] // 34m23s</a:t>
            </a:r>
          </a:p>
        </p:txBody>
      </p:sp>
      <p:pic>
        <p:nvPicPr>
          <p:cNvPr id="7" name="Picture 6"/>
          <p:cNvPicPr>
            <a:picLocks noChangeAspect="1"/>
          </p:cNvPicPr>
          <p:nvPr/>
        </p:nvPicPr>
        <p:blipFill>
          <a:blip r:embed="rId3"/>
          <a:stretch>
            <a:fillRect/>
          </a:stretch>
        </p:blipFill>
        <p:spPr>
          <a:xfrm>
            <a:off x="4016275" y="4475173"/>
            <a:ext cx="4737100" cy="1968500"/>
          </a:xfrm>
          <a:prstGeom prst="rect">
            <a:avLst/>
          </a:prstGeom>
        </p:spPr>
      </p:pic>
    </p:spTree>
    <p:extLst>
      <p:ext uri="{BB962C8B-B14F-4D97-AF65-F5344CB8AC3E}">
        <p14:creationId xmlns:p14="http://schemas.microsoft.com/office/powerpoint/2010/main" val="142520315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77108"/>
          </a:xfrm>
        </p:spPr>
        <p:txBody>
          <a:bodyPr/>
          <a:lstStyle/>
          <a:p>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“Data-”</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98290945"/>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gridSpan="3">
                  <a:txBody>
                    <a:bodyPr/>
                    <a:lstStyle/>
                    <a:p>
                      <a:pPr algn="ctr"/>
                      <a:r>
                        <a:rPr lang="en-US" b="1" dirty="0" smtClean="0">
                          <a:solidFill>
                            <a:schemeClr val="bg1"/>
                          </a:solidFill>
                        </a:rPr>
                        <a:t>Mobile</a:t>
                      </a:r>
                      <a:endParaRPr lang="en-US" b="1" dirty="0">
                        <a:solidFill>
                          <a:schemeClr val="bg1"/>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r>
              <a:tr h="370840">
                <a:tc>
                  <a:txBody>
                    <a:bodyPr/>
                    <a:lstStyle/>
                    <a:p>
                      <a:pPr algn="ctr"/>
                      <a:r>
                        <a:rPr lang="en-US" sz="3200" b="1" dirty="0" smtClean="0">
                          <a:solidFill>
                            <a:schemeClr val="bg1"/>
                          </a:solidFill>
                        </a:rPr>
                        <a:t>9</a:t>
                      </a:r>
                      <a:endParaRPr lang="en-US" sz="3200" b="1" dirty="0">
                        <a:solidFill>
                          <a:schemeClr val="bg1"/>
                        </a:solidFill>
                      </a:endParaRPr>
                    </a:p>
                  </a:txBody>
                  <a:tcPr/>
                </a:tc>
                <a:tc>
                  <a:txBody>
                    <a:bodyPr/>
                    <a:lstStyle/>
                    <a:p>
                      <a:pPr algn="ctr"/>
                      <a:r>
                        <a:rPr lang="en-US" sz="3200" b="1" dirty="0" smtClean="0">
                          <a:solidFill>
                            <a:schemeClr val="bg1"/>
                          </a:solidFill>
                        </a:rPr>
                        <a:t>7</a:t>
                      </a:r>
                      <a:endParaRPr lang="en-US" sz="3200" b="1" dirty="0">
                        <a:solidFill>
                          <a:schemeClr val="bg1"/>
                        </a:solidFill>
                      </a:endParaRPr>
                    </a:p>
                  </a:txBody>
                  <a:tcPr/>
                </a:tc>
                <a:tc>
                  <a:txBody>
                    <a:bodyPr/>
                    <a:lstStyle/>
                    <a:p>
                      <a:pPr algn="ctr"/>
                      <a:r>
                        <a:rPr lang="en-US" sz="3200" b="1" dirty="0" smtClean="0">
                          <a:solidFill>
                            <a:schemeClr val="bg1"/>
                          </a:solidFill>
                        </a:rPr>
                        <a:t>6</a:t>
                      </a:r>
                      <a:endParaRPr lang="en-US" sz="3200" b="1" dirty="0">
                        <a:solidFill>
                          <a:schemeClr val="bg1"/>
                        </a:solidFill>
                      </a:endParaRPr>
                    </a:p>
                  </a:txBody>
                  <a:tcPr/>
                </a:tc>
                <a:tc>
                  <a:txBody>
                    <a:bodyPr/>
                    <a:lstStyle/>
                    <a:p>
                      <a:pPr algn="ctr"/>
                      <a:r>
                        <a:rPr lang="en-US" sz="3200" b="1" dirty="0" smtClean="0">
                          <a:solidFill>
                            <a:schemeClr val="bg1"/>
                          </a:solidFill>
                        </a:rPr>
                        <a:t>11</a:t>
                      </a:r>
                      <a:endParaRPr lang="en-US" sz="3200" b="1" dirty="0">
                        <a:solidFill>
                          <a:schemeClr val="bg1"/>
                        </a:solidFill>
                      </a:endParaRPr>
                    </a:p>
                  </a:txBody>
                  <a:tcPr/>
                </a:tc>
                <a:tc>
                  <a:txBody>
                    <a:bodyPr/>
                    <a:lstStyle/>
                    <a:p>
                      <a:pPr algn="ctr"/>
                      <a:r>
                        <a:rPr lang="en-US" sz="3200" b="1" dirty="0" smtClean="0">
                          <a:solidFill>
                            <a:schemeClr val="bg1"/>
                          </a:solidFill>
                        </a:rPr>
                        <a:t>5.1</a:t>
                      </a:r>
                      <a:endParaRPr lang="en-US" sz="3200" b="1" dirty="0">
                        <a:solidFill>
                          <a:schemeClr val="bg1"/>
                        </a:solidFill>
                      </a:endParaRPr>
                    </a:p>
                  </a:txBody>
                  <a:tcPr/>
                </a:tc>
                <a:tc>
                  <a:txBody>
                    <a:bodyPr/>
                    <a:lstStyle/>
                    <a:p>
                      <a:pPr algn="ctr"/>
                      <a:r>
                        <a:rPr lang="en-US" sz="2800" b="1" dirty="0" smtClean="0">
                          <a:solidFill>
                            <a:schemeClr val="bg1"/>
                          </a:solidFill>
                        </a:rPr>
                        <a:t>9</a:t>
                      </a:r>
                      <a:endParaRPr lang="en-US" sz="2800" b="1" dirty="0">
                        <a:solidFill>
                          <a:schemeClr val="bg1"/>
                        </a:solidFill>
                      </a:endParaRPr>
                    </a:p>
                  </a:txBody>
                  <a:tcPr/>
                </a:tc>
                <a:tc>
                  <a:txBody>
                    <a:bodyPr/>
                    <a:lstStyle/>
                    <a:p>
                      <a:pPr algn="ctr"/>
                      <a:r>
                        <a:rPr lang="en-US" sz="2800" b="1" dirty="0" smtClean="0">
                          <a:solidFill>
                            <a:schemeClr val="bg1"/>
                          </a:solidFill>
                        </a:rPr>
                        <a:t>2.3</a:t>
                      </a:r>
                      <a:endParaRPr lang="en-US" sz="2800" b="1" dirty="0">
                        <a:solidFill>
                          <a:schemeClr val="bg1"/>
                        </a:solidFill>
                      </a:endParaRPr>
                    </a:p>
                  </a:txBody>
                  <a:tcPr/>
                </a:tc>
                <a:tc>
                  <a:txBody>
                    <a:bodyPr/>
                    <a:lstStyle/>
                    <a:p>
                      <a:pPr algn="ctr"/>
                      <a:r>
                        <a:rPr lang="en-US" sz="2800" b="1" dirty="0" smtClean="0">
                          <a:solidFill>
                            <a:schemeClr val="bg1"/>
                          </a:solidFill>
                        </a:rPr>
                        <a:t>5</a:t>
                      </a:r>
                      <a:endParaRPr lang="en-US" sz="2800" b="1" dirty="0">
                        <a:solidFill>
                          <a:schemeClr val="bg1"/>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33893243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77108"/>
          </a:xfrm>
        </p:spPr>
        <p:txBody>
          <a:bodyPr/>
          <a:lstStyle/>
          <a:p>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HTML5 Core</a:t>
            </a:r>
            <a:endParaRPr lang="en-US" dirty="0"/>
          </a:p>
        </p:txBody>
      </p:sp>
      <p:sp>
        <p:nvSpPr>
          <p:cNvPr id="6" name="Text Placeholder 4"/>
          <p:cNvSpPr>
            <a:spLocks noGrp="1"/>
          </p:cNvSpPr>
          <p:nvPr>
            <p:ph type="body" sz="quarter" idx="10"/>
          </p:nvPr>
        </p:nvSpPr>
        <p:spPr>
          <a:xfrm>
            <a:off x="389436" y="1447802"/>
            <a:ext cx="8363938" cy="2667397"/>
          </a:xfrm>
        </p:spPr>
        <p:txBody>
          <a:bodyPr/>
          <a:lstStyle/>
          <a:p>
            <a:pPr marL="0" indent="0">
              <a:buNone/>
            </a:pPr>
            <a:r>
              <a:rPr lang="en-US" dirty="0" smtClean="0"/>
              <a:t>A set of features covered by the main W3C HTML5 spec, which describes this spec as “A vocabulary and associated APIs for HTML and XHTML.” Includes features like: markup, SVG, audio and video,  web forms, validation, custom data attributes and more</a:t>
            </a:r>
          </a:p>
        </p:txBody>
      </p:sp>
      <p:pic>
        <p:nvPicPr>
          <p:cNvPr id="2" name="Picture 1"/>
          <p:cNvPicPr>
            <a:picLocks noChangeAspect="1"/>
          </p:cNvPicPr>
          <p:nvPr/>
        </p:nvPicPr>
        <p:blipFill>
          <a:blip r:embed="rId2"/>
          <a:stretch>
            <a:fillRect/>
          </a:stretch>
        </p:blipFill>
        <p:spPr>
          <a:xfrm>
            <a:off x="5854095" y="3593646"/>
            <a:ext cx="3084286" cy="2937782"/>
          </a:xfrm>
          <a:prstGeom prst="rect">
            <a:avLst/>
          </a:prstGeom>
        </p:spPr>
      </p:pic>
    </p:spTree>
    <p:extLst>
      <p:ext uri="{BB962C8B-B14F-4D97-AF65-F5344CB8AC3E}">
        <p14:creationId xmlns:p14="http://schemas.microsoft.com/office/powerpoint/2010/main" val="13017541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demo</a:t>
            </a:r>
            <a:endParaRPr lang="en-US" dirty="0"/>
          </a:p>
        </p:txBody>
      </p:sp>
      <p:sp>
        <p:nvSpPr>
          <p:cNvPr id="3" name="Title 2"/>
          <p:cNvSpPr>
            <a:spLocks noGrp="1"/>
          </p:cNvSpPr>
          <p:nvPr>
            <p:ph type="ctrTitle"/>
          </p:nvPr>
        </p:nvSpPr>
        <p:spPr/>
        <p:txBody>
          <a:bodyPr/>
          <a:lstStyle/>
          <a:p>
            <a:r>
              <a:rPr lang="en-US" sz="6600" dirty="0" smtClean="0"/>
              <a:t>“data-*”</a:t>
            </a:r>
            <a:endParaRPr lang="en-US" sz="6600" dirty="0"/>
          </a:p>
        </p:txBody>
      </p:sp>
    </p:spTree>
    <p:extLst>
      <p:ext uri="{BB962C8B-B14F-4D97-AF65-F5344CB8AC3E}">
        <p14:creationId xmlns:p14="http://schemas.microsoft.com/office/powerpoint/2010/main" val="251507260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SVG*</a:t>
            </a:r>
            <a:endParaRPr lang="en-US" dirty="0"/>
          </a:p>
        </p:txBody>
      </p:sp>
      <p:sp>
        <p:nvSpPr>
          <p:cNvPr id="5" name="Subtitle 4"/>
          <p:cNvSpPr>
            <a:spLocks noGrp="1"/>
          </p:cNvSpPr>
          <p:nvPr>
            <p:ph type="subTitle" idx="1"/>
          </p:nvPr>
        </p:nvSpPr>
        <p:spPr/>
        <p:txBody>
          <a:bodyPr/>
          <a:lstStyle/>
          <a:p>
            <a:r>
              <a:rPr lang="en-US" dirty="0" smtClean="0">
                <a:solidFill>
                  <a:srgbClr val="FFC425"/>
                </a:solidFill>
              </a:rPr>
              <a:t>*Canvas’ (</a:t>
            </a:r>
            <a:r>
              <a:rPr lang="en-US" dirty="0" err="1" smtClean="0">
                <a:solidFill>
                  <a:srgbClr val="FFC425"/>
                </a:solidFill>
              </a:rPr>
              <a:t>eXtensible</a:t>
            </a:r>
            <a:r>
              <a:rPr lang="en-US" dirty="0" smtClean="0">
                <a:solidFill>
                  <a:srgbClr val="FFC425"/>
                </a:solidFill>
              </a:rPr>
              <a:t>) Big Brother</a:t>
            </a:r>
          </a:p>
          <a:p>
            <a:endParaRPr lang="en-US" dirty="0">
              <a:solidFill>
                <a:srgbClr val="FFC425"/>
              </a:solidFill>
            </a:endParaRPr>
          </a:p>
        </p:txBody>
      </p:sp>
    </p:spTree>
    <p:extLst>
      <p:ext uri="{BB962C8B-B14F-4D97-AF65-F5344CB8AC3E}">
        <p14:creationId xmlns:p14="http://schemas.microsoft.com/office/powerpoint/2010/main" val="357675645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5"/>
          <p:cNvSpPr>
            <a:spLocks noGrp="1"/>
          </p:cNvSpPr>
          <p:nvPr>
            <p:ph type="body" sz="quarter" idx="10"/>
          </p:nvPr>
        </p:nvSpPr>
        <p:spPr>
          <a:xfrm>
            <a:off x="392036" y="1447800"/>
            <a:ext cx="8363937" cy="3883114"/>
          </a:xfrm>
        </p:spPr>
        <p:txBody>
          <a:bodyPr/>
          <a:lstStyle/>
          <a:p>
            <a:pPr marL="0" indent="0">
              <a:buNone/>
            </a:pPr>
            <a:r>
              <a:rPr lang="en-US" sz="2000" dirty="0">
                <a:solidFill>
                  <a:schemeClr val="bg1"/>
                </a:solidFill>
              </a:rPr>
              <a:t>&lt;</a:t>
            </a:r>
            <a:r>
              <a:rPr lang="en-US" sz="2000" b="1" dirty="0">
                <a:solidFill>
                  <a:srgbClr val="800000"/>
                </a:solidFill>
                <a:effectLst>
                  <a:outerShdw blurRad="38100" dist="38100" dir="2700000" algn="tl">
                    <a:srgbClr val="000000">
                      <a:alpha val="43137"/>
                    </a:srgbClr>
                  </a:outerShdw>
                </a:effectLst>
              </a:rPr>
              <a:t>svg</a:t>
            </a:r>
            <a:r>
              <a:rPr lang="en-US" sz="2000" dirty="0">
                <a:solidFill>
                  <a:srgbClr val="800000"/>
                </a:solidFill>
                <a:effectLst>
                  <a:outerShdw blurRad="38100" dist="38100" dir="2700000" algn="tl">
                    <a:srgbClr val="000000">
                      <a:alpha val="43137"/>
                    </a:srgbClr>
                  </a:outerShdw>
                </a:effectLst>
              </a:rPr>
              <a:t> </a:t>
            </a:r>
            <a:r>
              <a:rPr lang="en-US" sz="2000" dirty="0">
                <a:solidFill>
                  <a:schemeClr val="bg1"/>
                </a:solidFill>
              </a:rPr>
              <a:t>xmlns="http://www.w3.org/2000/svg" </a:t>
            </a:r>
            <a:r>
              <a:rPr lang="en-US" sz="2000" dirty="0" smtClean="0">
                <a:solidFill>
                  <a:schemeClr val="bg1"/>
                </a:solidFill>
              </a:rPr>
              <a:t>viewBox</a:t>
            </a:r>
            <a:r>
              <a:rPr lang="en-US" sz="2000" dirty="0">
                <a:solidFill>
                  <a:schemeClr val="bg1"/>
                </a:solidFill>
              </a:rPr>
              <a:t>="0 0 220.5 199.5"&gt;</a:t>
            </a:r>
          </a:p>
          <a:p>
            <a:pPr marL="0" indent="0">
              <a:buNone/>
            </a:pPr>
            <a:r>
              <a:rPr lang="en-US" sz="2000" dirty="0">
                <a:solidFill>
                  <a:schemeClr val="bg1"/>
                </a:solidFill>
              </a:rPr>
              <a:t>   </a:t>
            </a:r>
            <a:r>
              <a:rPr lang="en-US" sz="2000" dirty="0" smtClean="0">
                <a:solidFill>
                  <a:schemeClr val="bg1"/>
                </a:solidFill>
              </a:rPr>
              <a:t>&lt;</a:t>
            </a:r>
            <a:r>
              <a:rPr lang="en-US" sz="2000" dirty="0">
                <a:solidFill>
                  <a:schemeClr val="bg1"/>
                </a:solidFill>
              </a:rPr>
              <a:t>title&gt;HTML5 CSS Styling Logo&lt;/title&gt;</a:t>
            </a:r>
          </a:p>
          <a:p>
            <a:pPr marL="0" indent="0">
              <a:buNone/>
            </a:pPr>
            <a:r>
              <a:rPr lang="en-US" sz="2000" dirty="0" smtClean="0">
                <a:solidFill>
                  <a:schemeClr val="bg1"/>
                </a:solidFill>
              </a:rPr>
              <a:t>   &lt;</a:t>
            </a:r>
            <a:r>
              <a:rPr lang="en-US" sz="2000" b="1" dirty="0">
                <a:solidFill>
                  <a:srgbClr val="800000"/>
                </a:solidFill>
                <a:effectLst>
                  <a:outerShdw blurRad="38100" dist="38100" dir="2700000" algn="tl">
                    <a:srgbClr val="000000">
                      <a:alpha val="43137"/>
                    </a:srgbClr>
                  </a:outerShdw>
                </a:effectLst>
              </a:rPr>
              <a:t>path</a:t>
            </a:r>
            <a:r>
              <a:rPr lang="en-US" sz="2000" dirty="0">
                <a:solidFill>
                  <a:srgbClr val="800000"/>
                </a:solidFill>
                <a:effectLst>
                  <a:outerShdw blurRad="38100" dist="38100" dir="2700000" algn="tl">
                    <a:srgbClr val="000000">
                      <a:alpha val="43137"/>
                    </a:srgbClr>
                  </a:outerShdw>
                </a:effectLst>
              </a:rPr>
              <a:t> </a:t>
            </a:r>
            <a:r>
              <a:rPr lang="en-US" sz="2000" dirty="0">
                <a:solidFill>
                  <a:schemeClr val="bg1"/>
                </a:solidFill>
              </a:rPr>
              <a:t>d="M32.8,0L25.4,37.0 176.0,37.0 171.3,60.9 20.6,60.9 13.3,97.9 163.9,97.9 155.5,140.1 94.8,160.2 42.2,140.1 45.8,121.8 8.8,121.8 0,166.2 87.0,199.5 187.3,166.2 200.6,99.4 203.3,86.0 220.4,0z"/&gt;</a:t>
            </a:r>
          </a:p>
          <a:p>
            <a:pPr marL="0" indent="0">
              <a:buNone/>
            </a:pPr>
            <a:r>
              <a:rPr lang="en-US" sz="2000" dirty="0" smtClean="0">
                <a:solidFill>
                  <a:schemeClr val="bg1"/>
                </a:solidFill>
              </a:rPr>
              <a:t>&lt;/</a:t>
            </a:r>
            <a:r>
              <a:rPr lang="en-US" sz="2000" dirty="0">
                <a:solidFill>
                  <a:schemeClr val="bg1"/>
                </a:solidFill>
              </a:rPr>
              <a:t>svg</a:t>
            </a:r>
            <a:r>
              <a:rPr lang="en-US" sz="2000" dirty="0" smtClean="0">
                <a:solidFill>
                  <a:schemeClr val="bg1"/>
                </a:solidFill>
              </a:rPr>
              <a:t>&gt;</a:t>
            </a:r>
          </a:p>
          <a:p>
            <a:pPr marL="0" indent="0">
              <a:buNone/>
            </a:pPr>
            <a:endParaRPr lang="en-US" sz="2000" dirty="0">
              <a:solidFill>
                <a:schemeClr val="bg1"/>
              </a:solidFill>
            </a:endParaRPr>
          </a:p>
          <a:p>
            <a:pPr marL="0" indent="0">
              <a:buNone/>
            </a:pPr>
            <a:r>
              <a:rPr lang="en-US" sz="2000" dirty="0" smtClean="0">
                <a:solidFill>
                  <a:schemeClr val="bg1"/>
                </a:solidFill>
              </a:rPr>
              <a:t>&lt;style&gt;</a:t>
            </a:r>
          </a:p>
          <a:p>
            <a:pPr marL="0" indent="0">
              <a:buNone/>
            </a:pPr>
            <a:r>
              <a:rPr lang="en-US" sz="2000" dirty="0" smtClean="0">
                <a:solidFill>
                  <a:schemeClr val="bg1"/>
                </a:solidFill>
              </a:rPr>
              <a:t>   </a:t>
            </a:r>
            <a:r>
              <a:rPr lang="en-US" sz="2000" b="1" dirty="0" smtClean="0">
                <a:solidFill>
                  <a:srgbClr val="800000"/>
                </a:solidFill>
                <a:effectLst>
                  <a:outerShdw blurRad="38100" dist="38100" dir="2700000" algn="tl">
                    <a:srgbClr val="000000">
                      <a:alpha val="43137"/>
                    </a:srgbClr>
                  </a:outerShdw>
                </a:effectLst>
              </a:rPr>
              <a:t>svg path </a:t>
            </a:r>
            <a:r>
              <a:rPr lang="en-US" sz="2000" dirty="0" smtClean="0">
                <a:solidFill>
                  <a:schemeClr val="bg1"/>
                </a:solidFill>
              </a:rPr>
              <a:t>{</a:t>
            </a:r>
          </a:p>
          <a:p>
            <a:pPr marL="0" indent="0">
              <a:buNone/>
            </a:pPr>
            <a:r>
              <a:rPr lang="en-US" sz="2000" dirty="0" smtClean="0">
                <a:solidFill>
                  <a:schemeClr val="bg1"/>
                </a:solidFill>
              </a:rPr>
              <a:t>   	</a:t>
            </a:r>
            <a:r>
              <a:rPr lang="en-US" sz="2000" b="1" dirty="0" smtClean="0">
                <a:solidFill>
                  <a:srgbClr val="800000"/>
                </a:solidFill>
                <a:effectLst>
                  <a:outerShdw blurRad="38100" dist="38100" dir="2700000" algn="tl">
                    <a:srgbClr val="000000">
                      <a:alpha val="43137"/>
                    </a:srgbClr>
                  </a:outerShdw>
                </a:effectLst>
              </a:rPr>
              <a:t>fill</a:t>
            </a:r>
            <a:r>
              <a:rPr lang="en-US" sz="2000" dirty="0" smtClean="0">
                <a:solidFill>
                  <a:schemeClr val="bg1"/>
                </a:solidFill>
              </a:rPr>
              <a:t>: navy;</a:t>
            </a:r>
          </a:p>
          <a:p>
            <a:pPr marL="0" indent="0">
              <a:buNone/>
            </a:pPr>
            <a:r>
              <a:rPr lang="en-US" sz="2000" dirty="0" smtClean="0">
                <a:solidFill>
                  <a:schemeClr val="bg1"/>
                </a:solidFill>
              </a:rPr>
              <a:t>   }</a:t>
            </a:r>
            <a:r>
              <a:rPr lang="en-US" sz="2000" dirty="0">
                <a:solidFill>
                  <a:schemeClr val="bg1"/>
                </a:solidFill>
              </a:rPr>
              <a:t>	</a:t>
            </a:r>
            <a:endParaRPr lang="en-US" sz="2000" dirty="0" smtClean="0">
              <a:solidFill>
                <a:schemeClr val="bg1"/>
              </a:solidFill>
            </a:endParaRPr>
          </a:p>
          <a:p>
            <a:pPr marL="0" indent="0">
              <a:buNone/>
            </a:pPr>
            <a:r>
              <a:rPr lang="en-US" sz="2000" dirty="0" smtClean="0">
                <a:solidFill>
                  <a:schemeClr val="bg1"/>
                </a:solidFill>
              </a:rPr>
              <a:t>&lt;/style&gt;</a:t>
            </a:r>
            <a:endParaRPr lang="en-US" sz="2000" dirty="0">
              <a:solidFill>
                <a:schemeClr val="bg1"/>
              </a:solidFill>
            </a:endParaRPr>
          </a:p>
        </p:txBody>
      </p:sp>
      <p:sp>
        <p:nvSpPr>
          <p:cNvPr id="5" name="Title 4"/>
          <p:cNvSpPr>
            <a:spLocks noGrp="1"/>
          </p:cNvSpPr>
          <p:nvPr>
            <p:ph type="title"/>
          </p:nvPr>
        </p:nvSpPr>
        <p:spPr>
          <a:xfrm>
            <a:off x="389436" y="228602"/>
            <a:ext cx="8363938" cy="507831"/>
          </a:xfrm>
        </p:spPr>
        <p:txBody>
          <a:bodyPr/>
          <a:lstStyle/>
          <a:p>
            <a:r>
              <a:rPr lang="en-US" sz="3600" dirty="0" smtClean="0"/>
              <a:t>&lt;svg&gt; + &lt;html&gt; = Stylable, Scriptable SVG</a:t>
            </a:r>
            <a:endParaRPr lang="en-US" sz="3600" dirty="0"/>
          </a:p>
        </p:txBody>
      </p:sp>
      <p:pic>
        <p:nvPicPr>
          <p:cNvPr id="1028" name="Picture 4"/>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4132864" y="3618471"/>
            <a:ext cx="2315178"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707612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77108"/>
          </a:xfrm>
        </p:spPr>
        <p:txBody>
          <a:bodyPr/>
          <a:lstStyle/>
          <a:p>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SVG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1298264"/>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gridSpan="3">
                  <a:txBody>
                    <a:bodyPr/>
                    <a:lstStyle/>
                    <a:p>
                      <a:pPr algn="ctr"/>
                      <a:r>
                        <a:rPr lang="en-US" b="1" dirty="0" smtClean="0">
                          <a:solidFill>
                            <a:schemeClr val="bg1"/>
                          </a:solidFill>
                        </a:rPr>
                        <a:t>Mobile</a:t>
                      </a:r>
                      <a:endParaRPr lang="en-US" b="1" dirty="0">
                        <a:solidFill>
                          <a:schemeClr val="bg1"/>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r>
              <a:tr h="370840">
                <a:tc>
                  <a:txBody>
                    <a:bodyPr/>
                    <a:lstStyle/>
                    <a:p>
                      <a:pPr algn="ctr"/>
                      <a:r>
                        <a:rPr lang="en-US" sz="3200" b="1" dirty="0" smtClean="0">
                          <a:solidFill>
                            <a:schemeClr val="bg1"/>
                          </a:solidFill>
                        </a:rPr>
                        <a:t>9</a:t>
                      </a:r>
                      <a:endParaRPr lang="en-US" sz="3200" b="1" dirty="0">
                        <a:solidFill>
                          <a:schemeClr val="bg1"/>
                        </a:solidFill>
                      </a:endParaRPr>
                    </a:p>
                  </a:txBody>
                  <a:tcPr/>
                </a:tc>
                <a:tc>
                  <a:txBody>
                    <a:bodyPr/>
                    <a:lstStyle/>
                    <a:p>
                      <a:pPr algn="ctr"/>
                      <a:r>
                        <a:rPr lang="en-US" sz="3200" b="1" dirty="0" smtClean="0">
                          <a:solidFill>
                            <a:schemeClr val="bg1"/>
                          </a:solidFill>
                        </a:rPr>
                        <a:t>4</a:t>
                      </a:r>
                      <a:endParaRPr lang="en-US" sz="3200" b="1" dirty="0">
                        <a:solidFill>
                          <a:schemeClr val="bg1"/>
                        </a:solidFill>
                      </a:endParaRPr>
                    </a:p>
                  </a:txBody>
                  <a:tcPr/>
                </a:tc>
                <a:tc>
                  <a:txBody>
                    <a:bodyPr/>
                    <a:lstStyle/>
                    <a:p>
                      <a:pPr algn="ctr"/>
                      <a:r>
                        <a:rPr lang="en-US" sz="3200" b="1" dirty="0" smtClean="0">
                          <a:solidFill>
                            <a:schemeClr val="bg1"/>
                          </a:solidFill>
                        </a:rPr>
                        <a:t>3</a:t>
                      </a:r>
                      <a:endParaRPr lang="en-US" sz="3200" b="1" dirty="0">
                        <a:solidFill>
                          <a:schemeClr val="bg1"/>
                        </a:solidFill>
                      </a:endParaRPr>
                    </a:p>
                  </a:txBody>
                  <a:tcPr/>
                </a:tc>
                <a:tc>
                  <a:txBody>
                    <a:bodyPr/>
                    <a:lstStyle/>
                    <a:p>
                      <a:pPr algn="ctr"/>
                      <a:r>
                        <a:rPr lang="en-US" sz="3200" b="1" dirty="0" smtClean="0">
                          <a:solidFill>
                            <a:schemeClr val="bg1"/>
                          </a:solidFill>
                        </a:rPr>
                        <a:t>9</a:t>
                      </a:r>
                      <a:endParaRPr lang="en-US" sz="3200" b="1" dirty="0">
                        <a:solidFill>
                          <a:schemeClr val="bg1"/>
                        </a:solidFill>
                      </a:endParaRPr>
                    </a:p>
                  </a:txBody>
                  <a:tcPr/>
                </a:tc>
                <a:tc>
                  <a:txBody>
                    <a:bodyPr/>
                    <a:lstStyle/>
                    <a:p>
                      <a:pPr algn="ctr"/>
                      <a:r>
                        <a:rPr lang="en-US" sz="3200" b="1" dirty="0" smtClean="0">
                          <a:solidFill>
                            <a:schemeClr val="bg1"/>
                          </a:solidFill>
                        </a:rPr>
                        <a:t>3.2</a:t>
                      </a:r>
                      <a:endParaRPr lang="en-US" sz="3200" b="1" dirty="0">
                        <a:solidFill>
                          <a:schemeClr val="bg1"/>
                        </a:solidFill>
                      </a:endParaRPr>
                    </a:p>
                  </a:txBody>
                  <a:tcPr/>
                </a:tc>
                <a:tc>
                  <a:txBody>
                    <a:bodyPr/>
                    <a:lstStyle/>
                    <a:p>
                      <a:pPr algn="ctr"/>
                      <a:r>
                        <a:rPr lang="en-US" sz="2800" b="1" dirty="0" smtClean="0">
                          <a:solidFill>
                            <a:schemeClr val="bg1"/>
                          </a:solidFill>
                        </a:rPr>
                        <a:t>9</a:t>
                      </a:r>
                      <a:endParaRPr lang="en-US" sz="2800" b="1" dirty="0">
                        <a:solidFill>
                          <a:schemeClr val="bg1"/>
                        </a:solidFill>
                      </a:endParaRPr>
                    </a:p>
                  </a:txBody>
                  <a:tcPr/>
                </a:tc>
                <a:tc>
                  <a:txBody>
                    <a:bodyPr/>
                    <a:lstStyle/>
                    <a:p>
                      <a:pPr algn="ctr"/>
                      <a:r>
                        <a:rPr lang="en-US" sz="2800" b="1" dirty="0" smtClean="0">
                          <a:solidFill>
                            <a:schemeClr val="bg1"/>
                          </a:solidFill>
                        </a:rPr>
                        <a:t>3</a:t>
                      </a:r>
                      <a:endParaRPr lang="en-US" sz="2800" b="1" dirty="0">
                        <a:solidFill>
                          <a:schemeClr val="bg1"/>
                        </a:solidFill>
                      </a:endParaRPr>
                    </a:p>
                  </a:txBody>
                  <a:tcPr/>
                </a:tc>
                <a:tc>
                  <a:txBody>
                    <a:bodyPr/>
                    <a:lstStyle/>
                    <a:p>
                      <a:pPr algn="ctr"/>
                      <a:r>
                        <a:rPr lang="en-US" sz="2800" b="1" dirty="0" smtClean="0">
                          <a:solidFill>
                            <a:schemeClr val="bg1"/>
                          </a:solidFill>
                        </a:rPr>
                        <a:t>3.2</a:t>
                      </a:r>
                      <a:endParaRPr lang="en-US" sz="2800" b="1" dirty="0">
                        <a:solidFill>
                          <a:schemeClr val="bg1"/>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33893243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demo</a:t>
            </a:r>
            <a:endParaRPr lang="en-US" dirty="0"/>
          </a:p>
        </p:txBody>
      </p:sp>
      <p:sp>
        <p:nvSpPr>
          <p:cNvPr id="3" name="Title 2"/>
          <p:cNvSpPr>
            <a:spLocks noGrp="1"/>
          </p:cNvSpPr>
          <p:nvPr>
            <p:ph type="ctrTitle"/>
          </p:nvPr>
        </p:nvSpPr>
        <p:spPr/>
        <p:txBody>
          <a:bodyPr/>
          <a:lstStyle/>
          <a:p>
            <a:r>
              <a:rPr lang="en-US" sz="6600" dirty="0" smtClean="0"/>
              <a:t>&lt;</a:t>
            </a:r>
            <a:r>
              <a:rPr lang="en-US" sz="6600" dirty="0" err="1" smtClean="0"/>
              <a:t>svg</a:t>
            </a:r>
            <a:r>
              <a:rPr lang="en-US" sz="6600" dirty="0" smtClean="0"/>
              <a:t>&gt;</a:t>
            </a:r>
            <a:endParaRPr lang="en-US" sz="6600" dirty="0"/>
          </a:p>
        </p:txBody>
      </p:sp>
    </p:spTree>
    <p:extLst>
      <p:ext uri="{BB962C8B-B14F-4D97-AF65-F5344CB8AC3E}">
        <p14:creationId xmlns:p14="http://schemas.microsoft.com/office/powerpoint/2010/main" val="32244064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r>
              <a:rPr lang="en-US" dirty="0" smtClean="0"/>
              <a:t>Questions?</a:t>
            </a:r>
            <a:endParaRPr lang="en-US" dirty="0"/>
          </a:p>
        </p:txBody>
      </p:sp>
    </p:spTree>
    <p:extLst>
      <p:ext uri="{BB962C8B-B14F-4D97-AF65-F5344CB8AC3E}">
        <p14:creationId xmlns:p14="http://schemas.microsoft.com/office/powerpoint/2010/main" val="31704531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77108"/>
          </a:xfrm>
        </p:spPr>
        <p:txBody>
          <a:bodyPr/>
          <a:lstStyle/>
          <a:p>
            <a:r>
              <a:rPr lang="en-US" sz="4800" b="0" kern="1200" cap="none" spc="-100" baseline="0" dirty="0" smtClean="0">
                <a:ln w="3175">
                  <a:noFill/>
                </a:ln>
                <a:solidFill>
                  <a:schemeClr val="accent1"/>
                </a:solidFill>
                <a:effectLst/>
              </a:rPr>
              <a:t>Lab Instructions</a:t>
            </a:r>
            <a:endParaRPr lang="en-US" dirty="0">
              <a:solidFill>
                <a:schemeClr val="accent1"/>
              </a:solidFill>
            </a:endParaRPr>
          </a:p>
        </p:txBody>
      </p:sp>
      <p:sp>
        <p:nvSpPr>
          <p:cNvPr id="5" name="Text Placeholder 4"/>
          <p:cNvSpPr>
            <a:spLocks noGrp="1"/>
          </p:cNvSpPr>
          <p:nvPr>
            <p:ph type="body" sz="quarter" idx="10"/>
          </p:nvPr>
        </p:nvSpPr>
        <p:spPr>
          <a:xfrm>
            <a:off x="389438" y="1905003"/>
            <a:ext cx="8363937" cy="3307572"/>
          </a:xfrm>
        </p:spPr>
        <p:txBody>
          <a:bodyPr/>
          <a:lstStyle/>
          <a:p>
            <a:pPr marL="514350" indent="-514350">
              <a:buFont typeface="+mj-ea"/>
              <a:buAutoNum type="circleNumDbPlain"/>
            </a:pPr>
            <a:r>
              <a:rPr lang="en-US" dirty="0" smtClean="0">
                <a:solidFill>
                  <a:schemeClr val="tx2"/>
                </a:solidFill>
              </a:rPr>
              <a:t>Make sure you’ve cloned or downloaded the Labs </a:t>
            </a:r>
            <a:r>
              <a:rPr lang="en-US" dirty="0">
                <a:solidFill>
                  <a:schemeClr val="tx2"/>
                </a:solidFill>
              </a:rPr>
              <a:t>repo from </a:t>
            </a:r>
            <a:r>
              <a:rPr lang="en-US" dirty="0" err="1" smtClean="0">
                <a:solidFill>
                  <a:srgbClr val="800000"/>
                </a:solidFill>
              </a:rPr>
              <a:t>github.com</a:t>
            </a:r>
            <a:r>
              <a:rPr lang="en-US" dirty="0">
                <a:solidFill>
                  <a:srgbClr val="800000"/>
                </a:solidFill>
              </a:rPr>
              <a:t>/csell5/HTML5-</a:t>
            </a:r>
            <a:r>
              <a:rPr lang="en-US" dirty="0" smtClean="0">
                <a:solidFill>
                  <a:srgbClr val="800000"/>
                </a:solidFill>
              </a:rPr>
              <a:t>Compiler </a:t>
            </a:r>
            <a:endParaRPr lang="en-US" dirty="0">
              <a:solidFill>
                <a:srgbClr val="800000"/>
              </a:solidFill>
            </a:endParaRPr>
          </a:p>
          <a:p>
            <a:pPr marL="514350" indent="-514350">
              <a:buFont typeface="+mj-ea"/>
              <a:buAutoNum type="circleNumDbPlain"/>
            </a:pPr>
            <a:r>
              <a:rPr lang="en-US" dirty="0" smtClean="0">
                <a:solidFill>
                  <a:schemeClr val="tx2"/>
                </a:solidFill>
              </a:rPr>
              <a:t>Go </a:t>
            </a:r>
            <a:r>
              <a:rPr lang="en-US" dirty="0">
                <a:solidFill>
                  <a:schemeClr val="tx2"/>
                </a:solidFill>
              </a:rPr>
              <a:t>to </a:t>
            </a:r>
            <a:r>
              <a:rPr lang="en-US" dirty="0">
                <a:solidFill>
                  <a:srgbClr val="800000"/>
                </a:solidFill>
              </a:rPr>
              <a:t>http://bit.ly/</a:t>
            </a:r>
            <a:r>
              <a:rPr lang="en-US" dirty="0" err="1" smtClean="0">
                <a:solidFill>
                  <a:srgbClr val="800000"/>
                </a:solidFill>
              </a:rPr>
              <a:t>AovWWC</a:t>
            </a:r>
            <a:r>
              <a:rPr lang="en-US" dirty="0" smtClean="0">
                <a:solidFill>
                  <a:schemeClr val="tx2"/>
                </a:solidFill>
              </a:rPr>
              <a:t> and follow the instructions from the readme </a:t>
            </a:r>
          </a:p>
          <a:p>
            <a:pPr marL="514350" indent="-514350">
              <a:buFont typeface="+mj-ea"/>
              <a:buAutoNum type="circleNumDbPlain"/>
            </a:pPr>
            <a:r>
              <a:rPr lang="en-US" dirty="0" smtClean="0">
                <a:solidFill>
                  <a:schemeClr val="tx2"/>
                </a:solidFill>
              </a:rPr>
              <a:t>Alternatively, open </a:t>
            </a:r>
            <a:r>
              <a:rPr lang="en-US" dirty="0" err="1" smtClean="0">
                <a:solidFill>
                  <a:schemeClr val="tx2"/>
                </a:solidFill>
              </a:rPr>
              <a:t>readme.md</a:t>
            </a:r>
            <a:r>
              <a:rPr lang="en-US" dirty="0" smtClean="0">
                <a:solidFill>
                  <a:schemeClr val="tx2"/>
                </a:solidFill>
              </a:rPr>
              <a:t> in the “2- </a:t>
            </a:r>
            <a:r>
              <a:rPr lang="en-US" smtClean="0">
                <a:solidFill>
                  <a:schemeClr val="tx2"/>
                </a:solidFill>
              </a:rPr>
              <a:t>HTML5 </a:t>
            </a:r>
            <a:r>
              <a:rPr lang="en-US" smtClean="0">
                <a:solidFill>
                  <a:schemeClr val="tx2"/>
                </a:solidFill>
              </a:rPr>
              <a:t>Core” </a:t>
            </a:r>
            <a:r>
              <a:rPr lang="en-US" dirty="0" smtClean="0">
                <a:solidFill>
                  <a:schemeClr val="tx2"/>
                </a:solidFill>
              </a:rPr>
              <a:t>folder</a:t>
            </a:r>
            <a:endParaRPr lang="en-US" dirty="0">
              <a:solidFill>
                <a:schemeClr val="tx2"/>
              </a:solidFill>
            </a:endParaRPr>
          </a:p>
        </p:txBody>
      </p:sp>
    </p:spTree>
    <p:extLst>
      <p:ext uri="{BB962C8B-B14F-4D97-AF65-F5344CB8AC3E}">
        <p14:creationId xmlns:p14="http://schemas.microsoft.com/office/powerpoint/2010/main" val="8521169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77108"/>
          </a:xfrm>
        </p:spPr>
        <p:txBody>
          <a:bodyPr/>
          <a:lstStyle/>
          <a:p>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Agenda</a:t>
            </a:r>
            <a:endParaRPr lang="en-US" dirty="0"/>
          </a:p>
        </p:txBody>
      </p:sp>
      <p:sp>
        <p:nvSpPr>
          <p:cNvPr id="5" name="Text Placeholder 4"/>
          <p:cNvSpPr>
            <a:spLocks noGrp="1"/>
          </p:cNvSpPr>
          <p:nvPr>
            <p:ph type="body" sz="quarter" idx="10"/>
          </p:nvPr>
        </p:nvSpPr>
        <p:spPr>
          <a:xfrm>
            <a:off x="389436" y="1447802"/>
            <a:ext cx="8363938" cy="2618153"/>
          </a:xfrm>
        </p:spPr>
        <p:txBody>
          <a:bodyPr/>
          <a:lstStyle/>
          <a:p>
            <a:r>
              <a:rPr lang="en-US" dirty="0" smtClean="0"/>
              <a:t>Semantic Markup</a:t>
            </a:r>
          </a:p>
          <a:p>
            <a:r>
              <a:rPr lang="en-US" dirty="0" smtClean="0"/>
              <a:t>Audio and Video</a:t>
            </a:r>
          </a:p>
          <a:p>
            <a:r>
              <a:rPr lang="en-US" dirty="0" smtClean="0"/>
              <a:t>Web Forms</a:t>
            </a:r>
          </a:p>
          <a:p>
            <a:r>
              <a:rPr lang="en-US" dirty="0" smtClean="0"/>
              <a:t>Custom Data Attributes (Data-*)</a:t>
            </a:r>
          </a:p>
          <a:p>
            <a:r>
              <a:rPr lang="en-US" dirty="0" smtClean="0"/>
              <a:t>SVG</a:t>
            </a:r>
            <a:endParaRPr lang="en-US" dirty="0"/>
          </a:p>
        </p:txBody>
      </p:sp>
    </p:spTree>
    <p:extLst>
      <p:ext uri="{BB962C8B-B14F-4D97-AF65-F5344CB8AC3E}">
        <p14:creationId xmlns:p14="http://schemas.microsoft.com/office/powerpoint/2010/main" val="249280117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6000" dirty="0" smtClean="0"/>
              <a:t>Semantic Markup</a:t>
            </a:r>
            <a:r>
              <a:rPr lang="en-US" sz="6000" baseline="30000" dirty="0" smtClean="0"/>
              <a:t>*</a:t>
            </a:r>
            <a:endParaRPr lang="en-US" sz="6000" baseline="30000" dirty="0"/>
          </a:p>
        </p:txBody>
      </p:sp>
      <p:sp>
        <p:nvSpPr>
          <p:cNvPr id="5" name="Subtitle 4"/>
          <p:cNvSpPr>
            <a:spLocks noGrp="1"/>
          </p:cNvSpPr>
          <p:nvPr>
            <p:ph type="subTitle" idx="1"/>
          </p:nvPr>
        </p:nvSpPr>
        <p:spPr/>
        <p:txBody>
          <a:bodyPr/>
          <a:lstStyle/>
          <a:p>
            <a:r>
              <a:rPr lang="en-US" dirty="0">
                <a:solidFill>
                  <a:schemeClr val="accent1">
                    <a:alpha val="99000"/>
                  </a:schemeClr>
                </a:solidFill>
              </a:rPr>
              <a:t>*Alas, poor &lt;div&gt;, I hardly knew ye.</a:t>
            </a:r>
            <a:endParaRPr lang="en-US" dirty="0"/>
          </a:p>
          <a:p>
            <a:endParaRPr lang="en-US" dirty="0"/>
          </a:p>
        </p:txBody>
      </p:sp>
    </p:spTree>
    <p:extLst>
      <p:ext uri="{BB962C8B-B14F-4D97-AF65-F5344CB8AC3E}">
        <p14:creationId xmlns:p14="http://schemas.microsoft.com/office/powerpoint/2010/main" val="10901740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 Sample XHTML Document</a:t>
            </a:r>
            <a:endParaRPr lang="en-US" dirty="0"/>
          </a:p>
        </p:txBody>
      </p:sp>
      <p:sp>
        <p:nvSpPr>
          <p:cNvPr id="8" name="Text Placeholder 5"/>
          <p:cNvSpPr txBox="1">
            <a:spLocks/>
          </p:cNvSpPr>
          <p:nvPr/>
        </p:nvSpPr>
        <p:spPr>
          <a:xfrm>
            <a:off x="389436" y="1447800"/>
            <a:ext cx="8363937" cy="4327338"/>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40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&lt;!DOCTYPE html PUBLIC "-//W3C//DTD XHTML 1.0 Strict//EN" "http://www.w3.org/TR/xhtml1/DTD/xhtml1-strict.dtd"&gt; </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&lt;html&gt;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&lt;head&gt;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&lt;meta http-</a:t>
            </a:r>
            <a:r>
              <a:rPr kumimoji="0" lang="en-US" sz="2400" b="0" i="0" u="none" strike="noStrike" kern="1200" cap="none" spc="0" normalizeH="0" baseline="0" noProof="0" dirty="0" err="1"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equiv</a:t>
            </a: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="content-type" 			  			content="text/html; </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charset=utf-8"&gt;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&lt;/head&gt;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&lt;body&gt;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&lt;p&gt; XHTML :/ &lt;/p&gt;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&lt;/body&gt;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&lt;/html&gt;</a:t>
            </a:r>
            <a:endParaRPr kumimoji="0" lang="en-US" sz="2400" b="0" i="0" u="none" strike="noStrike" kern="1200" cap="none" spc="0" normalizeH="0" baseline="0" noProof="0" dirty="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endParaRPr>
          </a:p>
        </p:txBody>
      </p:sp>
    </p:spTree>
    <p:extLst>
      <p:ext uri="{BB962C8B-B14F-4D97-AF65-F5344CB8AC3E}">
        <p14:creationId xmlns:p14="http://schemas.microsoft.com/office/powerpoint/2010/main" val="603890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 Sample HTML5 Document</a:t>
            </a:r>
            <a:endParaRPr lang="en-US" dirty="0"/>
          </a:p>
        </p:txBody>
      </p:sp>
      <p:sp>
        <p:nvSpPr>
          <p:cNvPr id="8" name="Text Placeholder 5"/>
          <p:cNvSpPr txBox="1">
            <a:spLocks/>
          </p:cNvSpPr>
          <p:nvPr/>
        </p:nvSpPr>
        <p:spPr>
          <a:xfrm>
            <a:off x="390032" y="1447800"/>
            <a:ext cx="8363937" cy="3994940"/>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rgbClr val="F15C44">
                    <a:lumMod val="50000"/>
                  </a:srgbClr>
                </a:solidFill>
                <a:effectLst>
                  <a:outerShdw blurRad="38100" dist="38100" dir="2700000" algn="tl">
                    <a:srgbClr val="000000">
                      <a:alpha val="43137"/>
                    </a:srgbClr>
                  </a:outerShdw>
                </a:effectLst>
                <a:uLnTx/>
                <a:uFillTx/>
                <a:latin typeface="Consolas" pitchFamily="49" charset="0"/>
                <a:ea typeface="+mn-ea"/>
                <a:cs typeface="Consolas" pitchFamily="49" charset="0"/>
              </a:rPr>
              <a:t>&lt;!DOCTYPE html&gt;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rgbClr val="000000"/>
                </a:solidFill>
                <a:effectLst/>
                <a:uLnTx/>
                <a:uFillTx/>
                <a:latin typeface="Consolas" pitchFamily="49" charset="0"/>
                <a:ea typeface="+mn-ea"/>
                <a:cs typeface="Consolas" pitchFamily="49" charset="0"/>
              </a:rPr>
              <a:t>&lt;html&gt;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rgbClr val="000000"/>
                </a:solidFill>
                <a:effectLst/>
                <a:uLnTx/>
                <a:uFillTx/>
                <a:latin typeface="Consolas" pitchFamily="49" charset="0"/>
                <a:ea typeface="+mn-ea"/>
                <a:cs typeface="Consolas" pitchFamily="49" charset="0"/>
              </a:rPr>
              <a:t>	&lt;head&gt;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a:t>
            </a:r>
            <a:r>
              <a:rPr kumimoji="0" lang="en-US" sz="2400" b="1" i="0" u="none" strike="noStrike" kern="1200" cap="none" spc="0" normalizeH="0" baseline="0" noProof="0" dirty="0" smtClean="0">
                <a:ln>
                  <a:noFill/>
                </a:ln>
                <a:solidFill>
                  <a:srgbClr val="F15C44">
                    <a:lumMod val="50000"/>
                  </a:srgbClr>
                </a:solidFill>
                <a:effectLst>
                  <a:outerShdw blurRad="38100" dist="38100" dir="2700000" algn="tl">
                    <a:srgbClr val="000000">
                      <a:alpha val="43137"/>
                    </a:srgbClr>
                  </a:outerShdw>
                </a:effectLst>
                <a:uLnTx/>
                <a:uFillTx/>
                <a:latin typeface="Consolas" pitchFamily="49" charset="0"/>
                <a:ea typeface="+mn-ea"/>
                <a:cs typeface="Consolas" pitchFamily="49" charset="0"/>
              </a:rPr>
              <a:t>&lt;meta charset="utf-8"&gt;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&lt;title&gt; Hello &lt;/title&gt;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a:t>
            </a:r>
            <a:r>
              <a:rPr kumimoji="0" lang="en-US" sz="2400" b="0" i="0" u="none" strike="noStrike" kern="1200" cap="none" spc="0" normalizeH="0" baseline="0" noProof="0" dirty="0" smtClean="0">
                <a:ln>
                  <a:noFill/>
                </a:ln>
                <a:solidFill>
                  <a:srgbClr val="000000"/>
                </a:solidFill>
                <a:effectLst/>
                <a:uLnTx/>
                <a:uFillTx/>
                <a:latin typeface="Consolas" pitchFamily="49" charset="0"/>
                <a:ea typeface="+mn-ea"/>
                <a:cs typeface="Consolas" pitchFamily="49" charset="0"/>
              </a:rPr>
              <a:t>&lt;/head&gt;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rgbClr val="000000"/>
                </a:solidFill>
                <a:effectLst/>
                <a:uLnTx/>
                <a:uFillTx/>
                <a:latin typeface="Consolas" pitchFamily="49" charset="0"/>
                <a:ea typeface="+mn-ea"/>
                <a:cs typeface="Consolas" pitchFamily="49" charset="0"/>
              </a:rPr>
              <a:t>	&lt;body&gt;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&lt;p&gt; HTML5! &lt;/p&gt;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a:t>
            </a:r>
            <a:r>
              <a:rPr kumimoji="0" lang="en-US" sz="2400" b="0" i="0" u="none" strike="noStrike" kern="1200" cap="none" spc="0" normalizeH="0" baseline="0" noProof="0" dirty="0" smtClean="0">
                <a:ln>
                  <a:noFill/>
                </a:ln>
                <a:solidFill>
                  <a:srgbClr val="000000"/>
                </a:solidFill>
                <a:effectLst/>
                <a:uLnTx/>
                <a:uFillTx/>
                <a:latin typeface="Consolas" pitchFamily="49" charset="0"/>
                <a:ea typeface="+mn-ea"/>
                <a:cs typeface="Consolas" pitchFamily="49" charset="0"/>
              </a:rPr>
              <a:t>&lt;/body&gt;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rgbClr val="000000"/>
                </a:solidFill>
                <a:effectLst/>
                <a:uLnTx/>
                <a:uFillTx/>
                <a:latin typeface="Consolas" pitchFamily="49" charset="0"/>
                <a:ea typeface="+mn-ea"/>
                <a:cs typeface="Consolas" pitchFamily="49" charset="0"/>
              </a:rPr>
              <a:t>&lt;/html&gt;</a:t>
            </a:r>
            <a:endParaRPr kumimoji="0" lang="en-US" sz="2400" b="0" i="0" u="none" strike="noStrike" kern="1200" cap="none" spc="0" normalizeH="0" baseline="0" noProof="0" dirty="0">
              <a:ln>
                <a:noFill/>
              </a:ln>
              <a:solidFill>
                <a:srgbClr val="000000"/>
              </a:solidFill>
              <a:effectLst/>
              <a:uLnTx/>
              <a:uFillTx/>
              <a:latin typeface="Consolas" pitchFamily="49" charset="0"/>
              <a:ea typeface="+mn-ea"/>
              <a:cs typeface="Consolas" pitchFamily="49" charset="0"/>
            </a:endParaRPr>
          </a:p>
        </p:txBody>
      </p:sp>
    </p:spTree>
    <p:extLst>
      <p:ext uri="{BB962C8B-B14F-4D97-AF65-F5344CB8AC3E}">
        <p14:creationId xmlns:p14="http://schemas.microsoft.com/office/powerpoint/2010/main" val="251775895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97532565"/>
              </p:ext>
            </p:extLst>
          </p:nvPr>
        </p:nvGraphicFramePr>
        <p:xfrm>
          <a:off x="1013334" y="1355907"/>
          <a:ext cx="6874041" cy="5212080"/>
        </p:xfrm>
        <a:graphic>
          <a:graphicData uri="http://schemas.openxmlformats.org/drawingml/2006/table">
            <a:tbl>
              <a:tblPr firstRow="1" bandRow="1">
                <a:tableStyleId>{2D5ABB26-0587-4C30-8999-92F81FD0307C}</a:tableStyleId>
              </a:tblPr>
              <a:tblGrid>
                <a:gridCol w="2291347"/>
                <a:gridCol w="2291347"/>
                <a:gridCol w="2291347"/>
              </a:tblGrid>
              <a:tr h="449342">
                <a:tc>
                  <a:txBody>
                    <a:bodyPr/>
                    <a:lstStyle/>
                    <a:p>
                      <a:r>
                        <a:rPr lang="en-US" sz="3200" dirty="0" smtClean="0">
                          <a:solidFill>
                            <a:schemeClr val="tx1"/>
                          </a:solidFill>
                        </a:rPr>
                        <a:t>article</a:t>
                      </a:r>
                      <a:endParaRPr lang="en-US" sz="3200" dirty="0">
                        <a:solidFill>
                          <a:schemeClr val="tx1"/>
                        </a:solidFill>
                      </a:endParaRPr>
                    </a:p>
                  </a:txBody>
                  <a:tcPr marL="68598" marR="68598"/>
                </a:tc>
                <a:tc>
                  <a:txBody>
                    <a:bodyPr/>
                    <a:lstStyle/>
                    <a:p>
                      <a:r>
                        <a:rPr lang="en-US" sz="3200" dirty="0" smtClean="0">
                          <a:solidFill>
                            <a:schemeClr val="tx1"/>
                          </a:solidFill>
                        </a:rPr>
                        <a:t>footer</a:t>
                      </a:r>
                      <a:endParaRPr lang="en-US" sz="3200" dirty="0">
                        <a:solidFill>
                          <a:schemeClr val="tx1"/>
                        </a:solidFill>
                      </a:endParaRPr>
                    </a:p>
                  </a:txBody>
                  <a:tcPr marL="68598" marR="68598"/>
                </a:tc>
                <a:tc>
                  <a:txBody>
                    <a:bodyPr/>
                    <a:lstStyle/>
                    <a:p>
                      <a:r>
                        <a:rPr lang="en-US" sz="3200" dirty="0" smtClean="0">
                          <a:solidFill>
                            <a:schemeClr val="tx1"/>
                          </a:solidFill>
                        </a:rPr>
                        <a:t>rt</a:t>
                      </a:r>
                      <a:endParaRPr lang="en-US" sz="3200" dirty="0">
                        <a:solidFill>
                          <a:schemeClr val="tx1"/>
                        </a:solidFill>
                      </a:endParaRPr>
                    </a:p>
                  </a:txBody>
                  <a:tcPr marL="68598" marR="68598"/>
                </a:tc>
              </a:tr>
              <a:tr h="449342">
                <a:tc>
                  <a:txBody>
                    <a:bodyPr/>
                    <a:lstStyle/>
                    <a:p>
                      <a:r>
                        <a:rPr lang="en-US" sz="3200" dirty="0" smtClean="0">
                          <a:solidFill>
                            <a:schemeClr val="tx1"/>
                          </a:solidFill>
                        </a:rPr>
                        <a:t>aside</a:t>
                      </a:r>
                      <a:endParaRPr lang="en-US" sz="3200" dirty="0">
                        <a:solidFill>
                          <a:schemeClr val="tx1"/>
                        </a:solidFill>
                      </a:endParaRPr>
                    </a:p>
                  </a:txBody>
                  <a:tcPr marL="68598" marR="68598"/>
                </a:tc>
                <a:tc>
                  <a:txBody>
                    <a:bodyPr/>
                    <a:lstStyle/>
                    <a:p>
                      <a:r>
                        <a:rPr lang="en-US" sz="3200" dirty="0" smtClean="0">
                          <a:solidFill>
                            <a:schemeClr val="tx1"/>
                          </a:solidFill>
                        </a:rPr>
                        <a:t>header</a:t>
                      </a:r>
                      <a:endParaRPr lang="en-US" sz="3200" dirty="0">
                        <a:solidFill>
                          <a:schemeClr val="tx1"/>
                        </a:solidFill>
                      </a:endParaRPr>
                    </a:p>
                  </a:txBody>
                  <a:tcPr marL="68598" marR="68598"/>
                </a:tc>
                <a:tc>
                  <a:txBody>
                    <a:bodyPr/>
                    <a:lstStyle/>
                    <a:p>
                      <a:r>
                        <a:rPr lang="en-US" sz="3200" dirty="0" smtClean="0">
                          <a:solidFill>
                            <a:schemeClr val="tx1"/>
                          </a:solidFill>
                        </a:rPr>
                        <a:t>ruby</a:t>
                      </a:r>
                      <a:endParaRPr lang="en-US" sz="3200" dirty="0">
                        <a:solidFill>
                          <a:schemeClr val="tx1"/>
                        </a:solidFill>
                      </a:endParaRPr>
                    </a:p>
                  </a:txBody>
                  <a:tcPr marL="68598" marR="68598"/>
                </a:tc>
              </a:tr>
              <a:tr h="449342">
                <a:tc>
                  <a:txBody>
                    <a:bodyPr/>
                    <a:lstStyle/>
                    <a:p>
                      <a:r>
                        <a:rPr lang="en-US" sz="3200" dirty="0" smtClean="0">
                          <a:solidFill>
                            <a:schemeClr val="tx1"/>
                          </a:solidFill>
                        </a:rPr>
                        <a:t>audio</a:t>
                      </a:r>
                      <a:endParaRPr lang="en-US" sz="3200" dirty="0">
                        <a:solidFill>
                          <a:schemeClr val="tx1"/>
                        </a:solidFill>
                      </a:endParaRPr>
                    </a:p>
                  </a:txBody>
                  <a:tcPr marL="68598" marR="68598"/>
                </a:tc>
                <a:tc>
                  <a:txBody>
                    <a:bodyPr/>
                    <a:lstStyle/>
                    <a:p>
                      <a:r>
                        <a:rPr lang="en-US" sz="3200" dirty="0" smtClean="0">
                          <a:solidFill>
                            <a:schemeClr val="tx1"/>
                          </a:solidFill>
                        </a:rPr>
                        <a:t>hgroup</a:t>
                      </a:r>
                      <a:endParaRPr lang="en-US" sz="3200" dirty="0">
                        <a:solidFill>
                          <a:schemeClr val="tx1"/>
                        </a:solidFill>
                      </a:endParaRPr>
                    </a:p>
                  </a:txBody>
                  <a:tcPr marL="68598" marR="68598"/>
                </a:tc>
                <a:tc>
                  <a:txBody>
                    <a:bodyPr/>
                    <a:lstStyle/>
                    <a:p>
                      <a:r>
                        <a:rPr lang="en-US" sz="3200" dirty="0" smtClean="0">
                          <a:solidFill>
                            <a:schemeClr val="tx1"/>
                          </a:solidFill>
                        </a:rPr>
                        <a:t>section</a:t>
                      </a:r>
                      <a:endParaRPr lang="en-US" sz="3200" dirty="0">
                        <a:solidFill>
                          <a:schemeClr val="tx1"/>
                        </a:solidFill>
                      </a:endParaRPr>
                    </a:p>
                  </a:txBody>
                  <a:tcPr marL="68598" marR="68598"/>
                </a:tc>
              </a:tr>
              <a:tr h="449342">
                <a:tc>
                  <a:txBody>
                    <a:bodyPr/>
                    <a:lstStyle/>
                    <a:p>
                      <a:r>
                        <a:rPr lang="en-US" sz="3200" dirty="0" smtClean="0">
                          <a:solidFill>
                            <a:schemeClr val="tx1"/>
                          </a:solidFill>
                        </a:rPr>
                        <a:t>canvas</a:t>
                      </a:r>
                      <a:endParaRPr lang="en-US" sz="3200" dirty="0">
                        <a:solidFill>
                          <a:schemeClr val="tx1"/>
                        </a:solidFill>
                      </a:endParaRPr>
                    </a:p>
                  </a:txBody>
                  <a:tcPr marL="68598" marR="68598"/>
                </a:tc>
                <a:tc>
                  <a:txBody>
                    <a:bodyPr/>
                    <a:lstStyle/>
                    <a:p>
                      <a:r>
                        <a:rPr lang="en-US" sz="3200" dirty="0" smtClean="0">
                          <a:solidFill>
                            <a:schemeClr val="tx1"/>
                          </a:solidFill>
                        </a:rPr>
                        <a:t>keygen</a:t>
                      </a:r>
                      <a:endParaRPr lang="en-US" sz="3200" dirty="0">
                        <a:solidFill>
                          <a:schemeClr val="tx1"/>
                        </a:solidFill>
                      </a:endParaRPr>
                    </a:p>
                  </a:txBody>
                  <a:tcPr marL="68598" marR="68598"/>
                </a:tc>
                <a:tc>
                  <a:txBody>
                    <a:bodyPr/>
                    <a:lstStyle/>
                    <a:p>
                      <a:r>
                        <a:rPr lang="en-US" sz="3200" dirty="0" smtClean="0">
                          <a:solidFill>
                            <a:schemeClr val="tx1"/>
                          </a:solidFill>
                        </a:rPr>
                        <a:t>source</a:t>
                      </a:r>
                      <a:endParaRPr lang="en-US" sz="3200" dirty="0">
                        <a:solidFill>
                          <a:schemeClr val="tx1"/>
                        </a:solidFill>
                      </a:endParaRPr>
                    </a:p>
                  </a:txBody>
                  <a:tcPr marL="68598" marR="68598"/>
                </a:tc>
              </a:tr>
              <a:tr h="449342">
                <a:tc>
                  <a:txBody>
                    <a:bodyPr/>
                    <a:lstStyle/>
                    <a:p>
                      <a:r>
                        <a:rPr lang="en-US" sz="3200" dirty="0" smtClean="0">
                          <a:solidFill>
                            <a:schemeClr val="tx1"/>
                          </a:solidFill>
                        </a:rPr>
                        <a:t>command</a:t>
                      </a:r>
                      <a:endParaRPr lang="en-US" sz="3200" dirty="0">
                        <a:solidFill>
                          <a:schemeClr val="tx1"/>
                        </a:solidFill>
                      </a:endParaRPr>
                    </a:p>
                  </a:txBody>
                  <a:tcPr marL="68598" marR="68598"/>
                </a:tc>
                <a:tc>
                  <a:txBody>
                    <a:bodyPr/>
                    <a:lstStyle/>
                    <a:p>
                      <a:r>
                        <a:rPr lang="en-US" sz="3200" dirty="0" smtClean="0">
                          <a:solidFill>
                            <a:schemeClr val="tx1"/>
                          </a:solidFill>
                        </a:rPr>
                        <a:t>mark</a:t>
                      </a:r>
                      <a:endParaRPr lang="en-US" sz="3200" dirty="0">
                        <a:solidFill>
                          <a:schemeClr val="tx1"/>
                        </a:solidFill>
                      </a:endParaRPr>
                    </a:p>
                  </a:txBody>
                  <a:tcPr marL="68598" marR="68598"/>
                </a:tc>
                <a:tc>
                  <a:txBody>
                    <a:bodyPr/>
                    <a:lstStyle/>
                    <a:p>
                      <a:r>
                        <a:rPr lang="en-US" sz="3200" dirty="0" smtClean="0">
                          <a:solidFill>
                            <a:schemeClr val="tx1"/>
                          </a:solidFill>
                        </a:rPr>
                        <a:t>summary</a:t>
                      </a:r>
                      <a:endParaRPr lang="en-US" sz="3200" dirty="0">
                        <a:solidFill>
                          <a:schemeClr val="tx1"/>
                        </a:solidFill>
                      </a:endParaRPr>
                    </a:p>
                  </a:txBody>
                  <a:tcPr marL="68598" marR="68598"/>
                </a:tc>
              </a:tr>
              <a:tr h="449342">
                <a:tc>
                  <a:txBody>
                    <a:bodyPr/>
                    <a:lstStyle/>
                    <a:p>
                      <a:r>
                        <a:rPr lang="en-US" sz="3200" dirty="0" smtClean="0">
                          <a:solidFill>
                            <a:schemeClr val="tx1"/>
                          </a:solidFill>
                        </a:rPr>
                        <a:t>datalist</a:t>
                      </a:r>
                      <a:endParaRPr lang="en-US" sz="3200" dirty="0">
                        <a:solidFill>
                          <a:schemeClr val="tx1"/>
                        </a:solidFill>
                      </a:endParaRPr>
                    </a:p>
                  </a:txBody>
                  <a:tcPr marL="68598" marR="68598"/>
                </a:tc>
                <a:tc>
                  <a:txBody>
                    <a:bodyPr/>
                    <a:lstStyle/>
                    <a:p>
                      <a:r>
                        <a:rPr lang="en-US" sz="3200" dirty="0" smtClean="0">
                          <a:solidFill>
                            <a:schemeClr val="tx1"/>
                          </a:solidFill>
                        </a:rPr>
                        <a:t>meter</a:t>
                      </a:r>
                      <a:endParaRPr lang="en-US" sz="3200" dirty="0">
                        <a:solidFill>
                          <a:schemeClr val="tx1"/>
                        </a:solidFill>
                      </a:endParaRPr>
                    </a:p>
                  </a:txBody>
                  <a:tcPr marL="68598" marR="68598"/>
                </a:tc>
                <a:tc>
                  <a:txBody>
                    <a:bodyPr/>
                    <a:lstStyle/>
                    <a:p>
                      <a:r>
                        <a:rPr lang="en-US" sz="3200" dirty="0" smtClean="0">
                          <a:solidFill>
                            <a:schemeClr val="tx1"/>
                          </a:solidFill>
                        </a:rPr>
                        <a:t>time</a:t>
                      </a:r>
                      <a:endParaRPr lang="en-US" sz="3200" dirty="0">
                        <a:solidFill>
                          <a:schemeClr val="tx1"/>
                        </a:solidFill>
                      </a:endParaRPr>
                    </a:p>
                  </a:txBody>
                  <a:tcPr marL="68598" marR="68598"/>
                </a:tc>
              </a:tr>
              <a:tr h="449342">
                <a:tc>
                  <a:txBody>
                    <a:bodyPr/>
                    <a:lstStyle/>
                    <a:p>
                      <a:r>
                        <a:rPr lang="en-US" sz="3200" dirty="0" smtClean="0">
                          <a:solidFill>
                            <a:schemeClr val="tx1"/>
                          </a:solidFill>
                        </a:rPr>
                        <a:t>embed</a:t>
                      </a:r>
                      <a:endParaRPr lang="en-US" sz="3200" dirty="0">
                        <a:solidFill>
                          <a:schemeClr val="tx1"/>
                        </a:solidFill>
                      </a:endParaRPr>
                    </a:p>
                  </a:txBody>
                  <a:tcPr marL="68598" marR="68598"/>
                </a:tc>
                <a:tc>
                  <a:txBody>
                    <a:bodyPr/>
                    <a:lstStyle/>
                    <a:p>
                      <a:r>
                        <a:rPr lang="en-US" sz="3200" dirty="0" smtClean="0">
                          <a:solidFill>
                            <a:schemeClr val="tx1"/>
                          </a:solidFill>
                        </a:rPr>
                        <a:t>output</a:t>
                      </a:r>
                      <a:endParaRPr lang="en-US" sz="3200" dirty="0">
                        <a:solidFill>
                          <a:schemeClr val="tx1"/>
                        </a:solidFill>
                      </a:endParaRPr>
                    </a:p>
                  </a:txBody>
                  <a:tcPr marL="68598" marR="68598"/>
                </a:tc>
                <a:tc>
                  <a:txBody>
                    <a:bodyPr/>
                    <a:lstStyle/>
                    <a:p>
                      <a:r>
                        <a:rPr lang="en-US" sz="3200" dirty="0" smtClean="0">
                          <a:solidFill>
                            <a:schemeClr val="tx1"/>
                          </a:solidFill>
                        </a:rPr>
                        <a:t>wbr</a:t>
                      </a:r>
                      <a:endParaRPr lang="en-US" sz="3200" dirty="0">
                        <a:solidFill>
                          <a:schemeClr val="tx1"/>
                        </a:solidFill>
                      </a:endParaRPr>
                    </a:p>
                  </a:txBody>
                  <a:tcPr marL="68598" marR="68598"/>
                </a:tc>
              </a:tr>
              <a:tr h="449342">
                <a:tc>
                  <a:txBody>
                    <a:bodyPr/>
                    <a:lstStyle/>
                    <a:p>
                      <a:r>
                        <a:rPr lang="en-US" sz="3200" dirty="0" smtClean="0">
                          <a:solidFill>
                            <a:schemeClr val="tx1"/>
                          </a:solidFill>
                        </a:rPr>
                        <a:t>figcaption</a:t>
                      </a:r>
                      <a:endParaRPr lang="en-US" sz="3200" dirty="0">
                        <a:solidFill>
                          <a:schemeClr val="tx1"/>
                        </a:solidFill>
                      </a:endParaRPr>
                    </a:p>
                  </a:txBody>
                  <a:tcPr marL="68598" marR="68598"/>
                </a:tc>
                <a:tc>
                  <a:txBody>
                    <a:bodyPr/>
                    <a:lstStyle/>
                    <a:p>
                      <a:r>
                        <a:rPr lang="en-US" sz="3200" dirty="0" smtClean="0">
                          <a:solidFill>
                            <a:schemeClr val="tx1"/>
                          </a:solidFill>
                        </a:rPr>
                        <a:t>progress</a:t>
                      </a:r>
                      <a:endParaRPr lang="en-US" sz="3200" dirty="0">
                        <a:solidFill>
                          <a:schemeClr val="tx1"/>
                        </a:solidFill>
                      </a:endParaRPr>
                    </a:p>
                  </a:txBody>
                  <a:tcPr marL="68598" marR="68598"/>
                </a:tc>
                <a:tc>
                  <a:txBody>
                    <a:bodyPr/>
                    <a:lstStyle/>
                    <a:p>
                      <a:endParaRPr lang="en-US" sz="3200" dirty="0">
                        <a:solidFill>
                          <a:schemeClr val="tx1"/>
                        </a:solidFill>
                      </a:endParaRPr>
                    </a:p>
                  </a:txBody>
                  <a:tcPr marL="68598" marR="68598"/>
                </a:tc>
              </a:tr>
              <a:tr h="449342">
                <a:tc>
                  <a:txBody>
                    <a:bodyPr/>
                    <a:lstStyle/>
                    <a:p>
                      <a:r>
                        <a:rPr lang="en-US" sz="3200" dirty="0" smtClean="0">
                          <a:solidFill>
                            <a:schemeClr val="tx1"/>
                          </a:solidFill>
                        </a:rPr>
                        <a:t>figure</a:t>
                      </a:r>
                      <a:endParaRPr lang="en-US" sz="3200" dirty="0">
                        <a:solidFill>
                          <a:schemeClr val="tx1"/>
                        </a:solidFill>
                      </a:endParaRPr>
                    </a:p>
                  </a:txBody>
                  <a:tcPr marL="68598" marR="68598"/>
                </a:tc>
                <a:tc>
                  <a:txBody>
                    <a:bodyPr/>
                    <a:lstStyle/>
                    <a:p>
                      <a:r>
                        <a:rPr lang="en-US" sz="3200" dirty="0" smtClean="0">
                          <a:solidFill>
                            <a:schemeClr val="tx1"/>
                          </a:solidFill>
                        </a:rPr>
                        <a:t>rp</a:t>
                      </a:r>
                      <a:endParaRPr lang="en-US" sz="3200" dirty="0">
                        <a:solidFill>
                          <a:schemeClr val="tx1"/>
                        </a:solidFill>
                      </a:endParaRPr>
                    </a:p>
                  </a:txBody>
                  <a:tcPr marL="68598" marR="68598"/>
                </a:tc>
                <a:tc>
                  <a:txBody>
                    <a:bodyPr/>
                    <a:lstStyle/>
                    <a:p>
                      <a:endParaRPr lang="en-US" sz="3200" dirty="0">
                        <a:solidFill>
                          <a:schemeClr val="tx1"/>
                        </a:solidFill>
                      </a:endParaRPr>
                    </a:p>
                  </a:txBody>
                  <a:tcPr marL="68598" marR="68598"/>
                </a:tc>
              </a:tr>
            </a:tbl>
          </a:graphicData>
        </a:graphic>
      </p:graphicFrame>
      <p:sp>
        <p:nvSpPr>
          <p:cNvPr id="5" name="Title 4"/>
          <p:cNvSpPr>
            <a:spLocks noGrp="1"/>
          </p:cNvSpPr>
          <p:nvPr>
            <p:ph type="title"/>
          </p:nvPr>
        </p:nvSpPr>
        <p:spPr/>
        <p:txBody>
          <a:bodyPr/>
          <a:lstStyle/>
          <a:p>
            <a:r>
              <a:rPr lang="en-US" dirty="0" smtClean="0"/>
              <a:t>28 New Elements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965944430"/>
              </p:ext>
            </p:extLst>
          </p:nvPr>
        </p:nvGraphicFramePr>
        <p:xfrm>
          <a:off x="1015248" y="1353312"/>
          <a:ext cx="6874041" cy="5212080"/>
        </p:xfrm>
        <a:graphic>
          <a:graphicData uri="http://schemas.openxmlformats.org/drawingml/2006/table">
            <a:tbl>
              <a:tblPr firstRow="1" bandRow="1">
                <a:tableStyleId>{2D5ABB26-0587-4C30-8999-92F81FD0307C}</a:tableStyleId>
              </a:tblPr>
              <a:tblGrid>
                <a:gridCol w="2291347"/>
                <a:gridCol w="2291347"/>
                <a:gridCol w="2291347"/>
              </a:tblGrid>
              <a:tr h="449342">
                <a:tc>
                  <a:txBody>
                    <a:bodyPr/>
                    <a:lstStyle/>
                    <a:p>
                      <a:r>
                        <a:rPr lang="en-US" sz="3200" dirty="0" smtClean="0">
                          <a:solidFill>
                            <a:schemeClr val="accent1"/>
                          </a:solidFill>
                        </a:rPr>
                        <a:t>article</a:t>
                      </a:r>
                      <a:endParaRPr lang="en-US" sz="3200" dirty="0">
                        <a:solidFill>
                          <a:schemeClr val="accent1"/>
                        </a:solidFill>
                      </a:endParaRPr>
                    </a:p>
                  </a:txBody>
                  <a:tcPr marL="68598" marR="68598"/>
                </a:tc>
                <a:tc>
                  <a:txBody>
                    <a:bodyPr/>
                    <a:lstStyle/>
                    <a:p>
                      <a:r>
                        <a:rPr lang="en-US" sz="3200" dirty="0" smtClean="0">
                          <a:solidFill>
                            <a:schemeClr val="accent1"/>
                          </a:solidFill>
                        </a:rPr>
                        <a:t>footer</a:t>
                      </a:r>
                      <a:endParaRPr lang="en-US" sz="3200" dirty="0">
                        <a:solidFill>
                          <a:schemeClr val="accent1"/>
                        </a:solidFill>
                      </a:endParaRPr>
                    </a:p>
                  </a:txBody>
                  <a:tcPr marL="68598" marR="68598"/>
                </a:tc>
                <a:tc>
                  <a:txBody>
                    <a:bodyPr/>
                    <a:lstStyle/>
                    <a:p>
                      <a:r>
                        <a:rPr lang="en-US" sz="3200" dirty="0" smtClean="0"/>
                        <a:t>rt</a:t>
                      </a:r>
                      <a:endParaRPr lang="en-US" sz="3200" dirty="0"/>
                    </a:p>
                  </a:txBody>
                  <a:tcPr marL="68598" marR="68598"/>
                </a:tc>
              </a:tr>
              <a:tr h="449342">
                <a:tc>
                  <a:txBody>
                    <a:bodyPr/>
                    <a:lstStyle/>
                    <a:p>
                      <a:r>
                        <a:rPr lang="en-US" sz="3200" dirty="0" smtClean="0">
                          <a:solidFill>
                            <a:schemeClr val="accent1"/>
                          </a:solidFill>
                        </a:rPr>
                        <a:t>aside</a:t>
                      </a:r>
                      <a:endParaRPr lang="en-US" sz="3200" dirty="0">
                        <a:solidFill>
                          <a:schemeClr val="accent1"/>
                        </a:solidFill>
                      </a:endParaRPr>
                    </a:p>
                  </a:txBody>
                  <a:tcPr marL="68598" marR="68598"/>
                </a:tc>
                <a:tc>
                  <a:txBody>
                    <a:bodyPr/>
                    <a:lstStyle/>
                    <a:p>
                      <a:r>
                        <a:rPr lang="en-US" sz="3200" dirty="0" smtClean="0">
                          <a:solidFill>
                            <a:schemeClr val="accent1"/>
                          </a:solidFill>
                        </a:rPr>
                        <a:t>header</a:t>
                      </a:r>
                      <a:endParaRPr lang="en-US" sz="3200" dirty="0">
                        <a:solidFill>
                          <a:schemeClr val="accent1"/>
                        </a:solidFill>
                      </a:endParaRPr>
                    </a:p>
                  </a:txBody>
                  <a:tcPr marL="68598" marR="68598"/>
                </a:tc>
                <a:tc>
                  <a:txBody>
                    <a:bodyPr/>
                    <a:lstStyle/>
                    <a:p>
                      <a:r>
                        <a:rPr lang="en-US" sz="3200" dirty="0" smtClean="0"/>
                        <a:t>ruby</a:t>
                      </a:r>
                      <a:endParaRPr lang="en-US" sz="3200" dirty="0"/>
                    </a:p>
                  </a:txBody>
                  <a:tcPr marL="68598" marR="68598"/>
                </a:tc>
              </a:tr>
              <a:tr h="449342">
                <a:tc>
                  <a:txBody>
                    <a:bodyPr/>
                    <a:lstStyle/>
                    <a:p>
                      <a:r>
                        <a:rPr lang="en-US" sz="3200" dirty="0" smtClean="0">
                          <a:solidFill>
                            <a:schemeClr val="accent1"/>
                          </a:solidFill>
                        </a:rPr>
                        <a:t>audio</a:t>
                      </a:r>
                      <a:endParaRPr lang="en-US" sz="3200" dirty="0">
                        <a:solidFill>
                          <a:schemeClr val="accent1"/>
                        </a:solidFill>
                      </a:endParaRPr>
                    </a:p>
                  </a:txBody>
                  <a:tcPr marL="68598" marR="68598"/>
                </a:tc>
                <a:tc>
                  <a:txBody>
                    <a:bodyPr/>
                    <a:lstStyle/>
                    <a:p>
                      <a:r>
                        <a:rPr lang="en-US" sz="3200" dirty="0" smtClean="0"/>
                        <a:t>hgroup</a:t>
                      </a:r>
                      <a:endParaRPr lang="en-US" sz="3200" dirty="0"/>
                    </a:p>
                  </a:txBody>
                  <a:tcPr marL="68598" marR="68598"/>
                </a:tc>
                <a:tc>
                  <a:txBody>
                    <a:bodyPr/>
                    <a:lstStyle/>
                    <a:p>
                      <a:r>
                        <a:rPr lang="en-US" sz="3200" dirty="0" smtClean="0">
                          <a:solidFill>
                            <a:schemeClr val="accent1"/>
                          </a:solidFill>
                        </a:rPr>
                        <a:t>section</a:t>
                      </a:r>
                      <a:endParaRPr lang="en-US" sz="3200" dirty="0">
                        <a:solidFill>
                          <a:schemeClr val="accent1"/>
                        </a:solidFill>
                      </a:endParaRPr>
                    </a:p>
                  </a:txBody>
                  <a:tcPr marL="68598" marR="68598"/>
                </a:tc>
              </a:tr>
              <a:tr h="449342">
                <a:tc>
                  <a:txBody>
                    <a:bodyPr/>
                    <a:lstStyle/>
                    <a:p>
                      <a:r>
                        <a:rPr lang="en-US" sz="3200" dirty="0" smtClean="0">
                          <a:solidFill>
                            <a:schemeClr val="accent1"/>
                          </a:solidFill>
                        </a:rPr>
                        <a:t>canvas</a:t>
                      </a:r>
                      <a:endParaRPr lang="en-US" sz="3200" dirty="0">
                        <a:solidFill>
                          <a:schemeClr val="accent1"/>
                        </a:solidFill>
                      </a:endParaRPr>
                    </a:p>
                  </a:txBody>
                  <a:tcPr marL="68598" marR="68598"/>
                </a:tc>
                <a:tc>
                  <a:txBody>
                    <a:bodyPr/>
                    <a:lstStyle/>
                    <a:p>
                      <a:r>
                        <a:rPr lang="en-US" sz="3200" dirty="0" smtClean="0"/>
                        <a:t>keygen</a:t>
                      </a:r>
                      <a:endParaRPr lang="en-US" sz="3200" dirty="0"/>
                    </a:p>
                  </a:txBody>
                  <a:tcPr marL="68598" marR="68598"/>
                </a:tc>
                <a:tc>
                  <a:txBody>
                    <a:bodyPr/>
                    <a:lstStyle/>
                    <a:p>
                      <a:r>
                        <a:rPr lang="en-US" sz="3200" dirty="0" smtClean="0"/>
                        <a:t>source</a:t>
                      </a:r>
                      <a:endParaRPr lang="en-US" sz="3200" dirty="0"/>
                    </a:p>
                  </a:txBody>
                  <a:tcPr marL="68598" marR="68598"/>
                </a:tc>
              </a:tr>
              <a:tr h="449342">
                <a:tc>
                  <a:txBody>
                    <a:bodyPr/>
                    <a:lstStyle/>
                    <a:p>
                      <a:r>
                        <a:rPr lang="en-US" sz="3200" dirty="0" smtClean="0"/>
                        <a:t>command</a:t>
                      </a:r>
                      <a:endParaRPr lang="en-US" sz="3200" dirty="0"/>
                    </a:p>
                  </a:txBody>
                  <a:tcPr marL="68598" marR="68598"/>
                </a:tc>
                <a:tc>
                  <a:txBody>
                    <a:bodyPr/>
                    <a:lstStyle/>
                    <a:p>
                      <a:r>
                        <a:rPr lang="en-US" sz="3200" dirty="0" smtClean="0">
                          <a:solidFill>
                            <a:schemeClr val="accent1"/>
                          </a:solidFill>
                        </a:rPr>
                        <a:t>mark</a:t>
                      </a:r>
                      <a:endParaRPr lang="en-US" sz="3200" dirty="0">
                        <a:solidFill>
                          <a:schemeClr val="accent1"/>
                        </a:solidFill>
                      </a:endParaRPr>
                    </a:p>
                  </a:txBody>
                  <a:tcPr marL="68598" marR="68598"/>
                </a:tc>
                <a:tc>
                  <a:txBody>
                    <a:bodyPr/>
                    <a:lstStyle/>
                    <a:p>
                      <a:r>
                        <a:rPr lang="en-US" sz="3200" dirty="0" smtClean="0"/>
                        <a:t>summary</a:t>
                      </a:r>
                      <a:endParaRPr lang="en-US" sz="3200" dirty="0"/>
                    </a:p>
                  </a:txBody>
                  <a:tcPr marL="68598" marR="68598"/>
                </a:tc>
              </a:tr>
              <a:tr h="449342">
                <a:tc>
                  <a:txBody>
                    <a:bodyPr/>
                    <a:lstStyle/>
                    <a:p>
                      <a:r>
                        <a:rPr lang="en-US" sz="3200" dirty="0" smtClean="0"/>
                        <a:t>datalist</a:t>
                      </a:r>
                      <a:endParaRPr lang="en-US" sz="3200" dirty="0"/>
                    </a:p>
                  </a:txBody>
                  <a:tcPr marL="68598" marR="68598"/>
                </a:tc>
                <a:tc>
                  <a:txBody>
                    <a:bodyPr/>
                    <a:lstStyle/>
                    <a:p>
                      <a:r>
                        <a:rPr lang="en-US" sz="3200" dirty="0" smtClean="0"/>
                        <a:t>meter</a:t>
                      </a:r>
                      <a:endParaRPr lang="en-US" sz="3200" dirty="0"/>
                    </a:p>
                  </a:txBody>
                  <a:tcPr marL="68598" marR="68598"/>
                </a:tc>
                <a:tc>
                  <a:txBody>
                    <a:bodyPr/>
                    <a:lstStyle/>
                    <a:p>
                      <a:r>
                        <a:rPr lang="en-US" sz="3200" dirty="0" smtClean="0">
                          <a:solidFill>
                            <a:schemeClr val="accent1"/>
                          </a:solidFill>
                        </a:rPr>
                        <a:t>time</a:t>
                      </a:r>
                      <a:endParaRPr lang="en-US" sz="3200" dirty="0">
                        <a:solidFill>
                          <a:schemeClr val="accent1"/>
                        </a:solidFill>
                      </a:endParaRPr>
                    </a:p>
                  </a:txBody>
                  <a:tcPr marL="68598" marR="68598"/>
                </a:tc>
              </a:tr>
              <a:tr h="449342">
                <a:tc>
                  <a:txBody>
                    <a:bodyPr/>
                    <a:lstStyle/>
                    <a:p>
                      <a:r>
                        <a:rPr lang="en-US" sz="3200" dirty="0" smtClean="0"/>
                        <a:t>embed</a:t>
                      </a:r>
                      <a:endParaRPr lang="en-US" sz="3200" dirty="0"/>
                    </a:p>
                  </a:txBody>
                  <a:tcPr marL="68598" marR="68598"/>
                </a:tc>
                <a:tc>
                  <a:txBody>
                    <a:bodyPr/>
                    <a:lstStyle/>
                    <a:p>
                      <a:r>
                        <a:rPr lang="en-US" sz="3200" dirty="0" smtClean="0"/>
                        <a:t>output</a:t>
                      </a:r>
                      <a:endParaRPr lang="en-US" sz="3200" dirty="0"/>
                    </a:p>
                  </a:txBody>
                  <a:tcPr marL="68598" marR="68598"/>
                </a:tc>
                <a:tc>
                  <a:txBody>
                    <a:bodyPr/>
                    <a:lstStyle/>
                    <a:p>
                      <a:r>
                        <a:rPr lang="en-US" sz="3200" dirty="0" smtClean="0"/>
                        <a:t>wbr</a:t>
                      </a:r>
                      <a:endParaRPr lang="en-US" sz="3200" dirty="0"/>
                    </a:p>
                  </a:txBody>
                  <a:tcPr marL="68598" marR="68598"/>
                </a:tc>
              </a:tr>
              <a:tr h="449342">
                <a:tc>
                  <a:txBody>
                    <a:bodyPr/>
                    <a:lstStyle/>
                    <a:p>
                      <a:r>
                        <a:rPr lang="en-US" sz="3200" dirty="0" smtClean="0">
                          <a:solidFill>
                            <a:schemeClr val="accent1"/>
                          </a:solidFill>
                        </a:rPr>
                        <a:t>figcaption</a:t>
                      </a:r>
                      <a:endParaRPr lang="en-US" sz="3200" dirty="0">
                        <a:solidFill>
                          <a:schemeClr val="accent1"/>
                        </a:solidFill>
                      </a:endParaRPr>
                    </a:p>
                  </a:txBody>
                  <a:tcPr marL="68598" marR="68598"/>
                </a:tc>
                <a:tc>
                  <a:txBody>
                    <a:bodyPr/>
                    <a:lstStyle/>
                    <a:p>
                      <a:r>
                        <a:rPr lang="en-US" sz="3200" dirty="0" smtClean="0"/>
                        <a:t>progress</a:t>
                      </a:r>
                      <a:endParaRPr lang="en-US" sz="3200" dirty="0"/>
                    </a:p>
                  </a:txBody>
                  <a:tcPr marL="68598" marR="68598"/>
                </a:tc>
                <a:tc>
                  <a:txBody>
                    <a:bodyPr/>
                    <a:lstStyle/>
                    <a:p>
                      <a:endParaRPr lang="en-US" sz="3200" dirty="0"/>
                    </a:p>
                  </a:txBody>
                  <a:tcPr marL="68598" marR="68598"/>
                </a:tc>
              </a:tr>
              <a:tr h="449342">
                <a:tc>
                  <a:txBody>
                    <a:bodyPr/>
                    <a:lstStyle/>
                    <a:p>
                      <a:r>
                        <a:rPr lang="en-US" sz="3200" dirty="0" smtClean="0">
                          <a:solidFill>
                            <a:schemeClr val="accent1"/>
                          </a:solidFill>
                        </a:rPr>
                        <a:t>figure</a:t>
                      </a:r>
                      <a:endParaRPr lang="en-US" sz="3200" dirty="0">
                        <a:solidFill>
                          <a:schemeClr val="accent1"/>
                        </a:solidFill>
                      </a:endParaRPr>
                    </a:p>
                  </a:txBody>
                  <a:tcPr marL="68598" marR="68598"/>
                </a:tc>
                <a:tc>
                  <a:txBody>
                    <a:bodyPr/>
                    <a:lstStyle/>
                    <a:p>
                      <a:r>
                        <a:rPr lang="en-US" sz="3200" dirty="0" smtClean="0"/>
                        <a:t>rp</a:t>
                      </a:r>
                      <a:endParaRPr lang="en-US" sz="3200" dirty="0"/>
                    </a:p>
                  </a:txBody>
                  <a:tcPr marL="68598" marR="68598"/>
                </a:tc>
                <a:tc>
                  <a:txBody>
                    <a:bodyPr/>
                    <a:lstStyle/>
                    <a:p>
                      <a:endParaRPr lang="en-US" sz="3200" dirty="0"/>
                    </a:p>
                  </a:txBody>
                  <a:tcPr marL="68598" marR="68598"/>
                </a:tc>
              </a:tr>
            </a:tbl>
          </a:graphicData>
        </a:graphic>
      </p:graphicFrame>
    </p:spTree>
    <p:extLst>
      <p:ext uri="{BB962C8B-B14F-4D97-AF65-F5344CB8AC3E}">
        <p14:creationId xmlns:p14="http://schemas.microsoft.com/office/powerpoint/2010/main" val="323922780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564257"/>
          </a:xfrm>
        </p:spPr>
        <p:txBody>
          <a:bodyPr/>
          <a:lstStyle/>
          <a:p>
            <a:r>
              <a:rPr lang="en-US" sz="40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Semantic Markup	</a:t>
            </a:r>
            <a:endParaRPr lang="en-US" sz="36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06379780"/>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gridSpan="3">
                  <a:txBody>
                    <a:bodyPr/>
                    <a:lstStyle/>
                    <a:p>
                      <a:pPr algn="ctr"/>
                      <a:r>
                        <a:rPr lang="en-US" b="1" dirty="0" smtClean="0">
                          <a:solidFill>
                            <a:schemeClr val="bg1"/>
                          </a:solidFill>
                        </a:rPr>
                        <a:t>Mobile</a:t>
                      </a:r>
                      <a:endParaRPr lang="en-US" b="1" dirty="0">
                        <a:solidFill>
                          <a:schemeClr val="bg1"/>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r>
              <a:tr h="370840">
                <a:tc>
                  <a:txBody>
                    <a:bodyPr/>
                    <a:lstStyle/>
                    <a:p>
                      <a:pPr algn="ctr"/>
                      <a:r>
                        <a:rPr lang="en-US" sz="3200" b="1" dirty="0" smtClean="0">
                          <a:solidFill>
                            <a:schemeClr val="bg1"/>
                          </a:solidFill>
                        </a:rPr>
                        <a:t>9</a:t>
                      </a:r>
                      <a:endParaRPr lang="en-US" sz="3200" b="1" dirty="0">
                        <a:solidFill>
                          <a:schemeClr val="bg1"/>
                        </a:solidFill>
                      </a:endParaRPr>
                    </a:p>
                  </a:txBody>
                  <a:tcPr/>
                </a:tc>
                <a:tc>
                  <a:txBody>
                    <a:bodyPr/>
                    <a:lstStyle/>
                    <a:p>
                      <a:pPr algn="ctr"/>
                      <a:r>
                        <a:rPr lang="en-US" sz="3200" b="1" dirty="0" smtClean="0">
                          <a:solidFill>
                            <a:schemeClr val="bg1"/>
                          </a:solidFill>
                        </a:rPr>
                        <a:t>6</a:t>
                      </a:r>
                      <a:endParaRPr lang="en-US" sz="3200" b="1" dirty="0">
                        <a:solidFill>
                          <a:schemeClr val="bg1"/>
                        </a:solidFill>
                      </a:endParaRPr>
                    </a:p>
                  </a:txBody>
                  <a:tcPr/>
                </a:tc>
                <a:tc>
                  <a:txBody>
                    <a:bodyPr/>
                    <a:lstStyle/>
                    <a:p>
                      <a:pPr algn="ctr"/>
                      <a:r>
                        <a:rPr lang="en-US" sz="3200" b="1" dirty="0" smtClean="0">
                          <a:solidFill>
                            <a:schemeClr val="bg1"/>
                          </a:solidFill>
                        </a:rPr>
                        <a:t>4</a:t>
                      </a:r>
                      <a:endParaRPr lang="en-US" sz="3200" b="1" dirty="0">
                        <a:solidFill>
                          <a:schemeClr val="bg1"/>
                        </a:solidFill>
                      </a:endParaRPr>
                    </a:p>
                  </a:txBody>
                  <a:tcPr/>
                </a:tc>
                <a:tc>
                  <a:txBody>
                    <a:bodyPr/>
                    <a:lstStyle/>
                    <a:p>
                      <a:pPr algn="ctr"/>
                      <a:r>
                        <a:rPr lang="en-US" sz="3200" b="1" dirty="0" smtClean="0">
                          <a:solidFill>
                            <a:schemeClr val="bg1"/>
                          </a:solidFill>
                        </a:rPr>
                        <a:t>11.1</a:t>
                      </a:r>
                      <a:endParaRPr lang="en-US" sz="3200" b="1" dirty="0">
                        <a:solidFill>
                          <a:schemeClr val="bg1"/>
                        </a:solidFill>
                      </a:endParaRPr>
                    </a:p>
                  </a:txBody>
                  <a:tcPr/>
                </a:tc>
                <a:tc>
                  <a:txBody>
                    <a:bodyPr/>
                    <a:lstStyle/>
                    <a:p>
                      <a:pPr algn="ctr"/>
                      <a:r>
                        <a:rPr lang="en-US" sz="3200" b="1" dirty="0" smtClean="0">
                          <a:solidFill>
                            <a:schemeClr val="bg1"/>
                          </a:solidFill>
                        </a:rPr>
                        <a:t>5</a:t>
                      </a:r>
                      <a:endParaRPr lang="en-US" sz="3200" b="1" dirty="0">
                        <a:solidFill>
                          <a:schemeClr val="bg1"/>
                        </a:solidFill>
                      </a:endParaRPr>
                    </a:p>
                  </a:txBody>
                  <a:tcPr/>
                </a:tc>
                <a:tc>
                  <a:txBody>
                    <a:bodyPr/>
                    <a:lstStyle/>
                    <a:p>
                      <a:pPr algn="ctr"/>
                      <a:r>
                        <a:rPr lang="en-US" sz="2800" b="1" dirty="0" smtClean="0">
                          <a:solidFill>
                            <a:schemeClr val="bg1"/>
                          </a:solidFill>
                        </a:rPr>
                        <a:t>9</a:t>
                      </a:r>
                      <a:endParaRPr lang="en-US" sz="2800" b="1" dirty="0">
                        <a:solidFill>
                          <a:schemeClr val="bg1"/>
                        </a:solidFill>
                      </a:endParaRPr>
                    </a:p>
                  </a:txBody>
                  <a:tcPr/>
                </a:tc>
                <a:tc>
                  <a:txBody>
                    <a:bodyPr/>
                    <a:lstStyle/>
                    <a:p>
                      <a:pPr algn="ctr"/>
                      <a:r>
                        <a:rPr lang="en-US" sz="2800" b="1" dirty="0" smtClean="0">
                          <a:solidFill>
                            <a:schemeClr val="bg1"/>
                          </a:solidFill>
                        </a:rPr>
                        <a:t>2.2</a:t>
                      </a:r>
                      <a:endParaRPr lang="en-US" sz="2800" b="1" dirty="0">
                        <a:solidFill>
                          <a:schemeClr val="bg1"/>
                        </a:solidFill>
                      </a:endParaRPr>
                    </a:p>
                  </a:txBody>
                  <a:tcPr/>
                </a:tc>
                <a:tc>
                  <a:txBody>
                    <a:bodyPr/>
                    <a:lstStyle/>
                    <a:p>
                      <a:pPr algn="ctr"/>
                      <a:r>
                        <a:rPr lang="en-US" sz="2800" b="1" dirty="0" smtClean="0">
                          <a:solidFill>
                            <a:schemeClr val="bg1"/>
                          </a:solidFill>
                        </a:rPr>
                        <a:t>4</a:t>
                      </a:r>
                      <a:endParaRPr lang="en-US" sz="2800" b="1" dirty="0">
                        <a:solidFill>
                          <a:schemeClr val="bg1"/>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33893243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demo</a:t>
            </a:r>
            <a:endParaRPr lang="en-US" dirty="0"/>
          </a:p>
        </p:txBody>
      </p:sp>
      <p:sp>
        <p:nvSpPr>
          <p:cNvPr id="3" name="Title 2"/>
          <p:cNvSpPr>
            <a:spLocks noGrp="1"/>
          </p:cNvSpPr>
          <p:nvPr>
            <p:ph type="ctrTitle"/>
          </p:nvPr>
        </p:nvSpPr>
        <p:spPr/>
        <p:txBody>
          <a:bodyPr/>
          <a:lstStyle/>
          <a:p>
            <a:r>
              <a:rPr lang="en-US" dirty="0" smtClean="0"/>
              <a:t>Semantic Markup</a:t>
            </a:r>
            <a:endParaRPr lang="en-US" dirty="0"/>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805273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HTML5">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tx2">
                <a:lumMod val="50000"/>
              </a:schemeClr>
            </a:gs>
            <a:gs pos="80000">
              <a:schemeClr val="tx2"/>
            </a:gs>
            <a:gs pos="100000">
              <a:schemeClr val="tx2"/>
            </a:gs>
          </a:gsLst>
        </a:gradFill>
        <a:ln>
          <a:solidFill>
            <a:schemeClr val="tx2"/>
          </a:solid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200" dirty="0" smtClean="0">
            <a:solidFill>
              <a:schemeClr val="tx1">
                <a:alpha val="99000"/>
              </a:schemeClr>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HTML5">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tx2">
                <a:lumMod val="50000"/>
              </a:schemeClr>
            </a:gs>
            <a:gs pos="80000">
              <a:schemeClr val="tx2"/>
            </a:gs>
            <a:gs pos="100000">
              <a:schemeClr val="tx2"/>
            </a:gs>
          </a:gsLst>
        </a:gradFill>
        <a:ln>
          <a:solidFill>
            <a:schemeClr val="tx2"/>
          </a:solid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200" dirty="0" smtClean="0">
            <a:solidFill>
              <a:schemeClr val="tx1">
                <a:alpha val="99000"/>
              </a:schemeClr>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2_White with Consolas font for code slides">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HTML5.thmx</Template>
  <TotalTime>242</TotalTime>
  <Words>1444</Words>
  <Application>Microsoft Macintosh PowerPoint</Application>
  <PresentationFormat>On-screen Show (4:3)</PresentationFormat>
  <Paragraphs>233</Paragraphs>
  <Slides>26</Slides>
  <Notes>13</Notes>
  <HiddenSlides>0</HiddenSlides>
  <MMClips>0</MMClips>
  <ScaleCrop>false</ScaleCrop>
  <HeadingPairs>
    <vt:vector size="4" baseType="variant">
      <vt:variant>
        <vt:lpstr>Theme</vt:lpstr>
      </vt:variant>
      <vt:variant>
        <vt:i4>4</vt:i4>
      </vt:variant>
      <vt:variant>
        <vt:lpstr>Slide Titles</vt:lpstr>
      </vt:variant>
      <vt:variant>
        <vt:i4>26</vt:i4>
      </vt:variant>
    </vt:vector>
  </HeadingPairs>
  <TitlesOfParts>
    <vt:vector size="30" baseType="lpstr">
      <vt:lpstr>HTML5</vt:lpstr>
      <vt:lpstr>1_White with Consolas font for code slides</vt:lpstr>
      <vt:lpstr>1_HTML5</vt:lpstr>
      <vt:lpstr>2_White with Consolas font for code slides</vt:lpstr>
      <vt:lpstr>HTML5 Core*</vt:lpstr>
      <vt:lpstr>HTML5 Core</vt:lpstr>
      <vt:lpstr>Agenda</vt:lpstr>
      <vt:lpstr>Semantic Markup*</vt:lpstr>
      <vt:lpstr>A Sample XHTML Document</vt:lpstr>
      <vt:lpstr>A Sample HTML5 Document</vt:lpstr>
      <vt:lpstr>28 New Elements</vt:lpstr>
      <vt:lpstr>Browser Support for Semantic Markup </vt:lpstr>
      <vt:lpstr>Semantic Markup</vt:lpstr>
      <vt:lpstr>Audio and Video*</vt:lpstr>
      <vt:lpstr>Media on Your Page… No Plugins Required.</vt:lpstr>
      <vt:lpstr>Browser Support for Audio and Video </vt:lpstr>
      <vt:lpstr>&lt;audio&gt; and &lt;video&gt;</vt:lpstr>
      <vt:lpstr>HTML5 Forms*</vt:lpstr>
      <vt:lpstr>PowerPoint Presentation</vt:lpstr>
      <vt:lpstr>Browser Support for Forms</vt:lpstr>
      <vt:lpstr>Custom Data Attributes*</vt:lpstr>
      <vt:lpstr>Embed custom data with data-*</vt:lpstr>
      <vt:lpstr>Browser Support for “Data-”</vt:lpstr>
      <vt:lpstr>“data-*”</vt:lpstr>
      <vt:lpstr>SVG*</vt:lpstr>
      <vt:lpstr>&lt;svg&gt; + &lt;html&gt; = Stylable, Scriptable SVG</vt:lpstr>
      <vt:lpstr>Browser Support for SVG </vt:lpstr>
      <vt:lpstr>&lt;svg&gt;</vt:lpstr>
      <vt:lpstr>PowerPoint Presentation</vt:lpstr>
      <vt:lpstr>Lab Instructions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 Satrom</dc:creator>
  <cp:lastModifiedBy>Brandon Satrom</cp:lastModifiedBy>
  <cp:revision>35</cp:revision>
  <dcterms:created xsi:type="dcterms:W3CDTF">2012-01-03T16:41:51Z</dcterms:created>
  <dcterms:modified xsi:type="dcterms:W3CDTF">2012-01-03T23:11:37Z</dcterms:modified>
</cp:coreProperties>
</file>