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1"/>
  </p:notesMasterIdLst>
  <p:sldIdLst>
    <p:sldId id="256" r:id="rId5"/>
    <p:sldId id="260" r:id="rId6"/>
    <p:sldId id="258" r:id="rId7"/>
    <p:sldId id="270" r:id="rId8"/>
    <p:sldId id="271" r:id="rId9"/>
    <p:sldId id="272" r:id="rId10"/>
    <p:sldId id="273" r:id="rId11"/>
    <p:sldId id="284" r:id="rId12"/>
    <p:sldId id="274" r:id="rId13"/>
    <p:sldId id="277" r:id="rId14"/>
    <p:sldId id="278" r:id="rId15"/>
    <p:sldId id="283" r:id="rId16"/>
    <p:sldId id="279" r:id="rId17"/>
    <p:sldId id="267" r:id="rId18"/>
    <p:sldId id="287" r:id="rId19"/>
    <p:sldId id="282" r:id="rId20"/>
    <p:sldId id="268" r:id="rId21"/>
    <p:sldId id="286" r:id="rId22"/>
    <p:sldId id="281" r:id="rId23"/>
    <p:sldId id="285" r:id="rId24"/>
    <p:sldId id="269" r:id="rId25"/>
    <p:sldId id="275" r:id="rId26"/>
    <p:sldId id="280" r:id="rId27"/>
    <p:sldId id="276"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4" autoAdjust="0"/>
    <p:restoredTop sz="65633" autoAdjust="0"/>
  </p:normalViewPr>
  <p:slideViewPr>
    <p:cSldViewPr snapToGrid="0" snapToObjects="1">
      <p:cViewPr varScale="1">
        <p:scale>
          <a:sx n="85" d="100"/>
          <a:sy n="85" d="100"/>
        </p:scale>
        <p:origin x="-2880" y="-96"/>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Doctype and meta http-equiv tags been changed. It’s nice to get that cruft out of the way.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159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gotten some cruft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6916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15</a:t>
            </a:fld>
            <a:endParaRPr lang="en-US"/>
          </a:p>
        </p:txBody>
      </p:sp>
    </p:spTree>
    <p:extLst>
      <p:ext uri="{BB962C8B-B14F-4D97-AF65-F5344CB8AC3E}">
        <p14:creationId xmlns:p14="http://schemas.microsoft.com/office/powerpoint/2010/main" val="3471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CSS3*</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*It’s Cascading Style Sheets, with more </a:t>
            </a:r>
            <a:r>
              <a:rPr lang="en-US" sz="2800" dirty="0" err="1" smtClean="0">
                <a:solidFill>
                  <a:schemeClr val="accent1"/>
                </a:solidFill>
              </a:rPr>
              <a:t>cascadation</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CSS3</a:t>
            </a:r>
            <a:endParaRPr lang="en-US" dirty="0"/>
          </a:p>
        </p:txBody>
      </p:sp>
      <p:sp>
        <p:nvSpPr>
          <p:cNvPr id="6" name="Text Placeholder 4"/>
          <p:cNvSpPr>
            <a:spLocks noGrp="1"/>
          </p:cNvSpPr>
          <p:nvPr>
            <p:ph type="body" sz="quarter" idx="10"/>
          </p:nvPr>
        </p:nvSpPr>
        <p:spPr>
          <a:xfrm>
            <a:off x="389436" y="1447802"/>
            <a:ext cx="8363938" cy="451406"/>
          </a:xfrm>
        </p:spPr>
        <p:txBody>
          <a:bodyPr/>
          <a:lstStyle/>
          <a:p>
            <a:pPr marL="0" indent="0">
              <a:buNone/>
            </a:pPr>
            <a:r>
              <a:rPr lang="en-US" dirty="0" smtClean="0"/>
              <a:t>Description</a:t>
            </a:r>
          </a:p>
        </p:txBody>
      </p:sp>
      <p:pic>
        <p:nvPicPr>
          <p:cNvPr id="4" name="Picture 3"/>
          <p:cNvPicPr>
            <a:picLocks noChangeAspect="1"/>
          </p:cNvPicPr>
          <p:nvPr/>
        </p:nvPicPr>
        <p:blipFill>
          <a:blip r:embed="rId2"/>
          <a:stretch>
            <a:fillRect/>
          </a:stretch>
        </p:blipFill>
        <p:spPr>
          <a:xfrm>
            <a:off x="5555085" y="3481910"/>
            <a:ext cx="3198289" cy="3198289"/>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SVG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http://bit.ly/</a:t>
            </a:r>
            <a:r>
              <a:rPr lang="en-US" dirty="0" smtClean="0">
                <a:solidFill>
                  <a:srgbClr val="800000"/>
                </a:solidFill>
              </a:rPr>
              <a:t>x26I06</a:t>
            </a:r>
            <a:r>
              <a:rPr lang="en-US" dirty="0">
                <a:solidFill>
                  <a:schemeClr val="tx2"/>
                </a:solidFill>
              </a:rPr>
              <a:t> </a:t>
            </a:r>
            <a:r>
              <a:rPr lang="en-US" dirty="0" smtClean="0">
                <a:solidFill>
                  <a:schemeClr val="tx2"/>
                </a:solidFill>
              </a:rPr>
              <a:t>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“3</a:t>
            </a:r>
            <a:r>
              <a:rPr lang="en-US" smtClean="0">
                <a:solidFill>
                  <a:schemeClr val="tx2"/>
                </a:solidFill>
              </a:rPr>
              <a:t>- </a:t>
            </a:r>
            <a:r>
              <a:rPr lang="en-US" smtClean="0">
                <a:solidFill>
                  <a:schemeClr val="tx2"/>
                </a:solidFill>
              </a:rPr>
              <a:t>CSS3”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Border-Radius</a:t>
            </a:r>
          </a:p>
          <a:p>
            <a:r>
              <a:rPr lang="en-US" dirty="0" smtClean="0"/>
              <a:t>Drop-Shadow &amp; Text-Shadow</a:t>
            </a:r>
          </a:p>
          <a:p>
            <a:r>
              <a:rPr lang="en-US" dirty="0" smtClean="0"/>
              <a:t>Web Fonts</a:t>
            </a:r>
            <a:endParaRPr lang="en-US" dirty="0"/>
          </a:p>
          <a:p>
            <a:r>
              <a:rPr lang="en-US" dirty="0" smtClean="0"/>
              <a:t>Media Queries</a:t>
            </a:r>
          </a:p>
          <a:p>
            <a:r>
              <a:rPr lang="en-US" dirty="0" smtClean="0"/>
              <a:t>Transformations</a:t>
            </a:r>
          </a:p>
          <a:p>
            <a:r>
              <a:rPr lang="en-US" dirty="0" smtClean="0"/>
              <a:t>Transitions and Animations</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Semantic Markup</a:t>
            </a:r>
            <a:r>
              <a:rPr lang="en-US" sz="6000" baseline="30000" dirty="0" smtClean="0"/>
              <a:t>*</a:t>
            </a:r>
            <a:endParaRPr lang="en-US" sz="6000" baseline="30000" dirty="0"/>
          </a:p>
        </p:txBody>
      </p:sp>
      <p:sp>
        <p:nvSpPr>
          <p:cNvPr id="5" name="Subtitle 4"/>
          <p:cNvSpPr>
            <a:spLocks noGrp="1"/>
          </p:cNvSpPr>
          <p:nvPr>
            <p:ph type="subTitle" idx="1"/>
          </p:nvPr>
        </p:nvSpPr>
        <p:spPr/>
        <p:txBody>
          <a:bodyPr/>
          <a:lstStyle/>
          <a:p>
            <a:r>
              <a:rPr lang="en-US" dirty="0">
                <a:solidFill>
                  <a:schemeClr val="accent1">
                    <a:alpha val="99000"/>
                  </a:schemeClr>
                </a:solidFill>
              </a:rPr>
              <a:t>*Alas, poor &lt;div&gt;, I hardly knew ye.</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HTML5 Document</a:t>
            </a:r>
            <a:endParaRPr lang="en-US" dirty="0"/>
          </a:p>
        </p:txBody>
      </p:sp>
      <p:sp>
        <p:nvSpPr>
          <p:cNvPr id="8" name="Text Placeholder 5"/>
          <p:cNvSpPr txBox="1">
            <a:spLocks/>
          </p:cNvSpPr>
          <p:nvPr/>
        </p:nvSpPr>
        <p:spPr>
          <a:xfrm>
            <a:off x="390032" y="1447800"/>
            <a:ext cx="8363937" cy="399494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5177589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7532565"/>
              </p:ext>
            </p:extLst>
          </p:nvPr>
        </p:nvGraphicFramePr>
        <p:xfrm>
          <a:off x="1013334" y="1355907"/>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tx1"/>
                          </a:solidFill>
                        </a:rPr>
                        <a:t>article</a:t>
                      </a:r>
                      <a:endParaRPr lang="en-US" sz="3200" dirty="0">
                        <a:solidFill>
                          <a:schemeClr val="tx1"/>
                        </a:solidFill>
                      </a:endParaRPr>
                    </a:p>
                  </a:txBody>
                  <a:tcPr marL="68598" marR="68598"/>
                </a:tc>
                <a:tc>
                  <a:txBody>
                    <a:bodyPr/>
                    <a:lstStyle/>
                    <a:p>
                      <a:r>
                        <a:rPr lang="en-US" sz="3200" dirty="0" smtClean="0">
                          <a:solidFill>
                            <a:schemeClr val="tx1"/>
                          </a:solidFill>
                        </a:rPr>
                        <a:t>footer</a:t>
                      </a:r>
                      <a:endParaRPr lang="en-US" sz="3200" dirty="0">
                        <a:solidFill>
                          <a:schemeClr val="tx1"/>
                        </a:solidFill>
                      </a:endParaRPr>
                    </a:p>
                  </a:txBody>
                  <a:tcPr marL="68598" marR="68598"/>
                </a:tc>
                <a:tc>
                  <a:txBody>
                    <a:bodyPr/>
                    <a:lstStyle/>
                    <a:p>
                      <a:r>
                        <a:rPr lang="en-US" sz="3200" dirty="0" smtClean="0">
                          <a:solidFill>
                            <a:schemeClr val="tx1"/>
                          </a:solidFill>
                        </a:rPr>
                        <a:t>rt</a:t>
                      </a:r>
                      <a:endParaRPr lang="en-US" sz="3200" dirty="0">
                        <a:solidFill>
                          <a:schemeClr val="tx1"/>
                        </a:solidFill>
                      </a:endParaRPr>
                    </a:p>
                  </a:txBody>
                  <a:tcPr marL="68598" marR="68598"/>
                </a:tc>
              </a:tr>
              <a:tr h="449342">
                <a:tc>
                  <a:txBody>
                    <a:bodyPr/>
                    <a:lstStyle/>
                    <a:p>
                      <a:r>
                        <a:rPr lang="en-US" sz="3200" dirty="0" smtClean="0">
                          <a:solidFill>
                            <a:schemeClr val="tx1"/>
                          </a:solidFill>
                        </a:rPr>
                        <a:t>aside</a:t>
                      </a:r>
                      <a:endParaRPr lang="en-US" sz="3200" dirty="0">
                        <a:solidFill>
                          <a:schemeClr val="tx1"/>
                        </a:solidFill>
                      </a:endParaRPr>
                    </a:p>
                  </a:txBody>
                  <a:tcPr marL="68598" marR="68598"/>
                </a:tc>
                <a:tc>
                  <a:txBody>
                    <a:bodyPr/>
                    <a:lstStyle/>
                    <a:p>
                      <a:r>
                        <a:rPr lang="en-US" sz="3200" dirty="0" smtClean="0">
                          <a:solidFill>
                            <a:schemeClr val="tx1"/>
                          </a:solidFill>
                        </a:rPr>
                        <a:t>header</a:t>
                      </a:r>
                      <a:endParaRPr lang="en-US" sz="3200" dirty="0">
                        <a:solidFill>
                          <a:schemeClr val="tx1"/>
                        </a:solidFill>
                      </a:endParaRPr>
                    </a:p>
                  </a:txBody>
                  <a:tcPr marL="68598" marR="68598"/>
                </a:tc>
                <a:tc>
                  <a:txBody>
                    <a:bodyPr/>
                    <a:lstStyle/>
                    <a:p>
                      <a:r>
                        <a:rPr lang="en-US" sz="3200" dirty="0" smtClean="0">
                          <a:solidFill>
                            <a:schemeClr val="tx1"/>
                          </a:solidFill>
                        </a:rPr>
                        <a:t>ruby</a:t>
                      </a:r>
                      <a:endParaRPr lang="en-US" sz="3200" dirty="0">
                        <a:solidFill>
                          <a:schemeClr val="tx1"/>
                        </a:solidFill>
                      </a:endParaRPr>
                    </a:p>
                  </a:txBody>
                  <a:tcPr marL="68598" marR="68598"/>
                </a:tc>
              </a:tr>
              <a:tr h="449342">
                <a:tc>
                  <a:txBody>
                    <a:bodyPr/>
                    <a:lstStyle/>
                    <a:p>
                      <a:r>
                        <a:rPr lang="en-US" sz="3200" dirty="0" smtClean="0">
                          <a:solidFill>
                            <a:schemeClr val="tx1"/>
                          </a:solidFill>
                        </a:rPr>
                        <a:t>audio</a:t>
                      </a:r>
                      <a:endParaRPr lang="en-US" sz="3200" dirty="0">
                        <a:solidFill>
                          <a:schemeClr val="tx1"/>
                        </a:solidFill>
                      </a:endParaRPr>
                    </a:p>
                  </a:txBody>
                  <a:tcPr marL="68598" marR="68598"/>
                </a:tc>
                <a:tc>
                  <a:txBody>
                    <a:bodyPr/>
                    <a:lstStyle/>
                    <a:p>
                      <a:r>
                        <a:rPr lang="en-US" sz="3200" dirty="0" smtClean="0">
                          <a:solidFill>
                            <a:schemeClr val="tx1"/>
                          </a:solidFill>
                        </a:rPr>
                        <a:t>hgroup</a:t>
                      </a:r>
                      <a:endParaRPr lang="en-US" sz="3200" dirty="0">
                        <a:solidFill>
                          <a:schemeClr val="tx1"/>
                        </a:solidFill>
                      </a:endParaRPr>
                    </a:p>
                  </a:txBody>
                  <a:tcPr marL="68598" marR="68598"/>
                </a:tc>
                <a:tc>
                  <a:txBody>
                    <a:bodyPr/>
                    <a:lstStyle/>
                    <a:p>
                      <a:r>
                        <a:rPr lang="en-US" sz="3200" dirty="0" smtClean="0">
                          <a:solidFill>
                            <a:schemeClr val="tx1"/>
                          </a:solidFill>
                        </a:rPr>
                        <a:t>section</a:t>
                      </a:r>
                      <a:endParaRPr lang="en-US" sz="3200" dirty="0">
                        <a:solidFill>
                          <a:schemeClr val="tx1"/>
                        </a:solidFill>
                      </a:endParaRPr>
                    </a:p>
                  </a:txBody>
                  <a:tcPr marL="68598" marR="68598"/>
                </a:tc>
              </a:tr>
              <a:tr h="449342">
                <a:tc>
                  <a:txBody>
                    <a:bodyPr/>
                    <a:lstStyle/>
                    <a:p>
                      <a:r>
                        <a:rPr lang="en-US" sz="3200" dirty="0" smtClean="0">
                          <a:solidFill>
                            <a:schemeClr val="tx1"/>
                          </a:solidFill>
                        </a:rPr>
                        <a:t>canvas</a:t>
                      </a:r>
                      <a:endParaRPr lang="en-US" sz="3200" dirty="0">
                        <a:solidFill>
                          <a:schemeClr val="tx1"/>
                        </a:solidFill>
                      </a:endParaRPr>
                    </a:p>
                  </a:txBody>
                  <a:tcPr marL="68598" marR="68598"/>
                </a:tc>
                <a:tc>
                  <a:txBody>
                    <a:bodyPr/>
                    <a:lstStyle/>
                    <a:p>
                      <a:r>
                        <a:rPr lang="en-US" sz="3200" dirty="0" smtClean="0">
                          <a:solidFill>
                            <a:schemeClr val="tx1"/>
                          </a:solidFill>
                        </a:rPr>
                        <a:t>keygen</a:t>
                      </a:r>
                      <a:endParaRPr lang="en-US" sz="3200" dirty="0">
                        <a:solidFill>
                          <a:schemeClr val="tx1"/>
                        </a:solidFill>
                      </a:endParaRPr>
                    </a:p>
                  </a:txBody>
                  <a:tcPr marL="68598" marR="68598"/>
                </a:tc>
                <a:tc>
                  <a:txBody>
                    <a:bodyPr/>
                    <a:lstStyle/>
                    <a:p>
                      <a:r>
                        <a:rPr lang="en-US" sz="3200" dirty="0" smtClean="0">
                          <a:solidFill>
                            <a:schemeClr val="tx1"/>
                          </a:solidFill>
                        </a:rPr>
                        <a:t>source</a:t>
                      </a:r>
                      <a:endParaRPr lang="en-US" sz="3200" dirty="0">
                        <a:solidFill>
                          <a:schemeClr val="tx1"/>
                        </a:solidFill>
                      </a:endParaRPr>
                    </a:p>
                  </a:txBody>
                  <a:tcPr marL="68598" marR="68598"/>
                </a:tc>
              </a:tr>
              <a:tr h="449342">
                <a:tc>
                  <a:txBody>
                    <a:bodyPr/>
                    <a:lstStyle/>
                    <a:p>
                      <a:r>
                        <a:rPr lang="en-US" sz="3200" dirty="0" smtClean="0">
                          <a:solidFill>
                            <a:schemeClr val="tx1"/>
                          </a:solidFill>
                        </a:rPr>
                        <a:t>command</a:t>
                      </a:r>
                      <a:endParaRPr lang="en-US" sz="3200" dirty="0">
                        <a:solidFill>
                          <a:schemeClr val="tx1"/>
                        </a:solidFill>
                      </a:endParaRPr>
                    </a:p>
                  </a:txBody>
                  <a:tcPr marL="68598" marR="68598"/>
                </a:tc>
                <a:tc>
                  <a:txBody>
                    <a:bodyPr/>
                    <a:lstStyle/>
                    <a:p>
                      <a:r>
                        <a:rPr lang="en-US" sz="3200" dirty="0" smtClean="0">
                          <a:solidFill>
                            <a:schemeClr val="tx1"/>
                          </a:solidFill>
                        </a:rPr>
                        <a:t>mark</a:t>
                      </a:r>
                      <a:endParaRPr lang="en-US" sz="3200" dirty="0">
                        <a:solidFill>
                          <a:schemeClr val="tx1"/>
                        </a:solidFill>
                      </a:endParaRPr>
                    </a:p>
                  </a:txBody>
                  <a:tcPr marL="68598" marR="68598"/>
                </a:tc>
                <a:tc>
                  <a:txBody>
                    <a:bodyPr/>
                    <a:lstStyle/>
                    <a:p>
                      <a:r>
                        <a:rPr lang="en-US" sz="3200" dirty="0" smtClean="0">
                          <a:solidFill>
                            <a:schemeClr val="tx1"/>
                          </a:solidFill>
                        </a:rPr>
                        <a:t>summary</a:t>
                      </a:r>
                      <a:endParaRPr lang="en-US" sz="3200" dirty="0">
                        <a:solidFill>
                          <a:schemeClr val="tx1"/>
                        </a:solidFill>
                      </a:endParaRPr>
                    </a:p>
                  </a:txBody>
                  <a:tcPr marL="68598" marR="68598"/>
                </a:tc>
              </a:tr>
              <a:tr h="449342">
                <a:tc>
                  <a:txBody>
                    <a:bodyPr/>
                    <a:lstStyle/>
                    <a:p>
                      <a:r>
                        <a:rPr lang="en-US" sz="3200" dirty="0" smtClean="0">
                          <a:solidFill>
                            <a:schemeClr val="tx1"/>
                          </a:solidFill>
                        </a:rPr>
                        <a:t>datalist</a:t>
                      </a:r>
                      <a:endParaRPr lang="en-US" sz="3200" dirty="0">
                        <a:solidFill>
                          <a:schemeClr val="tx1"/>
                        </a:solidFill>
                      </a:endParaRPr>
                    </a:p>
                  </a:txBody>
                  <a:tcPr marL="68598" marR="68598"/>
                </a:tc>
                <a:tc>
                  <a:txBody>
                    <a:bodyPr/>
                    <a:lstStyle/>
                    <a:p>
                      <a:r>
                        <a:rPr lang="en-US" sz="3200" dirty="0" smtClean="0">
                          <a:solidFill>
                            <a:schemeClr val="tx1"/>
                          </a:solidFill>
                        </a:rPr>
                        <a:t>meter</a:t>
                      </a:r>
                      <a:endParaRPr lang="en-US" sz="3200" dirty="0">
                        <a:solidFill>
                          <a:schemeClr val="tx1"/>
                        </a:solidFill>
                      </a:endParaRPr>
                    </a:p>
                  </a:txBody>
                  <a:tcPr marL="68598" marR="68598"/>
                </a:tc>
                <a:tc>
                  <a:txBody>
                    <a:bodyPr/>
                    <a:lstStyle/>
                    <a:p>
                      <a:r>
                        <a:rPr lang="en-US" sz="3200" dirty="0" smtClean="0">
                          <a:solidFill>
                            <a:schemeClr val="tx1"/>
                          </a:solidFill>
                        </a:rPr>
                        <a:t>time</a:t>
                      </a:r>
                      <a:endParaRPr lang="en-US" sz="3200" dirty="0">
                        <a:solidFill>
                          <a:schemeClr val="tx1"/>
                        </a:solidFill>
                      </a:endParaRPr>
                    </a:p>
                  </a:txBody>
                  <a:tcPr marL="68598" marR="68598"/>
                </a:tc>
              </a:tr>
              <a:tr h="449342">
                <a:tc>
                  <a:txBody>
                    <a:bodyPr/>
                    <a:lstStyle/>
                    <a:p>
                      <a:r>
                        <a:rPr lang="en-US" sz="3200" dirty="0" smtClean="0">
                          <a:solidFill>
                            <a:schemeClr val="tx1"/>
                          </a:solidFill>
                        </a:rPr>
                        <a:t>embed</a:t>
                      </a:r>
                      <a:endParaRPr lang="en-US" sz="3200" dirty="0">
                        <a:solidFill>
                          <a:schemeClr val="tx1"/>
                        </a:solidFill>
                      </a:endParaRPr>
                    </a:p>
                  </a:txBody>
                  <a:tcPr marL="68598" marR="68598"/>
                </a:tc>
                <a:tc>
                  <a:txBody>
                    <a:bodyPr/>
                    <a:lstStyle/>
                    <a:p>
                      <a:r>
                        <a:rPr lang="en-US" sz="3200" dirty="0" smtClean="0">
                          <a:solidFill>
                            <a:schemeClr val="tx1"/>
                          </a:solidFill>
                        </a:rPr>
                        <a:t>output</a:t>
                      </a:r>
                      <a:endParaRPr lang="en-US" sz="3200" dirty="0">
                        <a:solidFill>
                          <a:schemeClr val="tx1"/>
                        </a:solidFill>
                      </a:endParaRPr>
                    </a:p>
                  </a:txBody>
                  <a:tcPr marL="68598" marR="68598"/>
                </a:tc>
                <a:tc>
                  <a:txBody>
                    <a:bodyPr/>
                    <a:lstStyle/>
                    <a:p>
                      <a:r>
                        <a:rPr lang="en-US" sz="3200" dirty="0" smtClean="0">
                          <a:solidFill>
                            <a:schemeClr val="tx1"/>
                          </a:solidFill>
                        </a:rPr>
                        <a:t>wbr</a:t>
                      </a:r>
                      <a:endParaRPr lang="en-US" sz="3200" dirty="0">
                        <a:solidFill>
                          <a:schemeClr val="tx1"/>
                        </a:solidFill>
                      </a:endParaRPr>
                    </a:p>
                  </a:txBody>
                  <a:tcPr marL="68598" marR="68598"/>
                </a:tc>
              </a:tr>
              <a:tr h="449342">
                <a:tc>
                  <a:txBody>
                    <a:bodyPr/>
                    <a:lstStyle/>
                    <a:p>
                      <a:r>
                        <a:rPr lang="en-US" sz="3200" dirty="0" smtClean="0">
                          <a:solidFill>
                            <a:schemeClr val="tx1"/>
                          </a:solidFill>
                        </a:rPr>
                        <a:t>figcaption</a:t>
                      </a:r>
                      <a:endParaRPr lang="en-US" sz="3200" dirty="0">
                        <a:solidFill>
                          <a:schemeClr val="tx1"/>
                        </a:solidFill>
                      </a:endParaRPr>
                    </a:p>
                  </a:txBody>
                  <a:tcPr marL="68598" marR="68598"/>
                </a:tc>
                <a:tc>
                  <a:txBody>
                    <a:bodyPr/>
                    <a:lstStyle/>
                    <a:p>
                      <a:r>
                        <a:rPr lang="en-US" sz="3200" dirty="0" smtClean="0">
                          <a:solidFill>
                            <a:schemeClr val="tx1"/>
                          </a:solidFill>
                        </a:rPr>
                        <a:t>progress</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r h="449342">
                <a:tc>
                  <a:txBody>
                    <a:bodyPr/>
                    <a:lstStyle/>
                    <a:p>
                      <a:r>
                        <a:rPr lang="en-US" sz="3200" dirty="0" smtClean="0">
                          <a:solidFill>
                            <a:schemeClr val="tx1"/>
                          </a:solidFill>
                        </a:rPr>
                        <a:t>figure</a:t>
                      </a:r>
                      <a:endParaRPr lang="en-US" sz="3200" dirty="0">
                        <a:solidFill>
                          <a:schemeClr val="tx1"/>
                        </a:solidFill>
                      </a:endParaRPr>
                    </a:p>
                  </a:txBody>
                  <a:tcPr marL="68598" marR="68598"/>
                </a:tc>
                <a:tc>
                  <a:txBody>
                    <a:bodyPr/>
                    <a:lstStyle/>
                    <a:p>
                      <a:r>
                        <a:rPr lang="en-US" sz="3200" dirty="0" smtClean="0">
                          <a:solidFill>
                            <a:schemeClr val="tx1"/>
                          </a:solidFill>
                        </a:rPr>
                        <a:t>rp</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bl>
          </a:graphicData>
        </a:graphic>
      </p:graphicFrame>
      <p:sp>
        <p:nvSpPr>
          <p:cNvPr id="5" name="Title 4"/>
          <p:cNvSpPr>
            <a:spLocks noGrp="1"/>
          </p:cNvSpPr>
          <p:nvPr>
            <p:ph type="title"/>
          </p:nvPr>
        </p:nvSpPr>
        <p:spPr/>
        <p:txBody>
          <a:bodyPr/>
          <a:lstStyle/>
          <a:p>
            <a:r>
              <a:rPr lang="en-US" dirty="0" smtClean="0"/>
              <a:t>28 New Elements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5944430"/>
              </p:ext>
            </p:extLst>
          </p:nvPr>
        </p:nvGraphicFramePr>
        <p:xfrm>
          <a:off x="1015248" y="1353312"/>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accent1"/>
                          </a:solidFill>
                        </a:rPr>
                        <a:t>article</a:t>
                      </a:r>
                      <a:endParaRPr lang="en-US" sz="3200" dirty="0">
                        <a:solidFill>
                          <a:schemeClr val="accent1"/>
                        </a:solidFill>
                      </a:endParaRPr>
                    </a:p>
                  </a:txBody>
                  <a:tcPr marL="68598" marR="68598"/>
                </a:tc>
                <a:tc>
                  <a:txBody>
                    <a:bodyPr/>
                    <a:lstStyle/>
                    <a:p>
                      <a:r>
                        <a:rPr lang="en-US" sz="3200" dirty="0" smtClean="0">
                          <a:solidFill>
                            <a:schemeClr val="accent1"/>
                          </a:solidFill>
                        </a:rPr>
                        <a:t>footer</a:t>
                      </a:r>
                      <a:endParaRPr lang="en-US" sz="3200" dirty="0">
                        <a:solidFill>
                          <a:schemeClr val="accent1"/>
                        </a:solidFill>
                      </a:endParaRPr>
                    </a:p>
                  </a:txBody>
                  <a:tcPr marL="68598" marR="68598"/>
                </a:tc>
                <a:tc>
                  <a:txBody>
                    <a:bodyPr/>
                    <a:lstStyle/>
                    <a:p>
                      <a:r>
                        <a:rPr lang="en-US" sz="3200" dirty="0" smtClean="0"/>
                        <a:t>rt</a:t>
                      </a:r>
                      <a:endParaRPr lang="en-US" sz="3200" dirty="0"/>
                    </a:p>
                  </a:txBody>
                  <a:tcPr marL="68598" marR="68598"/>
                </a:tc>
              </a:tr>
              <a:tr h="449342">
                <a:tc>
                  <a:txBody>
                    <a:bodyPr/>
                    <a:lstStyle/>
                    <a:p>
                      <a:r>
                        <a:rPr lang="en-US" sz="3200" dirty="0" smtClean="0">
                          <a:solidFill>
                            <a:schemeClr val="accent1"/>
                          </a:solidFill>
                        </a:rPr>
                        <a:t>aside</a:t>
                      </a:r>
                      <a:endParaRPr lang="en-US" sz="3200" dirty="0">
                        <a:solidFill>
                          <a:schemeClr val="accent1"/>
                        </a:solidFill>
                      </a:endParaRPr>
                    </a:p>
                  </a:txBody>
                  <a:tcPr marL="68598" marR="68598"/>
                </a:tc>
                <a:tc>
                  <a:txBody>
                    <a:bodyPr/>
                    <a:lstStyle/>
                    <a:p>
                      <a:r>
                        <a:rPr lang="en-US" sz="3200" dirty="0" smtClean="0">
                          <a:solidFill>
                            <a:schemeClr val="accent1"/>
                          </a:solidFill>
                        </a:rPr>
                        <a:t>header</a:t>
                      </a:r>
                      <a:endParaRPr lang="en-US" sz="3200" dirty="0">
                        <a:solidFill>
                          <a:schemeClr val="accent1"/>
                        </a:solidFill>
                      </a:endParaRPr>
                    </a:p>
                  </a:txBody>
                  <a:tcPr marL="68598" marR="68598"/>
                </a:tc>
                <a:tc>
                  <a:txBody>
                    <a:bodyPr/>
                    <a:lstStyle/>
                    <a:p>
                      <a:r>
                        <a:rPr lang="en-US" sz="3200" dirty="0" smtClean="0"/>
                        <a:t>ruby</a:t>
                      </a:r>
                      <a:endParaRPr lang="en-US" sz="3200" dirty="0"/>
                    </a:p>
                  </a:txBody>
                  <a:tcPr marL="68598" marR="68598"/>
                </a:tc>
              </a:tr>
              <a:tr h="449342">
                <a:tc>
                  <a:txBody>
                    <a:bodyPr/>
                    <a:lstStyle/>
                    <a:p>
                      <a:r>
                        <a:rPr lang="en-US" sz="3200" dirty="0" smtClean="0">
                          <a:solidFill>
                            <a:schemeClr val="accent1"/>
                          </a:solidFill>
                        </a:rPr>
                        <a:t>audio</a:t>
                      </a:r>
                      <a:endParaRPr lang="en-US" sz="3200" dirty="0">
                        <a:solidFill>
                          <a:schemeClr val="accent1"/>
                        </a:solidFill>
                      </a:endParaRPr>
                    </a:p>
                  </a:txBody>
                  <a:tcPr marL="68598" marR="68598"/>
                </a:tc>
                <a:tc>
                  <a:txBody>
                    <a:bodyPr/>
                    <a:lstStyle/>
                    <a:p>
                      <a:r>
                        <a:rPr lang="en-US" sz="3200" dirty="0" smtClean="0"/>
                        <a:t>hgroup</a:t>
                      </a:r>
                      <a:endParaRPr lang="en-US" sz="3200" dirty="0"/>
                    </a:p>
                  </a:txBody>
                  <a:tcPr marL="68598" marR="68598"/>
                </a:tc>
                <a:tc>
                  <a:txBody>
                    <a:bodyPr/>
                    <a:lstStyle/>
                    <a:p>
                      <a:r>
                        <a:rPr lang="en-US" sz="3200" dirty="0" smtClean="0">
                          <a:solidFill>
                            <a:schemeClr val="accent1"/>
                          </a:solidFill>
                        </a:rPr>
                        <a:t>section</a:t>
                      </a:r>
                      <a:endParaRPr lang="en-US" sz="3200" dirty="0">
                        <a:solidFill>
                          <a:schemeClr val="accent1"/>
                        </a:solidFill>
                      </a:endParaRPr>
                    </a:p>
                  </a:txBody>
                  <a:tcPr marL="68598" marR="68598"/>
                </a:tc>
              </a:tr>
              <a:tr h="449342">
                <a:tc>
                  <a:txBody>
                    <a:bodyPr/>
                    <a:lstStyle/>
                    <a:p>
                      <a:r>
                        <a:rPr lang="en-US" sz="3200" dirty="0" smtClean="0">
                          <a:solidFill>
                            <a:schemeClr val="accent1"/>
                          </a:solidFill>
                        </a:rPr>
                        <a:t>canvas</a:t>
                      </a:r>
                      <a:endParaRPr lang="en-US" sz="3200" dirty="0">
                        <a:solidFill>
                          <a:schemeClr val="accent1"/>
                        </a:solidFill>
                      </a:endParaRPr>
                    </a:p>
                  </a:txBody>
                  <a:tcPr marL="68598" marR="68598"/>
                </a:tc>
                <a:tc>
                  <a:txBody>
                    <a:bodyPr/>
                    <a:lstStyle/>
                    <a:p>
                      <a:r>
                        <a:rPr lang="en-US" sz="3200" dirty="0" smtClean="0"/>
                        <a:t>keygen</a:t>
                      </a:r>
                      <a:endParaRPr lang="en-US" sz="3200" dirty="0"/>
                    </a:p>
                  </a:txBody>
                  <a:tcPr marL="68598" marR="68598"/>
                </a:tc>
                <a:tc>
                  <a:txBody>
                    <a:bodyPr/>
                    <a:lstStyle/>
                    <a:p>
                      <a:r>
                        <a:rPr lang="en-US" sz="3200" dirty="0" smtClean="0"/>
                        <a:t>source</a:t>
                      </a:r>
                      <a:endParaRPr lang="en-US" sz="3200" dirty="0"/>
                    </a:p>
                  </a:txBody>
                  <a:tcPr marL="68598" marR="68598"/>
                </a:tc>
              </a:tr>
              <a:tr h="449342">
                <a:tc>
                  <a:txBody>
                    <a:bodyPr/>
                    <a:lstStyle/>
                    <a:p>
                      <a:r>
                        <a:rPr lang="en-US" sz="3200" dirty="0" smtClean="0"/>
                        <a:t>command</a:t>
                      </a:r>
                      <a:endParaRPr lang="en-US" sz="3200" dirty="0"/>
                    </a:p>
                  </a:txBody>
                  <a:tcPr marL="68598" marR="68598"/>
                </a:tc>
                <a:tc>
                  <a:txBody>
                    <a:bodyPr/>
                    <a:lstStyle/>
                    <a:p>
                      <a:r>
                        <a:rPr lang="en-US" sz="3200" dirty="0" smtClean="0">
                          <a:solidFill>
                            <a:schemeClr val="accent1"/>
                          </a:solidFill>
                        </a:rPr>
                        <a:t>mark</a:t>
                      </a:r>
                      <a:endParaRPr lang="en-US" sz="3200" dirty="0">
                        <a:solidFill>
                          <a:schemeClr val="accent1"/>
                        </a:solidFill>
                      </a:endParaRPr>
                    </a:p>
                  </a:txBody>
                  <a:tcPr marL="68598" marR="68598"/>
                </a:tc>
                <a:tc>
                  <a:txBody>
                    <a:bodyPr/>
                    <a:lstStyle/>
                    <a:p>
                      <a:r>
                        <a:rPr lang="en-US" sz="3200" dirty="0" smtClean="0"/>
                        <a:t>summary</a:t>
                      </a:r>
                      <a:endParaRPr lang="en-US" sz="3200" dirty="0"/>
                    </a:p>
                  </a:txBody>
                  <a:tcPr marL="68598" marR="68598"/>
                </a:tc>
              </a:tr>
              <a:tr h="449342">
                <a:tc>
                  <a:txBody>
                    <a:bodyPr/>
                    <a:lstStyle/>
                    <a:p>
                      <a:r>
                        <a:rPr lang="en-US" sz="3200" dirty="0" smtClean="0"/>
                        <a:t>datalist</a:t>
                      </a:r>
                      <a:endParaRPr lang="en-US" sz="3200" dirty="0"/>
                    </a:p>
                  </a:txBody>
                  <a:tcPr marL="68598" marR="68598"/>
                </a:tc>
                <a:tc>
                  <a:txBody>
                    <a:bodyPr/>
                    <a:lstStyle/>
                    <a:p>
                      <a:r>
                        <a:rPr lang="en-US" sz="3200" dirty="0" smtClean="0"/>
                        <a:t>meter</a:t>
                      </a:r>
                      <a:endParaRPr lang="en-US" sz="3200" dirty="0"/>
                    </a:p>
                  </a:txBody>
                  <a:tcPr marL="68598" marR="68598"/>
                </a:tc>
                <a:tc>
                  <a:txBody>
                    <a:bodyPr/>
                    <a:lstStyle/>
                    <a:p>
                      <a:r>
                        <a:rPr lang="en-US" sz="3200" dirty="0" smtClean="0">
                          <a:solidFill>
                            <a:schemeClr val="accent1"/>
                          </a:solidFill>
                        </a:rPr>
                        <a:t>time</a:t>
                      </a:r>
                      <a:endParaRPr lang="en-US" sz="3200" dirty="0">
                        <a:solidFill>
                          <a:schemeClr val="accent1"/>
                        </a:solidFill>
                      </a:endParaRPr>
                    </a:p>
                  </a:txBody>
                  <a:tcPr marL="68598" marR="68598"/>
                </a:tc>
              </a:tr>
              <a:tr h="449342">
                <a:tc>
                  <a:txBody>
                    <a:bodyPr/>
                    <a:lstStyle/>
                    <a:p>
                      <a:r>
                        <a:rPr lang="en-US" sz="3200" dirty="0" smtClean="0"/>
                        <a:t>embed</a:t>
                      </a:r>
                      <a:endParaRPr lang="en-US" sz="3200" dirty="0"/>
                    </a:p>
                  </a:txBody>
                  <a:tcPr marL="68598" marR="68598"/>
                </a:tc>
                <a:tc>
                  <a:txBody>
                    <a:bodyPr/>
                    <a:lstStyle/>
                    <a:p>
                      <a:r>
                        <a:rPr lang="en-US" sz="3200" dirty="0" smtClean="0"/>
                        <a:t>output</a:t>
                      </a:r>
                      <a:endParaRPr lang="en-US" sz="3200" dirty="0"/>
                    </a:p>
                  </a:txBody>
                  <a:tcPr marL="68598" marR="68598"/>
                </a:tc>
                <a:tc>
                  <a:txBody>
                    <a:bodyPr/>
                    <a:lstStyle/>
                    <a:p>
                      <a:r>
                        <a:rPr lang="en-US" sz="3200" dirty="0" smtClean="0"/>
                        <a:t>wbr</a:t>
                      </a:r>
                      <a:endParaRPr lang="en-US" sz="3200" dirty="0"/>
                    </a:p>
                  </a:txBody>
                  <a:tcPr marL="68598" marR="68598"/>
                </a:tc>
              </a:tr>
              <a:tr h="449342">
                <a:tc>
                  <a:txBody>
                    <a:bodyPr/>
                    <a:lstStyle/>
                    <a:p>
                      <a:r>
                        <a:rPr lang="en-US" sz="3200" dirty="0" smtClean="0">
                          <a:solidFill>
                            <a:schemeClr val="accent1"/>
                          </a:solidFill>
                        </a:rPr>
                        <a:t>figcaption</a:t>
                      </a:r>
                      <a:endParaRPr lang="en-US" sz="3200" dirty="0">
                        <a:solidFill>
                          <a:schemeClr val="accent1"/>
                        </a:solidFill>
                      </a:endParaRPr>
                    </a:p>
                  </a:txBody>
                  <a:tcPr marL="68598" marR="68598"/>
                </a:tc>
                <a:tc>
                  <a:txBody>
                    <a:bodyPr/>
                    <a:lstStyle/>
                    <a:p>
                      <a:r>
                        <a:rPr lang="en-US" sz="3200" dirty="0" smtClean="0"/>
                        <a:t>progress</a:t>
                      </a:r>
                      <a:endParaRPr lang="en-US" sz="3200" dirty="0"/>
                    </a:p>
                  </a:txBody>
                  <a:tcPr marL="68598" marR="68598"/>
                </a:tc>
                <a:tc>
                  <a:txBody>
                    <a:bodyPr/>
                    <a:lstStyle/>
                    <a:p>
                      <a:endParaRPr lang="en-US" sz="3200" dirty="0"/>
                    </a:p>
                  </a:txBody>
                  <a:tcPr marL="68598" marR="68598"/>
                </a:tc>
              </a:tr>
              <a:tr h="449342">
                <a:tc>
                  <a:txBody>
                    <a:bodyPr/>
                    <a:lstStyle/>
                    <a:p>
                      <a:r>
                        <a:rPr lang="en-US" sz="3200" dirty="0" smtClean="0">
                          <a:solidFill>
                            <a:schemeClr val="accent1"/>
                          </a:solidFill>
                        </a:rPr>
                        <a:t>figure</a:t>
                      </a:r>
                      <a:endParaRPr lang="en-US" sz="3200" dirty="0">
                        <a:solidFill>
                          <a:schemeClr val="accent1"/>
                        </a:solidFill>
                      </a:endParaRPr>
                    </a:p>
                  </a:txBody>
                  <a:tcPr marL="68598" marR="68598"/>
                </a:tc>
                <a:tc>
                  <a:txBody>
                    <a:bodyPr/>
                    <a:lstStyle/>
                    <a:p>
                      <a:r>
                        <a:rPr lang="en-US" sz="3200" dirty="0" smtClean="0"/>
                        <a:t>rp</a:t>
                      </a:r>
                      <a:endParaRPr lang="en-US" sz="3200" dirty="0"/>
                    </a:p>
                  </a:txBody>
                  <a:tcPr marL="68598" marR="68598"/>
                </a:tc>
                <a:tc>
                  <a:txBody>
                    <a:bodyPr/>
                    <a:lstStyle/>
                    <a:p>
                      <a:endParaRPr lang="en-US" sz="3200" dirty="0"/>
                    </a:p>
                  </a:txBody>
                  <a:tcPr marL="68598" marR="68598"/>
                </a:tc>
              </a:tr>
            </a:tbl>
          </a:graphicData>
        </a:graphic>
      </p:graphicFrame>
    </p:spTree>
    <p:extLst>
      <p:ext uri="{BB962C8B-B14F-4D97-AF65-F5344CB8AC3E}">
        <p14:creationId xmlns:p14="http://schemas.microsoft.com/office/powerpoint/2010/main" val="32392278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Semantic Markup</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258</TotalTime>
  <Words>1393</Words>
  <Application>Microsoft Macintosh PowerPoint</Application>
  <PresentationFormat>On-screen Show (4:3)</PresentationFormat>
  <Paragraphs>234</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HTML5</vt:lpstr>
      <vt:lpstr>1_White with Consolas font for code slides</vt:lpstr>
      <vt:lpstr>1_HTML5</vt:lpstr>
      <vt:lpstr>2_White with Consolas font for code slides</vt:lpstr>
      <vt:lpstr>CSS3*</vt:lpstr>
      <vt:lpstr>CSS3</vt:lpstr>
      <vt:lpstr>Agenda</vt:lpstr>
      <vt:lpstr>Semantic Markup*</vt:lpstr>
      <vt:lpstr>A Sample XHTML Document</vt:lpstr>
      <vt:lpstr>A Sample HTML5 Document</vt:lpstr>
      <vt:lpstr>28 New Elements</vt:lpstr>
      <vt:lpstr>Browser Support for Semantic Markup </vt:lpstr>
      <vt:lpstr>Semantic Markup</vt:lpstr>
      <vt:lpstr>Audio and Video*</vt:lpstr>
      <vt:lpstr>Media on Your Page… No Plugins Required.</vt:lpstr>
      <vt:lpstr>Browser Support for Audio and Video </vt:lpstr>
      <vt:lpstr>&lt;audio&gt; and &lt;video&gt;</vt:lpstr>
      <vt:lpstr>HTML5 Forms*</vt:lpstr>
      <vt:lpstr>PowerPoint Presentation</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39</cp:revision>
  <dcterms:created xsi:type="dcterms:W3CDTF">2012-01-03T16:41:51Z</dcterms:created>
  <dcterms:modified xsi:type="dcterms:W3CDTF">2012-01-03T23:11:25Z</dcterms:modified>
</cp:coreProperties>
</file>