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1"/>
  </p:notesMasterIdLst>
  <p:sldIdLst>
    <p:sldId id="256" r:id="rId5"/>
    <p:sldId id="260" r:id="rId6"/>
    <p:sldId id="258" r:id="rId7"/>
    <p:sldId id="270" r:id="rId8"/>
    <p:sldId id="271" r:id="rId9"/>
    <p:sldId id="272" r:id="rId10"/>
    <p:sldId id="273" r:id="rId11"/>
    <p:sldId id="284" r:id="rId12"/>
    <p:sldId id="274" r:id="rId13"/>
    <p:sldId id="277" r:id="rId14"/>
    <p:sldId id="278" r:id="rId15"/>
    <p:sldId id="283" r:id="rId16"/>
    <p:sldId id="279" r:id="rId17"/>
    <p:sldId id="267" r:id="rId18"/>
    <p:sldId id="287" r:id="rId19"/>
    <p:sldId id="282" r:id="rId20"/>
    <p:sldId id="268" r:id="rId21"/>
    <p:sldId id="286" r:id="rId22"/>
    <p:sldId id="281" r:id="rId23"/>
    <p:sldId id="285" r:id="rId24"/>
    <p:sldId id="269" r:id="rId25"/>
    <p:sldId id="275" r:id="rId26"/>
    <p:sldId id="280" r:id="rId27"/>
    <p:sldId id="276" r:id="rId28"/>
    <p:sldId id="263"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4" autoAdjust="0"/>
    <p:restoredTop sz="65633" autoAdjust="0"/>
  </p:normalViewPr>
  <p:slideViewPr>
    <p:cSldViewPr snapToGrid="0" snapToObjects="1">
      <p:cViewPr varScale="1">
        <p:scale>
          <a:sx n="71" d="100"/>
          <a:sy n="71" d="100"/>
        </p:scale>
        <p:origin x="-2944" y="-112"/>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recall</a:t>
            </a:r>
            <a:r>
              <a:rPr lang="en-US" baseline="0" dirty="0" smtClean="0"/>
              <a:t> that semantics was one of our five words, because it’s important to understand why HTML5 introduces changes to the HTML5 markup specification, both by eliminating unneeded cruft and adding more semantically-rich elements.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5797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18</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SVG is an older graphics specification, but a powerful one. SVG, or Scalable Vector Graphics, is actually a family of specifications around providing an XML-based file-format for two-dimensional vector graphics. </a:t>
            </a:r>
          </a:p>
          <a:p>
            <a:endParaRPr lang="en-US" baseline="0" dirty="0" smtClean="0"/>
          </a:p>
          <a:p>
            <a:r>
              <a:rPr lang="en-US" baseline="0" dirty="0" smtClean="0"/>
              <a:t>SVG can be represented as a standalone .svg file or embedded as xml into your markup. Inline SVG gives you a powerful way to work with vector graphics on you page, and because it’s markup and not a binary image, you can manipulate and style anything in the SVG element and you can use script to interact with the element, much like you do with canvas.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unneeded cruft, first. </a:t>
            </a:r>
            <a:r>
              <a:rPr lang="en-US" dirty="0" smtClean="0"/>
              <a:t>You’ve seen this, no doubt. This is the smallest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7671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Doctype and meta http-equiv tags been changed. It’s nice to get that cruft out of the way.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8159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gotten some cruft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6916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Let’s take a look at some of these new elements now.</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468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look at two</a:t>
            </a:r>
            <a:r>
              <a:rPr lang="en-US" baseline="0" dirty="0" smtClean="0"/>
              <a:t> related elements that standardize how rich media is presented to users through the browser.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65122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and Video are</a:t>
            </a:r>
            <a:r>
              <a:rPr lang="en-US" baseline="0" dirty="0" smtClean="0"/>
              <a:t> some of the most talked about new elements and, on face, they are very easy to use. Practically though, Codecs complicate both audio and video because even though all browsers implement these new tags, not all agree on the proper Codecs to support. So using audio and video today is possible, but you should, as a best practice, provide at least 3 sources of video(WebM, MP4 and Ogg Vorbis) and 2 of Audio (mp3, Ogg Theora) and fallback to Silverlight or flash for browsers that don’t support Video and Audio tags.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using audio and video, and at how to provide fallback.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50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15</a:t>
            </a:fld>
            <a:endParaRPr lang="en-US"/>
          </a:p>
        </p:txBody>
      </p:sp>
    </p:spTree>
    <p:extLst>
      <p:ext uri="{BB962C8B-B14F-4D97-AF65-F5344CB8AC3E}">
        <p14:creationId xmlns:p14="http://schemas.microsoft.com/office/powerpoint/2010/main" val="34716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HTML5 Core*</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*Even haters admit these are “HTML5” technologies</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Audio and Video</a:t>
            </a:r>
            <a:r>
              <a:rPr lang="en-US" sz="6000" baseline="30000" dirty="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*Media without Plugins, but lots of Codecs</a:t>
            </a:r>
          </a:p>
        </p:txBody>
      </p:sp>
    </p:spTree>
    <p:extLst>
      <p:ext uri="{BB962C8B-B14F-4D97-AF65-F5344CB8AC3E}">
        <p14:creationId xmlns:p14="http://schemas.microsoft.com/office/powerpoint/2010/main" val="1609187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Media on Your Page… No Plugins Required.</a:t>
            </a:r>
            <a:endParaRPr lang="en-US" sz="3200" dirty="0"/>
          </a:p>
        </p:txBody>
      </p:sp>
      <p:sp>
        <p:nvSpPr>
          <p:cNvPr id="6" name="Text Placeholder 5"/>
          <p:cNvSpPr>
            <a:spLocks noGrp="1"/>
          </p:cNvSpPr>
          <p:nvPr>
            <p:ph type="body" sz="quarter" idx="10"/>
          </p:nvPr>
        </p:nvSpPr>
        <p:spPr>
          <a:xfrm>
            <a:off x="389437" y="1447801"/>
            <a:ext cx="8363937" cy="3540456"/>
          </a:xfrm>
        </p:spPr>
        <p:txBody>
          <a:bodyPr/>
          <a:lstStyle/>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video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t>
            </a:r>
            <a:r>
              <a:rPr lang="en-US" sz="2800" dirty="0" smtClean="0">
                <a:solidFill>
                  <a:schemeClr val="bg1"/>
                </a:solidFill>
              </a:rPr>
              <a:t>=“video</a:t>
            </a:r>
            <a:r>
              <a:rPr lang="en-US" sz="2800" dirty="0">
                <a:solidFill>
                  <a:schemeClr val="bg1"/>
                </a:solidFill>
              </a:rPr>
              <a:t>" </a:t>
            </a:r>
            <a:r>
              <a:rPr lang="en-US" sz="2800" b="1" dirty="0" smtClean="0">
                <a:solidFill>
                  <a:srgbClr val="800000"/>
                </a:solidFill>
                <a:effectLst>
                  <a:outerShdw blurRad="38100" dist="38100" dir="2700000" algn="tl">
                    <a:srgbClr val="000000">
                      <a:alpha val="43137"/>
                    </a:srgbClr>
                  </a:outerShdw>
                </a:effectLst>
              </a:rPr>
              <a:t>controls autoplay</a:t>
            </a:r>
            <a:r>
              <a:rPr lang="en-US" sz="2800" dirty="0" smtClean="0">
                <a:solidFill>
                  <a:schemeClr val="bg1"/>
                </a:solidFill>
              </a:rPr>
              <a:t>&gt;</a:t>
            </a:r>
            <a:endParaRPr lang="en-US" sz="2800" dirty="0">
              <a:solidFill>
                <a:schemeClr val="bg1"/>
              </a:solidFill>
            </a:endParaRPr>
          </a:p>
          <a:p>
            <a:pPr marL="0" indent="0">
              <a:buNone/>
            </a:pPr>
            <a:r>
              <a:rPr lang="en-US" sz="2800" dirty="0" smtClean="0">
                <a:solidFill>
                  <a:schemeClr val="bg1"/>
                </a:solidFill>
              </a:rPr>
              <a:t>   &lt;</a:t>
            </a:r>
            <a:r>
              <a:rPr lang="en-US" sz="2800" dirty="0">
                <a:solidFill>
                  <a:schemeClr val="bg1"/>
                </a:solidFill>
              </a:rPr>
              <a:t>source src</a:t>
            </a:r>
            <a:r>
              <a:rPr lang="en-US" sz="2800" dirty="0" smtClean="0">
                <a:solidFill>
                  <a:schemeClr val="bg1"/>
                </a:solidFill>
              </a:rPr>
              <a:t>="video.mp4</a:t>
            </a:r>
            <a:r>
              <a:rPr lang="en-US" sz="2800" dirty="0">
                <a:solidFill>
                  <a:schemeClr val="bg1"/>
                </a:solidFill>
              </a:rPr>
              <a:t>" type="</a:t>
            </a:r>
            <a:r>
              <a:rPr lang="en-US" sz="2800" dirty="0" smtClean="0">
                <a:solidFill>
                  <a:schemeClr val="bg1"/>
                </a:solidFill>
              </a:rPr>
              <a:t>video/mp4“ /&gt;</a:t>
            </a:r>
            <a:endParaRPr lang="en-US" sz="2800" dirty="0">
              <a:solidFill>
                <a:schemeClr val="bg1"/>
              </a:solidFill>
            </a:endParaRPr>
          </a:p>
          <a:p>
            <a:pPr marL="0" indent="0">
              <a:buNone/>
            </a:pPr>
            <a:r>
              <a:rPr lang="en-US" sz="2800" dirty="0" smtClean="0">
                <a:solidFill>
                  <a:schemeClr val="bg1"/>
                </a:solidFill>
              </a:rPr>
              <a:t>&lt;/</a:t>
            </a:r>
            <a:r>
              <a:rPr lang="en-US" sz="2800" dirty="0">
                <a:solidFill>
                  <a:schemeClr val="bg1"/>
                </a:solidFill>
              </a:rPr>
              <a:t>video</a:t>
            </a:r>
            <a:r>
              <a:rPr lang="en-US" sz="2800" dirty="0" smtClean="0">
                <a:solidFill>
                  <a:schemeClr val="bg1"/>
                </a:solidFill>
              </a:rPr>
              <a:t>&gt;</a:t>
            </a:r>
          </a:p>
          <a:p>
            <a:pPr marL="0" indent="0">
              <a:buNone/>
            </a:pPr>
            <a:r>
              <a:rPr lang="en-US" sz="2800" dirty="0">
                <a:solidFill>
                  <a:schemeClr val="bg1"/>
                </a:solidFill>
              </a:rPr>
              <a:t>document.getElementById("video").</a:t>
            </a:r>
            <a:r>
              <a:rPr lang="en-US" sz="2800" b="1" dirty="0">
                <a:solidFill>
                  <a:srgbClr val="800000"/>
                </a:solidFill>
                <a:effectLst>
                  <a:outerShdw blurRad="38100" dist="38100" dir="2700000" algn="tl">
                    <a:srgbClr val="000000">
                      <a:alpha val="43137"/>
                    </a:srgbClr>
                  </a:outerShdw>
                </a:effectLst>
              </a:rPr>
              <a:t>play</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audio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id="audio" src="sound.mp3" controls&gt;&lt;/audio&gt;</a:t>
            </a:r>
            <a:br>
              <a:rPr lang="en-US" sz="2800" dirty="0">
                <a:solidFill>
                  <a:schemeClr val="bg1"/>
                </a:solidFill>
              </a:rPr>
            </a:br>
            <a:r>
              <a:rPr lang="en-US" sz="2800" dirty="0">
                <a:solidFill>
                  <a:schemeClr val="bg1"/>
                </a:solidFill>
              </a:rPr>
              <a:t>document.getElementById("audio").</a:t>
            </a:r>
            <a:r>
              <a:rPr lang="en-US" sz="2800" b="1" dirty="0">
                <a:solidFill>
                  <a:srgbClr val="800000"/>
                </a:solidFill>
                <a:effectLst>
                  <a:outerShdw blurRad="38100" dist="38100" dir="2700000" algn="tl">
                    <a:srgbClr val="000000">
                      <a:alpha val="43137"/>
                    </a:srgbClr>
                  </a:outerShdw>
                </a:effectLst>
              </a:rPr>
              <a:t>muted</a:t>
            </a:r>
            <a:r>
              <a:rPr lang="en-US" sz="2800" dirty="0">
                <a:solidFill>
                  <a:srgbClr val="800000"/>
                </a:solidFill>
              </a:rPr>
              <a:t> </a:t>
            </a:r>
            <a:r>
              <a:rPr lang="en-US" sz="2800" dirty="0">
                <a:solidFill>
                  <a:schemeClr val="bg1"/>
                </a:solidFill>
              </a:rPr>
              <a:t>= false;</a:t>
            </a:r>
          </a:p>
        </p:txBody>
      </p:sp>
      <p:pic>
        <p:nvPicPr>
          <p:cNvPr id="2052" name="Picture 4" descr="C:\Users\brsatrom\AppData\Local\Temp\SNAGHTML472e749.PNG"/>
          <p:cNvPicPr>
            <a:picLocks noChangeAspect="1" noChangeArrowheads="1"/>
          </p:cNvPicPr>
          <p:nvPr/>
        </p:nvPicPr>
        <p:blipFill rotWithShape="1">
          <a:blip r:embed="rId3">
            <a:biLevel thresh="5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512" t="11862" r="2221" b="12524"/>
          <a:stretch/>
        </p:blipFill>
        <p:spPr bwMode="auto">
          <a:xfrm>
            <a:off x="970008" y="5602811"/>
            <a:ext cx="5285478" cy="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25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Audio and Video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590351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10.5</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2.3</a:t>
                      </a:r>
                      <a:endParaRPr lang="en-US" sz="2800" b="1" dirty="0">
                        <a:solidFill>
                          <a:srgbClr val="000000"/>
                        </a:solidFill>
                      </a:endParaRPr>
                    </a:p>
                  </a:txBody>
                  <a:tcPr/>
                </a:tc>
                <a:tc>
                  <a:txBody>
                    <a:bodyPr/>
                    <a:lstStyle/>
                    <a:p>
                      <a:pPr algn="ctr"/>
                      <a:r>
                        <a:rPr lang="en-US" sz="2800" b="1" dirty="0" smtClean="0">
                          <a:solidFill>
                            <a:srgbClr val="000000"/>
                          </a:solidFill>
                        </a:rPr>
                        <a:t>4</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&lt;audio&gt; and &lt;video&gt;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628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HTML5 Forms*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*Finally, support for the data-entry we</a:t>
            </a:r>
            <a:r>
              <a:rPr lang="fr-FR" dirty="0" smtClean="0">
                <a:solidFill>
                  <a:schemeClr val="accent1"/>
                </a:solidFill>
              </a:rPr>
              <a:t>’</a:t>
            </a:r>
            <a:r>
              <a:rPr lang="en-US" dirty="0" err="1" smtClean="0">
                <a:solidFill>
                  <a:schemeClr val="accent1"/>
                </a:solidFill>
              </a:rPr>
              <a:t>ve</a:t>
            </a:r>
            <a:r>
              <a:rPr lang="en-US" dirty="0" smtClean="0">
                <a:solidFill>
                  <a:schemeClr val="accent1"/>
                </a:solidFill>
              </a:rPr>
              <a:t> been doing for 15 years</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Input Types </a:t>
            </a:r>
            <a:r>
              <a:rPr lang="en-US" smtClean="0"/>
              <a:t>and Attributes</a:t>
            </a:r>
            <a:endParaRPr lang="en-US"/>
          </a:p>
        </p:txBody>
      </p:sp>
      <p:sp>
        <p:nvSpPr>
          <p:cNvPr id="6" name="Text Placeholder 5"/>
          <p:cNvSpPr>
            <a:spLocks noGrp="1"/>
          </p:cNvSpPr>
          <p:nvPr>
            <p:ph type="body" sz="quarter" idx="10"/>
          </p:nvPr>
        </p:nvSpPr>
        <p:spPr>
          <a:xfrm>
            <a:off x="389436" y="1181311"/>
            <a:ext cx="8363937" cy="3134705"/>
          </a:xfrm>
        </p:spPr>
        <p:txBody>
          <a:bodyPr/>
          <a:lstStyle/>
          <a:p>
            <a:pPr marL="0" indent="0">
              <a:buNone/>
            </a:pPr>
            <a:r>
              <a:rPr lang="en-US" sz="1800" dirty="0" smtClean="0">
                <a:solidFill>
                  <a:srgbClr val="000000"/>
                </a:solidFill>
              </a:rPr>
              <a:t>Name</a:t>
            </a:r>
            <a:r>
              <a:rPr lang="en-US" sz="1800" dirty="0">
                <a:solidFill>
                  <a:srgbClr val="000000"/>
                </a:solidFill>
              </a:rPr>
              <a:t>: &lt;input type="</a:t>
            </a:r>
            <a:r>
              <a:rPr lang="en-US" sz="1800" dirty="0" smtClean="0">
                <a:solidFill>
                  <a:srgbClr val="000000"/>
                </a:solidFill>
              </a:rPr>
              <a:t>text” id</a:t>
            </a:r>
            <a:r>
              <a:rPr lang="en-US" sz="1800" dirty="0">
                <a:solidFill>
                  <a:srgbClr val="000000"/>
                </a:solidFill>
              </a:rPr>
              <a:t>="</a:t>
            </a:r>
            <a:r>
              <a:rPr lang="en-US" sz="1800" dirty="0" err="1">
                <a:solidFill>
                  <a:srgbClr val="000000"/>
                </a:solidFill>
              </a:rPr>
              <a:t>orderName</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autofocus</a:t>
            </a:r>
            <a:r>
              <a:rPr lang="en-US" sz="1800" dirty="0">
                <a:solidFill>
                  <a:srgbClr val="800000"/>
                </a:solidFill>
              </a:rPr>
              <a:t> </a:t>
            </a:r>
            <a:r>
              <a:rPr lang="en-US" sz="1800" b="1" dirty="0">
                <a:solidFill>
                  <a:srgbClr val="800000"/>
                </a:solidFill>
              </a:rPr>
              <a:t>placeholder</a:t>
            </a:r>
            <a:r>
              <a:rPr lang="en-US" sz="1800" dirty="0">
                <a:solidFill>
                  <a:srgbClr val="000000"/>
                </a:solidFill>
              </a:rPr>
              <a:t>="ex. Hugo Reyes" /&gt; </a:t>
            </a:r>
            <a:endParaRPr lang="en-US" sz="1800" dirty="0" smtClean="0">
              <a:solidFill>
                <a:srgbClr val="000000"/>
              </a:solidFill>
            </a:endParaRPr>
          </a:p>
          <a:p>
            <a:pPr marL="0" indent="0">
              <a:buNone/>
            </a:pPr>
            <a:r>
              <a:rPr lang="en-US" sz="1800" dirty="0" smtClean="0">
                <a:solidFill>
                  <a:srgbClr val="000000"/>
                </a:solidFill>
              </a:rPr>
              <a:t>               </a:t>
            </a:r>
            <a:endParaRPr lang="en-US" sz="1800" dirty="0">
              <a:solidFill>
                <a:srgbClr val="000000"/>
              </a:solidFill>
            </a:endParaRPr>
          </a:p>
          <a:p>
            <a:pPr marL="0" indent="0">
              <a:buNone/>
            </a:pPr>
            <a:r>
              <a:rPr lang="en-US" sz="1800" dirty="0" smtClean="0">
                <a:solidFill>
                  <a:srgbClr val="000000"/>
                </a:solidFill>
              </a:rPr>
              <a:t>Email</a:t>
            </a:r>
            <a:r>
              <a:rPr lang="en-US" sz="1800" dirty="0">
                <a:solidFill>
                  <a:srgbClr val="000000"/>
                </a:solidFill>
              </a:rPr>
              <a:t>:&lt;input type="</a:t>
            </a:r>
            <a:r>
              <a:rPr lang="en-US" sz="1800" b="1" dirty="0">
                <a:solidFill>
                  <a:srgbClr val="800000"/>
                </a:solidFill>
              </a:rPr>
              <a:t>email</a:t>
            </a:r>
            <a:r>
              <a:rPr lang="en-US" sz="1800" dirty="0">
                <a:solidFill>
                  <a:srgbClr val="000000"/>
                </a:solidFill>
              </a:rPr>
              <a:t>"  </a:t>
            </a:r>
            <a:r>
              <a:rPr lang="en-US" sz="1800" dirty="0" smtClean="0">
                <a:solidFill>
                  <a:srgbClr val="000000"/>
                </a:solidFill>
              </a:rPr>
              <a:t>id</a:t>
            </a:r>
            <a:r>
              <a:rPr lang="en-US" sz="1800" dirty="0">
                <a:solidFill>
                  <a:srgbClr val="000000"/>
                </a:solidFill>
              </a:rPr>
              <a:t>="</a:t>
            </a:r>
            <a:r>
              <a:rPr lang="en-US" sz="1800" dirty="0" err="1">
                <a:solidFill>
                  <a:srgbClr val="000000"/>
                </a:solidFill>
              </a:rPr>
              <a:t>orderEmail</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placeholder</a:t>
            </a:r>
            <a:r>
              <a:rPr lang="en-US" sz="1800" dirty="0">
                <a:solidFill>
                  <a:srgbClr val="000000"/>
                </a:solidFill>
              </a:rPr>
              <a:t>="ex. </a:t>
            </a:r>
            <a:r>
              <a:rPr lang="en-US" sz="1800" dirty="0" err="1">
                <a:solidFill>
                  <a:srgbClr val="000000"/>
                </a:solidFill>
              </a:rPr>
              <a:t>name@domain.com</a:t>
            </a:r>
            <a:r>
              <a:rPr lang="en-US" sz="1800" dirty="0">
                <a:solidFill>
                  <a:srgbClr val="000000"/>
                </a:solidFill>
              </a:rPr>
              <a:t>" /</a:t>
            </a:r>
            <a:r>
              <a:rPr lang="en-US" sz="1800" dirty="0" smtClean="0">
                <a:solidFill>
                  <a:srgbClr val="000000"/>
                </a:solidFill>
              </a:rPr>
              <a:t>&gt;</a:t>
            </a:r>
          </a:p>
          <a:p>
            <a:pPr marL="0" indent="0">
              <a:buNone/>
            </a:pPr>
            <a:endParaRPr lang="en-US" sz="1800" dirty="0">
              <a:solidFill>
                <a:srgbClr val="000000"/>
              </a:solidFill>
            </a:endParaRPr>
          </a:p>
          <a:p>
            <a:pPr marL="0" indent="0">
              <a:buNone/>
            </a:pPr>
            <a:r>
              <a:rPr lang="en-US" sz="1800" dirty="0" smtClean="0">
                <a:solidFill>
                  <a:srgbClr val="000000"/>
                </a:solidFill>
              </a:rPr>
              <a:t>Tel</a:t>
            </a:r>
            <a:r>
              <a:rPr lang="en-US" sz="1800" dirty="0">
                <a:solidFill>
                  <a:srgbClr val="000000"/>
                </a:solidFill>
              </a:rPr>
              <a:t>: &lt;input type="</a:t>
            </a:r>
            <a:r>
              <a:rPr lang="en-US" sz="1800" b="1" dirty="0" err="1">
                <a:solidFill>
                  <a:srgbClr val="800000"/>
                </a:solidFill>
              </a:rPr>
              <a:t>tel</a:t>
            </a:r>
            <a:r>
              <a:rPr lang="en-US" sz="1800" dirty="0">
                <a:solidFill>
                  <a:srgbClr val="000000"/>
                </a:solidFill>
              </a:rPr>
              <a:t>" id="</a:t>
            </a:r>
            <a:r>
              <a:rPr lang="en-US" sz="1800" dirty="0" err="1">
                <a:solidFill>
                  <a:srgbClr val="000000"/>
                </a:solidFill>
              </a:rPr>
              <a:t>orderTelephone</a:t>
            </a:r>
            <a:r>
              <a:rPr lang="en-US" sz="1800" dirty="0">
                <a:solidFill>
                  <a:srgbClr val="000000"/>
                </a:solidFill>
              </a:rPr>
              <a:t>"  </a:t>
            </a:r>
            <a:r>
              <a:rPr lang="en-US" sz="1800" b="1" dirty="0" smtClean="0">
                <a:solidFill>
                  <a:srgbClr val="800000"/>
                </a:solidFill>
              </a:rPr>
              <a:t>pattern</a:t>
            </a:r>
            <a:r>
              <a:rPr lang="en-US" sz="1800" dirty="0">
                <a:solidFill>
                  <a:srgbClr val="000000"/>
                </a:solidFill>
              </a:rPr>
              <a:t>="\(\d\d\d\) \d\d\d\-\d\d\d\d" title="(xxx) xxx-</a:t>
            </a:r>
            <a:r>
              <a:rPr lang="en-US" sz="1800" dirty="0" err="1">
                <a:solidFill>
                  <a:srgbClr val="000000"/>
                </a:solidFill>
              </a:rPr>
              <a:t>xxxx</a:t>
            </a:r>
            <a:r>
              <a:rPr lang="en-US" sz="1800" dirty="0">
                <a:solidFill>
                  <a:srgbClr val="000000"/>
                </a:solidFill>
              </a:rPr>
              <a:t>" /&gt;  </a:t>
            </a:r>
            <a:endParaRPr lang="en-US" sz="1800" dirty="0" smtClean="0">
              <a:solidFill>
                <a:srgbClr val="000000"/>
              </a:solidFill>
            </a:endParaRPr>
          </a:p>
          <a:p>
            <a:pPr marL="0" indent="0">
              <a:buNone/>
            </a:pPr>
            <a:r>
              <a:rPr lang="en-US" sz="1800" dirty="0" smtClean="0">
                <a:solidFill>
                  <a:srgbClr val="000000"/>
                </a:solidFill>
              </a:rPr>
              <a:t>     </a:t>
            </a:r>
            <a:r>
              <a:rPr lang="en-US" sz="1800" dirty="0">
                <a:solidFill>
                  <a:srgbClr val="000000"/>
                </a:solidFill>
              </a:rPr>
              <a:t>		</a:t>
            </a:r>
            <a:endParaRPr lang="en-US" sz="1800" dirty="0" smtClean="0">
              <a:solidFill>
                <a:srgbClr val="000000"/>
              </a:solidFill>
            </a:endParaRPr>
          </a:p>
          <a:p>
            <a:pPr marL="0" indent="0">
              <a:buNone/>
            </a:pPr>
            <a:r>
              <a:rPr lang="en-US" sz="1800" dirty="0" smtClean="0">
                <a:solidFill>
                  <a:srgbClr val="000000"/>
                </a:solidFill>
              </a:rPr>
              <a:t>&lt;</a:t>
            </a:r>
            <a:r>
              <a:rPr lang="en-US" sz="1800" dirty="0">
                <a:solidFill>
                  <a:srgbClr val="000000"/>
                </a:solidFill>
              </a:rPr>
              <a:t>input type="submit" value="Place Order" /&gt;</a:t>
            </a:r>
          </a:p>
          <a:p>
            <a:pPr marL="0" indent="0">
              <a:buNone/>
            </a:pPr>
            <a:r>
              <a:rPr lang="en-US" sz="1800" dirty="0" smtClean="0">
                <a:solidFill>
                  <a:srgbClr val="000000"/>
                </a:solidFill>
              </a:rPr>
              <a:t>&lt;</a:t>
            </a:r>
            <a:r>
              <a:rPr lang="en-US" sz="1800" dirty="0">
                <a:solidFill>
                  <a:srgbClr val="000000"/>
                </a:solidFill>
              </a:rPr>
              <a:t>input type="submit" </a:t>
            </a:r>
            <a:r>
              <a:rPr lang="en-US" sz="1800" b="1" dirty="0" err="1">
                <a:solidFill>
                  <a:srgbClr val="800000"/>
                </a:solidFill>
              </a:rPr>
              <a:t>formnovalidate</a:t>
            </a:r>
            <a:r>
              <a:rPr lang="en-US" sz="1800" dirty="0">
                <a:solidFill>
                  <a:srgbClr val="800000"/>
                </a:solidFill>
              </a:rPr>
              <a:t> </a:t>
            </a:r>
            <a:r>
              <a:rPr lang="en-US" sz="1800" dirty="0">
                <a:solidFill>
                  <a:srgbClr val="000000"/>
                </a:solidFill>
              </a:rPr>
              <a:t>value="Save for Later" id="</a:t>
            </a:r>
            <a:r>
              <a:rPr lang="en-US" sz="1800" dirty="0" err="1">
                <a:solidFill>
                  <a:srgbClr val="000000"/>
                </a:solidFill>
              </a:rPr>
              <a:t>saveForLater</a:t>
            </a:r>
            <a:r>
              <a:rPr lang="en-US" sz="1800" dirty="0">
                <a:solidFill>
                  <a:srgbClr val="000000"/>
                </a:solidFill>
              </a:rPr>
              <a:t>" /</a:t>
            </a:r>
            <a:r>
              <a:rPr lang="en-US" sz="1800" dirty="0" smtClean="0">
                <a:solidFill>
                  <a:srgbClr val="000000"/>
                </a:solidFill>
              </a:rPr>
              <a:t>&gt;</a:t>
            </a:r>
            <a:endParaRPr lang="en-US" sz="1800" dirty="0">
              <a:solidFill>
                <a:srgbClr val="000000"/>
              </a:solidFill>
            </a:endParaRPr>
          </a:p>
        </p:txBody>
      </p:sp>
      <p:pic>
        <p:nvPicPr>
          <p:cNvPr id="7" name="Picture 6"/>
          <p:cNvPicPr>
            <a:picLocks noChangeAspect="1"/>
          </p:cNvPicPr>
          <p:nvPr/>
        </p:nvPicPr>
        <p:blipFill>
          <a:blip r:embed="rId3"/>
          <a:stretch>
            <a:fillRect/>
          </a:stretch>
        </p:blipFill>
        <p:spPr>
          <a:xfrm>
            <a:off x="5431755" y="4355066"/>
            <a:ext cx="2269894" cy="2261640"/>
          </a:xfrm>
          <a:prstGeom prst="rect">
            <a:avLst/>
          </a:prstGeom>
        </p:spPr>
      </p:pic>
      <p:pic>
        <p:nvPicPr>
          <p:cNvPr id="9" name="Picture 8"/>
          <p:cNvPicPr>
            <a:picLocks noChangeAspect="1"/>
          </p:cNvPicPr>
          <p:nvPr/>
        </p:nvPicPr>
        <p:blipFill>
          <a:blip r:embed="rId4"/>
          <a:stretch>
            <a:fillRect/>
          </a:stretch>
        </p:blipFill>
        <p:spPr>
          <a:xfrm>
            <a:off x="389436" y="4418314"/>
            <a:ext cx="2312776" cy="2289415"/>
          </a:xfrm>
          <a:prstGeom prst="rect">
            <a:avLst/>
          </a:prstGeom>
        </p:spPr>
      </p:pic>
      <p:pic>
        <p:nvPicPr>
          <p:cNvPr id="8" name="Picture 7"/>
          <p:cNvPicPr>
            <a:picLocks noChangeAspect="1"/>
          </p:cNvPicPr>
          <p:nvPr/>
        </p:nvPicPr>
        <p:blipFill>
          <a:blip r:embed="rId5"/>
          <a:stretch>
            <a:fillRect/>
          </a:stretch>
        </p:blipFill>
        <p:spPr>
          <a:xfrm>
            <a:off x="2263908" y="4560586"/>
            <a:ext cx="2895600" cy="1028700"/>
          </a:xfrm>
          <a:prstGeom prst="rect">
            <a:avLst/>
          </a:prstGeom>
        </p:spPr>
      </p:pic>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Form</a:t>
            </a:r>
            <a:r>
              <a:rPr lang="en-US" sz="4800" dirty="0"/>
              <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07322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Custom Data Attributes*</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*Roll Your Own (Valid) Markup</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Embed custom data with data-*</a:t>
            </a:r>
            <a:endParaRPr lang="en-US" sz="4000" dirty="0"/>
          </a:p>
        </p:txBody>
      </p:sp>
      <p:sp>
        <p:nvSpPr>
          <p:cNvPr id="6" name="Text Placeholder 5"/>
          <p:cNvSpPr>
            <a:spLocks noGrp="1"/>
          </p:cNvSpPr>
          <p:nvPr>
            <p:ph type="body" sz="quarter" idx="10"/>
          </p:nvPr>
        </p:nvSpPr>
        <p:spPr>
          <a:xfrm>
            <a:off x="389438" y="1905003"/>
            <a:ext cx="8363937" cy="2346283"/>
          </a:xfrm>
        </p:spPr>
        <p:txBody>
          <a:bodyPr/>
          <a:lstStyle/>
          <a:p>
            <a:pPr marL="0" indent="0">
              <a:buNone/>
            </a:pPr>
            <a:r>
              <a:rPr lang="en-US" dirty="0" smtClean="0">
                <a:solidFill>
                  <a:srgbClr val="000000"/>
                </a:solidFill>
              </a:rPr>
              <a:t>    &lt;</a:t>
            </a:r>
            <a:r>
              <a:rPr lang="en-US" dirty="0" err="1" smtClean="0">
                <a:solidFill>
                  <a:srgbClr val="000000"/>
                </a:solidFill>
              </a:rPr>
              <a:t>ol</a:t>
            </a:r>
            <a:r>
              <a:rPr lang="en-US" dirty="0" smtClean="0">
                <a:solidFill>
                  <a:srgbClr val="000000"/>
                </a:solidFill>
              </a:rPr>
              <a:t> id=“songs” </a:t>
            </a:r>
            <a:r>
              <a:rPr lang="en-US" b="1" dirty="0" smtClean="0">
                <a:solidFill>
                  <a:srgbClr val="800000"/>
                </a:solidFill>
              </a:rPr>
              <a:t>data-</a:t>
            </a:r>
            <a:r>
              <a:rPr lang="en-US" b="1" dirty="0" err="1" smtClean="0">
                <a:solidFill>
                  <a:srgbClr val="800000"/>
                </a:solidFill>
              </a:rPr>
              <a:t>totaltime</a:t>
            </a:r>
            <a:r>
              <a:rPr lang="en-US" dirty="0" smtClean="0">
                <a:solidFill>
                  <a:srgbClr val="000000"/>
                </a:solidFill>
              </a:rPr>
              <a:t>=“34m23s”&gt;</a:t>
            </a:r>
          </a:p>
          <a:p>
            <a:pPr marL="460375" lvl="1" indent="0">
              <a:buNone/>
            </a:pPr>
            <a:r>
              <a:rPr lang="en-US" dirty="0" smtClean="0">
                <a:solidFill>
                  <a:srgbClr val="000000"/>
                </a:solidFill>
              </a:rPr>
              <a:t>   &lt;li </a:t>
            </a:r>
            <a:r>
              <a:rPr lang="en-US" b="1" dirty="0" smtClean="0">
                <a:solidFill>
                  <a:srgbClr val="800000"/>
                </a:solidFill>
              </a:rPr>
              <a:t>data-length</a:t>
            </a:r>
            <a:r>
              <a:rPr lang="en-US" dirty="0" smtClean="0">
                <a:solidFill>
                  <a:srgbClr val="000000"/>
                </a:solidFill>
              </a:rPr>
              <a:t>=“2m11s”&gt;Beyond the Sea&lt;/li&gt;</a:t>
            </a:r>
          </a:p>
          <a:p>
            <a:pPr marL="460375" lvl="1" indent="0">
              <a:buNone/>
            </a:pPr>
            <a:r>
              <a:rPr lang="en-US" dirty="0">
                <a:solidFill>
                  <a:srgbClr val="000000"/>
                </a:solidFill>
              </a:rPr>
              <a:t> </a:t>
            </a:r>
            <a:r>
              <a:rPr lang="en-US" dirty="0" smtClean="0">
                <a:solidFill>
                  <a:srgbClr val="000000"/>
                </a:solidFill>
              </a:rPr>
              <a:t>  …</a:t>
            </a:r>
          </a:p>
          <a:p>
            <a:pPr marL="460375" lvl="1" indent="0">
              <a:buNone/>
            </a:pPr>
            <a:r>
              <a:rPr lang="en-US" dirty="0" smtClean="0">
                <a:solidFill>
                  <a:srgbClr val="000000"/>
                </a:solidFill>
              </a:rPr>
              <a:t>&lt;/</a:t>
            </a:r>
            <a:r>
              <a:rPr lang="en-US" dirty="0" err="1" smtClean="0">
                <a:solidFill>
                  <a:srgbClr val="000000"/>
                </a:solidFill>
              </a:rPr>
              <a:t>ol</a:t>
            </a:r>
            <a:r>
              <a:rPr lang="en-US" dirty="0" smtClean="0">
                <a:solidFill>
                  <a:srgbClr val="000000"/>
                </a:solidFill>
              </a:rPr>
              <a:t>&gt;</a:t>
            </a:r>
          </a:p>
          <a:p>
            <a:pPr marL="460375" lvl="1" indent="0">
              <a:buNone/>
            </a:pPr>
            <a:r>
              <a:rPr lang="en-US" dirty="0" smtClean="0">
                <a:solidFill>
                  <a:srgbClr val="000000"/>
                </a:solidFill>
              </a:rPr>
              <a:t>$(‘songs’).</a:t>
            </a:r>
            <a:r>
              <a:rPr lang="en-US" b="1" dirty="0" smtClean="0">
                <a:solidFill>
                  <a:srgbClr val="800000"/>
                </a:solidFill>
              </a:rPr>
              <a:t>dataset</a:t>
            </a:r>
            <a:r>
              <a:rPr lang="en-US" dirty="0" smtClean="0">
                <a:solidFill>
                  <a:srgbClr val="000000"/>
                </a:solidFill>
              </a:rPr>
              <a:t>[‘</a:t>
            </a:r>
            <a:r>
              <a:rPr lang="en-US" dirty="0" err="1" smtClean="0">
                <a:solidFill>
                  <a:srgbClr val="000000"/>
                </a:solidFill>
              </a:rPr>
              <a:t>totaltime</a:t>
            </a:r>
            <a:r>
              <a:rPr lang="en-US" dirty="0" smtClean="0">
                <a:solidFill>
                  <a:srgbClr val="000000"/>
                </a:solidFill>
              </a:rPr>
              <a:t>’] // 34m23s</a:t>
            </a:r>
          </a:p>
        </p:txBody>
      </p:sp>
      <p:pic>
        <p:nvPicPr>
          <p:cNvPr id="7" name="Picture 6"/>
          <p:cNvPicPr>
            <a:picLocks noChangeAspect="1"/>
          </p:cNvPicPr>
          <p:nvPr/>
        </p:nvPicPr>
        <p:blipFill>
          <a:blip r:embed="rId3"/>
          <a:stretch>
            <a:fillRect/>
          </a:stretch>
        </p:blipFill>
        <p:spPr>
          <a:xfrm>
            <a:off x="4016275" y="4475173"/>
            <a:ext cx="4737100" cy="1968500"/>
          </a:xfrm>
          <a:prstGeom prst="rect">
            <a:avLst/>
          </a:prstGeom>
        </p:spPr>
      </p:pic>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29094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7</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5.1</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HTML5 Core</a:t>
            </a:r>
            <a:endParaRPr lang="en-US" dirty="0"/>
          </a:p>
        </p:txBody>
      </p:sp>
      <p:sp>
        <p:nvSpPr>
          <p:cNvPr id="6" name="Text Placeholder 4"/>
          <p:cNvSpPr>
            <a:spLocks noGrp="1"/>
          </p:cNvSpPr>
          <p:nvPr>
            <p:ph type="body" sz="quarter" idx="10"/>
          </p:nvPr>
        </p:nvSpPr>
        <p:spPr>
          <a:xfrm>
            <a:off x="389436" y="1447802"/>
            <a:ext cx="8363938" cy="2667397"/>
          </a:xfrm>
        </p:spPr>
        <p:txBody>
          <a:bodyPr/>
          <a:lstStyle/>
          <a:p>
            <a:pPr marL="0" indent="0">
              <a:buNone/>
            </a:pPr>
            <a:r>
              <a:rPr lang="en-US" dirty="0" smtClean="0"/>
              <a:t>A set of features covered by the main W3C HTML5 spec, which describes this spec as “A vocabulary and associated APIs for HTML and XHTML.” Includes features like: markup, SVG, audio and video,  web forms, validation, custom data attributes and more</a:t>
            </a:r>
          </a:p>
        </p:txBody>
      </p:sp>
      <p:pic>
        <p:nvPicPr>
          <p:cNvPr id="2" name="Picture 1"/>
          <p:cNvPicPr>
            <a:picLocks noChangeAspect="1"/>
          </p:cNvPicPr>
          <p:nvPr/>
        </p:nvPicPr>
        <p:blipFill>
          <a:blip r:embed="rId2"/>
          <a:stretch>
            <a:fillRect/>
          </a:stretch>
        </p:blipFill>
        <p:spPr>
          <a:xfrm>
            <a:off x="5854095" y="3593646"/>
            <a:ext cx="3084286" cy="2937782"/>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“data-*”</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SVG*</a:t>
            </a:r>
            <a:endParaRPr lang="en-US" dirty="0"/>
          </a:p>
        </p:txBody>
      </p:sp>
      <p:sp>
        <p:nvSpPr>
          <p:cNvPr id="5" name="Subtitle 4"/>
          <p:cNvSpPr>
            <a:spLocks noGrp="1"/>
          </p:cNvSpPr>
          <p:nvPr>
            <p:ph type="subTitle" idx="1"/>
          </p:nvPr>
        </p:nvSpPr>
        <p:spPr/>
        <p:txBody>
          <a:bodyPr/>
          <a:lstStyle/>
          <a:p>
            <a:r>
              <a:rPr lang="en-US" dirty="0" smtClean="0">
                <a:solidFill>
                  <a:srgbClr val="FFC425"/>
                </a:solidFill>
              </a:rPr>
              <a:t>*Canvas’ (</a:t>
            </a:r>
            <a:r>
              <a:rPr lang="en-US" dirty="0" err="1" smtClean="0">
                <a:solidFill>
                  <a:srgbClr val="FFC425"/>
                </a:solidFill>
              </a:rPr>
              <a:t>eXtensible</a:t>
            </a:r>
            <a:r>
              <a:rPr lang="en-US" dirty="0" smtClean="0">
                <a:solidFill>
                  <a:srgbClr val="FFC425"/>
                </a:solidFill>
              </a:rPr>
              <a:t>) Big Brother</a:t>
            </a:r>
          </a:p>
          <a:p>
            <a:endParaRPr lang="en-US"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92036" y="1447800"/>
            <a:ext cx="8363937" cy="3883114"/>
          </a:xfrm>
        </p:spPr>
        <p:txBody>
          <a:bodyPr/>
          <a:lstStyle/>
          <a:p>
            <a:pPr marL="0" indent="0">
              <a:buNone/>
            </a:pPr>
            <a:r>
              <a:rPr lang="en-US" sz="2000" dirty="0">
                <a:solidFill>
                  <a:schemeClr val="bg1"/>
                </a:solidFill>
              </a:rPr>
              <a:t>&lt;</a:t>
            </a:r>
            <a:r>
              <a:rPr lang="en-US" sz="2000" b="1" dirty="0">
                <a:solidFill>
                  <a:srgbClr val="800000"/>
                </a:solidFill>
                <a:effectLst>
                  <a:outerShdw blurRad="38100" dist="38100" dir="2700000" algn="tl">
                    <a:srgbClr val="000000">
                      <a:alpha val="43137"/>
                    </a:srgbClr>
                  </a:outerShdw>
                </a:effectLst>
              </a:rPr>
              <a:t>svg</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xmlns="http://www.w3.org/2000/svg" </a:t>
            </a:r>
            <a:r>
              <a:rPr lang="en-US" sz="2000" dirty="0" smtClean="0">
                <a:solidFill>
                  <a:schemeClr val="bg1"/>
                </a:solidFill>
              </a:rPr>
              <a:t>viewBox</a:t>
            </a:r>
            <a:r>
              <a:rPr lang="en-US" sz="2000" dirty="0">
                <a:solidFill>
                  <a:schemeClr val="bg1"/>
                </a:solidFill>
              </a:rPr>
              <a:t>="0 0 220.5 199.5"&gt;</a:t>
            </a:r>
          </a:p>
          <a:p>
            <a:pPr marL="0" indent="0">
              <a:buNone/>
            </a:pPr>
            <a:r>
              <a:rPr lang="en-US" sz="2000" dirty="0">
                <a:solidFill>
                  <a:schemeClr val="bg1"/>
                </a:solidFill>
              </a:rPr>
              <a:t>   </a:t>
            </a:r>
            <a:r>
              <a:rPr lang="en-US" sz="2000" dirty="0" smtClean="0">
                <a:solidFill>
                  <a:schemeClr val="bg1"/>
                </a:solidFill>
              </a:rPr>
              <a:t>&lt;</a:t>
            </a:r>
            <a:r>
              <a:rPr lang="en-US" sz="2000" dirty="0">
                <a:solidFill>
                  <a:schemeClr val="bg1"/>
                </a:solidFill>
              </a:rPr>
              <a:t>title&gt;HTML5 CSS Styling Logo&lt;/title&gt;</a:t>
            </a:r>
          </a:p>
          <a:p>
            <a:pPr marL="0" indent="0">
              <a:buNone/>
            </a:pPr>
            <a:r>
              <a:rPr lang="en-US" sz="2000" dirty="0" smtClean="0">
                <a:solidFill>
                  <a:schemeClr val="bg1"/>
                </a:solidFill>
              </a:rPr>
              <a:t>   &lt;</a:t>
            </a:r>
            <a:r>
              <a:rPr lang="en-US" sz="2000" b="1" dirty="0">
                <a:solidFill>
                  <a:srgbClr val="800000"/>
                </a:solidFill>
                <a:effectLst>
                  <a:outerShdw blurRad="38100" dist="38100" dir="2700000" algn="tl">
                    <a:srgbClr val="000000">
                      <a:alpha val="43137"/>
                    </a:srgbClr>
                  </a:outerShdw>
                </a:effectLst>
              </a:rPr>
              <a:t>path</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d="M32.8,0L25.4,37.0 176.0,37.0 171.3,60.9 20.6,60.9 13.3,97.9 163.9,97.9 155.5,140.1 94.8,160.2 42.2,140.1 45.8,121.8 8.8,121.8 0,166.2 87.0,199.5 187.3,166.2 200.6,99.4 203.3,86.0 220.4,0z"/&gt;</a:t>
            </a:r>
          </a:p>
          <a:p>
            <a:pPr marL="0" indent="0">
              <a:buNone/>
            </a:pPr>
            <a:r>
              <a:rPr lang="en-US" sz="2000" dirty="0" smtClean="0">
                <a:solidFill>
                  <a:schemeClr val="bg1"/>
                </a:solidFill>
              </a:rPr>
              <a:t>&lt;/</a:t>
            </a:r>
            <a:r>
              <a:rPr lang="en-US" sz="2000" dirty="0">
                <a:solidFill>
                  <a:schemeClr val="bg1"/>
                </a:solidFill>
              </a:rPr>
              <a:t>svg</a:t>
            </a:r>
            <a:r>
              <a:rPr lang="en-US" sz="2000" dirty="0" smtClean="0">
                <a:solidFill>
                  <a:schemeClr val="bg1"/>
                </a:solidFill>
              </a:rPr>
              <a:t>&gt;</a:t>
            </a:r>
          </a:p>
          <a:p>
            <a:pPr marL="0" indent="0">
              <a:buNone/>
            </a:pPr>
            <a:endParaRPr lang="en-US" sz="2000" dirty="0">
              <a:solidFill>
                <a:schemeClr val="bg1"/>
              </a:solidFill>
            </a:endParaRPr>
          </a:p>
          <a:p>
            <a:pPr marL="0" indent="0">
              <a:buNone/>
            </a:pPr>
            <a:r>
              <a:rPr lang="en-US" sz="2000" dirty="0" smtClean="0">
                <a:solidFill>
                  <a:schemeClr val="bg1"/>
                </a:solidFill>
              </a:rPr>
              <a:t>&lt;style&gt;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svg path </a:t>
            </a:r>
            <a:r>
              <a:rPr lang="en-US" sz="2000" dirty="0" smtClean="0">
                <a:solidFill>
                  <a:schemeClr val="bg1"/>
                </a:solidFill>
              </a:rPr>
              <a: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fill</a:t>
            </a:r>
            <a:r>
              <a:rPr lang="en-US" sz="2000" dirty="0" smtClean="0">
                <a:solidFill>
                  <a:schemeClr val="bg1"/>
                </a:solidFill>
              </a:rPr>
              <a:t>: navy;</a:t>
            </a:r>
          </a:p>
          <a:p>
            <a:pPr marL="0" indent="0">
              <a:buNone/>
            </a:pP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marL="0" indent="0">
              <a:buNone/>
            </a:pPr>
            <a:r>
              <a:rPr lang="en-US" sz="2000" dirty="0" smtClean="0">
                <a:solidFill>
                  <a:schemeClr val="bg1"/>
                </a:solidFill>
              </a:rPr>
              <a:t>&lt;/style&gt;</a:t>
            </a:r>
            <a:endParaRPr lang="en-US" sz="2000" dirty="0">
              <a:solidFill>
                <a:schemeClr val="bg1"/>
              </a:solidFill>
            </a:endParaRPr>
          </a:p>
        </p:txBody>
      </p:sp>
      <p:sp>
        <p:nvSpPr>
          <p:cNvPr id="5" name="Title 4"/>
          <p:cNvSpPr>
            <a:spLocks noGrp="1"/>
          </p:cNvSpPr>
          <p:nvPr>
            <p:ph type="title"/>
          </p:nvPr>
        </p:nvSpPr>
        <p:spPr>
          <a:xfrm>
            <a:off x="389436" y="228602"/>
            <a:ext cx="8363938" cy="507831"/>
          </a:xfrm>
        </p:spPr>
        <p:txBody>
          <a:bodyPr/>
          <a:lstStyle/>
          <a:p>
            <a:r>
              <a:rPr lang="en-US" sz="3600" dirty="0" smtClean="0"/>
              <a:t>&lt;svg&gt; + &lt;html&gt; = Stylable, Scriptable SVG</a:t>
            </a:r>
            <a:endParaRPr lang="en-US" sz="36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2864" y="3618471"/>
            <a:ext cx="231517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SVG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29826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a:t>
                      </a:r>
                      <a:endParaRPr lang="en-US" sz="3200" b="1" dirty="0">
                        <a:solidFill>
                          <a:schemeClr val="bg1"/>
                        </a:solidFill>
                      </a:endParaRPr>
                    </a:p>
                  </a:txBody>
                  <a:tcPr/>
                </a:tc>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3.2</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3</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&lt;</a:t>
            </a:r>
            <a:r>
              <a:rPr lang="en-US" sz="6600" dirty="0" err="1" smtClean="0"/>
              <a:t>svg</a:t>
            </a:r>
            <a:r>
              <a:rPr lang="en-US" sz="6600" dirty="0" smtClean="0"/>
              <a:t>&gt;</a:t>
            </a:r>
            <a:endParaRPr lang="en-US" sz="6600" dirty="0"/>
          </a:p>
        </p:txBody>
      </p:sp>
    </p:spTree>
    <p:extLst>
      <p:ext uri="{BB962C8B-B14F-4D97-AF65-F5344CB8AC3E}">
        <p14:creationId xmlns:p14="http://schemas.microsoft.com/office/powerpoint/2010/main" val="3224406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http://bit.ly/</a:t>
            </a:r>
            <a:r>
              <a:rPr lang="en-US" dirty="0" err="1" smtClean="0">
                <a:solidFill>
                  <a:srgbClr val="800000"/>
                </a:solidFill>
              </a:rPr>
              <a:t>AovWWC</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“2- </a:t>
            </a:r>
            <a:r>
              <a:rPr lang="en-US" smtClean="0">
                <a:solidFill>
                  <a:schemeClr val="tx2"/>
                </a:solidFill>
              </a:rPr>
              <a:t>HTML5 Core” </a:t>
            </a:r>
            <a:r>
              <a:rPr lang="en-US" dirty="0" smtClean="0">
                <a:solidFill>
                  <a:schemeClr val="tx2"/>
                </a:solidFill>
              </a:rPr>
              <a:t>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2618153"/>
          </a:xfrm>
        </p:spPr>
        <p:txBody>
          <a:bodyPr/>
          <a:lstStyle/>
          <a:p>
            <a:r>
              <a:rPr lang="en-US" dirty="0" smtClean="0"/>
              <a:t>Semantic Markup</a:t>
            </a:r>
          </a:p>
          <a:p>
            <a:r>
              <a:rPr lang="en-US" dirty="0" smtClean="0"/>
              <a:t>Audio and Video</a:t>
            </a:r>
          </a:p>
          <a:p>
            <a:r>
              <a:rPr lang="en-US" dirty="0" smtClean="0"/>
              <a:t>Web Forms</a:t>
            </a:r>
          </a:p>
          <a:p>
            <a:r>
              <a:rPr lang="en-US" dirty="0" smtClean="0"/>
              <a:t>Custom Data Attributes (Data-*)</a:t>
            </a:r>
          </a:p>
          <a:p>
            <a:r>
              <a:rPr lang="en-US" dirty="0" smtClean="0"/>
              <a:t>SVG</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Semantic Markup</a:t>
            </a:r>
            <a:r>
              <a:rPr lang="en-US" sz="6000" baseline="30000" dirty="0" smtClean="0"/>
              <a:t>*</a:t>
            </a:r>
            <a:endParaRPr lang="en-US" sz="6000" baseline="30000" dirty="0"/>
          </a:p>
        </p:txBody>
      </p:sp>
      <p:sp>
        <p:nvSpPr>
          <p:cNvPr id="5" name="Subtitle 4"/>
          <p:cNvSpPr>
            <a:spLocks noGrp="1"/>
          </p:cNvSpPr>
          <p:nvPr>
            <p:ph type="subTitle" idx="1"/>
          </p:nvPr>
        </p:nvSpPr>
        <p:spPr/>
        <p:txBody>
          <a:bodyPr/>
          <a:lstStyle/>
          <a:p>
            <a:r>
              <a:rPr lang="en-US" dirty="0">
                <a:solidFill>
                  <a:schemeClr val="accent1">
                    <a:alpha val="99000"/>
                  </a:schemeClr>
                </a:solidFill>
              </a:rPr>
              <a:t>*Alas, poor &lt;div&gt;, I hardly knew ye.</a:t>
            </a:r>
            <a:endParaRPr lang="en-US" dirty="0"/>
          </a:p>
          <a:p>
            <a:endParaRPr lang="en-US" dirty="0"/>
          </a:p>
        </p:txBody>
      </p:sp>
    </p:spTree>
    <p:extLst>
      <p:ext uri="{BB962C8B-B14F-4D97-AF65-F5344CB8AC3E}">
        <p14:creationId xmlns:p14="http://schemas.microsoft.com/office/powerpoint/2010/main" val="1090174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XHTML Document</a:t>
            </a:r>
            <a:endParaRPr lang="en-US" dirty="0"/>
          </a:p>
        </p:txBody>
      </p:sp>
      <p:sp>
        <p:nvSpPr>
          <p:cNvPr id="8" name="Text Placeholder 5"/>
          <p:cNvSpPr txBox="1">
            <a:spLocks/>
          </p:cNvSpPr>
          <p:nvPr/>
        </p:nvSpPr>
        <p:spPr>
          <a:xfrm>
            <a:off x="389436" y="1447800"/>
            <a:ext cx="8363937" cy="432733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4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6038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HTML5 Document</a:t>
            </a:r>
            <a:endParaRPr lang="en-US" dirty="0"/>
          </a:p>
        </p:txBody>
      </p:sp>
      <p:sp>
        <p:nvSpPr>
          <p:cNvPr id="8" name="Text Placeholder 5"/>
          <p:cNvSpPr txBox="1">
            <a:spLocks/>
          </p:cNvSpPr>
          <p:nvPr/>
        </p:nvSpPr>
        <p:spPr>
          <a:xfrm>
            <a:off x="390032" y="1447800"/>
            <a:ext cx="8363937" cy="399494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5177589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7532565"/>
              </p:ext>
            </p:extLst>
          </p:nvPr>
        </p:nvGraphicFramePr>
        <p:xfrm>
          <a:off x="1013334" y="1355907"/>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tx1"/>
                          </a:solidFill>
                        </a:rPr>
                        <a:t>article</a:t>
                      </a:r>
                      <a:endParaRPr lang="en-US" sz="3200" dirty="0">
                        <a:solidFill>
                          <a:schemeClr val="tx1"/>
                        </a:solidFill>
                      </a:endParaRPr>
                    </a:p>
                  </a:txBody>
                  <a:tcPr marL="68598" marR="68598"/>
                </a:tc>
                <a:tc>
                  <a:txBody>
                    <a:bodyPr/>
                    <a:lstStyle/>
                    <a:p>
                      <a:r>
                        <a:rPr lang="en-US" sz="3200" dirty="0" smtClean="0">
                          <a:solidFill>
                            <a:schemeClr val="tx1"/>
                          </a:solidFill>
                        </a:rPr>
                        <a:t>footer</a:t>
                      </a:r>
                      <a:endParaRPr lang="en-US" sz="3200" dirty="0">
                        <a:solidFill>
                          <a:schemeClr val="tx1"/>
                        </a:solidFill>
                      </a:endParaRPr>
                    </a:p>
                  </a:txBody>
                  <a:tcPr marL="68598" marR="68598"/>
                </a:tc>
                <a:tc>
                  <a:txBody>
                    <a:bodyPr/>
                    <a:lstStyle/>
                    <a:p>
                      <a:r>
                        <a:rPr lang="en-US" sz="3200" dirty="0" smtClean="0">
                          <a:solidFill>
                            <a:schemeClr val="tx1"/>
                          </a:solidFill>
                        </a:rPr>
                        <a:t>rt</a:t>
                      </a:r>
                      <a:endParaRPr lang="en-US" sz="3200" dirty="0">
                        <a:solidFill>
                          <a:schemeClr val="tx1"/>
                        </a:solidFill>
                      </a:endParaRPr>
                    </a:p>
                  </a:txBody>
                  <a:tcPr marL="68598" marR="68598"/>
                </a:tc>
              </a:tr>
              <a:tr h="449342">
                <a:tc>
                  <a:txBody>
                    <a:bodyPr/>
                    <a:lstStyle/>
                    <a:p>
                      <a:r>
                        <a:rPr lang="en-US" sz="3200" dirty="0" smtClean="0">
                          <a:solidFill>
                            <a:schemeClr val="tx1"/>
                          </a:solidFill>
                        </a:rPr>
                        <a:t>aside</a:t>
                      </a:r>
                      <a:endParaRPr lang="en-US" sz="3200" dirty="0">
                        <a:solidFill>
                          <a:schemeClr val="tx1"/>
                        </a:solidFill>
                      </a:endParaRPr>
                    </a:p>
                  </a:txBody>
                  <a:tcPr marL="68598" marR="68598"/>
                </a:tc>
                <a:tc>
                  <a:txBody>
                    <a:bodyPr/>
                    <a:lstStyle/>
                    <a:p>
                      <a:r>
                        <a:rPr lang="en-US" sz="3200" dirty="0" smtClean="0">
                          <a:solidFill>
                            <a:schemeClr val="tx1"/>
                          </a:solidFill>
                        </a:rPr>
                        <a:t>header</a:t>
                      </a:r>
                      <a:endParaRPr lang="en-US" sz="3200" dirty="0">
                        <a:solidFill>
                          <a:schemeClr val="tx1"/>
                        </a:solidFill>
                      </a:endParaRPr>
                    </a:p>
                  </a:txBody>
                  <a:tcPr marL="68598" marR="68598"/>
                </a:tc>
                <a:tc>
                  <a:txBody>
                    <a:bodyPr/>
                    <a:lstStyle/>
                    <a:p>
                      <a:r>
                        <a:rPr lang="en-US" sz="3200" dirty="0" smtClean="0">
                          <a:solidFill>
                            <a:schemeClr val="tx1"/>
                          </a:solidFill>
                        </a:rPr>
                        <a:t>ruby</a:t>
                      </a:r>
                      <a:endParaRPr lang="en-US" sz="3200" dirty="0">
                        <a:solidFill>
                          <a:schemeClr val="tx1"/>
                        </a:solidFill>
                      </a:endParaRPr>
                    </a:p>
                  </a:txBody>
                  <a:tcPr marL="68598" marR="68598"/>
                </a:tc>
              </a:tr>
              <a:tr h="449342">
                <a:tc>
                  <a:txBody>
                    <a:bodyPr/>
                    <a:lstStyle/>
                    <a:p>
                      <a:r>
                        <a:rPr lang="en-US" sz="3200" dirty="0" smtClean="0">
                          <a:solidFill>
                            <a:schemeClr val="tx1"/>
                          </a:solidFill>
                        </a:rPr>
                        <a:t>audio</a:t>
                      </a:r>
                      <a:endParaRPr lang="en-US" sz="3200" dirty="0">
                        <a:solidFill>
                          <a:schemeClr val="tx1"/>
                        </a:solidFill>
                      </a:endParaRPr>
                    </a:p>
                  </a:txBody>
                  <a:tcPr marL="68598" marR="68598"/>
                </a:tc>
                <a:tc>
                  <a:txBody>
                    <a:bodyPr/>
                    <a:lstStyle/>
                    <a:p>
                      <a:r>
                        <a:rPr lang="en-US" sz="3200" dirty="0" smtClean="0">
                          <a:solidFill>
                            <a:schemeClr val="tx1"/>
                          </a:solidFill>
                        </a:rPr>
                        <a:t>hgroup</a:t>
                      </a:r>
                      <a:endParaRPr lang="en-US" sz="3200" dirty="0">
                        <a:solidFill>
                          <a:schemeClr val="tx1"/>
                        </a:solidFill>
                      </a:endParaRPr>
                    </a:p>
                  </a:txBody>
                  <a:tcPr marL="68598" marR="68598"/>
                </a:tc>
                <a:tc>
                  <a:txBody>
                    <a:bodyPr/>
                    <a:lstStyle/>
                    <a:p>
                      <a:r>
                        <a:rPr lang="en-US" sz="3200" dirty="0" smtClean="0">
                          <a:solidFill>
                            <a:schemeClr val="tx1"/>
                          </a:solidFill>
                        </a:rPr>
                        <a:t>section</a:t>
                      </a:r>
                      <a:endParaRPr lang="en-US" sz="3200" dirty="0">
                        <a:solidFill>
                          <a:schemeClr val="tx1"/>
                        </a:solidFill>
                      </a:endParaRPr>
                    </a:p>
                  </a:txBody>
                  <a:tcPr marL="68598" marR="68598"/>
                </a:tc>
              </a:tr>
              <a:tr h="449342">
                <a:tc>
                  <a:txBody>
                    <a:bodyPr/>
                    <a:lstStyle/>
                    <a:p>
                      <a:r>
                        <a:rPr lang="en-US" sz="3200" dirty="0" smtClean="0">
                          <a:solidFill>
                            <a:schemeClr val="tx1"/>
                          </a:solidFill>
                        </a:rPr>
                        <a:t>canvas</a:t>
                      </a:r>
                      <a:endParaRPr lang="en-US" sz="3200" dirty="0">
                        <a:solidFill>
                          <a:schemeClr val="tx1"/>
                        </a:solidFill>
                      </a:endParaRPr>
                    </a:p>
                  </a:txBody>
                  <a:tcPr marL="68598" marR="68598"/>
                </a:tc>
                <a:tc>
                  <a:txBody>
                    <a:bodyPr/>
                    <a:lstStyle/>
                    <a:p>
                      <a:r>
                        <a:rPr lang="en-US" sz="3200" dirty="0" smtClean="0">
                          <a:solidFill>
                            <a:schemeClr val="tx1"/>
                          </a:solidFill>
                        </a:rPr>
                        <a:t>keygen</a:t>
                      </a:r>
                      <a:endParaRPr lang="en-US" sz="3200" dirty="0">
                        <a:solidFill>
                          <a:schemeClr val="tx1"/>
                        </a:solidFill>
                      </a:endParaRPr>
                    </a:p>
                  </a:txBody>
                  <a:tcPr marL="68598" marR="68598"/>
                </a:tc>
                <a:tc>
                  <a:txBody>
                    <a:bodyPr/>
                    <a:lstStyle/>
                    <a:p>
                      <a:r>
                        <a:rPr lang="en-US" sz="3200" dirty="0" smtClean="0">
                          <a:solidFill>
                            <a:schemeClr val="tx1"/>
                          </a:solidFill>
                        </a:rPr>
                        <a:t>source</a:t>
                      </a:r>
                      <a:endParaRPr lang="en-US" sz="3200" dirty="0">
                        <a:solidFill>
                          <a:schemeClr val="tx1"/>
                        </a:solidFill>
                      </a:endParaRPr>
                    </a:p>
                  </a:txBody>
                  <a:tcPr marL="68598" marR="68598"/>
                </a:tc>
              </a:tr>
              <a:tr h="449342">
                <a:tc>
                  <a:txBody>
                    <a:bodyPr/>
                    <a:lstStyle/>
                    <a:p>
                      <a:r>
                        <a:rPr lang="en-US" sz="3200" dirty="0" smtClean="0">
                          <a:solidFill>
                            <a:schemeClr val="tx1"/>
                          </a:solidFill>
                        </a:rPr>
                        <a:t>command</a:t>
                      </a:r>
                      <a:endParaRPr lang="en-US" sz="3200" dirty="0">
                        <a:solidFill>
                          <a:schemeClr val="tx1"/>
                        </a:solidFill>
                      </a:endParaRPr>
                    </a:p>
                  </a:txBody>
                  <a:tcPr marL="68598" marR="68598"/>
                </a:tc>
                <a:tc>
                  <a:txBody>
                    <a:bodyPr/>
                    <a:lstStyle/>
                    <a:p>
                      <a:r>
                        <a:rPr lang="en-US" sz="3200" dirty="0" smtClean="0">
                          <a:solidFill>
                            <a:schemeClr val="tx1"/>
                          </a:solidFill>
                        </a:rPr>
                        <a:t>mark</a:t>
                      </a:r>
                      <a:endParaRPr lang="en-US" sz="3200" dirty="0">
                        <a:solidFill>
                          <a:schemeClr val="tx1"/>
                        </a:solidFill>
                      </a:endParaRPr>
                    </a:p>
                  </a:txBody>
                  <a:tcPr marL="68598" marR="68598"/>
                </a:tc>
                <a:tc>
                  <a:txBody>
                    <a:bodyPr/>
                    <a:lstStyle/>
                    <a:p>
                      <a:r>
                        <a:rPr lang="en-US" sz="3200" dirty="0" smtClean="0">
                          <a:solidFill>
                            <a:schemeClr val="tx1"/>
                          </a:solidFill>
                        </a:rPr>
                        <a:t>summary</a:t>
                      </a:r>
                      <a:endParaRPr lang="en-US" sz="3200" dirty="0">
                        <a:solidFill>
                          <a:schemeClr val="tx1"/>
                        </a:solidFill>
                      </a:endParaRPr>
                    </a:p>
                  </a:txBody>
                  <a:tcPr marL="68598" marR="68598"/>
                </a:tc>
              </a:tr>
              <a:tr h="449342">
                <a:tc>
                  <a:txBody>
                    <a:bodyPr/>
                    <a:lstStyle/>
                    <a:p>
                      <a:r>
                        <a:rPr lang="en-US" sz="3200" dirty="0" smtClean="0">
                          <a:solidFill>
                            <a:schemeClr val="tx1"/>
                          </a:solidFill>
                        </a:rPr>
                        <a:t>datalist</a:t>
                      </a:r>
                      <a:endParaRPr lang="en-US" sz="3200" dirty="0">
                        <a:solidFill>
                          <a:schemeClr val="tx1"/>
                        </a:solidFill>
                      </a:endParaRPr>
                    </a:p>
                  </a:txBody>
                  <a:tcPr marL="68598" marR="68598"/>
                </a:tc>
                <a:tc>
                  <a:txBody>
                    <a:bodyPr/>
                    <a:lstStyle/>
                    <a:p>
                      <a:r>
                        <a:rPr lang="en-US" sz="3200" dirty="0" smtClean="0">
                          <a:solidFill>
                            <a:schemeClr val="tx1"/>
                          </a:solidFill>
                        </a:rPr>
                        <a:t>meter</a:t>
                      </a:r>
                      <a:endParaRPr lang="en-US" sz="3200" dirty="0">
                        <a:solidFill>
                          <a:schemeClr val="tx1"/>
                        </a:solidFill>
                      </a:endParaRPr>
                    </a:p>
                  </a:txBody>
                  <a:tcPr marL="68598" marR="68598"/>
                </a:tc>
                <a:tc>
                  <a:txBody>
                    <a:bodyPr/>
                    <a:lstStyle/>
                    <a:p>
                      <a:r>
                        <a:rPr lang="en-US" sz="3200" dirty="0" smtClean="0">
                          <a:solidFill>
                            <a:schemeClr val="tx1"/>
                          </a:solidFill>
                        </a:rPr>
                        <a:t>time</a:t>
                      </a:r>
                      <a:endParaRPr lang="en-US" sz="3200" dirty="0">
                        <a:solidFill>
                          <a:schemeClr val="tx1"/>
                        </a:solidFill>
                      </a:endParaRPr>
                    </a:p>
                  </a:txBody>
                  <a:tcPr marL="68598" marR="68598"/>
                </a:tc>
              </a:tr>
              <a:tr h="449342">
                <a:tc>
                  <a:txBody>
                    <a:bodyPr/>
                    <a:lstStyle/>
                    <a:p>
                      <a:r>
                        <a:rPr lang="en-US" sz="3200" dirty="0" smtClean="0">
                          <a:solidFill>
                            <a:schemeClr val="tx1"/>
                          </a:solidFill>
                        </a:rPr>
                        <a:t>embed</a:t>
                      </a:r>
                      <a:endParaRPr lang="en-US" sz="3200" dirty="0">
                        <a:solidFill>
                          <a:schemeClr val="tx1"/>
                        </a:solidFill>
                      </a:endParaRPr>
                    </a:p>
                  </a:txBody>
                  <a:tcPr marL="68598" marR="68598"/>
                </a:tc>
                <a:tc>
                  <a:txBody>
                    <a:bodyPr/>
                    <a:lstStyle/>
                    <a:p>
                      <a:r>
                        <a:rPr lang="en-US" sz="3200" dirty="0" smtClean="0">
                          <a:solidFill>
                            <a:schemeClr val="tx1"/>
                          </a:solidFill>
                        </a:rPr>
                        <a:t>output</a:t>
                      </a:r>
                      <a:endParaRPr lang="en-US" sz="3200" dirty="0">
                        <a:solidFill>
                          <a:schemeClr val="tx1"/>
                        </a:solidFill>
                      </a:endParaRPr>
                    </a:p>
                  </a:txBody>
                  <a:tcPr marL="68598" marR="68598"/>
                </a:tc>
                <a:tc>
                  <a:txBody>
                    <a:bodyPr/>
                    <a:lstStyle/>
                    <a:p>
                      <a:r>
                        <a:rPr lang="en-US" sz="3200" dirty="0" smtClean="0">
                          <a:solidFill>
                            <a:schemeClr val="tx1"/>
                          </a:solidFill>
                        </a:rPr>
                        <a:t>wbr</a:t>
                      </a:r>
                      <a:endParaRPr lang="en-US" sz="3200" dirty="0">
                        <a:solidFill>
                          <a:schemeClr val="tx1"/>
                        </a:solidFill>
                      </a:endParaRPr>
                    </a:p>
                  </a:txBody>
                  <a:tcPr marL="68598" marR="68598"/>
                </a:tc>
              </a:tr>
              <a:tr h="449342">
                <a:tc>
                  <a:txBody>
                    <a:bodyPr/>
                    <a:lstStyle/>
                    <a:p>
                      <a:r>
                        <a:rPr lang="en-US" sz="3200" dirty="0" smtClean="0">
                          <a:solidFill>
                            <a:schemeClr val="tx1"/>
                          </a:solidFill>
                        </a:rPr>
                        <a:t>figcaption</a:t>
                      </a:r>
                      <a:endParaRPr lang="en-US" sz="3200" dirty="0">
                        <a:solidFill>
                          <a:schemeClr val="tx1"/>
                        </a:solidFill>
                      </a:endParaRPr>
                    </a:p>
                  </a:txBody>
                  <a:tcPr marL="68598" marR="68598"/>
                </a:tc>
                <a:tc>
                  <a:txBody>
                    <a:bodyPr/>
                    <a:lstStyle/>
                    <a:p>
                      <a:r>
                        <a:rPr lang="en-US" sz="3200" dirty="0" smtClean="0">
                          <a:solidFill>
                            <a:schemeClr val="tx1"/>
                          </a:solidFill>
                        </a:rPr>
                        <a:t>progress</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r h="449342">
                <a:tc>
                  <a:txBody>
                    <a:bodyPr/>
                    <a:lstStyle/>
                    <a:p>
                      <a:r>
                        <a:rPr lang="en-US" sz="3200" dirty="0" smtClean="0">
                          <a:solidFill>
                            <a:schemeClr val="tx1"/>
                          </a:solidFill>
                        </a:rPr>
                        <a:t>figure</a:t>
                      </a:r>
                      <a:endParaRPr lang="en-US" sz="3200" dirty="0">
                        <a:solidFill>
                          <a:schemeClr val="tx1"/>
                        </a:solidFill>
                      </a:endParaRPr>
                    </a:p>
                  </a:txBody>
                  <a:tcPr marL="68598" marR="68598"/>
                </a:tc>
                <a:tc>
                  <a:txBody>
                    <a:bodyPr/>
                    <a:lstStyle/>
                    <a:p>
                      <a:r>
                        <a:rPr lang="en-US" sz="3200" dirty="0" smtClean="0">
                          <a:solidFill>
                            <a:schemeClr val="tx1"/>
                          </a:solidFill>
                        </a:rPr>
                        <a:t>rp</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bl>
          </a:graphicData>
        </a:graphic>
      </p:graphicFrame>
      <p:sp>
        <p:nvSpPr>
          <p:cNvPr id="5" name="Title 4"/>
          <p:cNvSpPr>
            <a:spLocks noGrp="1"/>
          </p:cNvSpPr>
          <p:nvPr>
            <p:ph type="title"/>
          </p:nvPr>
        </p:nvSpPr>
        <p:spPr/>
        <p:txBody>
          <a:bodyPr/>
          <a:lstStyle/>
          <a:p>
            <a:r>
              <a:rPr lang="en-US" dirty="0" smtClean="0"/>
              <a:t>28 New Elements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5944430"/>
              </p:ext>
            </p:extLst>
          </p:nvPr>
        </p:nvGraphicFramePr>
        <p:xfrm>
          <a:off x="1015248" y="1353312"/>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accent1"/>
                          </a:solidFill>
                        </a:rPr>
                        <a:t>article</a:t>
                      </a:r>
                      <a:endParaRPr lang="en-US" sz="3200" dirty="0">
                        <a:solidFill>
                          <a:schemeClr val="accent1"/>
                        </a:solidFill>
                      </a:endParaRPr>
                    </a:p>
                  </a:txBody>
                  <a:tcPr marL="68598" marR="68598"/>
                </a:tc>
                <a:tc>
                  <a:txBody>
                    <a:bodyPr/>
                    <a:lstStyle/>
                    <a:p>
                      <a:r>
                        <a:rPr lang="en-US" sz="3200" dirty="0" smtClean="0">
                          <a:solidFill>
                            <a:schemeClr val="accent1"/>
                          </a:solidFill>
                        </a:rPr>
                        <a:t>footer</a:t>
                      </a:r>
                      <a:endParaRPr lang="en-US" sz="3200" dirty="0">
                        <a:solidFill>
                          <a:schemeClr val="accent1"/>
                        </a:solidFill>
                      </a:endParaRPr>
                    </a:p>
                  </a:txBody>
                  <a:tcPr marL="68598" marR="68598"/>
                </a:tc>
                <a:tc>
                  <a:txBody>
                    <a:bodyPr/>
                    <a:lstStyle/>
                    <a:p>
                      <a:r>
                        <a:rPr lang="en-US" sz="3200" dirty="0" smtClean="0"/>
                        <a:t>rt</a:t>
                      </a:r>
                      <a:endParaRPr lang="en-US" sz="3200" dirty="0"/>
                    </a:p>
                  </a:txBody>
                  <a:tcPr marL="68598" marR="68598"/>
                </a:tc>
              </a:tr>
              <a:tr h="449342">
                <a:tc>
                  <a:txBody>
                    <a:bodyPr/>
                    <a:lstStyle/>
                    <a:p>
                      <a:r>
                        <a:rPr lang="en-US" sz="3200" dirty="0" smtClean="0">
                          <a:solidFill>
                            <a:schemeClr val="accent1"/>
                          </a:solidFill>
                        </a:rPr>
                        <a:t>aside</a:t>
                      </a:r>
                      <a:endParaRPr lang="en-US" sz="3200" dirty="0">
                        <a:solidFill>
                          <a:schemeClr val="accent1"/>
                        </a:solidFill>
                      </a:endParaRPr>
                    </a:p>
                  </a:txBody>
                  <a:tcPr marL="68598" marR="68598"/>
                </a:tc>
                <a:tc>
                  <a:txBody>
                    <a:bodyPr/>
                    <a:lstStyle/>
                    <a:p>
                      <a:r>
                        <a:rPr lang="en-US" sz="3200" dirty="0" smtClean="0">
                          <a:solidFill>
                            <a:schemeClr val="accent1"/>
                          </a:solidFill>
                        </a:rPr>
                        <a:t>header</a:t>
                      </a:r>
                      <a:endParaRPr lang="en-US" sz="3200" dirty="0">
                        <a:solidFill>
                          <a:schemeClr val="accent1"/>
                        </a:solidFill>
                      </a:endParaRPr>
                    </a:p>
                  </a:txBody>
                  <a:tcPr marL="68598" marR="68598"/>
                </a:tc>
                <a:tc>
                  <a:txBody>
                    <a:bodyPr/>
                    <a:lstStyle/>
                    <a:p>
                      <a:r>
                        <a:rPr lang="en-US" sz="3200" dirty="0" smtClean="0"/>
                        <a:t>ruby</a:t>
                      </a:r>
                      <a:endParaRPr lang="en-US" sz="3200" dirty="0"/>
                    </a:p>
                  </a:txBody>
                  <a:tcPr marL="68598" marR="68598"/>
                </a:tc>
              </a:tr>
              <a:tr h="449342">
                <a:tc>
                  <a:txBody>
                    <a:bodyPr/>
                    <a:lstStyle/>
                    <a:p>
                      <a:r>
                        <a:rPr lang="en-US" sz="3200" dirty="0" smtClean="0">
                          <a:solidFill>
                            <a:schemeClr val="accent1"/>
                          </a:solidFill>
                        </a:rPr>
                        <a:t>audio</a:t>
                      </a:r>
                      <a:endParaRPr lang="en-US" sz="3200" dirty="0">
                        <a:solidFill>
                          <a:schemeClr val="accent1"/>
                        </a:solidFill>
                      </a:endParaRPr>
                    </a:p>
                  </a:txBody>
                  <a:tcPr marL="68598" marR="68598"/>
                </a:tc>
                <a:tc>
                  <a:txBody>
                    <a:bodyPr/>
                    <a:lstStyle/>
                    <a:p>
                      <a:r>
                        <a:rPr lang="en-US" sz="3200" dirty="0" smtClean="0"/>
                        <a:t>hgroup</a:t>
                      </a:r>
                      <a:endParaRPr lang="en-US" sz="3200" dirty="0"/>
                    </a:p>
                  </a:txBody>
                  <a:tcPr marL="68598" marR="68598"/>
                </a:tc>
                <a:tc>
                  <a:txBody>
                    <a:bodyPr/>
                    <a:lstStyle/>
                    <a:p>
                      <a:r>
                        <a:rPr lang="en-US" sz="3200" dirty="0" smtClean="0">
                          <a:solidFill>
                            <a:schemeClr val="accent1"/>
                          </a:solidFill>
                        </a:rPr>
                        <a:t>section</a:t>
                      </a:r>
                      <a:endParaRPr lang="en-US" sz="3200" dirty="0">
                        <a:solidFill>
                          <a:schemeClr val="accent1"/>
                        </a:solidFill>
                      </a:endParaRPr>
                    </a:p>
                  </a:txBody>
                  <a:tcPr marL="68598" marR="68598"/>
                </a:tc>
              </a:tr>
              <a:tr h="449342">
                <a:tc>
                  <a:txBody>
                    <a:bodyPr/>
                    <a:lstStyle/>
                    <a:p>
                      <a:r>
                        <a:rPr lang="en-US" sz="3200" dirty="0" smtClean="0">
                          <a:solidFill>
                            <a:schemeClr val="accent1"/>
                          </a:solidFill>
                        </a:rPr>
                        <a:t>canvas</a:t>
                      </a:r>
                      <a:endParaRPr lang="en-US" sz="3200" dirty="0">
                        <a:solidFill>
                          <a:schemeClr val="accent1"/>
                        </a:solidFill>
                      </a:endParaRPr>
                    </a:p>
                  </a:txBody>
                  <a:tcPr marL="68598" marR="68598"/>
                </a:tc>
                <a:tc>
                  <a:txBody>
                    <a:bodyPr/>
                    <a:lstStyle/>
                    <a:p>
                      <a:r>
                        <a:rPr lang="en-US" sz="3200" dirty="0" smtClean="0"/>
                        <a:t>keygen</a:t>
                      </a:r>
                      <a:endParaRPr lang="en-US" sz="3200" dirty="0"/>
                    </a:p>
                  </a:txBody>
                  <a:tcPr marL="68598" marR="68598"/>
                </a:tc>
                <a:tc>
                  <a:txBody>
                    <a:bodyPr/>
                    <a:lstStyle/>
                    <a:p>
                      <a:r>
                        <a:rPr lang="en-US" sz="3200" dirty="0" smtClean="0"/>
                        <a:t>source</a:t>
                      </a:r>
                      <a:endParaRPr lang="en-US" sz="3200" dirty="0"/>
                    </a:p>
                  </a:txBody>
                  <a:tcPr marL="68598" marR="68598"/>
                </a:tc>
              </a:tr>
              <a:tr h="449342">
                <a:tc>
                  <a:txBody>
                    <a:bodyPr/>
                    <a:lstStyle/>
                    <a:p>
                      <a:r>
                        <a:rPr lang="en-US" sz="3200" dirty="0" smtClean="0"/>
                        <a:t>command</a:t>
                      </a:r>
                      <a:endParaRPr lang="en-US" sz="3200" dirty="0"/>
                    </a:p>
                  </a:txBody>
                  <a:tcPr marL="68598" marR="68598"/>
                </a:tc>
                <a:tc>
                  <a:txBody>
                    <a:bodyPr/>
                    <a:lstStyle/>
                    <a:p>
                      <a:r>
                        <a:rPr lang="en-US" sz="3200" dirty="0" smtClean="0">
                          <a:solidFill>
                            <a:schemeClr val="accent1"/>
                          </a:solidFill>
                        </a:rPr>
                        <a:t>mark</a:t>
                      </a:r>
                      <a:endParaRPr lang="en-US" sz="3200" dirty="0">
                        <a:solidFill>
                          <a:schemeClr val="accent1"/>
                        </a:solidFill>
                      </a:endParaRPr>
                    </a:p>
                  </a:txBody>
                  <a:tcPr marL="68598" marR="68598"/>
                </a:tc>
                <a:tc>
                  <a:txBody>
                    <a:bodyPr/>
                    <a:lstStyle/>
                    <a:p>
                      <a:r>
                        <a:rPr lang="en-US" sz="3200" dirty="0" smtClean="0"/>
                        <a:t>summary</a:t>
                      </a:r>
                      <a:endParaRPr lang="en-US" sz="3200" dirty="0"/>
                    </a:p>
                  </a:txBody>
                  <a:tcPr marL="68598" marR="68598"/>
                </a:tc>
              </a:tr>
              <a:tr h="449342">
                <a:tc>
                  <a:txBody>
                    <a:bodyPr/>
                    <a:lstStyle/>
                    <a:p>
                      <a:r>
                        <a:rPr lang="en-US" sz="3200" dirty="0" smtClean="0"/>
                        <a:t>datalist</a:t>
                      </a:r>
                      <a:endParaRPr lang="en-US" sz="3200" dirty="0"/>
                    </a:p>
                  </a:txBody>
                  <a:tcPr marL="68598" marR="68598"/>
                </a:tc>
                <a:tc>
                  <a:txBody>
                    <a:bodyPr/>
                    <a:lstStyle/>
                    <a:p>
                      <a:r>
                        <a:rPr lang="en-US" sz="3200" dirty="0" smtClean="0"/>
                        <a:t>meter</a:t>
                      </a:r>
                      <a:endParaRPr lang="en-US" sz="3200" dirty="0"/>
                    </a:p>
                  </a:txBody>
                  <a:tcPr marL="68598" marR="68598"/>
                </a:tc>
                <a:tc>
                  <a:txBody>
                    <a:bodyPr/>
                    <a:lstStyle/>
                    <a:p>
                      <a:r>
                        <a:rPr lang="en-US" sz="3200" dirty="0" smtClean="0">
                          <a:solidFill>
                            <a:schemeClr val="accent1"/>
                          </a:solidFill>
                        </a:rPr>
                        <a:t>time</a:t>
                      </a:r>
                      <a:endParaRPr lang="en-US" sz="3200" dirty="0">
                        <a:solidFill>
                          <a:schemeClr val="accent1"/>
                        </a:solidFill>
                      </a:endParaRPr>
                    </a:p>
                  </a:txBody>
                  <a:tcPr marL="68598" marR="68598"/>
                </a:tc>
              </a:tr>
              <a:tr h="449342">
                <a:tc>
                  <a:txBody>
                    <a:bodyPr/>
                    <a:lstStyle/>
                    <a:p>
                      <a:r>
                        <a:rPr lang="en-US" sz="3200" dirty="0" smtClean="0"/>
                        <a:t>embed</a:t>
                      </a:r>
                      <a:endParaRPr lang="en-US" sz="3200" dirty="0"/>
                    </a:p>
                  </a:txBody>
                  <a:tcPr marL="68598" marR="68598"/>
                </a:tc>
                <a:tc>
                  <a:txBody>
                    <a:bodyPr/>
                    <a:lstStyle/>
                    <a:p>
                      <a:r>
                        <a:rPr lang="en-US" sz="3200" dirty="0" smtClean="0"/>
                        <a:t>output</a:t>
                      </a:r>
                      <a:endParaRPr lang="en-US" sz="3200" dirty="0"/>
                    </a:p>
                  </a:txBody>
                  <a:tcPr marL="68598" marR="68598"/>
                </a:tc>
                <a:tc>
                  <a:txBody>
                    <a:bodyPr/>
                    <a:lstStyle/>
                    <a:p>
                      <a:r>
                        <a:rPr lang="en-US" sz="3200" dirty="0" smtClean="0"/>
                        <a:t>wbr</a:t>
                      </a:r>
                      <a:endParaRPr lang="en-US" sz="3200" dirty="0"/>
                    </a:p>
                  </a:txBody>
                  <a:tcPr marL="68598" marR="68598"/>
                </a:tc>
              </a:tr>
              <a:tr h="449342">
                <a:tc>
                  <a:txBody>
                    <a:bodyPr/>
                    <a:lstStyle/>
                    <a:p>
                      <a:r>
                        <a:rPr lang="en-US" sz="3200" dirty="0" smtClean="0">
                          <a:solidFill>
                            <a:schemeClr val="accent1"/>
                          </a:solidFill>
                        </a:rPr>
                        <a:t>figcaption</a:t>
                      </a:r>
                      <a:endParaRPr lang="en-US" sz="3200" dirty="0">
                        <a:solidFill>
                          <a:schemeClr val="accent1"/>
                        </a:solidFill>
                      </a:endParaRPr>
                    </a:p>
                  </a:txBody>
                  <a:tcPr marL="68598" marR="68598"/>
                </a:tc>
                <a:tc>
                  <a:txBody>
                    <a:bodyPr/>
                    <a:lstStyle/>
                    <a:p>
                      <a:r>
                        <a:rPr lang="en-US" sz="3200" dirty="0" smtClean="0"/>
                        <a:t>progress</a:t>
                      </a:r>
                      <a:endParaRPr lang="en-US" sz="3200" dirty="0"/>
                    </a:p>
                  </a:txBody>
                  <a:tcPr marL="68598" marR="68598"/>
                </a:tc>
                <a:tc>
                  <a:txBody>
                    <a:bodyPr/>
                    <a:lstStyle/>
                    <a:p>
                      <a:endParaRPr lang="en-US" sz="3200" dirty="0"/>
                    </a:p>
                  </a:txBody>
                  <a:tcPr marL="68598" marR="68598"/>
                </a:tc>
              </a:tr>
              <a:tr h="449342">
                <a:tc>
                  <a:txBody>
                    <a:bodyPr/>
                    <a:lstStyle/>
                    <a:p>
                      <a:r>
                        <a:rPr lang="en-US" sz="3200" dirty="0" smtClean="0">
                          <a:solidFill>
                            <a:schemeClr val="accent1"/>
                          </a:solidFill>
                        </a:rPr>
                        <a:t>figure</a:t>
                      </a:r>
                      <a:endParaRPr lang="en-US" sz="3200" dirty="0">
                        <a:solidFill>
                          <a:schemeClr val="accent1"/>
                        </a:solidFill>
                      </a:endParaRPr>
                    </a:p>
                  </a:txBody>
                  <a:tcPr marL="68598" marR="68598"/>
                </a:tc>
                <a:tc>
                  <a:txBody>
                    <a:bodyPr/>
                    <a:lstStyle/>
                    <a:p>
                      <a:r>
                        <a:rPr lang="en-US" sz="3200" dirty="0" smtClean="0"/>
                        <a:t>rp</a:t>
                      </a:r>
                      <a:endParaRPr lang="en-US" sz="3200" dirty="0"/>
                    </a:p>
                  </a:txBody>
                  <a:tcPr marL="68598" marR="68598"/>
                </a:tc>
                <a:tc>
                  <a:txBody>
                    <a:bodyPr/>
                    <a:lstStyle/>
                    <a:p>
                      <a:endParaRPr lang="en-US" sz="3200" dirty="0"/>
                    </a:p>
                  </a:txBody>
                  <a:tcPr marL="68598" marR="68598"/>
                </a:tc>
              </a:tr>
            </a:tbl>
          </a:graphicData>
        </a:graphic>
      </p:graphicFrame>
    </p:spTree>
    <p:extLst>
      <p:ext uri="{BB962C8B-B14F-4D97-AF65-F5344CB8AC3E}">
        <p14:creationId xmlns:p14="http://schemas.microsoft.com/office/powerpoint/2010/main" val="32392278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Semantic Markup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6379780"/>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11.1</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2.2</a:t>
                      </a:r>
                      <a:endParaRPr lang="en-US" sz="2800" b="1" dirty="0">
                        <a:solidFill>
                          <a:schemeClr val="bg1"/>
                        </a:solidFill>
                      </a:endParaRPr>
                    </a:p>
                  </a:txBody>
                  <a:tcPr/>
                </a:tc>
                <a:tc>
                  <a:txBody>
                    <a:bodyPr/>
                    <a:lstStyle/>
                    <a:p>
                      <a:pPr algn="ctr"/>
                      <a:r>
                        <a:rPr lang="en-US" sz="2800" b="1" dirty="0" smtClean="0">
                          <a:solidFill>
                            <a:schemeClr val="bg1"/>
                          </a:solidFill>
                        </a:rPr>
                        <a:t>4</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Semantic Markup</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0527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242</TotalTime>
  <Words>1449</Words>
  <Application>Microsoft Macintosh PowerPoint</Application>
  <PresentationFormat>On-screen Show (4:3)</PresentationFormat>
  <Paragraphs>234</Paragraphs>
  <Slides>26</Slides>
  <Notes>13</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HTML5</vt:lpstr>
      <vt:lpstr>1_White with Consolas font for code slides</vt:lpstr>
      <vt:lpstr>1_HTML5</vt:lpstr>
      <vt:lpstr>2_White with Consolas font for code slides</vt:lpstr>
      <vt:lpstr>HTML5 Core*</vt:lpstr>
      <vt:lpstr>HTML5 Core</vt:lpstr>
      <vt:lpstr>Agenda</vt:lpstr>
      <vt:lpstr>Semantic Markup*</vt:lpstr>
      <vt:lpstr>A Sample XHTML Document</vt:lpstr>
      <vt:lpstr>A Sample HTML5 Document</vt:lpstr>
      <vt:lpstr>28 New Elements</vt:lpstr>
      <vt:lpstr>Browser Support for Semantic Markup </vt:lpstr>
      <vt:lpstr>Semantic Markup</vt:lpstr>
      <vt:lpstr>Audio and Video*</vt:lpstr>
      <vt:lpstr>Media on Your Page… No Plugins Required.</vt:lpstr>
      <vt:lpstr>Browser Support for Audio and Video </vt:lpstr>
      <vt:lpstr>&lt;audio&gt; and &lt;video&gt;</vt:lpstr>
      <vt:lpstr>HTML5 Forms*</vt:lpstr>
      <vt:lpstr>New Input Types and Attributes</vt:lpstr>
      <vt:lpstr>Browser Support for Forms</vt:lpstr>
      <vt:lpstr>Custom Data Attributes*</vt:lpstr>
      <vt:lpstr>Embed custom data with data-*</vt:lpstr>
      <vt:lpstr>Browser Support for “Data-”</vt:lpstr>
      <vt:lpstr>“data-*”</vt:lpstr>
      <vt:lpstr>SVG*</vt:lpstr>
      <vt:lpstr>&lt;svg&gt; + &lt;html&gt; = Stylable, Scriptable SVG</vt:lpstr>
      <vt:lpstr>Browser Support for SVG </vt:lpstr>
      <vt:lpstr>&lt;svg&gt;</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36</cp:revision>
  <dcterms:created xsi:type="dcterms:W3CDTF">2012-01-03T16:41:51Z</dcterms:created>
  <dcterms:modified xsi:type="dcterms:W3CDTF">2012-01-04T15:16:02Z</dcterms:modified>
</cp:coreProperties>
</file>