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87" r:id="rId2"/>
    <p:sldId id="301" r:id="rId3"/>
    <p:sldId id="280" r:id="rId4"/>
    <p:sldId id="289" r:id="rId5"/>
    <p:sldId id="291" r:id="rId6"/>
    <p:sldId id="282" r:id="rId7"/>
    <p:sldId id="292" r:id="rId8"/>
    <p:sldId id="293" r:id="rId9"/>
    <p:sldId id="294" r:id="rId10"/>
    <p:sldId id="278" r:id="rId11"/>
    <p:sldId id="260" r:id="rId12"/>
    <p:sldId id="302" r:id="rId13"/>
    <p:sldId id="271" r:id="rId14"/>
    <p:sldId id="296" r:id="rId15"/>
    <p:sldId id="295" r:id="rId16"/>
    <p:sldId id="298" r:id="rId17"/>
    <p:sldId id="297" r:id="rId18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AA3D4A-AB58-4301-8545-1ABF2300137D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65C3D0E-EB6F-4B9A-B4F6-1A4582B7E2E4}">
      <dgm:prSet/>
      <dgm:spPr/>
      <dgm:t>
        <a:bodyPr/>
        <a:lstStyle/>
        <a:p>
          <a:r>
            <a:rPr lang="en-US"/>
            <a:t>By controlling the variables, quality of wine can be predicted. </a:t>
          </a:r>
        </a:p>
      </dgm:t>
    </dgm:pt>
    <dgm:pt modelId="{D53992B5-A8BA-4238-81F0-C4778046CD4D}" type="parTrans" cxnId="{935A299D-B3A0-4468-9FDE-9C3C5571A82A}">
      <dgm:prSet/>
      <dgm:spPr/>
      <dgm:t>
        <a:bodyPr/>
        <a:lstStyle/>
        <a:p>
          <a:endParaRPr lang="en-US"/>
        </a:p>
      </dgm:t>
    </dgm:pt>
    <dgm:pt modelId="{E70540EA-6AD3-40F4-85CF-40FE9A98B25B}" type="sibTrans" cxnId="{935A299D-B3A0-4468-9FDE-9C3C5571A82A}">
      <dgm:prSet/>
      <dgm:spPr/>
      <dgm:t>
        <a:bodyPr/>
        <a:lstStyle/>
        <a:p>
          <a:endParaRPr lang="en-US"/>
        </a:p>
      </dgm:t>
    </dgm:pt>
    <dgm:pt modelId="{0A845961-E392-4AEC-9625-51615B2E2F81}">
      <dgm:prSet/>
      <dgm:spPr/>
      <dgm:t>
        <a:bodyPr/>
        <a:lstStyle/>
        <a:p>
          <a:r>
            <a:rPr lang="en-US"/>
            <a:t>Control of alcohol and residual sugar content can help in production of good quality wine</a:t>
          </a:r>
        </a:p>
      </dgm:t>
    </dgm:pt>
    <dgm:pt modelId="{5F8A528A-1EE1-48C0-8ED4-6951B2CF06D8}" type="parTrans" cxnId="{056FBA01-D2D3-4E26-9FDF-EBE12E4E4F99}">
      <dgm:prSet/>
      <dgm:spPr/>
      <dgm:t>
        <a:bodyPr/>
        <a:lstStyle/>
        <a:p>
          <a:endParaRPr lang="en-US"/>
        </a:p>
      </dgm:t>
    </dgm:pt>
    <dgm:pt modelId="{F7487335-577C-4F81-BC72-441136DC96AF}" type="sibTrans" cxnId="{056FBA01-D2D3-4E26-9FDF-EBE12E4E4F99}">
      <dgm:prSet/>
      <dgm:spPr/>
      <dgm:t>
        <a:bodyPr/>
        <a:lstStyle/>
        <a:p>
          <a:endParaRPr lang="en-US"/>
        </a:p>
      </dgm:t>
    </dgm:pt>
    <dgm:pt modelId="{C70A63B6-1FA0-4EA7-B8E5-B8B6A34F21DA}" type="pres">
      <dgm:prSet presAssocID="{8BAA3D4A-AB58-4301-8545-1ABF2300137D}" presName="root" presStyleCnt="0">
        <dgm:presLayoutVars>
          <dgm:dir/>
          <dgm:resizeHandles val="exact"/>
        </dgm:presLayoutVars>
      </dgm:prSet>
      <dgm:spPr/>
    </dgm:pt>
    <dgm:pt modelId="{86EAD894-5C7A-4EB7-A7AC-CC30A3E72E97}" type="pres">
      <dgm:prSet presAssocID="{C65C3D0E-EB6F-4B9A-B4F6-1A4582B7E2E4}" presName="compNode" presStyleCnt="0"/>
      <dgm:spPr/>
    </dgm:pt>
    <dgm:pt modelId="{1715E326-3CA9-4133-AD54-F90D9327EA5C}" type="pres">
      <dgm:prSet presAssocID="{C65C3D0E-EB6F-4B9A-B4F6-1A4582B7E2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DE860652-BC2B-43D3-805B-DB53CE6BD797}" type="pres">
      <dgm:prSet presAssocID="{C65C3D0E-EB6F-4B9A-B4F6-1A4582B7E2E4}" presName="spaceRect" presStyleCnt="0"/>
      <dgm:spPr/>
    </dgm:pt>
    <dgm:pt modelId="{8C40B007-F82F-49C7-A78D-23117DE80F22}" type="pres">
      <dgm:prSet presAssocID="{C65C3D0E-EB6F-4B9A-B4F6-1A4582B7E2E4}" presName="textRect" presStyleLbl="revTx" presStyleIdx="0" presStyleCnt="2">
        <dgm:presLayoutVars>
          <dgm:chMax val="1"/>
          <dgm:chPref val="1"/>
        </dgm:presLayoutVars>
      </dgm:prSet>
      <dgm:spPr/>
    </dgm:pt>
    <dgm:pt modelId="{5666D305-390D-4590-B08D-F46D612EF7AB}" type="pres">
      <dgm:prSet presAssocID="{E70540EA-6AD3-40F4-85CF-40FE9A98B25B}" presName="sibTrans" presStyleCnt="0"/>
      <dgm:spPr/>
    </dgm:pt>
    <dgm:pt modelId="{B836FB87-4D78-4808-946B-7A2D6D4CECD8}" type="pres">
      <dgm:prSet presAssocID="{0A845961-E392-4AEC-9625-51615B2E2F81}" presName="compNode" presStyleCnt="0"/>
      <dgm:spPr/>
    </dgm:pt>
    <dgm:pt modelId="{31D23E80-839F-487B-8411-4A1F338171EC}" type="pres">
      <dgm:prSet presAssocID="{0A845961-E392-4AEC-9625-51615B2E2F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2ED7237D-72AD-4DFA-8829-C7E7C9973BD0}" type="pres">
      <dgm:prSet presAssocID="{0A845961-E392-4AEC-9625-51615B2E2F81}" presName="spaceRect" presStyleCnt="0"/>
      <dgm:spPr/>
    </dgm:pt>
    <dgm:pt modelId="{D7998130-BCD0-4236-BCBC-A89F0C4ACDC5}" type="pres">
      <dgm:prSet presAssocID="{0A845961-E392-4AEC-9625-51615B2E2F8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6FBA01-D2D3-4E26-9FDF-EBE12E4E4F99}" srcId="{8BAA3D4A-AB58-4301-8545-1ABF2300137D}" destId="{0A845961-E392-4AEC-9625-51615B2E2F81}" srcOrd="1" destOrd="0" parTransId="{5F8A528A-1EE1-48C0-8ED4-6951B2CF06D8}" sibTransId="{F7487335-577C-4F81-BC72-441136DC96AF}"/>
    <dgm:cxn modelId="{F3C50491-75BF-4E7D-ACB7-3EC8BF103E5E}" type="presOf" srcId="{0A845961-E392-4AEC-9625-51615B2E2F81}" destId="{D7998130-BCD0-4236-BCBC-A89F0C4ACDC5}" srcOrd="0" destOrd="0" presId="urn:microsoft.com/office/officeart/2018/2/layout/IconLabelList"/>
    <dgm:cxn modelId="{935A299D-B3A0-4468-9FDE-9C3C5571A82A}" srcId="{8BAA3D4A-AB58-4301-8545-1ABF2300137D}" destId="{C65C3D0E-EB6F-4B9A-B4F6-1A4582B7E2E4}" srcOrd="0" destOrd="0" parTransId="{D53992B5-A8BA-4238-81F0-C4778046CD4D}" sibTransId="{E70540EA-6AD3-40F4-85CF-40FE9A98B25B}"/>
    <dgm:cxn modelId="{784394A1-ED6E-4A35-BA98-D9674DA72237}" type="presOf" srcId="{8BAA3D4A-AB58-4301-8545-1ABF2300137D}" destId="{C70A63B6-1FA0-4EA7-B8E5-B8B6A34F21DA}" srcOrd="0" destOrd="0" presId="urn:microsoft.com/office/officeart/2018/2/layout/IconLabelList"/>
    <dgm:cxn modelId="{77F90ACF-E164-4B1E-AD18-017CD82C8249}" type="presOf" srcId="{C65C3D0E-EB6F-4B9A-B4F6-1A4582B7E2E4}" destId="{8C40B007-F82F-49C7-A78D-23117DE80F22}" srcOrd="0" destOrd="0" presId="urn:microsoft.com/office/officeart/2018/2/layout/IconLabelList"/>
    <dgm:cxn modelId="{DC7AE27B-B1A5-4D60-9960-EB5056C00014}" type="presParOf" srcId="{C70A63B6-1FA0-4EA7-B8E5-B8B6A34F21DA}" destId="{86EAD894-5C7A-4EB7-A7AC-CC30A3E72E97}" srcOrd="0" destOrd="0" presId="urn:microsoft.com/office/officeart/2018/2/layout/IconLabelList"/>
    <dgm:cxn modelId="{E252DFF6-8AA7-45D3-B61B-43987D84FBC0}" type="presParOf" srcId="{86EAD894-5C7A-4EB7-A7AC-CC30A3E72E97}" destId="{1715E326-3CA9-4133-AD54-F90D9327EA5C}" srcOrd="0" destOrd="0" presId="urn:microsoft.com/office/officeart/2018/2/layout/IconLabelList"/>
    <dgm:cxn modelId="{D2999928-DA54-4FBD-84BD-8856AFF3DBEF}" type="presParOf" srcId="{86EAD894-5C7A-4EB7-A7AC-CC30A3E72E97}" destId="{DE860652-BC2B-43D3-805B-DB53CE6BD797}" srcOrd="1" destOrd="0" presId="urn:microsoft.com/office/officeart/2018/2/layout/IconLabelList"/>
    <dgm:cxn modelId="{9463E12A-21D3-4B74-A639-4BE5354E375C}" type="presParOf" srcId="{86EAD894-5C7A-4EB7-A7AC-CC30A3E72E97}" destId="{8C40B007-F82F-49C7-A78D-23117DE80F22}" srcOrd="2" destOrd="0" presId="urn:microsoft.com/office/officeart/2018/2/layout/IconLabelList"/>
    <dgm:cxn modelId="{3F52F1BC-F1E1-4E02-B661-A99241612D49}" type="presParOf" srcId="{C70A63B6-1FA0-4EA7-B8E5-B8B6A34F21DA}" destId="{5666D305-390D-4590-B08D-F46D612EF7AB}" srcOrd="1" destOrd="0" presId="urn:microsoft.com/office/officeart/2018/2/layout/IconLabelList"/>
    <dgm:cxn modelId="{44DBE40B-E3CF-4C56-9A09-66414763D2D9}" type="presParOf" srcId="{C70A63B6-1FA0-4EA7-B8E5-B8B6A34F21DA}" destId="{B836FB87-4D78-4808-946B-7A2D6D4CECD8}" srcOrd="2" destOrd="0" presId="urn:microsoft.com/office/officeart/2018/2/layout/IconLabelList"/>
    <dgm:cxn modelId="{19DEB772-E53D-4050-90AA-16EA0D46C4ED}" type="presParOf" srcId="{B836FB87-4D78-4808-946B-7A2D6D4CECD8}" destId="{31D23E80-839F-487B-8411-4A1F338171EC}" srcOrd="0" destOrd="0" presId="urn:microsoft.com/office/officeart/2018/2/layout/IconLabelList"/>
    <dgm:cxn modelId="{35C28C8E-5738-490F-BBDA-7306862864FB}" type="presParOf" srcId="{B836FB87-4D78-4808-946B-7A2D6D4CECD8}" destId="{2ED7237D-72AD-4DFA-8829-C7E7C9973BD0}" srcOrd="1" destOrd="0" presId="urn:microsoft.com/office/officeart/2018/2/layout/IconLabelList"/>
    <dgm:cxn modelId="{A90FA225-6BCF-4915-BBA5-9D20819A2F06}" type="presParOf" srcId="{B836FB87-4D78-4808-946B-7A2D6D4CECD8}" destId="{D7998130-BCD0-4236-BCBC-A89F0C4ACD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5E326-3CA9-4133-AD54-F90D9327EA5C}">
      <dsp:nvSpPr>
        <dsp:cNvPr id="0" name=""/>
        <dsp:cNvSpPr/>
      </dsp:nvSpPr>
      <dsp:spPr>
        <a:xfrm>
          <a:off x="879734" y="1708284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0B007-F82F-49C7-A78D-23117DE80F22}">
      <dsp:nvSpPr>
        <dsp:cNvPr id="0" name=""/>
        <dsp:cNvSpPr/>
      </dsp:nvSpPr>
      <dsp:spPr>
        <a:xfrm>
          <a:off x="59890" y="341371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By controlling the variables, quality of wine can be predicted. </a:t>
          </a:r>
        </a:p>
      </dsp:txBody>
      <dsp:txXfrm>
        <a:off x="59890" y="3413716"/>
        <a:ext cx="2981250" cy="720000"/>
      </dsp:txXfrm>
    </dsp:sp>
    <dsp:sp modelId="{31D23E80-839F-487B-8411-4A1F338171EC}">
      <dsp:nvSpPr>
        <dsp:cNvPr id="0" name=""/>
        <dsp:cNvSpPr/>
      </dsp:nvSpPr>
      <dsp:spPr>
        <a:xfrm>
          <a:off x="4382703" y="1708284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98130-BCD0-4236-BCBC-A89F0C4ACDC5}">
      <dsp:nvSpPr>
        <dsp:cNvPr id="0" name=""/>
        <dsp:cNvSpPr/>
      </dsp:nvSpPr>
      <dsp:spPr>
        <a:xfrm>
          <a:off x="3562859" y="341371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Control of alcohol and residual sugar content can help in production of good quality wine</a:t>
          </a:r>
        </a:p>
      </dsp:txBody>
      <dsp:txXfrm>
        <a:off x="3562859" y="341371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62" name="Rectangle 61"/>
          <p:cNvSpPr/>
          <p:nvPr/>
        </p:nvSpPr>
        <p:spPr bwMode="hidden">
          <a:xfrm>
            <a:off x="1" y="1905001"/>
            <a:ext cx="12192000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905002"/>
            <a:ext cx="97536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1" y="4140200"/>
            <a:ext cx="97536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6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20000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1" y="482601"/>
            <a:ext cx="660400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2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2658" y="482600"/>
            <a:ext cx="184446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482600"/>
            <a:ext cx="9042400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1524001"/>
            <a:ext cx="975360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3632200"/>
            <a:ext cx="975360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2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1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20000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8000" y="482601"/>
            <a:ext cx="660400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57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1" y="1905000"/>
            <a:ext cx="5181600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5181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2" y="482601"/>
            <a:ext cx="5079182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1" y="3733800"/>
            <a:ext cx="5181600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13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482600"/>
            <a:ext cx="10363200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803401"/>
            <a:ext cx="103632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6375400"/>
            <a:ext cx="741680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75400"/>
            <a:ext cx="142240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4480" y="6375400"/>
            <a:ext cx="83312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red-wine-quality-cortez-et-al-2009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D2A27BE-8F2F-4318-952B-907D9CDA4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1" y="1899821"/>
            <a:ext cx="9753600" cy="2153107"/>
          </a:xfrm>
        </p:spPr>
        <p:txBody>
          <a:bodyPr anchor="ctr">
            <a:normAutofit/>
          </a:bodyPr>
          <a:lstStyle/>
          <a:p>
            <a:r>
              <a:rPr lang="en-US" dirty="0"/>
              <a:t>Wine Quality</a:t>
            </a:r>
            <a:br>
              <a:rPr lang="en-US" dirty="0"/>
            </a:br>
            <a:r>
              <a:rPr lang="en-US" dirty="0"/>
              <a:t>What is good wine composition?</a:t>
            </a:r>
          </a:p>
        </p:txBody>
      </p:sp>
      <p:sp>
        <p:nvSpPr>
          <p:cNvPr id="14" name="slide1">
            <a:extLst>
              <a:ext uri="{FF2B5EF4-FFF2-40B4-BE49-F238E27FC236}">
                <a16:creationId xmlns:a16="http://schemas.microsoft.com/office/drawing/2014/main" id="{4DD84242-641E-4611-9281-6C4E8AD8CA12}"/>
              </a:ext>
            </a:extLst>
          </p:cNvPr>
          <p:cNvSpPr txBox="1">
            <a:spLocks/>
          </p:cNvSpPr>
          <p:nvPr/>
        </p:nvSpPr>
        <p:spPr>
          <a:xfrm>
            <a:off x="1219201" y="4140199"/>
            <a:ext cx="9753600" cy="2545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Team Members:</a:t>
            </a:r>
          </a:p>
          <a:p>
            <a:r>
              <a:rPr lang="en-US" sz="3600" b="1" dirty="0"/>
              <a:t>Clay Selleck</a:t>
            </a:r>
          </a:p>
          <a:p>
            <a:r>
              <a:rPr lang="en-US" sz="3600" b="1" dirty="0"/>
              <a:t>MacDonald </a:t>
            </a:r>
            <a:r>
              <a:rPr lang="en-US" sz="3600" b="1" dirty="0" err="1"/>
              <a:t>Chiwara</a:t>
            </a:r>
            <a:endParaRPr lang="en-US" sz="3600" b="1" dirty="0"/>
          </a:p>
          <a:p>
            <a:r>
              <a:rPr lang="en-US" sz="3600" b="1" dirty="0"/>
              <a:t>Don Mudd</a:t>
            </a:r>
          </a:p>
        </p:txBody>
      </p:sp>
    </p:spTree>
    <p:extLst>
      <p:ext uri="{BB962C8B-B14F-4D97-AF65-F5344CB8AC3E}">
        <p14:creationId xmlns:p14="http://schemas.microsoft.com/office/powerpoint/2010/main" val="21266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lcohol">
            <a:extLst>
              <a:ext uri="{FF2B5EF4-FFF2-40B4-BE49-F238E27FC236}">
                <a16:creationId xmlns:a16="http://schemas.microsoft.com/office/drawing/2014/main" id="{7403652C-4CD9-4705-B9AB-F040B5C6D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62002"/>
            <a:ext cx="6604000" cy="5283199"/>
          </a:xfrm>
          <a:prstGeom prst="rect">
            <a:avLst/>
          </a:prstGeom>
          <a:noFill/>
        </p:spPr>
      </p:pic>
      <p:sp>
        <p:nvSpPr>
          <p:cNvPr id="43" name="Subtitle 3">
            <a:extLst>
              <a:ext uri="{FF2B5EF4-FFF2-40B4-BE49-F238E27FC236}">
                <a16:creationId xmlns:a16="http://schemas.microsoft.com/office/drawing/2014/main" id="{FF9FB819-D12F-4C46-B538-D98ABD988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762002"/>
            <a:ext cx="3962400" cy="5613398"/>
          </a:xfrm>
        </p:spPr>
        <p:txBody>
          <a:bodyPr anchor="t">
            <a:normAutofit/>
          </a:bodyPr>
          <a:lstStyle/>
          <a:p>
            <a:r>
              <a:rPr lang="en-US" dirty="0"/>
              <a:t>Alcohol levels range from 8.4% to 14.9% with an average of 10.4% and the 2</a:t>
            </a:r>
            <a:r>
              <a:rPr lang="en-US" baseline="30000" dirty="0"/>
              <a:t>nd</a:t>
            </a:r>
            <a:r>
              <a:rPr lang="en-US" dirty="0"/>
              <a:t> highest </a:t>
            </a:r>
            <a:r>
              <a:rPr lang="en-US" dirty="0" err="1"/>
              <a:t>RSquared</a:t>
            </a:r>
            <a:r>
              <a:rPr lang="en-US" dirty="0"/>
              <a:t> factor.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Alcohol would appear to have a significant impact on the quality of the wine with the 2nd highest R Squared value of our attributes/ features with the higher the alcohol the better the quality.  Most of the wines in our data were between 9 and 12% but alcohol content between 12 and 12.5% appears to be the ideal range based on the data while the wines with an alcohol % around 9.5% faired the worst.</a:t>
            </a:r>
          </a:p>
        </p:txBody>
      </p:sp>
    </p:spTree>
    <p:extLst>
      <p:ext uri="{BB962C8B-B14F-4D97-AF65-F5344CB8AC3E}">
        <p14:creationId xmlns:p14="http://schemas.microsoft.com/office/powerpoint/2010/main" val="36697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itric acid">
            <a:extLst>
              <a:ext uri="{FF2B5EF4-FFF2-40B4-BE49-F238E27FC236}">
                <a16:creationId xmlns:a16="http://schemas.microsoft.com/office/drawing/2014/main" id="{66D00C10-6A8B-43B1-B1C9-55225AEA1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62002"/>
            <a:ext cx="6604000" cy="5283199"/>
          </a:xfrm>
          <a:prstGeom prst="rect">
            <a:avLst/>
          </a:prstGeom>
          <a:noFill/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00DCDD62-F3A0-40CA-9E4F-56807F122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762002"/>
            <a:ext cx="3962400" cy="5613398"/>
          </a:xfrm>
        </p:spPr>
        <p:txBody>
          <a:bodyPr anchor="t">
            <a:normAutofit/>
          </a:bodyPr>
          <a:lstStyle/>
          <a:p>
            <a:r>
              <a:rPr lang="en-US" dirty="0"/>
              <a:t>Citric acid levels range from 0 to 1 with a mean .27.   </a:t>
            </a:r>
            <a:r>
              <a:rPr lang="en-US" dirty="0" err="1"/>
              <a:t>RSquared</a:t>
            </a:r>
            <a:r>
              <a:rPr lang="en-US" dirty="0"/>
              <a:t> factor ranks 3</a:t>
            </a:r>
            <a:r>
              <a:rPr lang="en-US" baseline="30000" dirty="0"/>
              <a:t>rd</a:t>
            </a:r>
            <a:r>
              <a:rPr lang="en-US" dirty="0"/>
              <a:t> overall.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Citric acid is often added to wines to increase acidity, complement a specific flavor.  It can be added to finished wines to increase acidity and give a “fresh” flavor.  The data shows that citric acid levels have moderate impact on wine quality with moderately high levels having a positive impact while extremely low levels (&lt; .05 g/l) producing low quality wines.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vol acid">
            <a:extLst>
              <a:ext uri="{FF2B5EF4-FFF2-40B4-BE49-F238E27FC236}">
                <a16:creationId xmlns:a16="http://schemas.microsoft.com/office/drawing/2014/main" id="{2B43EEBB-4686-4ADF-B498-A4C80F4E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62002"/>
            <a:ext cx="6604000" cy="5283199"/>
          </a:xfrm>
          <a:prstGeom prst="rect">
            <a:avLst/>
          </a:prstGeom>
          <a:noFill/>
        </p:spPr>
      </p:pic>
      <p:sp>
        <p:nvSpPr>
          <p:cNvPr id="7" name="Subtitle 3">
            <a:extLst>
              <a:ext uri="{FF2B5EF4-FFF2-40B4-BE49-F238E27FC236}">
                <a16:creationId xmlns:a16="http://schemas.microsoft.com/office/drawing/2014/main" id="{6E771E7B-04E5-425A-9C62-E7F9FCDB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762002"/>
            <a:ext cx="3962400" cy="5613398"/>
          </a:xfrm>
        </p:spPr>
        <p:txBody>
          <a:bodyPr anchor="t">
            <a:normAutofit/>
          </a:bodyPr>
          <a:lstStyle/>
          <a:p>
            <a:r>
              <a:rPr lang="en-US" dirty="0"/>
              <a:t>Volatile acidity levels range from .12 to 1.48 g/L with a mean .53 g/L. </a:t>
            </a:r>
            <a:r>
              <a:rPr lang="en-US" dirty="0" err="1"/>
              <a:t>RSquared</a:t>
            </a:r>
            <a:r>
              <a:rPr lang="en-US" dirty="0"/>
              <a:t> factor ranked highest of all attributes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Volatile acidity, unlike fixed acidity does appear to have a significant impact on wine quality as it has the highest R Squared value of 11 attributes / features.  Our results show that the lower the level of volatile acid, the better the wine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Factors">
            <a:extLst>
              <a:ext uri="{FF2B5EF4-FFF2-40B4-BE49-F238E27FC236}">
                <a16:creationId xmlns:a16="http://schemas.microsoft.com/office/drawing/2014/main" id="{E1E7D20E-EB82-41D1-B18D-C1FB55CD8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002889"/>
            <a:ext cx="7085780" cy="5372509"/>
          </a:xfrm>
          <a:prstGeom prst="rect">
            <a:avLst/>
          </a:prstGeom>
          <a:noFill/>
        </p:spPr>
      </p:pic>
      <p:sp>
        <p:nvSpPr>
          <p:cNvPr id="16" name="Subtitle 3">
            <a:extLst>
              <a:ext uri="{FF2B5EF4-FFF2-40B4-BE49-F238E27FC236}">
                <a16:creationId xmlns:a16="http://schemas.microsoft.com/office/drawing/2014/main" id="{09AD4130-B7FA-4235-B561-639FAFAA2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0" y="1002890"/>
            <a:ext cx="3962400" cy="5372510"/>
          </a:xfrm>
        </p:spPr>
        <p:txBody>
          <a:bodyPr anchor="t">
            <a:normAutofit/>
          </a:bodyPr>
          <a:lstStyle/>
          <a:p>
            <a:r>
              <a:rPr lang="en-US" dirty="0"/>
              <a:t>The top 3 attributes when it comes to predicting wine quality are alcohol,  sulphates &amp; volatile acidity</a:t>
            </a:r>
          </a:p>
        </p:txBody>
      </p:sp>
    </p:spTree>
    <p:extLst>
      <p:ext uri="{BB962C8B-B14F-4D97-AF65-F5344CB8AC3E}">
        <p14:creationId xmlns:p14="http://schemas.microsoft.com/office/powerpoint/2010/main" val="291618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5" descr="High Correlation">
            <a:extLst>
              <a:ext uri="{FF2B5EF4-FFF2-40B4-BE49-F238E27FC236}">
                <a16:creationId xmlns:a16="http://schemas.microsoft.com/office/drawing/2014/main" id="{6AA0AA9D-7CDE-4A65-954A-627C501B1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8" b="-1"/>
          <a:stretch/>
        </p:blipFill>
        <p:spPr>
          <a:xfrm>
            <a:off x="320040" y="320039"/>
            <a:ext cx="11548872" cy="56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6" descr="Low Correlation">
            <a:extLst>
              <a:ext uri="{FF2B5EF4-FFF2-40B4-BE49-F238E27FC236}">
                <a16:creationId xmlns:a16="http://schemas.microsoft.com/office/drawing/2014/main" id="{043712CC-49A2-4E30-8F70-376B4E25F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694733"/>
            <a:ext cx="11218607" cy="55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953-9569-4ECE-9ABB-1AF6D709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AAEA49-7AEC-402C-B9A4-5094B0F05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856021"/>
              </p:ext>
            </p:extLst>
          </p:nvPr>
        </p:nvGraphicFramePr>
        <p:xfrm>
          <a:off x="508000" y="482601"/>
          <a:ext cx="6604000" cy="584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63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EF98DD0-9253-460D-B22E-150A180D1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89" b="5956"/>
          <a:stretch/>
        </p:blipFill>
        <p:spPr>
          <a:xfrm>
            <a:off x="121372" y="68263"/>
            <a:ext cx="11949256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954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36E4-44E9-49FB-8081-9FB59B80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1BB9-F805-493A-A086-ACA03290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482601"/>
            <a:ext cx="6604000" cy="5842001"/>
          </a:xfrm>
        </p:spPr>
        <p:txBody>
          <a:bodyPr>
            <a:normAutofit/>
          </a:bodyPr>
          <a:lstStyle/>
          <a:p>
            <a:endParaRPr lang="en-US" sz="20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effectLst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To determine all the components which make a good wine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To predict the wine quality using machine learning </a:t>
            </a:r>
            <a:endParaRPr lang="en-US" dirty="0"/>
          </a:p>
          <a:p>
            <a:pPr marL="457200" lvl="1" indent="0">
              <a:buNone/>
            </a:pPr>
            <a:endParaRPr lang="en-US" sz="2000" dirty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74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36E4-44E9-49FB-8081-9FB59B80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>
            <a:normAutofit/>
          </a:bodyPr>
          <a:lstStyle/>
          <a:p>
            <a:r>
              <a:rPr lang="en-US" sz="3600" dirty="0"/>
              <a:t>Understanding</a:t>
            </a:r>
            <a:r>
              <a:rPr lang="en-US" dirty="0"/>
              <a:t>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1BB9-F805-493A-A086-ACA03290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482601"/>
            <a:ext cx="6604000" cy="5842001"/>
          </a:xfrm>
        </p:spPr>
        <p:txBody>
          <a:bodyPr>
            <a:normAutofit/>
          </a:bodyPr>
          <a:lstStyle/>
          <a:p>
            <a:endParaRPr lang="en-US" sz="20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Packages used include: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effectLst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err="1">
                <a:effectLst/>
              </a:rPr>
              <a:t>Numpy</a:t>
            </a:r>
            <a:r>
              <a:rPr lang="en-US" sz="2000" dirty="0">
                <a:effectLst/>
              </a:rPr>
              <a:t>, Pandas, Seaborn, </a:t>
            </a:r>
            <a:r>
              <a:rPr lang="en-US" sz="2000" dirty="0" err="1">
                <a:effectLst/>
              </a:rPr>
              <a:t>Plotly</a:t>
            </a:r>
            <a:r>
              <a:rPr lang="en-US" sz="2000" dirty="0">
                <a:effectLst/>
              </a:rPr>
              <a:t>, P</a:t>
            </a:r>
            <a:r>
              <a:rPr lang="en-US" sz="2000" dirty="0"/>
              <a:t>ickle, </a:t>
            </a:r>
            <a:r>
              <a:rPr lang="en-US" sz="2000" dirty="0" err="1"/>
              <a:t>Networkx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Scikit-learn for machine learning model </a:t>
            </a:r>
          </a:p>
          <a:p>
            <a:pPr marL="457200" lvl="1" indent="0">
              <a:buNone/>
            </a:pPr>
            <a:endParaRPr lang="en-US" sz="20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Dataset </a:t>
            </a:r>
            <a:r>
              <a:rPr lang="en-US" sz="2000" dirty="0">
                <a:hlinkClick r:id="rId2"/>
              </a:rPr>
              <a:t>https://www.kaggle.com/uciml/red-wine-quality-cortez-et-al-2009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effectLst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Data loaded using pandas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1599 rows, 12 Columns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Attributes and definitions available on the website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03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36E4-44E9-49FB-8081-9FB59B80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82600"/>
            <a:ext cx="10363200" cy="92895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Attribute Statistics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1BB9-F805-493A-A086-ACA0329066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1500" dirty="0">
              <a:effectLst/>
            </a:endParaRPr>
          </a:p>
          <a:p>
            <a:endParaRPr lang="en-US" sz="1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BF13BF-CCA6-40E8-870B-2BD42AB5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67379"/>
              </p:ext>
            </p:extLst>
          </p:nvPr>
        </p:nvGraphicFramePr>
        <p:xfrm>
          <a:off x="914397" y="1890944"/>
          <a:ext cx="10363198" cy="427904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77052">
                  <a:extLst>
                    <a:ext uri="{9D8B030D-6E8A-4147-A177-3AD203B41FA5}">
                      <a16:colId xmlns:a16="http://schemas.microsoft.com/office/drawing/2014/main" val="2443807434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3785853109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1784911436"/>
                    </a:ext>
                  </a:extLst>
                </a:gridCol>
                <a:gridCol w="804135">
                  <a:extLst>
                    <a:ext uri="{9D8B030D-6E8A-4147-A177-3AD203B41FA5}">
                      <a16:colId xmlns:a16="http://schemas.microsoft.com/office/drawing/2014/main" val="1576401798"/>
                    </a:ext>
                  </a:extLst>
                </a:gridCol>
                <a:gridCol w="966259">
                  <a:extLst>
                    <a:ext uri="{9D8B030D-6E8A-4147-A177-3AD203B41FA5}">
                      <a16:colId xmlns:a16="http://schemas.microsoft.com/office/drawing/2014/main" val="2180079886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711634389"/>
                    </a:ext>
                  </a:extLst>
                </a:gridCol>
                <a:gridCol w="859811">
                  <a:extLst>
                    <a:ext uri="{9D8B030D-6E8A-4147-A177-3AD203B41FA5}">
                      <a16:colId xmlns:a16="http://schemas.microsoft.com/office/drawing/2014/main" val="1716830060"/>
                    </a:ext>
                  </a:extLst>
                </a:gridCol>
                <a:gridCol w="911525">
                  <a:extLst>
                    <a:ext uri="{9D8B030D-6E8A-4147-A177-3AD203B41FA5}">
                      <a16:colId xmlns:a16="http://schemas.microsoft.com/office/drawing/2014/main" val="2904657799"/>
                    </a:ext>
                  </a:extLst>
                </a:gridCol>
                <a:gridCol w="829569">
                  <a:extLst>
                    <a:ext uri="{9D8B030D-6E8A-4147-A177-3AD203B41FA5}">
                      <a16:colId xmlns:a16="http://schemas.microsoft.com/office/drawing/2014/main" val="2244582046"/>
                    </a:ext>
                  </a:extLst>
                </a:gridCol>
                <a:gridCol w="577301">
                  <a:extLst>
                    <a:ext uri="{9D8B030D-6E8A-4147-A177-3AD203B41FA5}">
                      <a16:colId xmlns:a16="http://schemas.microsoft.com/office/drawing/2014/main" val="3002253585"/>
                    </a:ext>
                  </a:extLst>
                </a:gridCol>
                <a:gridCol w="1115752">
                  <a:extLst>
                    <a:ext uri="{9D8B030D-6E8A-4147-A177-3AD203B41FA5}">
                      <a16:colId xmlns:a16="http://schemas.microsoft.com/office/drawing/2014/main" val="1277098780"/>
                    </a:ext>
                  </a:extLst>
                </a:gridCol>
                <a:gridCol w="884678">
                  <a:extLst>
                    <a:ext uri="{9D8B030D-6E8A-4147-A177-3AD203B41FA5}">
                      <a16:colId xmlns:a16="http://schemas.microsoft.com/office/drawing/2014/main" val="3258362699"/>
                    </a:ext>
                  </a:extLst>
                </a:gridCol>
              </a:tblGrid>
              <a:tr h="1118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fixed acidity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volatile acidity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citric acid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residual sugar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chlorides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free sulfur dioxide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 total sulfur dioxide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density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pH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sulphates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alcohol</a:t>
                      </a:r>
                      <a:endParaRPr lang="en-US" sz="11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extLst>
                  <a:ext uri="{0D108BD9-81ED-4DB2-BD59-A6C34878D82A}">
                    <a16:rowId xmlns:a16="http://schemas.microsoft.com/office/drawing/2014/main" val="624823440"/>
                  </a:ext>
                </a:extLst>
              </a:tr>
              <a:tr h="63214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8.31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0.27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2.53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0.09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15.85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46.47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0.996743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3.31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0.66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10.42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extLst>
                  <a:ext uri="{0D108BD9-81ED-4DB2-BD59-A6C34878D82A}">
                    <a16:rowId xmlns:a16="http://schemas.microsoft.com/office/drawing/2014/main" val="4254134098"/>
                  </a:ext>
                </a:extLst>
              </a:tr>
              <a:tr h="63214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stdev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1.73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0.18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0.19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1.37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10.37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32.87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0.001879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0.15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0.17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1.06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extLst>
                  <a:ext uri="{0D108BD9-81ED-4DB2-BD59-A6C34878D82A}">
                    <a16:rowId xmlns:a16="http://schemas.microsoft.com/office/drawing/2014/main" val="3144562712"/>
                  </a:ext>
                </a:extLst>
              </a:tr>
              <a:tr h="63214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15.60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1.33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0.79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15.40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0.61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68.00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286.00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1.003690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4.01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1.98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14.00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extLst>
                  <a:ext uri="{0D108BD9-81ED-4DB2-BD59-A6C34878D82A}">
                    <a16:rowId xmlns:a16="http://schemas.microsoft.com/office/drawing/2014/main" val="4071554148"/>
                  </a:ext>
                </a:extLst>
              </a:tr>
              <a:tr h="63214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4.60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0.12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0.90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0.990070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2.74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0.33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8.40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extLst>
                  <a:ext uri="{0D108BD9-81ED-4DB2-BD59-A6C34878D82A}">
                    <a16:rowId xmlns:a16="http://schemas.microsoft.com/office/drawing/2014/main" val="4197786250"/>
                  </a:ext>
                </a:extLst>
              </a:tr>
              <a:tr h="63214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200" b="1" u="none" strike="noStrike" cap="none" spc="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0.0048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0.5252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0.1303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0.0022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0.0855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0.0041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0.0469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0.0951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>
                          <a:solidFill>
                            <a:schemeClr val="tx1"/>
                          </a:solidFill>
                          <a:effectLst/>
                        </a:rPr>
                        <a:t>0.0221</a:t>
                      </a:r>
                      <a:endParaRPr lang="en-US" sz="1200" b="1" i="0" u="none" strike="noStrike" cap="none" spc="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0.0031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cap="none" spc="0" baseline="0" dirty="0">
                          <a:solidFill>
                            <a:schemeClr val="tx1"/>
                          </a:solidFill>
                          <a:effectLst/>
                        </a:rPr>
                        <a:t>0.3596</a:t>
                      </a:r>
                      <a:endParaRPr lang="en-US" sz="1200" b="1" i="0" u="none" strike="noStrike" cap="none" spc="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6" marR="62056" marT="62056" marB="62056" anchor="b"/>
                </a:tc>
                <a:extLst>
                  <a:ext uri="{0D108BD9-81ED-4DB2-BD59-A6C34878D82A}">
                    <a16:rowId xmlns:a16="http://schemas.microsoft.com/office/drawing/2014/main" val="106075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0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36E4-44E9-49FB-8081-9FB59B80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Preparation</a:t>
            </a:r>
          </a:p>
        </p:txBody>
      </p:sp>
      <p:pic>
        <p:nvPicPr>
          <p:cNvPr id="20" name="Picture Placeholder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FC2117-A4D0-4A21-89F4-A139EA19A1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6400" y="403942"/>
            <a:ext cx="6948129" cy="5741219"/>
          </a:xfr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FA2C1E-04D2-41DF-BA8F-D12FA53BB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199" y="2108200"/>
            <a:ext cx="4143899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Cleaning and renaming columns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Handling missing or null values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Majority of wines are in the 5 –        6 quality range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7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3D2DBE-5FB8-4ACA-9805-DB2E829CEFB2}"/>
              </a:ext>
            </a:extLst>
          </p:cNvPr>
          <p:cNvSpPr txBox="1">
            <a:spLocks/>
          </p:cNvSpPr>
          <p:nvPr/>
        </p:nvSpPr>
        <p:spPr>
          <a:xfrm>
            <a:off x="914400" y="1803401"/>
            <a:ext cx="49784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74320" defTabSz="1218987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721126D-CBBE-4AA2-B180-AF80D880C147}"/>
              </a:ext>
            </a:extLst>
          </p:cNvPr>
          <p:cNvSpPr txBox="1">
            <a:spLocks/>
          </p:cNvSpPr>
          <p:nvPr/>
        </p:nvSpPr>
        <p:spPr>
          <a:xfrm>
            <a:off x="1179226" y="695230"/>
            <a:ext cx="9833548" cy="579093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FFFFFF"/>
                </a:solidFill>
              </a:rPr>
              <a:t>Correlation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9CA245F-2DCF-4D4F-970E-FD21FE17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11915"/>
              </p:ext>
            </p:extLst>
          </p:nvPr>
        </p:nvGraphicFramePr>
        <p:xfrm>
          <a:off x="914400" y="2530136"/>
          <a:ext cx="5181600" cy="3946620"/>
        </p:xfrm>
        <a:graphic>
          <a:graphicData uri="http://schemas.openxmlformats.org/drawingml/2006/table">
            <a:tbl>
              <a:tblPr/>
              <a:tblGrid>
                <a:gridCol w="3784315">
                  <a:extLst>
                    <a:ext uri="{9D8B030D-6E8A-4147-A177-3AD203B41FA5}">
                      <a16:colId xmlns:a16="http://schemas.microsoft.com/office/drawing/2014/main" val="1983661764"/>
                    </a:ext>
                  </a:extLst>
                </a:gridCol>
                <a:gridCol w="1397285">
                  <a:extLst>
                    <a:ext uri="{9D8B030D-6E8A-4147-A177-3AD203B41FA5}">
                      <a16:colId xmlns:a16="http://schemas.microsoft.com/office/drawing/2014/main" val="2927325607"/>
                    </a:ext>
                  </a:extLst>
                </a:gridCol>
              </a:tblGrid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Cor - </a:t>
                      </a:r>
                      <a:r>
                        <a:rPr lang="en-US" sz="1500" b="1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Qlty</a:t>
                      </a:r>
                      <a:endParaRPr lang="en-US" sz="15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4654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alcohol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69582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sulphates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117584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citric_acid</a:t>
                      </a:r>
                      <a:endParaRPr lang="en-US" sz="15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523044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fixed_acidity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662587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residual_sugar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71146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free_sulfur_dioxide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786589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96699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chlorides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-0.129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75582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09203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total_sulfur_dioxide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-0.185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311390"/>
                  </a:ext>
                </a:extLst>
              </a:tr>
              <a:tr h="328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volatile_acidity</a:t>
                      </a:r>
                      <a:endParaRPr lang="en-US" sz="15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-0.391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42713"/>
                  </a:ext>
                </a:extLst>
              </a:tr>
            </a:tbl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54D997-C8D7-4C5A-B4D8-C7999C542F58}"/>
              </a:ext>
            </a:extLst>
          </p:cNvPr>
          <p:cNvSpPr txBox="1">
            <a:spLocks/>
          </p:cNvSpPr>
          <p:nvPr/>
        </p:nvSpPr>
        <p:spPr>
          <a:xfrm>
            <a:off x="914400" y="1410512"/>
            <a:ext cx="9570128" cy="904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+mj-lt"/>
              </a:rPr>
              <a:t> Wine quality is positively correlated with alcohol, sulphates, citric acid, &amp; fixed acidity but has a negative correlation with volatile acidity.</a:t>
            </a:r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544E8E38-38D0-4569-B993-10C6BDB22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530136"/>
            <a:ext cx="4713574" cy="394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E335A5-58C7-43B8-9068-FEAAB2D5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>
            <a:normAutofit/>
          </a:bodyPr>
          <a:lstStyle/>
          <a:p>
            <a:r>
              <a:rPr lang="en-US" dirty="0"/>
              <a:t>Data classification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45507C1-7924-44C1-BA15-5E8DD9285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482601"/>
            <a:ext cx="6604000" cy="5842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</a:t>
            </a:r>
            <a:r>
              <a:rPr lang="en-US" sz="2000" dirty="0">
                <a:effectLst/>
              </a:rPr>
              <a:t>he target variable - quality was regrouped and categorized from   1 - 10: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Converted the attribute to a binary output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We categorized these variables into 2 categories of wine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 Bad quality (3 – 5), 744 records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 Good quality (6 – 8), 855 records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Standard Scaler was used to get optimize the results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Graphs and analysis of model are available on website</a:t>
            </a:r>
          </a:p>
        </p:txBody>
      </p:sp>
    </p:spTree>
    <p:extLst>
      <p:ext uri="{BB962C8B-B14F-4D97-AF65-F5344CB8AC3E}">
        <p14:creationId xmlns:p14="http://schemas.microsoft.com/office/powerpoint/2010/main" val="225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A57E71-0CD5-4B8B-A723-E36D105A83FB}"/>
              </a:ext>
            </a:extLst>
          </p:cNvPr>
          <p:cNvSpPr txBox="1">
            <a:spLocks/>
          </p:cNvSpPr>
          <p:nvPr/>
        </p:nvSpPr>
        <p:spPr>
          <a:xfrm>
            <a:off x="7823200" y="482600"/>
            <a:ext cx="3962400" cy="14224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Modeling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4A9312-DE79-4671-9140-3474C2C0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328474"/>
            <a:ext cx="6604000" cy="6116713"/>
          </a:xfrm>
        </p:spPr>
        <p:txBody>
          <a:bodyPr vert="horz" lIns="121899" tIns="60949" rIns="121899" bIns="60949" rtlCol="0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Data Partition</a:t>
            </a:r>
            <a:r>
              <a:rPr lang="en-US" sz="1800" dirty="0"/>
              <a:t>ing</a:t>
            </a:r>
            <a:endParaRPr lang="en-US" sz="1800" dirty="0">
              <a:effectLst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After cleaning the dataset, we divided the rows into two groups as  follows: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Training Set: This contained75% of the data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Test Set: contained 25% of the data</a:t>
            </a:r>
          </a:p>
          <a:p>
            <a:pPr marL="914400" lvl="2">
              <a:buNone/>
            </a:pPr>
            <a:endParaRPr lang="en-US" sz="18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We used </a:t>
            </a:r>
            <a:r>
              <a:rPr lang="en-US" sz="1800" dirty="0">
                <a:effectLst/>
              </a:rPr>
              <a:t>two modeling techniques to try to predict the outcome of our data,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Logistic Regression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Naïve Bayes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Model Evaluation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In comparing the results we decided to go with Logistic Regression.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/>
              <a:t>Prediction accuracy - </a:t>
            </a:r>
            <a:r>
              <a:rPr lang="en-US" sz="1800" dirty="0">
                <a:effectLst/>
              </a:rPr>
              <a:t>good quality  77%, poor quality 74%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Overall  model accuracy – 76%</a:t>
            </a:r>
          </a:p>
          <a:p>
            <a:pPr marL="914400" lvl="2">
              <a:buNone/>
            </a:pPr>
            <a:endParaRPr lang="en-US" sz="1800" dirty="0"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</a:rPr>
              <a:t>Model saved using </a:t>
            </a:r>
            <a:r>
              <a:rPr lang="en-US" sz="1800" dirty="0" err="1">
                <a:effectLst/>
              </a:rPr>
              <a:t>Joblib</a:t>
            </a:r>
            <a:endParaRPr lang="en-US" sz="1800" dirty="0">
              <a:effectLst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810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1">
            <a:extLst>
              <a:ext uri="{FF2B5EF4-FFF2-40B4-BE49-F238E27FC236}">
                <a16:creationId xmlns:a16="http://schemas.microsoft.com/office/drawing/2014/main" id="{5132BA94-11E1-4A8F-8A2A-BE9789C595DB}"/>
              </a:ext>
            </a:extLst>
          </p:cNvPr>
          <p:cNvSpPr txBox="1">
            <a:spLocks/>
          </p:cNvSpPr>
          <p:nvPr/>
        </p:nvSpPr>
        <p:spPr>
          <a:xfrm>
            <a:off x="7823200" y="482600"/>
            <a:ext cx="3962400" cy="14224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Analysis of Wine Quality vs Attributes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2A6A7-E42B-489F-805D-324ED2542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" r="23439" b="-2"/>
          <a:stretch/>
        </p:blipFill>
        <p:spPr>
          <a:xfrm>
            <a:off x="508001" y="482601"/>
            <a:ext cx="6604001" cy="5842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361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B4433624-F176-4BBE-B9AB-444AFF5D2B82}" vid="{33E9F6FB-F76A-474C-9B74-E04B8C6A64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752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Wingdings</vt:lpstr>
      <vt:lpstr>Theme1</vt:lpstr>
      <vt:lpstr>Wine Quality What is good wine composition?</vt:lpstr>
      <vt:lpstr>Objectives</vt:lpstr>
      <vt:lpstr>Understanding the Dataset</vt:lpstr>
      <vt:lpstr>Attribute Statistics</vt:lpstr>
      <vt:lpstr>Data Preparation</vt:lpstr>
      <vt:lpstr>PowerPoint Presentation</vt:lpstr>
      <vt:lpstr>Data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What is good wine composition?</dc:title>
  <dc:creator>Mac C</dc:creator>
  <cp:lastModifiedBy>Clay Selleck</cp:lastModifiedBy>
  <cp:revision>14</cp:revision>
  <dcterms:created xsi:type="dcterms:W3CDTF">2020-07-18T02:45:00Z</dcterms:created>
  <dcterms:modified xsi:type="dcterms:W3CDTF">2020-08-28T03:38:01Z</dcterms:modified>
</cp:coreProperties>
</file>