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87" r:id="rId2"/>
    <p:sldId id="301" r:id="rId3"/>
    <p:sldId id="280" r:id="rId4"/>
    <p:sldId id="289" r:id="rId5"/>
    <p:sldId id="291" r:id="rId6"/>
    <p:sldId id="282" r:id="rId7"/>
    <p:sldId id="292" r:id="rId8"/>
    <p:sldId id="293" r:id="rId9"/>
    <p:sldId id="294" r:id="rId10"/>
    <p:sldId id="278" r:id="rId11"/>
    <p:sldId id="279" r:id="rId12"/>
    <p:sldId id="259" r:id="rId13"/>
    <p:sldId id="260" r:id="rId14"/>
    <p:sldId id="262" r:id="rId15"/>
    <p:sldId id="302" r:id="rId16"/>
    <p:sldId id="263" r:id="rId17"/>
    <p:sldId id="264" r:id="rId18"/>
    <p:sldId id="265" r:id="rId19"/>
    <p:sldId id="266" r:id="rId20"/>
    <p:sldId id="261" r:id="rId21"/>
    <p:sldId id="271" r:id="rId22"/>
    <p:sldId id="296" r:id="rId23"/>
    <p:sldId id="295" r:id="rId24"/>
    <p:sldId id="298" r:id="rId25"/>
    <p:sldId id="297" r:id="rId26"/>
  </p:sldIdLst>
  <p:sldSz cx="12192000"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69" autoAdjust="0"/>
    <p:restoredTop sz="94660"/>
  </p:normalViewPr>
  <p:slideViewPr>
    <p:cSldViewPr snapToGrid="0">
      <p:cViewPr varScale="1">
        <p:scale>
          <a:sx n="86" d="100"/>
          <a:sy n="86" d="100"/>
        </p:scale>
        <p:origin x="533"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AA3D4A-AB58-4301-8545-1ABF2300137D}" type="doc">
      <dgm:prSet loTypeId="urn:microsoft.com/office/officeart/2018/2/layout/IconLabelList" loCatId="icon" qsTypeId="urn:microsoft.com/office/officeart/2005/8/quickstyle/simple1" qsCatId="simple" csTypeId="urn:microsoft.com/office/officeart/2005/8/colors/accent2_2" csCatId="accent2" phldr="1"/>
      <dgm:spPr/>
      <dgm:t>
        <a:bodyPr/>
        <a:lstStyle/>
        <a:p>
          <a:endParaRPr lang="en-US"/>
        </a:p>
      </dgm:t>
    </dgm:pt>
    <dgm:pt modelId="{C65C3D0E-EB6F-4B9A-B4F6-1A4582B7E2E4}">
      <dgm:prSet/>
      <dgm:spPr/>
      <dgm:t>
        <a:bodyPr/>
        <a:lstStyle/>
        <a:p>
          <a:r>
            <a:rPr lang="en-US"/>
            <a:t>By controlling the variables, quality of wine can be predicted. </a:t>
          </a:r>
        </a:p>
      </dgm:t>
    </dgm:pt>
    <dgm:pt modelId="{D53992B5-A8BA-4238-81F0-C4778046CD4D}" type="parTrans" cxnId="{935A299D-B3A0-4468-9FDE-9C3C5571A82A}">
      <dgm:prSet/>
      <dgm:spPr/>
      <dgm:t>
        <a:bodyPr/>
        <a:lstStyle/>
        <a:p>
          <a:endParaRPr lang="en-US"/>
        </a:p>
      </dgm:t>
    </dgm:pt>
    <dgm:pt modelId="{E70540EA-6AD3-40F4-85CF-40FE9A98B25B}" type="sibTrans" cxnId="{935A299D-B3A0-4468-9FDE-9C3C5571A82A}">
      <dgm:prSet/>
      <dgm:spPr/>
      <dgm:t>
        <a:bodyPr/>
        <a:lstStyle/>
        <a:p>
          <a:endParaRPr lang="en-US"/>
        </a:p>
      </dgm:t>
    </dgm:pt>
    <dgm:pt modelId="{0A845961-E392-4AEC-9625-51615B2E2F81}">
      <dgm:prSet/>
      <dgm:spPr/>
      <dgm:t>
        <a:bodyPr/>
        <a:lstStyle/>
        <a:p>
          <a:r>
            <a:rPr lang="en-US"/>
            <a:t>Control of alcohol and residual sugar content can help in production of good quality wine</a:t>
          </a:r>
        </a:p>
      </dgm:t>
    </dgm:pt>
    <dgm:pt modelId="{5F8A528A-1EE1-48C0-8ED4-6951B2CF06D8}" type="parTrans" cxnId="{056FBA01-D2D3-4E26-9FDF-EBE12E4E4F99}">
      <dgm:prSet/>
      <dgm:spPr/>
      <dgm:t>
        <a:bodyPr/>
        <a:lstStyle/>
        <a:p>
          <a:endParaRPr lang="en-US"/>
        </a:p>
      </dgm:t>
    </dgm:pt>
    <dgm:pt modelId="{F7487335-577C-4F81-BC72-441136DC96AF}" type="sibTrans" cxnId="{056FBA01-D2D3-4E26-9FDF-EBE12E4E4F99}">
      <dgm:prSet/>
      <dgm:spPr/>
      <dgm:t>
        <a:bodyPr/>
        <a:lstStyle/>
        <a:p>
          <a:endParaRPr lang="en-US"/>
        </a:p>
      </dgm:t>
    </dgm:pt>
    <dgm:pt modelId="{C70A63B6-1FA0-4EA7-B8E5-B8B6A34F21DA}" type="pres">
      <dgm:prSet presAssocID="{8BAA3D4A-AB58-4301-8545-1ABF2300137D}" presName="root" presStyleCnt="0">
        <dgm:presLayoutVars>
          <dgm:dir/>
          <dgm:resizeHandles val="exact"/>
        </dgm:presLayoutVars>
      </dgm:prSet>
      <dgm:spPr/>
    </dgm:pt>
    <dgm:pt modelId="{86EAD894-5C7A-4EB7-A7AC-CC30A3E72E97}" type="pres">
      <dgm:prSet presAssocID="{C65C3D0E-EB6F-4B9A-B4F6-1A4582B7E2E4}" presName="compNode" presStyleCnt="0"/>
      <dgm:spPr/>
    </dgm:pt>
    <dgm:pt modelId="{1715E326-3CA9-4133-AD54-F90D9327EA5C}" type="pres">
      <dgm:prSet presAssocID="{C65C3D0E-EB6F-4B9A-B4F6-1A4582B7E2E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ine"/>
        </a:ext>
      </dgm:extLst>
    </dgm:pt>
    <dgm:pt modelId="{DE860652-BC2B-43D3-805B-DB53CE6BD797}" type="pres">
      <dgm:prSet presAssocID="{C65C3D0E-EB6F-4B9A-B4F6-1A4582B7E2E4}" presName="spaceRect" presStyleCnt="0"/>
      <dgm:spPr/>
    </dgm:pt>
    <dgm:pt modelId="{8C40B007-F82F-49C7-A78D-23117DE80F22}" type="pres">
      <dgm:prSet presAssocID="{C65C3D0E-EB6F-4B9A-B4F6-1A4582B7E2E4}" presName="textRect" presStyleLbl="revTx" presStyleIdx="0" presStyleCnt="2">
        <dgm:presLayoutVars>
          <dgm:chMax val="1"/>
          <dgm:chPref val="1"/>
        </dgm:presLayoutVars>
      </dgm:prSet>
      <dgm:spPr/>
    </dgm:pt>
    <dgm:pt modelId="{5666D305-390D-4590-B08D-F46D612EF7AB}" type="pres">
      <dgm:prSet presAssocID="{E70540EA-6AD3-40F4-85CF-40FE9A98B25B}" presName="sibTrans" presStyleCnt="0"/>
      <dgm:spPr/>
    </dgm:pt>
    <dgm:pt modelId="{B836FB87-4D78-4808-946B-7A2D6D4CECD8}" type="pres">
      <dgm:prSet presAssocID="{0A845961-E392-4AEC-9625-51615B2E2F81}" presName="compNode" presStyleCnt="0"/>
      <dgm:spPr/>
    </dgm:pt>
    <dgm:pt modelId="{31D23E80-839F-487B-8411-4A1F338171EC}" type="pres">
      <dgm:prSet presAssocID="{0A845961-E392-4AEC-9625-51615B2E2F8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ttle"/>
        </a:ext>
      </dgm:extLst>
    </dgm:pt>
    <dgm:pt modelId="{2ED7237D-72AD-4DFA-8829-C7E7C9973BD0}" type="pres">
      <dgm:prSet presAssocID="{0A845961-E392-4AEC-9625-51615B2E2F81}" presName="spaceRect" presStyleCnt="0"/>
      <dgm:spPr/>
    </dgm:pt>
    <dgm:pt modelId="{D7998130-BCD0-4236-BCBC-A89F0C4ACDC5}" type="pres">
      <dgm:prSet presAssocID="{0A845961-E392-4AEC-9625-51615B2E2F81}" presName="textRect" presStyleLbl="revTx" presStyleIdx="1" presStyleCnt="2">
        <dgm:presLayoutVars>
          <dgm:chMax val="1"/>
          <dgm:chPref val="1"/>
        </dgm:presLayoutVars>
      </dgm:prSet>
      <dgm:spPr/>
    </dgm:pt>
  </dgm:ptLst>
  <dgm:cxnLst>
    <dgm:cxn modelId="{056FBA01-D2D3-4E26-9FDF-EBE12E4E4F99}" srcId="{8BAA3D4A-AB58-4301-8545-1ABF2300137D}" destId="{0A845961-E392-4AEC-9625-51615B2E2F81}" srcOrd="1" destOrd="0" parTransId="{5F8A528A-1EE1-48C0-8ED4-6951B2CF06D8}" sibTransId="{F7487335-577C-4F81-BC72-441136DC96AF}"/>
    <dgm:cxn modelId="{F3C50491-75BF-4E7D-ACB7-3EC8BF103E5E}" type="presOf" srcId="{0A845961-E392-4AEC-9625-51615B2E2F81}" destId="{D7998130-BCD0-4236-BCBC-A89F0C4ACDC5}" srcOrd="0" destOrd="0" presId="urn:microsoft.com/office/officeart/2018/2/layout/IconLabelList"/>
    <dgm:cxn modelId="{935A299D-B3A0-4468-9FDE-9C3C5571A82A}" srcId="{8BAA3D4A-AB58-4301-8545-1ABF2300137D}" destId="{C65C3D0E-EB6F-4B9A-B4F6-1A4582B7E2E4}" srcOrd="0" destOrd="0" parTransId="{D53992B5-A8BA-4238-81F0-C4778046CD4D}" sibTransId="{E70540EA-6AD3-40F4-85CF-40FE9A98B25B}"/>
    <dgm:cxn modelId="{784394A1-ED6E-4A35-BA98-D9674DA72237}" type="presOf" srcId="{8BAA3D4A-AB58-4301-8545-1ABF2300137D}" destId="{C70A63B6-1FA0-4EA7-B8E5-B8B6A34F21DA}" srcOrd="0" destOrd="0" presId="urn:microsoft.com/office/officeart/2018/2/layout/IconLabelList"/>
    <dgm:cxn modelId="{77F90ACF-E164-4B1E-AD18-017CD82C8249}" type="presOf" srcId="{C65C3D0E-EB6F-4B9A-B4F6-1A4582B7E2E4}" destId="{8C40B007-F82F-49C7-A78D-23117DE80F22}" srcOrd="0" destOrd="0" presId="urn:microsoft.com/office/officeart/2018/2/layout/IconLabelList"/>
    <dgm:cxn modelId="{DC7AE27B-B1A5-4D60-9960-EB5056C00014}" type="presParOf" srcId="{C70A63B6-1FA0-4EA7-B8E5-B8B6A34F21DA}" destId="{86EAD894-5C7A-4EB7-A7AC-CC30A3E72E97}" srcOrd="0" destOrd="0" presId="urn:microsoft.com/office/officeart/2018/2/layout/IconLabelList"/>
    <dgm:cxn modelId="{E252DFF6-8AA7-45D3-B61B-43987D84FBC0}" type="presParOf" srcId="{86EAD894-5C7A-4EB7-A7AC-CC30A3E72E97}" destId="{1715E326-3CA9-4133-AD54-F90D9327EA5C}" srcOrd="0" destOrd="0" presId="urn:microsoft.com/office/officeart/2018/2/layout/IconLabelList"/>
    <dgm:cxn modelId="{D2999928-DA54-4FBD-84BD-8856AFF3DBEF}" type="presParOf" srcId="{86EAD894-5C7A-4EB7-A7AC-CC30A3E72E97}" destId="{DE860652-BC2B-43D3-805B-DB53CE6BD797}" srcOrd="1" destOrd="0" presId="urn:microsoft.com/office/officeart/2018/2/layout/IconLabelList"/>
    <dgm:cxn modelId="{9463E12A-21D3-4B74-A639-4BE5354E375C}" type="presParOf" srcId="{86EAD894-5C7A-4EB7-A7AC-CC30A3E72E97}" destId="{8C40B007-F82F-49C7-A78D-23117DE80F22}" srcOrd="2" destOrd="0" presId="urn:microsoft.com/office/officeart/2018/2/layout/IconLabelList"/>
    <dgm:cxn modelId="{3F52F1BC-F1E1-4E02-B661-A99241612D49}" type="presParOf" srcId="{C70A63B6-1FA0-4EA7-B8E5-B8B6A34F21DA}" destId="{5666D305-390D-4590-B08D-F46D612EF7AB}" srcOrd="1" destOrd="0" presId="urn:microsoft.com/office/officeart/2018/2/layout/IconLabelList"/>
    <dgm:cxn modelId="{44DBE40B-E3CF-4C56-9A09-66414763D2D9}" type="presParOf" srcId="{C70A63B6-1FA0-4EA7-B8E5-B8B6A34F21DA}" destId="{B836FB87-4D78-4808-946B-7A2D6D4CECD8}" srcOrd="2" destOrd="0" presId="urn:microsoft.com/office/officeart/2018/2/layout/IconLabelList"/>
    <dgm:cxn modelId="{19DEB772-E53D-4050-90AA-16EA0D46C4ED}" type="presParOf" srcId="{B836FB87-4D78-4808-946B-7A2D6D4CECD8}" destId="{31D23E80-839F-487B-8411-4A1F338171EC}" srcOrd="0" destOrd="0" presId="urn:microsoft.com/office/officeart/2018/2/layout/IconLabelList"/>
    <dgm:cxn modelId="{35C28C8E-5738-490F-BBDA-7306862864FB}" type="presParOf" srcId="{B836FB87-4D78-4808-946B-7A2D6D4CECD8}" destId="{2ED7237D-72AD-4DFA-8829-C7E7C9973BD0}" srcOrd="1" destOrd="0" presId="urn:microsoft.com/office/officeart/2018/2/layout/IconLabelList"/>
    <dgm:cxn modelId="{A90FA225-6BCF-4915-BBA5-9D20819A2F06}" type="presParOf" srcId="{B836FB87-4D78-4808-946B-7A2D6D4CECD8}" destId="{D7998130-BCD0-4236-BCBC-A89F0C4ACDC5}"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15E326-3CA9-4133-AD54-F90D9327EA5C}">
      <dsp:nvSpPr>
        <dsp:cNvPr id="0" name=""/>
        <dsp:cNvSpPr/>
      </dsp:nvSpPr>
      <dsp:spPr>
        <a:xfrm>
          <a:off x="879734" y="1708284"/>
          <a:ext cx="1341562" cy="1341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C40B007-F82F-49C7-A78D-23117DE80F22}">
      <dsp:nvSpPr>
        <dsp:cNvPr id="0" name=""/>
        <dsp:cNvSpPr/>
      </dsp:nvSpPr>
      <dsp:spPr>
        <a:xfrm>
          <a:off x="59890" y="341371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By controlling the variables, quality of wine can be predicted. </a:t>
          </a:r>
        </a:p>
      </dsp:txBody>
      <dsp:txXfrm>
        <a:off x="59890" y="3413716"/>
        <a:ext cx="2981250" cy="720000"/>
      </dsp:txXfrm>
    </dsp:sp>
    <dsp:sp modelId="{31D23E80-839F-487B-8411-4A1F338171EC}">
      <dsp:nvSpPr>
        <dsp:cNvPr id="0" name=""/>
        <dsp:cNvSpPr/>
      </dsp:nvSpPr>
      <dsp:spPr>
        <a:xfrm>
          <a:off x="4382703" y="1708284"/>
          <a:ext cx="1341562" cy="1341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7998130-BCD0-4236-BCBC-A89F0C4ACDC5}">
      <dsp:nvSpPr>
        <dsp:cNvPr id="0" name=""/>
        <dsp:cNvSpPr/>
      </dsp:nvSpPr>
      <dsp:spPr>
        <a:xfrm>
          <a:off x="3562859" y="341371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Control of alcohol and residual sugar content can help in production of good quality wine</a:t>
          </a:r>
        </a:p>
      </dsp:txBody>
      <dsp:txXfrm>
        <a:off x="3562859" y="3413716"/>
        <a:ext cx="298125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Isosceles Triangle 5"/>
          <p:cNvSpPr/>
          <p:nvPr/>
        </p:nvSpPr>
        <p:spPr>
          <a:xfrm>
            <a:off x="-1607" y="-1115"/>
            <a:ext cx="12193578"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2400"/>
          </a:p>
        </p:txBody>
      </p:sp>
      <p:sp>
        <p:nvSpPr>
          <p:cNvPr id="62" name="Rectangle 61"/>
          <p:cNvSpPr/>
          <p:nvPr/>
        </p:nvSpPr>
        <p:spPr bwMode="hidden">
          <a:xfrm>
            <a:off x="1" y="1905001"/>
            <a:ext cx="12192000" cy="2148252"/>
          </a:xfrm>
          <a:prstGeom prst="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lnSpc>
                <a:spcPct val="90000"/>
              </a:lnSpc>
            </a:pPr>
            <a:endParaRPr sz="3200">
              <a:solidFill>
                <a:schemeClr val="tx2"/>
              </a:solidFill>
            </a:endParaRPr>
          </a:p>
        </p:txBody>
      </p:sp>
      <p:sp>
        <p:nvSpPr>
          <p:cNvPr id="2" name="Title 1"/>
          <p:cNvSpPr>
            <a:spLocks noGrp="1"/>
          </p:cNvSpPr>
          <p:nvPr>
            <p:ph type="ctrTitle"/>
          </p:nvPr>
        </p:nvSpPr>
        <p:spPr>
          <a:xfrm>
            <a:off x="1219201" y="1905002"/>
            <a:ext cx="9753600" cy="2147926"/>
          </a:xfrm>
        </p:spPr>
        <p:txBody>
          <a:bodyPr anchor="ctr">
            <a:normAutofit/>
          </a:bodyPr>
          <a:lstStyle>
            <a:lvl1pPr algn="ctr">
              <a:defRPr sz="4400" cap="all" normalizeH="0" baseline="0"/>
            </a:lvl1pPr>
          </a:lstStyle>
          <a:p>
            <a:r>
              <a:rPr lang="en-US"/>
              <a:t>Click to edit Master title style</a:t>
            </a:r>
            <a:endParaRPr/>
          </a:p>
        </p:txBody>
      </p:sp>
      <p:sp>
        <p:nvSpPr>
          <p:cNvPr id="3" name="Subtitle 2"/>
          <p:cNvSpPr>
            <a:spLocks noGrp="1"/>
          </p:cNvSpPr>
          <p:nvPr>
            <p:ph type="subTitle" idx="1"/>
          </p:nvPr>
        </p:nvSpPr>
        <p:spPr>
          <a:xfrm>
            <a:off x="1219201" y="4140200"/>
            <a:ext cx="9753600" cy="1016000"/>
          </a:xfrm>
        </p:spPr>
        <p:txBody>
          <a:bodyPr>
            <a:normAutofit/>
          </a:bodyPr>
          <a:lstStyle>
            <a:lvl1pPr marL="0" indent="0" algn="ctr">
              <a:spcBef>
                <a:spcPts val="0"/>
              </a:spcBef>
              <a:buNone/>
              <a:defRPr sz="2800">
                <a:solidFill>
                  <a:schemeClr val="tx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3295677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Alternate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23200" y="482600"/>
            <a:ext cx="3962400" cy="1422400"/>
          </a:xfrm>
        </p:spPr>
        <p:txBody>
          <a:bodyPr anchor="b" anchorCtr="0">
            <a:normAutofit/>
          </a:bodyPr>
          <a:lstStyle>
            <a:lvl1pPr algn="l">
              <a:defRPr sz="3200" b="0"/>
            </a:lvl1pPr>
          </a:lstStyle>
          <a:p>
            <a:r>
              <a:rPr lang="en-US"/>
              <a:t>Click to edit Master title style</a:t>
            </a:r>
            <a:endParaRPr/>
          </a:p>
        </p:txBody>
      </p:sp>
      <p:sp>
        <p:nvSpPr>
          <p:cNvPr id="9" name="Rectangle 8" descr="&#10;"/>
          <p:cNvSpPr/>
          <p:nvPr/>
        </p:nvSpPr>
        <p:spPr>
          <a:xfrm>
            <a:off x="0" y="-1115"/>
            <a:ext cx="7620000"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2400"/>
          </a:p>
        </p:txBody>
      </p:sp>
      <p:sp>
        <p:nvSpPr>
          <p:cNvPr id="3" name="Picture Placeholder 2" descr="An empty placeholder to add an image. Click on the placeholder and select the image that you wish to add.&#10;"/>
          <p:cNvSpPr>
            <a:spLocks noGrp="1"/>
          </p:cNvSpPr>
          <p:nvPr>
            <p:ph type="pic" idx="1"/>
          </p:nvPr>
        </p:nvSpPr>
        <p:spPr>
          <a:xfrm>
            <a:off x="508001" y="482601"/>
            <a:ext cx="6604001" cy="5842001"/>
          </a:xfrm>
          <a:noFill/>
          <a:ln w="9525">
            <a:noFill/>
            <a:miter lim="800000"/>
          </a:ln>
          <a:effectLst/>
        </p:spPr>
        <p:txBody>
          <a:bodyPr>
            <a:normAutofit/>
          </a:bodyPr>
          <a:lstStyle>
            <a:lvl1pPr marL="0" indent="0" algn="ctr">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dirty="0"/>
          </a:p>
        </p:txBody>
      </p:sp>
      <p:sp>
        <p:nvSpPr>
          <p:cNvPr id="4" name="Text Placeholder 3"/>
          <p:cNvSpPr>
            <a:spLocks noGrp="1"/>
          </p:cNvSpPr>
          <p:nvPr>
            <p:ph type="body" sz="half" idx="2"/>
          </p:nvPr>
        </p:nvSpPr>
        <p:spPr>
          <a:xfrm>
            <a:off x="7823200" y="2108200"/>
            <a:ext cx="3962400" cy="4267200"/>
          </a:xfrm>
        </p:spPr>
        <p:txBody>
          <a:bodyPr>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Tree>
    <p:extLst>
      <p:ext uri="{BB962C8B-B14F-4D97-AF65-F5344CB8AC3E}">
        <p14:creationId xmlns:p14="http://schemas.microsoft.com/office/powerpoint/2010/main" val="1530219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2669581">
              <a:defRPr baseline="0"/>
            </a:lvl6pPr>
            <a:lvl7pPr marL="2669581">
              <a:defRPr baseline="0"/>
            </a:lvl7pPr>
            <a:lvl8pPr marL="2669581">
              <a:defRPr baseline="0"/>
            </a:lvl8pPr>
            <a:lvl9pPr marL="2669581">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EED1C14C-A143-42F5-B247-D0E800131009}" type="datetimeFigureOut">
              <a:rPr lang="en-US" smtClean="0"/>
              <a:t>7/18/2020</a:t>
            </a:fld>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28095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42658" y="482600"/>
            <a:ext cx="1844462" cy="5791201"/>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914401" y="482600"/>
            <a:ext cx="9042400" cy="5791201"/>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EED1C14C-A143-42F5-B247-D0E800131009}" type="datetimeFigureOut">
              <a:rPr lang="en-US" smtClean="0"/>
              <a:t>7/18/2020</a:t>
            </a:fld>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763944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EED1C14C-A143-42F5-B247-D0E800131009}" type="datetimeFigureOut">
              <a:rPr lang="en-US" smtClean="0"/>
              <a:t>7/18/2020</a:t>
            </a:fld>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36153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1" name="Isosceles Triangle 5"/>
          <p:cNvSpPr/>
          <p:nvPr/>
        </p:nvSpPr>
        <p:spPr>
          <a:xfrm>
            <a:off x="-1607" y="-1115"/>
            <a:ext cx="12193578"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2400"/>
          </a:p>
        </p:txBody>
      </p:sp>
      <p:sp>
        <p:nvSpPr>
          <p:cNvPr id="2" name="Title 1"/>
          <p:cNvSpPr>
            <a:spLocks noGrp="1"/>
          </p:cNvSpPr>
          <p:nvPr>
            <p:ph type="title"/>
          </p:nvPr>
        </p:nvSpPr>
        <p:spPr>
          <a:xfrm>
            <a:off x="1219201" y="1524001"/>
            <a:ext cx="9753600" cy="1992597"/>
          </a:xfrm>
        </p:spPr>
        <p:txBody>
          <a:bodyPr anchor="b" anchorCtr="0">
            <a:noAutofit/>
          </a:bodyPr>
          <a:lstStyle>
            <a:lvl1pPr algn="ctr">
              <a:defRPr sz="4400" b="0" cap="all" baseline="0"/>
            </a:lvl1pPr>
          </a:lstStyle>
          <a:p>
            <a:r>
              <a:rPr lang="en-US"/>
              <a:t>Click to edit Master title style</a:t>
            </a:r>
            <a:endParaRPr/>
          </a:p>
        </p:txBody>
      </p:sp>
      <p:sp>
        <p:nvSpPr>
          <p:cNvPr id="3" name="Text Placeholder 2"/>
          <p:cNvSpPr>
            <a:spLocks noGrp="1"/>
          </p:cNvSpPr>
          <p:nvPr>
            <p:ph type="body" idx="1"/>
          </p:nvPr>
        </p:nvSpPr>
        <p:spPr>
          <a:xfrm>
            <a:off x="1219201" y="3632200"/>
            <a:ext cx="9753600" cy="1016000"/>
          </a:xfrm>
        </p:spPr>
        <p:txBody>
          <a:bodyPr anchor="t" anchorCtr="0">
            <a:noAutofit/>
          </a:bodyPr>
          <a:lstStyle>
            <a:lvl1pPr marL="0" indent="0" algn="ctr">
              <a:spcBef>
                <a:spcPts val="0"/>
              </a:spcBef>
              <a:buNone/>
              <a:defRPr sz="28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EED1C14C-A143-42F5-B247-D0E800131009}" type="datetimeFigureOut">
              <a:rPr lang="en-US" smtClean="0"/>
              <a:t>7/18/2020</a:t>
            </a:fld>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68604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914400" y="1803401"/>
            <a:ext cx="4978400" cy="4470400"/>
          </a:xfrm>
        </p:spPr>
        <p:txBody>
          <a:bodyPr>
            <a:normAutofit/>
          </a:bodyPr>
          <a:lstStyle>
            <a:lvl1pPr>
              <a:defRPr sz="2400"/>
            </a:lvl1pPr>
            <a:lvl2pPr>
              <a:defRPr sz="2000"/>
            </a:lvl2pPr>
            <a:lvl3pPr>
              <a:defRPr sz="1800"/>
            </a:lvl3pPr>
            <a:lvl4pPr>
              <a:defRPr sz="1600"/>
            </a:lvl4pPr>
            <a:lvl5pPr>
              <a:defRPr sz="1400"/>
            </a:lvl5pPr>
            <a:lvl6pPr>
              <a:defRPr sz="1400"/>
            </a:lvl6pPr>
            <a:lvl7pPr marL="2669581">
              <a:defRPr sz="1400"/>
            </a:lvl7pPr>
            <a:lvl8pPr marL="2669581">
              <a:defRPr sz="1400"/>
            </a:lvl8pPr>
            <a:lvl9pPr marL="2669581">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99200" y="1803401"/>
            <a:ext cx="4978400" cy="4470400"/>
          </a:xfrm>
        </p:spPr>
        <p:txBody>
          <a:bodyPr>
            <a:normAutofit/>
          </a:bodyPr>
          <a:lstStyle>
            <a:lvl1pPr>
              <a:defRPr sz="2400"/>
            </a:lvl1pPr>
            <a:lvl2pPr>
              <a:defRPr sz="2000"/>
            </a:lvl2pPr>
            <a:lvl3pPr>
              <a:defRPr sz="1800"/>
            </a:lvl3pPr>
            <a:lvl4pPr>
              <a:defRPr sz="1600"/>
            </a:lvl4pPr>
            <a:lvl5pPr>
              <a:defRPr sz="1400"/>
            </a:lvl5pPr>
            <a:lvl6pPr marL="2669581">
              <a:defRPr sz="1400" baseline="0"/>
            </a:lvl6pPr>
            <a:lvl7pPr marL="2669581">
              <a:defRPr sz="1400" baseline="0"/>
            </a:lvl7pPr>
            <a:lvl8pPr marL="2669581">
              <a:defRPr sz="1400" baseline="0"/>
            </a:lvl8pPr>
            <a:lvl9pPr marL="2669581">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EED1C14C-A143-42F5-B247-D0E800131009}" type="datetimeFigureOut">
              <a:rPr lang="en-US" smtClean="0"/>
              <a:t>7/18/2020</a:t>
            </a:fld>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65937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914400" y="1803400"/>
            <a:ext cx="4978400" cy="914400"/>
          </a:xfrm>
        </p:spPr>
        <p:txBody>
          <a:bodyPr anchor="ctr">
            <a:noAutofit/>
          </a:bodyPr>
          <a:lstStyle>
            <a:lvl1pPr marL="0" indent="0">
              <a:lnSpc>
                <a:spcPct val="80000"/>
              </a:lnSpc>
              <a:spcBef>
                <a:spcPts val="0"/>
              </a:spcBef>
              <a:buNone/>
              <a:defRPr sz="2800" b="0">
                <a:solidFill>
                  <a:schemeClr val="tx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914400" y="2717800"/>
            <a:ext cx="4978400" cy="3556000"/>
          </a:xfrm>
        </p:spPr>
        <p:txBody>
          <a:bodyPr>
            <a:normAutofit/>
          </a:bodyPr>
          <a:lstStyle>
            <a:lvl1pPr>
              <a:defRPr sz="2400"/>
            </a:lvl1pPr>
            <a:lvl2pPr>
              <a:defRPr sz="2000"/>
            </a:lvl2pPr>
            <a:lvl3pPr>
              <a:defRPr sz="1800"/>
            </a:lvl3pPr>
            <a:lvl4pPr>
              <a:defRPr sz="1600"/>
            </a:lvl4pPr>
            <a:lvl5pPr>
              <a:defRPr sz="1400"/>
            </a:lvl5pPr>
            <a:lvl6pPr marL="2669581">
              <a:defRPr sz="1400"/>
            </a:lvl6pPr>
            <a:lvl7pPr marL="2669581">
              <a:defRPr sz="1400"/>
            </a:lvl7pPr>
            <a:lvl8pPr marL="2669581">
              <a:defRPr sz="1400"/>
            </a:lvl8pPr>
            <a:lvl9pPr marL="2669581">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99200" y="1803400"/>
            <a:ext cx="4978400" cy="914400"/>
          </a:xfrm>
        </p:spPr>
        <p:txBody>
          <a:bodyPr anchor="ctr">
            <a:noAutofit/>
          </a:bodyPr>
          <a:lstStyle>
            <a:lvl1pPr marL="0" indent="0">
              <a:lnSpc>
                <a:spcPct val="80000"/>
              </a:lnSpc>
              <a:spcBef>
                <a:spcPts val="0"/>
              </a:spcBef>
              <a:buNone/>
              <a:defRPr sz="2800" b="0">
                <a:solidFill>
                  <a:schemeClr val="tx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299200" y="2717800"/>
            <a:ext cx="4978400" cy="3556000"/>
          </a:xfrm>
        </p:spPr>
        <p:txBody>
          <a:bodyPr>
            <a:normAutofit/>
          </a:bodyPr>
          <a:lstStyle>
            <a:lvl1pPr>
              <a:defRPr sz="2400"/>
            </a:lvl1pPr>
            <a:lvl2pPr>
              <a:defRPr sz="2000"/>
            </a:lvl2pPr>
            <a:lvl3pPr>
              <a:defRPr sz="1800"/>
            </a:lvl3pPr>
            <a:lvl4pPr>
              <a:defRPr sz="1600"/>
            </a:lvl4pPr>
            <a:lvl5pPr>
              <a:defRPr sz="1400"/>
            </a:lvl5pPr>
            <a:lvl6pPr marL="2669581">
              <a:defRPr sz="1400"/>
            </a:lvl6pPr>
            <a:lvl7pPr marL="2669581">
              <a:defRPr sz="1400"/>
            </a:lvl7pPr>
            <a:lvl8pPr marL="2669581">
              <a:defRPr sz="1400" baseline="0"/>
            </a:lvl8pPr>
            <a:lvl9pPr marL="2669581">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EED1C14C-A143-42F5-B247-D0E800131009}" type="datetimeFigureOut">
              <a:rPr lang="en-US" smtClean="0"/>
              <a:t>7/18/2020</a:t>
            </a:fld>
            <a:endParaRPr lang="en-US"/>
          </a:p>
        </p:txBody>
      </p:sp>
      <p:sp>
        <p:nvSpPr>
          <p:cNvPr id="9" name="Slide Number Placeholder 8"/>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366864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EED1C14C-A143-42F5-B247-D0E800131009}" type="datetimeFigureOut">
              <a:rPr lang="en-US" smtClean="0"/>
              <a:t>7/18/2020</a:t>
            </a:fld>
            <a:endParaRPr lang="en-US"/>
          </a:p>
        </p:txBody>
      </p:sp>
      <p:sp>
        <p:nvSpPr>
          <p:cNvPr id="5" name="Slide Number Placeholder 4"/>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412225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2170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23200" y="482600"/>
            <a:ext cx="3962400" cy="1422400"/>
          </a:xfrm>
        </p:spPr>
        <p:txBody>
          <a:bodyPr anchor="b">
            <a:noAutofit/>
          </a:bodyPr>
          <a:lstStyle>
            <a:lvl1pPr algn="l">
              <a:defRPr sz="3200" b="0"/>
            </a:lvl1pPr>
          </a:lstStyle>
          <a:p>
            <a:r>
              <a:rPr lang="en-US"/>
              <a:t>Click to edit Master title style</a:t>
            </a:r>
            <a:endParaRPr/>
          </a:p>
        </p:txBody>
      </p:sp>
      <p:sp>
        <p:nvSpPr>
          <p:cNvPr id="20" name="Rectangle 19"/>
          <p:cNvSpPr/>
          <p:nvPr/>
        </p:nvSpPr>
        <p:spPr>
          <a:xfrm>
            <a:off x="0" y="-1115"/>
            <a:ext cx="7620000"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2400"/>
          </a:p>
        </p:txBody>
      </p:sp>
      <p:sp>
        <p:nvSpPr>
          <p:cNvPr id="3" name="Content Placeholder 2"/>
          <p:cNvSpPr>
            <a:spLocks noGrp="1"/>
          </p:cNvSpPr>
          <p:nvPr>
            <p:ph idx="1"/>
          </p:nvPr>
        </p:nvSpPr>
        <p:spPr bwMode="white">
          <a:xfrm>
            <a:off x="508000" y="482601"/>
            <a:ext cx="6604000" cy="5842001"/>
          </a:xfrm>
        </p:spPr>
        <p:txBody>
          <a:bodyPr>
            <a:norm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823200" y="2108200"/>
            <a:ext cx="3962400" cy="4267200"/>
          </a:xfrm>
        </p:spPr>
        <p:txBody>
          <a:bodyPr anchor="t" anchorCtr="0">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Tree>
    <p:extLst>
      <p:ext uri="{BB962C8B-B14F-4D97-AF65-F5344CB8AC3E}">
        <p14:creationId xmlns:p14="http://schemas.microsoft.com/office/powerpoint/2010/main" val="3337579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Isosceles Triangle 5"/>
          <p:cNvSpPr/>
          <p:nvPr/>
        </p:nvSpPr>
        <p:spPr>
          <a:xfrm>
            <a:off x="-1607" y="-1115"/>
            <a:ext cx="12193578"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2400"/>
          </a:p>
        </p:txBody>
      </p:sp>
      <p:sp>
        <p:nvSpPr>
          <p:cNvPr id="2" name="Title 1"/>
          <p:cNvSpPr>
            <a:spLocks noGrp="1"/>
          </p:cNvSpPr>
          <p:nvPr>
            <p:ph type="title"/>
          </p:nvPr>
        </p:nvSpPr>
        <p:spPr>
          <a:xfrm>
            <a:off x="6400801" y="1905000"/>
            <a:ext cx="5181600" cy="1727200"/>
          </a:xfrm>
        </p:spPr>
        <p:txBody>
          <a:bodyPr anchor="b" anchorCtr="0">
            <a:normAutofit/>
          </a:bodyPr>
          <a:lstStyle>
            <a:lvl1pPr algn="l">
              <a:defRPr sz="3200" b="0"/>
            </a:lvl1pPr>
          </a:lstStyle>
          <a:p>
            <a:r>
              <a:rPr lang="en-US"/>
              <a:t>Click to edit Master title style</a:t>
            </a:r>
            <a:endParaRPr/>
          </a:p>
        </p:txBody>
      </p:sp>
      <p:sp>
        <p:nvSpPr>
          <p:cNvPr id="9" name="Rectangle 8"/>
          <p:cNvSpPr/>
          <p:nvPr/>
        </p:nvSpPr>
        <p:spPr>
          <a:xfrm>
            <a:off x="0" y="-1115"/>
            <a:ext cx="6095181"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2400"/>
          </a:p>
        </p:txBody>
      </p:sp>
      <p:sp>
        <p:nvSpPr>
          <p:cNvPr id="3" name="Picture Placeholder 2" descr="An empty placeholder to add an image. Click on the placeholder and select the image that you wish to add.&#10;"/>
          <p:cNvSpPr>
            <a:spLocks noGrp="1"/>
          </p:cNvSpPr>
          <p:nvPr>
            <p:ph type="pic" idx="1"/>
          </p:nvPr>
        </p:nvSpPr>
        <p:spPr>
          <a:xfrm>
            <a:off x="508002" y="482601"/>
            <a:ext cx="5079182" cy="5862706"/>
          </a:xfrm>
          <a:noFill/>
          <a:ln w="9525">
            <a:noFill/>
            <a:miter lim="800000"/>
          </a:ln>
          <a:effectLst/>
        </p:spPr>
        <p:txBody>
          <a:bodyPr>
            <a:normAutofit/>
          </a:bodyPr>
          <a:lstStyle>
            <a:lvl1pPr marL="0" indent="0" algn="ctr">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6400801" y="3733800"/>
            <a:ext cx="5181600" cy="1727200"/>
          </a:xfrm>
        </p:spPr>
        <p:txBody>
          <a:bodyPr>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Tree>
    <p:extLst>
      <p:ext uri="{BB962C8B-B14F-4D97-AF65-F5344CB8AC3E}">
        <p14:creationId xmlns:p14="http://schemas.microsoft.com/office/powerpoint/2010/main" val="3441394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1" y="482600"/>
            <a:ext cx="10363200" cy="1219200"/>
          </a:xfrm>
          <a:prstGeom prst="rect">
            <a:avLst/>
          </a:prstGeom>
          <a:effectLst/>
        </p:spPr>
        <p:txBody>
          <a:bodyPr vert="horz" lIns="121899" tIns="60949" rIns="121899" bIns="60949" rtlCol="0" anchor="b" anchorCtr="0">
            <a:normAutofit/>
          </a:bodyPr>
          <a:lstStyle/>
          <a:p>
            <a:r>
              <a:rPr lang="en-US"/>
              <a:t>Click to edit Master title style</a:t>
            </a:r>
            <a:endParaRPr/>
          </a:p>
        </p:txBody>
      </p:sp>
      <p:sp>
        <p:nvSpPr>
          <p:cNvPr id="3" name="Text Placeholder 2"/>
          <p:cNvSpPr>
            <a:spLocks noGrp="1"/>
          </p:cNvSpPr>
          <p:nvPr>
            <p:ph type="body" idx="1"/>
          </p:nvPr>
        </p:nvSpPr>
        <p:spPr>
          <a:xfrm>
            <a:off x="914401" y="1803401"/>
            <a:ext cx="10363200" cy="4470400"/>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914401" y="6375400"/>
            <a:ext cx="7416800" cy="195072"/>
          </a:xfrm>
          <a:prstGeom prst="rect">
            <a:avLst/>
          </a:prstGeom>
        </p:spPr>
        <p:txBody>
          <a:bodyPr vert="horz" lIns="121899" tIns="60949" rIns="121899" bIns="60949" rtlCol="0" anchor="ctr"/>
          <a:lstStyle>
            <a:lvl1pPr algn="l">
              <a:defRPr sz="1100">
                <a:solidFill>
                  <a:schemeClr val="tx1"/>
                </a:solidFill>
              </a:defRPr>
            </a:lvl1pPr>
          </a:lstStyle>
          <a:p>
            <a:endParaRPr lang="en-US"/>
          </a:p>
        </p:txBody>
      </p:sp>
      <p:sp>
        <p:nvSpPr>
          <p:cNvPr id="4" name="Date Placeholder 3"/>
          <p:cNvSpPr>
            <a:spLocks noGrp="1"/>
          </p:cNvSpPr>
          <p:nvPr>
            <p:ph type="dt" sz="half" idx="2"/>
          </p:nvPr>
        </p:nvSpPr>
        <p:spPr>
          <a:xfrm>
            <a:off x="8737600" y="6375400"/>
            <a:ext cx="1422400" cy="195072"/>
          </a:xfrm>
          <a:prstGeom prst="rect">
            <a:avLst/>
          </a:prstGeom>
        </p:spPr>
        <p:txBody>
          <a:bodyPr vert="horz" lIns="121899" tIns="60949" rIns="121899" bIns="60949" rtlCol="0" anchor="ctr"/>
          <a:lstStyle>
            <a:lvl1pPr algn="r">
              <a:defRPr sz="1100">
                <a:solidFill>
                  <a:schemeClr val="tx1"/>
                </a:solidFill>
              </a:defRPr>
            </a:lvl1pPr>
          </a:lstStyle>
          <a:p>
            <a:fld id="{EED1C14C-A143-42F5-B247-D0E800131009}" type="datetimeFigureOut">
              <a:rPr lang="en-US" smtClean="0"/>
              <a:t>7/18/2020</a:t>
            </a:fld>
            <a:endParaRPr lang="en-US"/>
          </a:p>
        </p:txBody>
      </p:sp>
      <p:sp>
        <p:nvSpPr>
          <p:cNvPr id="6" name="Slide Number Placeholder 5"/>
          <p:cNvSpPr>
            <a:spLocks noGrp="1"/>
          </p:cNvSpPr>
          <p:nvPr>
            <p:ph type="sldNum" sz="quarter" idx="4"/>
          </p:nvPr>
        </p:nvSpPr>
        <p:spPr>
          <a:xfrm>
            <a:off x="10444480" y="6375400"/>
            <a:ext cx="833120" cy="195072"/>
          </a:xfrm>
          <a:prstGeom prst="rect">
            <a:avLst/>
          </a:prstGeom>
        </p:spPr>
        <p:txBody>
          <a:bodyPr vert="horz" lIns="121899" tIns="60949" rIns="121899" bIns="60949" rtlCol="0" anchor="ctr"/>
          <a:lstStyle>
            <a:lvl1pPr algn="r">
              <a:defRPr sz="1100">
                <a:solidFill>
                  <a:schemeClr val="tx1"/>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981255070"/>
      </p:ext>
    </p:extLst>
  </p:cSld>
  <p:clrMap bg1="dk1" tx1="lt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80000"/>
        </a:lnSpc>
        <a:spcBef>
          <a:spcPct val="0"/>
        </a:spcBef>
        <a:buNone/>
        <a:defRPr sz="3600" kern="1200" cap="all" baseline="0">
          <a:solidFill>
            <a:schemeClr val="tx1"/>
          </a:solidFill>
          <a:effectLst/>
          <a:latin typeface="+mj-lt"/>
          <a:ea typeface="+mj-ea"/>
          <a:cs typeface="+mj-cs"/>
        </a:defRPr>
      </a:lvl1pPr>
    </p:titleStyle>
    <p:bodyStyle>
      <a:lvl1pPr marL="274320" indent="-274320" algn="l" defTabSz="1218987" rtl="0" eaLnBrk="1" latinLnBrk="0" hangingPunct="1">
        <a:lnSpc>
          <a:spcPct val="90000"/>
        </a:lnSpc>
        <a:spcBef>
          <a:spcPts val="1600"/>
        </a:spcBef>
        <a:buClr>
          <a:schemeClr val="tx2"/>
        </a:buClr>
        <a:buSzPct val="90000"/>
        <a:buFont typeface="Arial" pitchFamily="34" charset="0"/>
        <a:buChar char="•"/>
        <a:defRPr sz="2800" kern="1200">
          <a:solidFill>
            <a:schemeClr val="tx1"/>
          </a:solidFill>
          <a:latin typeface="+mn-lt"/>
          <a:ea typeface="+mn-ea"/>
          <a:cs typeface="+mn-cs"/>
        </a:defRPr>
      </a:lvl1pPr>
      <a:lvl2pPr marL="548640" indent="-274320" algn="l" defTabSz="1218987" rtl="0" eaLnBrk="1" latinLnBrk="0" hangingPunct="1">
        <a:lnSpc>
          <a:spcPct val="90000"/>
        </a:lnSpc>
        <a:spcBef>
          <a:spcPts val="800"/>
        </a:spcBef>
        <a:buClr>
          <a:schemeClr val="tx2"/>
        </a:buClr>
        <a:buSzPct val="90000"/>
        <a:buFont typeface="Cambria" pitchFamily="18" charset="0"/>
        <a:buChar char="–"/>
        <a:defRPr sz="2400" kern="1200">
          <a:solidFill>
            <a:schemeClr val="tx1"/>
          </a:solidFill>
          <a:latin typeface="+mn-lt"/>
          <a:ea typeface="+mn-ea"/>
          <a:cs typeface="+mn-cs"/>
        </a:defRPr>
      </a:lvl2pPr>
      <a:lvl3pPr marL="822960" indent="-274320" algn="l" defTabSz="1218987" rtl="0" eaLnBrk="1" latinLnBrk="0" hangingPunct="1">
        <a:lnSpc>
          <a:spcPct val="90000"/>
        </a:lnSpc>
        <a:spcBef>
          <a:spcPts val="800"/>
        </a:spcBef>
        <a:buClr>
          <a:schemeClr val="tx2"/>
        </a:buClr>
        <a:buFont typeface="Arial" pitchFamily="34" charset="0"/>
        <a:buChar char="•"/>
        <a:defRPr sz="2000" kern="1200">
          <a:solidFill>
            <a:schemeClr val="tx1"/>
          </a:solidFill>
          <a:latin typeface="+mn-lt"/>
          <a:ea typeface="+mn-ea"/>
          <a:cs typeface="+mn-cs"/>
        </a:defRPr>
      </a:lvl3pPr>
      <a:lvl4pPr marL="1097280" indent="-274320" algn="l" defTabSz="1218987" rtl="0" eaLnBrk="1" latinLnBrk="0" hangingPunct="1">
        <a:lnSpc>
          <a:spcPct val="90000"/>
        </a:lnSpc>
        <a:spcBef>
          <a:spcPts val="800"/>
        </a:spcBef>
        <a:buClr>
          <a:schemeClr val="tx2"/>
        </a:buClr>
        <a:buSzPct val="100000"/>
        <a:buFont typeface="Cambria" pitchFamily="18" charset="0"/>
        <a:buChar char="–"/>
        <a:defRPr sz="1800" kern="1200">
          <a:solidFill>
            <a:schemeClr val="tx1"/>
          </a:solidFill>
          <a:latin typeface="+mn-lt"/>
          <a:ea typeface="+mn-ea"/>
          <a:cs typeface="+mn-cs"/>
        </a:defRPr>
      </a:lvl4pPr>
      <a:lvl5pPr marL="137160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5pPr>
      <a:lvl6pPr marL="164592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6pPr>
      <a:lvl7pPr marL="192024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7pPr>
      <a:lvl8pPr marL="219456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8pPr>
      <a:lvl9pPr marL="246888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uciml/red-wine-quality-cortez-et-al-2009" TargetMode="Externa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1">
            <a:extLst>
              <a:ext uri="{FF2B5EF4-FFF2-40B4-BE49-F238E27FC236}">
                <a16:creationId xmlns:a16="http://schemas.microsoft.com/office/drawing/2014/main" id="{2D2A27BE-8F2F-4318-952B-907D9CDA48DD}"/>
              </a:ext>
            </a:extLst>
          </p:cNvPr>
          <p:cNvSpPr>
            <a:spLocks noGrp="1"/>
          </p:cNvSpPr>
          <p:nvPr>
            <p:ph type="ctrTitle"/>
          </p:nvPr>
        </p:nvSpPr>
        <p:spPr>
          <a:xfrm>
            <a:off x="1219201" y="1899821"/>
            <a:ext cx="9753600" cy="2153107"/>
          </a:xfrm>
        </p:spPr>
        <p:txBody>
          <a:bodyPr anchor="ctr">
            <a:normAutofit/>
          </a:bodyPr>
          <a:lstStyle/>
          <a:p>
            <a:r>
              <a:rPr lang="en-US" dirty="0"/>
              <a:t>Wine Quality</a:t>
            </a:r>
            <a:br>
              <a:rPr lang="en-US" dirty="0"/>
            </a:br>
            <a:r>
              <a:rPr lang="en-US" dirty="0"/>
              <a:t>What is good wine composition?</a:t>
            </a:r>
          </a:p>
        </p:txBody>
      </p:sp>
      <p:sp>
        <p:nvSpPr>
          <p:cNvPr id="14" name="slide1">
            <a:extLst>
              <a:ext uri="{FF2B5EF4-FFF2-40B4-BE49-F238E27FC236}">
                <a16:creationId xmlns:a16="http://schemas.microsoft.com/office/drawing/2014/main" id="{4DD84242-641E-4611-9281-6C4E8AD8CA12}"/>
              </a:ext>
            </a:extLst>
          </p:cNvPr>
          <p:cNvSpPr txBox="1">
            <a:spLocks/>
          </p:cNvSpPr>
          <p:nvPr/>
        </p:nvSpPr>
        <p:spPr>
          <a:xfrm>
            <a:off x="1219201" y="4140199"/>
            <a:ext cx="9753600" cy="254573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600" b="1" dirty="0"/>
              <a:t>Team Members:</a:t>
            </a:r>
          </a:p>
          <a:p>
            <a:r>
              <a:rPr lang="en-US" sz="3600" b="1" dirty="0"/>
              <a:t>Clay Selleck</a:t>
            </a:r>
          </a:p>
          <a:p>
            <a:r>
              <a:rPr lang="en-US" sz="3600" b="1" dirty="0"/>
              <a:t>MacDonald </a:t>
            </a:r>
            <a:r>
              <a:rPr lang="en-US" sz="3600" b="1" dirty="0" err="1"/>
              <a:t>Chiwara</a:t>
            </a:r>
            <a:endParaRPr lang="en-US" sz="3600" b="1" dirty="0"/>
          </a:p>
          <a:p>
            <a:r>
              <a:rPr lang="en-US" sz="3600" b="1" dirty="0"/>
              <a:t>Don Mudd</a:t>
            </a:r>
          </a:p>
        </p:txBody>
      </p:sp>
    </p:spTree>
    <p:extLst>
      <p:ext uri="{BB962C8B-B14F-4D97-AF65-F5344CB8AC3E}">
        <p14:creationId xmlns:p14="http://schemas.microsoft.com/office/powerpoint/2010/main" val="2126673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alcohol">
            <a:extLst>
              <a:ext uri="{FF2B5EF4-FFF2-40B4-BE49-F238E27FC236}">
                <a16:creationId xmlns:a16="http://schemas.microsoft.com/office/drawing/2014/main" id="{7403652C-4CD9-4705-B9AB-F040B5C6D2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000" y="762002"/>
            <a:ext cx="6604000" cy="5283199"/>
          </a:xfrm>
          <a:prstGeom prst="rect">
            <a:avLst/>
          </a:prstGeom>
          <a:noFill/>
        </p:spPr>
      </p:pic>
      <p:sp>
        <p:nvSpPr>
          <p:cNvPr id="43" name="Subtitle 3">
            <a:extLst>
              <a:ext uri="{FF2B5EF4-FFF2-40B4-BE49-F238E27FC236}">
                <a16:creationId xmlns:a16="http://schemas.microsoft.com/office/drawing/2014/main" id="{FF9FB819-D12F-4C46-B538-D98ABD988502}"/>
              </a:ext>
            </a:extLst>
          </p:cNvPr>
          <p:cNvSpPr>
            <a:spLocks noGrp="1"/>
          </p:cNvSpPr>
          <p:nvPr>
            <p:ph type="body" sz="half" idx="2"/>
          </p:nvPr>
        </p:nvSpPr>
        <p:spPr>
          <a:xfrm>
            <a:off x="7823200" y="762002"/>
            <a:ext cx="3962400" cy="5613398"/>
          </a:xfrm>
        </p:spPr>
        <p:txBody>
          <a:bodyPr anchor="t">
            <a:normAutofit/>
          </a:bodyPr>
          <a:lstStyle/>
          <a:p>
            <a:r>
              <a:rPr lang="en-US" dirty="0"/>
              <a:t>Alcohol levels range from 8.4% to 14.9% with an average of 10.4% and the 2</a:t>
            </a:r>
            <a:r>
              <a:rPr lang="en-US" baseline="30000" dirty="0"/>
              <a:t>nd</a:t>
            </a:r>
            <a:r>
              <a:rPr lang="en-US" dirty="0"/>
              <a:t> highest </a:t>
            </a:r>
            <a:r>
              <a:rPr lang="en-US" dirty="0" err="1"/>
              <a:t>RSquared</a:t>
            </a:r>
            <a:r>
              <a:rPr lang="en-US" dirty="0"/>
              <a:t> factor.</a:t>
            </a:r>
          </a:p>
          <a:p>
            <a:endParaRPr lang="en-US" dirty="0"/>
          </a:p>
          <a:p>
            <a:r>
              <a:rPr lang="en-US" sz="1800" dirty="0">
                <a:effectLst/>
                <a:latin typeface="Calibri" panose="020F0502020204030204" pitchFamily="34" charset="0"/>
                <a:ea typeface="Calibri" panose="020F0502020204030204" pitchFamily="34" charset="0"/>
                <a:cs typeface="Times New Roman" panose="02020603050405020304" pitchFamily="18" charset="0"/>
              </a:rPr>
              <a:t>% Alcohol would appear to have a significant impact on the quality of the wine with the 2nd highest R Squared value of our attributes/ features with the higher the alcohol the better the quality.  Most of the wines in our data were between 9 and 12% but alcohol content between 12 and 12.5% appears to be the ideal range based on the data while the wines with an alcohol % around 9.5% faired the worst.</a:t>
            </a:r>
          </a:p>
        </p:txBody>
      </p:sp>
    </p:spTree>
    <p:extLst>
      <p:ext uri="{BB962C8B-B14F-4D97-AF65-F5344CB8AC3E}">
        <p14:creationId xmlns:p14="http://schemas.microsoft.com/office/powerpoint/2010/main" val="3669774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3" descr="chlorides">
            <a:extLst>
              <a:ext uri="{FF2B5EF4-FFF2-40B4-BE49-F238E27FC236}">
                <a16:creationId xmlns:a16="http://schemas.microsoft.com/office/drawing/2014/main" id="{0A54CF0E-54CB-4CD1-96D3-8591643739B1}"/>
              </a:ext>
            </a:extLst>
          </p:cNvPr>
          <p:cNvPicPr>
            <a:picLocks noChangeAspect="1"/>
          </p:cNvPicPr>
          <p:nvPr/>
        </p:nvPicPr>
        <p:blipFill rotWithShape="1">
          <a:blip r:embed="rId2">
            <a:extLst>
              <a:ext uri="{28A0092B-C50C-407E-A947-70E740481C1C}">
                <a14:useLocalDpi xmlns:a14="http://schemas.microsoft.com/office/drawing/2010/main" val="0"/>
              </a:ext>
            </a:extLst>
          </a:blip>
          <a:srcRect l="2043" r="7521" b="-1"/>
          <a:stretch/>
        </p:blipFill>
        <p:spPr>
          <a:xfrm>
            <a:off x="508000" y="482601"/>
            <a:ext cx="6604000" cy="5842001"/>
          </a:xfrm>
          <a:prstGeom prst="rect">
            <a:avLst/>
          </a:prstGeom>
          <a:noFill/>
        </p:spPr>
      </p:pic>
      <p:sp>
        <p:nvSpPr>
          <p:cNvPr id="4" name="Subtitle 3">
            <a:extLst>
              <a:ext uri="{FF2B5EF4-FFF2-40B4-BE49-F238E27FC236}">
                <a16:creationId xmlns:a16="http://schemas.microsoft.com/office/drawing/2014/main" id="{9E396A77-85E8-475A-A91A-BF06C4F3893B}"/>
              </a:ext>
            </a:extLst>
          </p:cNvPr>
          <p:cNvSpPr>
            <a:spLocks noGrp="1"/>
          </p:cNvSpPr>
          <p:nvPr>
            <p:ph type="body" sz="half" idx="2"/>
          </p:nvPr>
        </p:nvSpPr>
        <p:spPr>
          <a:xfrm>
            <a:off x="7823200" y="482601"/>
            <a:ext cx="3962400" cy="5892799"/>
          </a:xfrm>
        </p:spPr>
        <p:txBody>
          <a:bodyPr anchor="t">
            <a:normAutofit/>
          </a:bodyPr>
          <a:lstStyle/>
          <a:p>
            <a:r>
              <a:rPr lang="en-US" dirty="0"/>
              <a:t>Chloride levels range from .012 to .611 g/L with a mean of .087 g/L.   </a:t>
            </a:r>
            <a:r>
              <a:rPr lang="en-US" dirty="0" err="1"/>
              <a:t>RSquared</a:t>
            </a:r>
            <a:r>
              <a:rPr lang="en-US" dirty="0"/>
              <a:t> factor ranks 5</a:t>
            </a:r>
            <a:r>
              <a:rPr lang="en-US" baseline="30000" dirty="0"/>
              <a:t>th</a:t>
            </a:r>
            <a:r>
              <a:rPr lang="en-US" dirty="0"/>
              <a:t> out of the 11 attributes.</a:t>
            </a:r>
          </a:p>
          <a:p>
            <a:endParaRPr lang="en-US" dirty="0"/>
          </a:p>
          <a:p>
            <a:r>
              <a:rPr lang="en-US" sz="1800" dirty="0">
                <a:effectLst/>
                <a:latin typeface="Calibri" panose="020F0502020204030204" pitchFamily="34" charset="0"/>
                <a:ea typeface="Calibri" panose="020F0502020204030204" pitchFamily="34" charset="0"/>
                <a:cs typeface="Times New Roman" panose="02020603050405020304" pitchFamily="18" charset="0"/>
              </a:rPr>
              <a:t>The level of chlorides is moderately important in determining wine quality with higher levels having a negative affect.  Wines from Australia and Argentina tend to have higher levels of chlorides than those produced in the US and France.</a:t>
            </a:r>
          </a:p>
          <a:p>
            <a:endParaRPr lang="en-US" dirty="0"/>
          </a:p>
        </p:txBody>
      </p:sp>
    </p:spTree>
    <p:extLst>
      <p:ext uri="{BB962C8B-B14F-4D97-AF65-F5344CB8AC3E}">
        <p14:creationId xmlns:p14="http://schemas.microsoft.com/office/powerpoint/2010/main" val="1835095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lide4" descr="tsd">
            <a:extLst>
              <a:ext uri="{FF2B5EF4-FFF2-40B4-BE49-F238E27FC236}">
                <a16:creationId xmlns:a16="http://schemas.microsoft.com/office/drawing/2014/main" id="{4DDA001B-BCBA-44C1-AAAF-EA4222C951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000" y="762002"/>
            <a:ext cx="6604000" cy="5283199"/>
          </a:xfrm>
          <a:prstGeom prst="rect">
            <a:avLst/>
          </a:prstGeom>
          <a:noFill/>
        </p:spPr>
      </p:pic>
      <p:sp>
        <p:nvSpPr>
          <p:cNvPr id="8" name="Subtitle 3">
            <a:extLst>
              <a:ext uri="{FF2B5EF4-FFF2-40B4-BE49-F238E27FC236}">
                <a16:creationId xmlns:a16="http://schemas.microsoft.com/office/drawing/2014/main" id="{F215A633-EB47-4D80-ABCD-12B715F778BB}"/>
              </a:ext>
            </a:extLst>
          </p:cNvPr>
          <p:cNvSpPr>
            <a:spLocks noGrp="1"/>
          </p:cNvSpPr>
          <p:nvPr>
            <p:ph type="body" sz="half" idx="2"/>
          </p:nvPr>
        </p:nvSpPr>
        <p:spPr>
          <a:xfrm>
            <a:off x="7823200" y="762002"/>
            <a:ext cx="3962400" cy="5613398"/>
          </a:xfrm>
        </p:spPr>
        <p:txBody>
          <a:bodyPr anchor="t">
            <a:normAutofit/>
          </a:bodyPr>
          <a:lstStyle/>
          <a:p>
            <a:r>
              <a:rPr lang="en-US" dirty="0"/>
              <a:t>Total Sulphur dioxide levels range from 6 to 289 g/L with a mean 46 g/L.   </a:t>
            </a:r>
            <a:r>
              <a:rPr lang="en-US" dirty="0" err="1"/>
              <a:t>RSquared</a:t>
            </a:r>
            <a:r>
              <a:rPr lang="en-US" dirty="0"/>
              <a:t> factor ranks 6</a:t>
            </a:r>
            <a:r>
              <a:rPr lang="en-US" baseline="30000" dirty="0"/>
              <a:t>th</a:t>
            </a:r>
            <a:r>
              <a:rPr lang="en-US" dirty="0"/>
              <a:t> out of the 11 attributes.</a:t>
            </a:r>
          </a:p>
          <a:p>
            <a:endParaRPr lang="en-US" dirty="0"/>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Total SO2 like free SO2 has limited impact on our ability to predict wine quality but wines with total SO2 levels of between .15 and .30 g/L tend to produce the wines with higher quality.</a:t>
            </a:r>
          </a:p>
          <a:p>
            <a:endParaRPr lang="en-US" dirty="0"/>
          </a:p>
        </p:txBody>
      </p:sp>
    </p:spTree>
    <p:extLst>
      <p:ext uri="{BB962C8B-B14F-4D97-AF65-F5344CB8AC3E}">
        <p14:creationId xmlns:p14="http://schemas.microsoft.com/office/powerpoint/2010/main" val="95992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lide5" descr="citric acid">
            <a:extLst>
              <a:ext uri="{FF2B5EF4-FFF2-40B4-BE49-F238E27FC236}">
                <a16:creationId xmlns:a16="http://schemas.microsoft.com/office/drawing/2014/main" id="{66D00C10-6A8B-43B1-B1C9-55225AEA1B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000" y="762002"/>
            <a:ext cx="6604000" cy="5283199"/>
          </a:xfrm>
          <a:prstGeom prst="rect">
            <a:avLst/>
          </a:prstGeom>
          <a:noFill/>
        </p:spPr>
      </p:pic>
      <p:sp>
        <p:nvSpPr>
          <p:cNvPr id="7" name="Subtitle 3">
            <a:extLst>
              <a:ext uri="{FF2B5EF4-FFF2-40B4-BE49-F238E27FC236}">
                <a16:creationId xmlns:a16="http://schemas.microsoft.com/office/drawing/2014/main" id="{00DCDD62-F3A0-40CA-9E4F-56807F122444}"/>
              </a:ext>
            </a:extLst>
          </p:cNvPr>
          <p:cNvSpPr>
            <a:spLocks noGrp="1"/>
          </p:cNvSpPr>
          <p:nvPr>
            <p:ph type="body" sz="half" idx="2"/>
          </p:nvPr>
        </p:nvSpPr>
        <p:spPr>
          <a:xfrm>
            <a:off x="7823200" y="762002"/>
            <a:ext cx="3962400" cy="5613398"/>
          </a:xfrm>
        </p:spPr>
        <p:txBody>
          <a:bodyPr anchor="t">
            <a:normAutofit/>
          </a:bodyPr>
          <a:lstStyle/>
          <a:p>
            <a:r>
              <a:rPr lang="en-US" dirty="0"/>
              <a:t>Citric acid levels range from 0 to 1 with a mean .27.   </a:t>
            </a:r>
            <a:r>
              <a:rPr lang="en-US" dirty="0" err="1"/>
              <a:t>RSquared</a:t>
            </a:r>
            <a:r>
              <a:rPr lang="en-US" dirty="0"/>
              <a:t> factor ranks 3</a:t>
            </a:r>
            <a:r>
              <a:rPr lang="en-US" baseline="30000" dirty="0"/>
              <a:t>rd</a:t>
            </a:r>
            <a:r>
              <a:rPr lang="en-US" dirty="0"/>
              <a:t> overall.</a:t>
            </a:r>
          </a:p>
          <a:p>
            <a:endParaRPr lang="en-US" dirty="0"/>
          </a:p>
          <a:p>
            <a:r>
              <a:rPr lang="en-US" sz="1800" dirty="0">
                <a:effectLst/>
                <a:latin typeface="Calibri" panose="020F0502020204030204" pitchFamily="34" charset="0"/>
                <a:ea typeface="Calibri" panose="020F0502020204030204" pitchFamily="34" charset="0"/>
                <a:cs typeface="Times New Roman" panose="02020603050405020304" pitchFamily="18" charset="0"/>
              </a:rPr>
              <a:t>Citric acid is often added to wines to increase acidity, complement a specific flavor.  It can be added to finished wines to increase acidity and give a “fresh” flavor.  The data shows that citric acid levels have moderate impact on wine quality with moderately high levels having a positive impact while extremely low levels (&lt; .05 g/l) producing low quality wines.</a:t>
            </a:r>
          </a:p>
          <a:p>
            <a:endParaRPr lang="en-US" dirty="0"/>
          </a:p>
        </p:txBody>
      </p:sp>
    </p:spTree>
    <p:extLst>
      <p:ext uri="{BB962C8B-B14F-4D97-AF65-F5344CB8AC3E}">
        <p14:creationId xmlns:p14="http://schemas.microsoft.com/office/powerpoint/2010/main" val="95992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slide7" descr="fixed acidity">
            <a:extLst>
              <a:ext uri="{FF2B5EF4-FFF2-40B4-BE49-F238E27FC236}">
                <a16:creationId xmlns:a16="http://schemas.microsoft.com/office/drawing/2014/main" id="{4FECF928-35E0-440C-8138-AC6ED79509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000" y="762002"/>
            <a:ext cx="6604000" cy="5283199"/>
          </a:xfrm>
          <a:prstGeom prst="rect">
            <a:avLst/>
          </a:prstGeom>
          <a:noFill/>
        </p:spPr>
      </p:pic>
      <p:sp>
        <p:nvSpPr>
          <p:cNvPr id="8" name="Subtitle 3">
            <a:extLst>
              <a:ext uri="{FF2B5EF4-FFF2-40B4-BE49-F238E27FC236}">
                <a16:creationId xmlns:a16="http://schemas.microsoft.com/office/drawing/2014/main" id="{D0CE0438-2F95-4369-A00E-9FEF7207000F}"/>
              </a:ext>
            </a:extLst>
          </p:cNvPr>
          <p:cNvSpPr>
            <a:spLocks noGrp="1"/>
          </p:cNvSpPr>
          <p:nvPr>
            <p:ph type="body" sz="half" idx="2"/>
          </p:nvPr>
        </p:nvSpPr>
        <p:spPr>
          <a:xfrm>
            <a:off x="7823200" y="762002"/>
            <a:ext cx="3962400" cy="5613398"/>
          </a:xfrm>
        </p:spPr>
        <p:txBody>
          <a:bodyPr anchor="t">
            <a:normAutofit/>
          </a:bodyPr>
          <a:lstStyle/>
          <a:p>
            <a:r>
              <a:rPr lang="en-US" dirty="0"/>
              <a:t>Fixed Acidity levels range from 4.6 to 15.9 g/L with a mean 8.3.   </a:t>
            </a:r>
            <a:r>
              <a:rPr lang="en-US" dirty="0" err="1"/>
              <a:t>RSquared</a:t>
            </a:r>
            <a:r>
              <a:rPr lang="en-US" dirty="0"/>
              <a:t> factor ranks 8</a:t>
            </a:r>
            <a:r>
              <a:rPr lang="en-US" baseline="30000" dirty="0"/>
              <a:t>th</a:t>
            </a:r>
            <a:r>
              <a:rPr lang="en-US" dirty="0"/>
              <a:t> out of the 11 attributes.</a:t>
            </a:r>
          </a:p>
          <a:p>
            <a:endParaRPr lang="en-US" dirty="0"/>
          </a:p>
          <a:p>
            <a:r>
              <a:rPr lang="en-US" sz="1800" dirty="0">
                <a:effectLst/>
                <a:latin typeface="Calibri" panose="020F0502020204030204" pitchFamily="34" charset="0"/>
                <a:ea typeface="Calibri" panose="020F0502020204030204" pitchFamily="34" charset="0"/>
                <a:cs typeface="Times New Roman" panose="02020603050405020304" pitchFamily="18" charset="0"/>
              </a:rPr>
              <a:t>The key difference between volatile and fixed acids is that the volatile acids easily vaporize whereas the fixed acids do not.   The level of fixed acidity appears to have minimal impact in determining wine quality, but extremely low levels tend to have a negative impact on wine quality with wines testing highest having the best.</a:t>
            </a:r>
          </a:p>
          <a:p>
            <a:endParaRPr lang="en-US" dirty="0"/>
          </a:p>
        </p:txBody>
      </p:sp>
    </p:spTree>
    <p:extLst>
      <p:ext uri="{BB962C8B-B14F-4D97-AF65-F5344CB8AC3E}">
        <p14:creationId xmlns:p14="http://schemas.microsoft.com/office/powerpoint/2010/main" val="95992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slide12" descr="vol acid">
            <a:extLst>
              <a:ext uri="{FF2B5EF4-FFF2-40B4-BE49-F238E27FC236}">
                <a16:creationId xmlns:a16="http://schemas.microsoft.com/office/drawing/2014/main" id="{2B43EEBB-4686-4ADF-B498-A4C80F4E89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000" y="762002"/>
            <a:ext cx="6604000" cy="5283199"/>
          </a:xfrm>
          <a:prstGeom prst="rect">
            <a:avLst/>
          </a:prstGeom>
          <a:noFill/>
        </p:spPr>
      </p:pic>
      <p:sp>
        <p:nvSpPr>
          <p:cNvPr id="7" name="Subtitle 3">
            <a:extLst>
              <a:ext uri="{FF2B5EF4-FFF2-40B4-BE49-F238E27FC236}">
                <a16:creationId xmlns:a16="http://schemas.microsoft.com/office/drawing/2014/main" id="{6E771E7B-04E5-425A-9C62-E7F9FCDB1EE0}"/>
              </a:ext>
            </a:extLst>
          </p:cNvPr>
          <p:cNvSpPr>
            <a:spLocks noGrp="1"/>
          </p:cNvSpPr>
          <p:nvPr>
            <p:ph type="body" sz="half" idx="2"/>
          </p:nvPr>
        </p:nvSpPr>
        <p:spPr>
          <a:xfrm>
            <a:off x="7823200" y="762002"/>
            <a:ext cx="3962400" cy="5613398"/>
          </a:xfrm>
        </p:spPr>
        <p:txBody>
          <a:bodyPr anchor="t">
            <a:normAutofit/>
          </a:bodyPr>
          <a:lstStyle/>
          <a:p>
            <a:r>
              <a:rPr lang="en-US" dirty="0"/>
              <a:t>Volatile acidity levels range from .12 to 1.48 g/L with a mean .53 g/L. </a:t>
            </a:r>
            <a:r>
              <a:rPr lang="en-US" dirty="0" err="1"/>
              <a:t>RSquared</a:t>
            </a:r>
            <a:r>
              <a:rPr lang="en-US" dirty="0"/>
              <a:t> factor ranked highest of all attributes</a:t>
            </a:r>
          </a:p>
          <a:p>
            <a:endParaRPr lang="en-US" dirty="0"/>
          </a:p>
          <a:p>
            <a:r>
              <a:rPr lang="en-US" sz="1800" dirty="0">
                <a:effectLst/>
                <a:latin typeface="Calibri" panose="020F0502020204030204" pitchFamily="34" charset="0"/>
                <a:ea typeface="Calibri" panose="020F0502020204030204" pitchFamily="34" charset="0"/>
                <a:cs typeface="Times New Roman" panose="02020603050405020304" pitchFamily="18" charset="0"/>
              </a:rPr>
              <a:t>Volatile acidity, unlike fixed acidity does appear to have a significant impact on wine quality as it has the highest R Squared value of 11 attributes / features.  Our results show that the lower the level of volatile acid, the better the wine quality.</a:t>
            </a:r>
          </a:p>
          <a:p>
            <a:endParaRPr lang="en-US" dirty="0"/>
          </a:p>
        </p:txBody>
      </p:sp>
    </p:spTree>
    <p:extLst>
      <p:ext uri="{BB962C8B-B14F-4D97-AF65-F5344CB8AC3E}">
        <p14:creationId xmlns:p14="http://schemas.microsoft.com/office/powerpoint/2010/main" val="23704992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slide8" descr="fsd">
            <a:extLst>
              <a:ext uri="{FF2B5EF4-FFF2-40B4-BE49-F238E27FC236}">
                <a16:creationId xmlns:a16="http://schemas.microsoft.com/office/drawing/2014/main" id="{7C7039C2-90A5-4D65-B448-CB411C4061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000" y="762002"/>
            <a:ext cx="6604000" cy="5283199"/>
          </a:xfrm>
          <a:prstGeom prst="rect">
            <a:avLst/>
          </a:prstGeom>
          <a:noFill/>
        </p:spPr>
      </p:pic>
      <p:sp>
        <p:nvSpPr>
          <p:cNvPr id="7" name="Subtitle 3">
            <a:extLst>
              <a:ext uri="{FF2B5EF4-FFF2-40B4-BE49-F238E27FC236}">
                <a16:creationId xmlns:a16="http://schemas.microsoft.com/office/drawing/2014/main" id="{E88A065B-392A-404A-94F2-A376550C0AC3}"/>
              </a:ext>
            </a:extLst>
          </p:cNvPr>
          <p:cNvSpPr>
            <a:spLocks noGrp="1"/>
          </p:cNvSpPr>
          <p:nvPr>
            <p:ph type="body" sz="half" idx="2"/>
          </p:nvPr>
        </p:nvSpPr>
        <p:spPr>
          <a:xfrm>
            <a:off x="7823200" y="762002"/>
            <a:ext cx="3962400" cy="5613398"/>
          </a:xfrm>
        </p:spPr>
        <p:txBody>
          <a:bodyPr anchor="t">
            <a:normAutofit fontScale="92500" lnSpcReduction="10000"/>
          </a:bodyPr>
          <a:lstStyle/>
          <a:p>
            <a:r>
              <a:rPr lang="en-US" dirty="0"/>
              <a:t>Free Sulphur dioxide levels range from 1 to 72 g/L with a mean 16 g/L.  </a:t>
            </a:r>
            <a:r>
              <a:rPr lang="en-US" dirty="0" err="1"/>
              <a:t>RSquared</a:t>
            </a:r>
            <a:r>
              <a:rPr lang="en-US" dirty="0"/>
              <a:t> factor ranks 9</a:t>
            </a:r>
            <a:r>
              <a:rPr lang="en-US" baseline="30000" dirty="0"/>
              <a:t>th</a:t>
            </a:r>
            <a:r>
              <a:rPr lang="en-US" dirty="0"/>
              <a:t> out of the 11 attributes</a:t>
            </a:r>
          </a:p>
          <a:p>
            <a:endParaRPr lang="en-US" dirty="0"/>
          </a:p>
          <a:p>
            <a:r>
              <a:rPr lang="en-US" sz="2000" dirty="0">
                <a:effectLst/>
                <a:latin typeface="Calibri" panose="020F0502020204030204" pitchFamily="34" charset="0"/>
                <a:ea typeface="Calibri" panose="020F0502020204030204" pitchFamily="34" charset="0"/>
                <a:cs typeface="Times New Roman" panose="02020603050405020304" pitchFamily="18" charset="0"/>
              </a:rPr>
              <a:t>Sulfur dioxide, SO2, is a colorless gas or liquid with a strong, choking odor.  Sulphur dioxide is present in wines as "free”SO2 and also bound to acetaldehyde. The sum gives total SO2. It is added to wine as an antioxidant in order to produce fresher tasting and wine with better appearance.  It also allows longer storage of the wine  Free SO2 tends to have very limited impact when it comes to determining wine quality but wines with the lowest Free SO2 have the highest quality rating while the highest level has the quality</a:t>
            </a:r>
            <a:endParaRPr lang="en-US" dirty="0"/>
          </a:p>
        </p:txBody>
      </p:sp>
    </p:spTree>
    <p:extLst>
      <p:ext uri="{BB962C8B-B14F-4D97-AF65-F5344CB8AC3E}">
        <p14:creationId xmlns:p14="http://schemas.microsoft.com/office/powerpoint/2010/main" val="95992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slide9" descr="PH">
            <a:extLst>
              <a:ext uri="{FF2B5EF4-FFF2-40B4-BE49-F238E27FC236}">
                <a16:creationId xmlns:a16="http://schemas.microsoft.com/office/drawing/2014/main" id="{0282FE59-FFD1-4E7F-A0E1-993B472E28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000" y="762002"/>
            <a:ext cx="6604000" cy="5283199"/>
          </a:xfrm>
          <a:prstGeom prst="rect">
            <a:avLst/>
          </a:prstGeom>
          <a:noFill/>
        </p:spPr>
      </p:pic>
      <p:sp>
        <p:nvSpPr>
          <p:cNvPr id="7" name="Subtitle 3">
            <a:extLst>
              <a:ext uri="{FF2B5EF4-FFF2-40B4-BE49-F238E27FC236}">
                <a16:creationId xmlns:a16="http://schemas.microsoft.com/office/drawing/2014/main" id="{5036BD6F-6DB1-4731-A2BE-7B51AC90E05E}"/>
              </a:ext>
            </a:extLst>
          </p:cNvPr>
          <p:cNvSpPr>
            <a:spLocks noGrp="1"/>
          </p:cNvSpPr>
          <p:nvPr>
            <p:ph type="body" sz="half" idx="2"/>
          </p:nvPr>
        </p:nvSpPr>
        <p:spPr>
          <a:xfrm>
            <a:off x="7823200" y="762002"/>
            <a:ext cx="3962400" cy="5613398"/>
          </a:xfrm>
        </p:spPr>
        <p:txBody>
          <a:bodyPr anchor="t">
            <a:normAutofit/>
          </a:bodyPr>
          <a:lstStyle/>
          <a:p>
            <a:r>
              <a:rPr lang="en-US" dirty="0"/>
              <a:t>PH levels range from 2.7 to 4 with a mean of 3.3.  </a:t>
            </a:r>
            <a:r>
              <a:rPr lang="en-US" dirty="0" err="1"/>
              <a:t>RSquared</a:t>
            </a:r>
            <a:r>
              <a:rPr lang="en-US" dirty="0"/>
              <a:t> factor ranks 7</a:t>
            </a:r>
            <a:r>
              <a:rPr lang="en-US" baseline="30000" dirty="0"/>
              <a:t>th</a:t>
            </a:r>
            <a:r>
              <a:rPr lang="en-US" dirty="0"/>
              <a:t> overall.</a:t>
            </a:r>
          </a:p>
          <a:p>
            <a:endParaRPr lang="en-US" dirty="0"/>
          </a:p>
          <a:p>
            <a:r>
              <a:rPr lang="en-US" sz="1800" dirty="0">
                <a:effectLst/>
                <a:latin typeface="Calibri" panose="020F0502020204030204" pitchFamily="34" charset="0"/>
                <a:ea typeface="Calibri" panose="020F0502020204030204" pitchFamily="34" charset="0"/>
                <a:cs typeface="Times New Roman" panose="02020603050405020304" pitchFamily="18" charset="0"/>
              </a:rPr>
              <a:t>The PH level of a wine is generally considered to be critical to wine quality but our data suggests that it has limited impact on our ability to determine overall wine quality.  Our data suggests that a PH level of between 3.2 and 3.3 have better overall quality</a:t>
            </a:r>
          </a:p>
          <a:p>
            <a:endParaRPr lang="en-US" dirty="0"/>
          </a:p>
        </p:txBody>
      </p:sp>
    </p:spTree>
    <p:extLst>
      <p:ext uri="{BB962C8B-B14F-4D97-AF65-F5344CB8AC3E}">
        <p14:creationId xmlns:p14="http://schemas.microsoft.com/office/powerpoint/2010/main" val="95992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slide10" descr="rs">
            <a:extLst>
              <a:ext uri="{FF2B5EF4-FFF2-40B4-BE49-F238E27FC236}">
                <a16:creationId xmlns:a16="http://schemas.microsoft.com/office/drawing/2014/main" id="{093AC6DC-5A7D-4915-9D15-74D0AAAA4B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000" y="762002"/>
            <a:ext cx="6604000" cy="5283199"/>
          </a:xfrm>
          <a:prstGeom prst="rect">
            <a:avLst/>
          </a:prstGeom>
          <a:noFill/>
        </p:spPr>
      </p:pic>
      <p:sp>
        <p:nvSpPr>
          <p:cNvPr id="7" name="Subtitle 3">
            <a:extLst>
              <a:ext uri="{FF2B5EF4-FFF2-40B4-BE49-F238E27FC236}">
                <a16:creationId xmlns:a16="http://schemas.microsoft.com/office/drawing/2014/main" id="{BEC85A1F-0B9E-4973-B6E2-D67CB86A909B}"/>
              </a:ext>
            </a:extLst>
          </p:cNvPr>
          <p:cNvSpPr>
            <a:spLocks noGrp="1"/>
          </p:cNvSpPr>
          <p:nvPr>
            <p:ph type="body" sz="half" idx="2"/>
          </p:nvPr>
        </p:nvSpPr>
        <p:spPr>
          <a:xfrm>
            <a:off x="7823200" y="762002"/>
            <a:ext cx="3962400" cy="5613398"/>
          </a:xfrm>
        </p:spPr>
        <p:txBody>
          <a:bodyPr anchor="t">
            <a:normAutofit/>
          </a:bodyPr>
          <a:lstStyle/>
          <a:p>
            <a:r>
              <a:rPr lang="en-US" dirty="0"/>
              <a:t>Residual sugar levels range from 9 to 15.5 g/L with a mean 2.5. </a:t>
            </a:r>
            <a:r>
              <a:rPr lang="en-US" dirty="0" err="1"/>
              <a:t>RSquared</a:t>
            </a:r>
            <a:r>
              <a:rPr lang="en-US" dirty="0"/>
              <a:t> factor ranks last of the 11 attributes.</a:t>
            </a:r>
          </a:p>
          <a:p>
            <a:endParaRPr lang="en-US" dirty="0"/>
          </a:p>
          <a:p>
            <a:r>
              <a:rPr lang="en-US" sz="1800" dirty="0">
                <a:effectLst/>
                <a:latin typeface="Calibri" panose="020F0502020204030204" pitchFamily="34" charset="0"/>
                <a:ea typeface="Calibri" panose="020F0502020204030204" pitchFamily="34" charset="0"/>
                <a:cs typeface="Times New Roman" panose="02020603050405020304" pitchFamily="18" charset="0"/>
              </a:rPr>
              <a:t>Residual Sugar (or RS) is from natural grape sugars that are leftover in the wine after the fermentation process finishes.   Wines with a RS level below .01 are considered very dry, .03 - .05 as semi-sweet, .05 as sweet.  The wines in our data had RS of less than .03 and would be in the dry category.  From our data, Residual Sugars have limited impact our ability to determine wine quality</a:t>
            </a:r>
          </a:p>
          <a:p>
            <a:endParaRPr lang="en-US" dirty="0"/>
          </a:p>
        </p:txBody>
      </p:sp>
    </p:spTree>
    <p:extLst>
      <p:ext uri="{BB962C8B-B14F-4D97-AF65-F5344CB8AC3E}">
        <p14:creationId xmlns:p14="http://schemas.microsoft.com/office/powerpoint/2010/main" val="95992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de11" descr="sulphates">
            <a:extLst>
              <a:ext uri="{FF2B5EF4-FFF2-40B4-BE49-F238E27FC236}">
                <a16:creationId xmlns:a16="http://schemas.microsoft.com/office/drawing/2014/main" id="{F746F631-2C73-4EA1-8BC7-897EE73B33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000" y="762002"/>
            <a:ext cx="6604000" cy="5283199"/>
          </a:xfrm>
          <a:prstGeom prst="rect">
            <a:avLst/>
          </a:prstGeom>
          <a:noFill/>
        </p:spPr>
      </p:pic>
      <p:sp>
        <p:nvSpPr>
          <p:cNvPr id="7" name="Subtitle 3">
            <a:extLst>
              <a:ext uri="{FF2B5EF4-FFF2-40B4-BE49-F238E27FC236}">
                <a16:creationId xmlns:a16="http://schemas.microsoft.com/office/drawing/2014/main" id="{F58659B2-AF6B-4276-81D2-D979F317B278}"/>
              </a:ext>
            </a:extLst>
          </p:cNvPr>
          <p:cNvSpPr>
            <a:spLocks noGrp="1"/>
          </p:cNvSpPr>
          <p:nvPr>
            <p:ph type="body" sz="half" idx="2"/>
          </p:nvPr>
        </p:nvSpPr>
        <p:spPr>
          <a:xfrm>
            <a:off x="7823200" y="762002"/>
            <a:ext cx="3962400" cy="5613398"/>
          </a:xfrm>
        </p:spPr>
        <p:txBody>
          <a:bodyPr anchor="t">
            <a:normAutofit/>
          </a:bodyPr>
          <a:lstStyle/>
          <a:p>
            <a:r>
              <a:rPr lang="en-US" dirty="0"/>
              <a:t>Sulphate levels range from .3 to 2.0 g/L with a mean of .66 g/L. </a:t>
            </a:r>
            <a:r>
              <a:rPr lang="en-US" dirty="0" err="1"/>
              <a:t>RSquared</a:t>
            </a:r>
            <a:r>
              <a:rPr lang="en-US" dirty="0"/>
              <a:t> factor ranks 10</a:t>
            </a:r>
            <a:r>
              <a:rPr lang="en-US" baseline="30000" dirty="0"/>
              <a:t>th</a:t>
            </a:r>
            <a:r>
              <a:rPr lang="en-US" dirty="0"/>
              <a:t> out of the 11 attributes.</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Hydrogen sulfide, H₂S, is an undesirable compound produced during wine fermentation. Formation of hydrogen sulfide typically occurs during the primary fermentation when yeast activity is high with copper sulphate commonly added to remove or lower the H₂S levels.  Sulphate SO42 and sulfite SO43 are both Oxy-anions of Sulfur, a non-metallic element.  With the an extremely low R Squared factor, sulphate has limited impact on our ability to determine win quality but levels of .65 and .90 tend to produce wines with higher wine quality than those with Sulphate levels of .55.</a:t>
            </a:r>
          </a:p>
          <a:p>
            <a:endParaRPr lang="en-US" dirty="0"/>
          </a:p>
        </p:txBody>
      </p:sp>
    </p:spTree>
    <p:extLst>
      <p:ext uri="{BB962C8B-B14F-4D97-AF65-F5344CB8AC3E}">
        <p14:creationId xmlns:p14="http://schemas.microsoft.com/office/powerpoint/2010/main" val="95992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E36E4-44E9-49FB-8081-9FB59B8009D6}"/>
              </a:ext>
            </a:extLst>
          </p:cNvPr>
          <p:cNvSpPr>
            <a:spLocks noGrp="1"/>
          </p:cNvSpPr>
          <p:nvPr>
            <p:ph type="title"/>
          </p:nvPr>
        </p:nvSpPr>
        <p:spPr>
          <a:xfrm>
            <a:off x="7823200" y="482600"/>
            <a:ext cx="3962400" cy="1422400"/>
          </a:xfrm>
        </p:spPr>
        <p:txBody>
          <a:bodyPr anchor="b">
            <a:normAutofit/>
          </a:bodyPr>
          <a:lstStyle/>
          <a:p>
            <a:r>
              <a:rPr lang="en-US" sz="3600" dirty="0"/>
              <a:t>Objectives</a:t>
            </a:r>
            <a:endParaRPr lang="en-US" dirty="0"/>
          </a:p>
        </p:txBody>
      </p:sp>
      <p:sp>
        <p:nvSpPr>
          <p:cNvPr id="3" name="Content Placeholder 2">
            <a:extLst>
              <a:ext uri="{FF2B5EF4-FFF2-40B4-BE49-F238E27FC236}">
                <a16:creationId xmlns:a16="http://schemas.microsoft.com/office/drawing/2014/main" id="{AE531BB9-F805-493A-A086-ACA032906683}"/>
              </a:ext>
            </a:extLst>
          </p:cNvPr>
          <p:cNvSpPr>
            <a:spLocks noGrp="1"/>
          </p:cNvSpPr>
          <p:nvPr>
            <p:ph idx="1"/>
          </p:nvPr>
        </p:nvSpPr>
        <p:spPr>
          <a:xfrm>
            <a:off x="508000" y="482601"/>
            <a:ext cx="6604000" cy="5842001"/>
          </a:xfrm>
        </p:spPr>
        <p:txBody>
          <a:bodyPr>
            <a:normAutofit/>
          </a:bodyPr>
          <a:lstStyle/>
          <a:p>
            <a:endParaRPr lang="en-US" sz="2000" dirty="0">
              <a:effectLst/>
            </a:endParaRPr>
          </a:p>
          <a:p>
            <a:pPr>
              <a:buFont typeface="Wingdings" panose="05000000000000000000" pitchFamily="2" charset="2"/>
              <a:buChar char="v"/>
            </a:pPr>
            <a:endParaRPr lang="en-US" sz="2000" dirty="0">
              <a:effectLst/>
            </a:endParaRPr>
          </a:p>
          <a:p>
            <a:pPr lvl="1">
              <a:buFont typeface="Wingdings" panose="05000000000000000000" pitchFamily="2" charset="2"/>
              <a:buChar char="v"/>
            </a:pPr>
            <a:r>
              <a:rPr lang="en-US" sz="2000" dirty="0"/>
              <a:t>To determine all the components which make a good wine</a:t>
            </a:r>
          </a:p>
          <a:p>
            <a:pPr lvl="1">
              <a:buFont typeface="Wingdings" panose="05000000000000000000" pitchFamily="2" charset="2"/>
              <a:buChar char="v"/>
            </a:pPr>
            <a:endParaRPr lang="en-US" sz="2000" dirty="0"/>
          </a:p>
          <a:p>
            <a:pPr lvl="1">
              <a:buFont typeface="Wingdings" panose="05000000000000000000" pitchFamily="2" charset="2"/>
              <a:buChar char="v"/>
            </a:pPr>
            <a:r>
              <a:rPr lang="en-US" sz="2000" dirty="0"/>
              <a:t>To predict the wine quality using machine learning </a:t>
            </a:r>
            <a:endParaRPr lang="en-US" dirty="0"/>
          </a:p>
          <a:p>
            <a:pPr marL="457200" lvl="1" indent="0">
              <a:buNone/>
            </a:pPr>
            <a:endParaRPr lang="en-US" sz="2000" dirty="0">
              <a:effectLst/>
            </a:endParaRPr>
          </a:p>
          <a:p>
            <a:endParaRPr lang="en-US" sz="2000" dirty="0"/>
          </a:p>
        </p:txBody>
      </p:sp>
    </p:spTree>
    <p:extLst>
      <p:ext uri="{BB962C8B-B14F-4D97-AF65-F5344CB8AC3E}">
        <p14:creationId xmlns:p14="http://schemas.microsoft.com/office/powerpoint/2010/main" val="1937421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lide6" descr="density">
            <a:extLst>
              <a:ext uri="{FF2B5EF4-FFF2-40B4-BE49-F238E27FC236}">
                <a16:creationId xmlns:a16="http://schemas.microsoft.com/office/drawing/2014/main" id="{54A82801-89F1-4236-B2BE-AB1CF62B3F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000" y="762002"/>
            <a:ext cx="6604000" cy="5283199"/>
          </a:xfrm>
          <a:prstGeom prst="rect">
            <a:avLst/>
          </a:prstGeom>
          <a:noFill/>
        </p:spPr>
      </p:pic>
      <p:sp>
        <p:nvSpPr>
          <p:cNvPr id="7" name="Subtitle 3">
            <a:extLst>
              <a:ext uri="{FF2B5EF4-FFF2-40B4-BE49-F238E27FC236}">
                <a16:creationId xmlns:a16="http://schemas.microsoft.com/office/drawing/2014/main" id="{F650549E-64D2-4F08-92C6-22BB5CFA1AA6}"/>
              </a:ext>
            </a:extLst>
          </p:cNvPr>
          <p:cNvSpPr>
            <a:spLocks noGrp="1"/>
          </p:cNvSpPr>
          <p:nvPr>
            <p:ph type="body" sz="half" idx="2"/>
          </p:nvPr>
        </p:nvSpPr>
        <p:spPr>
          <a:xfrm>
            <a:off x="7823200" y="762002"/>
            <a:ext cx="3962400" cy="5613398"/>
          </a:xfrm>
        </p:spPr>
        <p:txBody>
          <a:bodyPr anchor="t">
            <a:normAutofit/>
          </a:bodyPr>
          <a:lstStyle/>
          <a:p>
            <a:r>
              <a:rPr lang="en-US" dirty="0"/>
              <a:t>Density values range from .99 to 1.004 with a mean .997.   </a:t>
            </a:r>
            <a:r>
              <a:rPr lang="en-US" dirty="0" err="1"/>
              <a:t>RSquared</a:t>
            </a:r>
            <a:r>
              <a:rPr lang="en-US" dirty="0"/>
              <a:t> factor ranks 4</a:t>
            </a:r>
            <a:r>
              <a:rPr lang="en-US" baseline="30000" dirty="0"/>
              <a:t>th</a:t>
            </a:r>
            <a:r>
              <a:rPr lang="en-US" dirty="0"/>
              <a:t> out of the 11 attributes.</a:t>
            </a:r>
          </a:p>
          <a:p>
            <a:endParaRPr lang="en-US" dirty="0"/>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Density has a moderate impact to wine quality with lighter wines being favored over heavy wines.</a:t>
            </a:r>
          </a:p>
          <a:p>
            <a:endParaRPr lang="en-US" dirty="0"/>
          </a:p>
        </p:txBody>
      </p:sp>
    </p:spTree>
    <p:extLst>
      <p:ext uri="{BB962C8B-B14F-4D97-AF65-F5344CB8AC3E}">
        <p14:creationId xmlns:p14="http://schemas.microsoft.com/office/powerpoint/2010/main" val="95992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2" descr="Factors">
            <a:extLst>
              <a:ext uri="{FF2B5EF4-FFF2-40B4-BE49-F238E27FC236}">
                <a16:creationId xmlns:a16="http://schemas.microsoft.com/office/drawing/2014/main" id="{E1E7D20E-EB82-41D1-B18D-C1FB55CD85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400" y="1002889"/>
            <a:ext cx="7085780" cy="5372509"/>
          </a:xfrm>
          <a:prstGeom prst="rect">
            <a:avLst/>
          </a:prstGeom>
          <a:noFill/>
        </p:spPr>
      </p:pic>
      <p:sp>
        <p:nvSpPr>
          <p:cNvPr id="16" name="Subtitle 3">
            <a:extLst>
              <a:ext uri="{FF2B5EF4-FFF2-40B4-BE49-F238E27FC236}">
                <a16:creationId xmlns:a16="http://schemas.microsoft.com/office/drawing/2014/main" id="{09AD4130-B7FA-4235-B561-639FAFAA2E3E}"/>
              </a:ext>
            </a:extLst>
          </p:cNvPr>
          <p:cNvSpPr>
            <a:spLocks noGrp="1"/>
          </p:cNvSpPr>
          <p:nvPr>
            <p:ph type="body" sz="half" idx="2"/>
          </p:nvPr>
        </p:nvSpPr>
        <p:spPr>
          <a:xfrm>
            <a:off x="7823200" y="1002890"/>
            <a:ext cx="3962400" cy="5372510"/>
          </a:xfrm>
        </p:spPr>
        <p:txBody>
          <a:bodyPr anchor="t">
            <a:normAutofit/>
          </a:bodyPr>
          <a:lstStyle/>
          <a:p>
            <a:r>
              <a:rPr lang="en-US" dirty="0"/>
              <a:t>The top 3 attributes when it comes to predicting wine quality are alcohol,  sulphates &amp; volatile acidity</a:t>
            </a:r>
          </a:p>
        </p:txBody>
      </p:sp>
    </p:spTree>
    <p:extLst>
      <p:ext uri="{BB962C8B-B14F-4D97-AF65-F5344CB8AC3E}">
        <p14:creationId xmlns:p14="http://schemas.microsoft.com/office/powerpoint/2010/main" val="2916184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lide5" descr="High Correlation">
            <a:extLst>
              <a:ext uri="{FF2B5EF4-FFF2-40B4-BE49-F238E27FC236}">
                <a16:creationId xmlns:a16="http://schemas.microsoft.com/office/drawing/2014/main" id="{6AA0AA9D-7CDE-4A65-954A-627C501B1F6C}"/>
              </a:ext>
            </a:extLst>
          </p:cNvPr>
          <p:cNvPicPr>
            <a:picLocks noChangeAspect="1"/>
          </p:cNvPicPr>
          <p:nvPr/>
        </p:nvPicPr>
        <p:blipFill rotWithShape="1">
          <a:blip r:embed="rId2">
            <a:extLst>
              <a:ext uri="{28A0092B-C50C-407E-A947-70E740481C1C}">
                <a14:useLocalDpi xmlns:a14="http://schemas.microsoft.com/office/drawing/2010/main" val="0"/>
              </a:ext>
            </a:extLst>
          </a:blip>
          <a:srcRect r="8768" b="-1"/>
          <a:stretch/>
        </p:blipFill>
        <p:spPr>
          <a:xfrm>
            <a:off x="320040" y="320039"/>
            <a:ext cx="11548872" cy="5677637"/>
          </a:xfrm>
          <a:prstGeom prst="rect">
            <a:avLst/>
          </a:prstGeom>
        </p:spPr>
      </p:pic>
    </p:spTree>
    <p:extLst>
      <p:ext uri="{BB962C8B-B14F-4D97-AF65-F5344CB8AC3E}">
        <p14:creationId xmlns:p14="http://schemas.microsoft.com/office/powerpoint/2010/main" val="3123825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6" descr="Low Correlation">
            <a:extLst>
              <a:ext uri="{FF2B5EF4-FFF2-40B4-BE49-F238E27FC236}">
                <a16:creationId xmlns:a16="http://schemas.microsoft.com/office/drawing/2014/main" id="{043712CC-49A2-4E30-8F70-376B4E25F8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116" y="694733"/>
            <a:ext cx="11218607" cy="5529085"/>
          </a:xfrm>
          <a:prstGeom prst="rect">
            <a:avLst/>
          </a:prstGeom>
        </p:spPr>
      </p:pic>
    </p:spTree>
    <p:extLst>
      <p:ext uri="{BB962C8B-B14F-4D97-AF65-F5344CB8AC3E}">
        <p14:creationId xmlns:p14="http://schemas.microsoft.com/office/powerpoint/2010/main" val="406953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F2953-9569-4ECE-9ABB-1AF6D709F9E9}"/>
              </a:ext>
            </a:extLst>
          </p:cNvPr>
          <p:cNvSpPr>
            <a:spLocks noGrp="1"/>
          </p:cNvSpPr>
          <p:nvPr>
            <p:ph type="title"/>
          </p:nvPr>
        </p:nvSpPr>
        <p:spPr>
          <a:xfrm>
            <a:off x="7823200" y="482600"/>
            <a:ext cx="3962400" cy="1422400"/>
          </a:xfrm>
        </p:spPr>
        <p:txBody>
          <a:bodyPr anchor="b">
            <a:normAutofit/>
          </a:bodyPr>
          <a:lstStyle/>
          <a:p>
            <a:r>
              <a:rPr lang="en-US" dirty="0"/>
              <a:t>Conclusion</a:t>
            </a:r>
            <a:br>
              <a:rPr lang="en-US" dirty="0"/>
            </a:br>
            <a:endParaRPr lang="en-US"/>
          </a:p>
        </p:txBody>
      </p:sp>
      <p:graphicFrame>
        <p:nvGraphicFramePr>
          <p:cNvPr id="5" name="Content Placeholder 2">
            <a:extLst>
              <a:ext uri="{FF2B5EF4-FFF2-40B4-BE49-F238E27FC236}">
                <a16:creationId xmlns:a16="http://schemas.microsoft.com/office/drawing/2014/main" id="{1CAAEA49-7AEC-402C-B9A4-5094B0F05D57}"/>
              </a:ext>
            </a:extLst>
          </p:cNvPr>
          <p:cNvGraphicFramePr>
            <a:graphicFrameLocks noGrp="1"/>
          </p:cNvGraphicFramePr>
          <p:nvPr>
            <p:ph idx="1"/>
            <p:extLst>
              <p:ext uri="{D42A27DB-BD31-4B8C-83A1-F6EECF244321}">
                <p14:modId xmlns:p14="http://schemas.microsoft.com/office/powerpoint/2010/main" val="2717856021"/>
              </p:ext>
            </p:extLst>
          </p:nvPr>
        </p:nvGraphicFramePr>
        <p:xfrm>
          <a:off x="508000" y="482601"/>
          <a:ext cx="6604000" cy="58420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26637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close up of a piece of paper&#10;&#10;Description automatically generated">
            <a:extLst>
              <a:ext uri="{FF2B5EF4-FFF2-40B4-BE49-F238E27FC236}">
                <a16:creationId xmlns:a16="http://schemas.microsoft.com/office/drawing/2014/main" id="{CEF98DD0-9253-460D-B22E-150A180D1D80}"/>
              </a:ext>
            </a:extLst>
          </p:cNvPr>
          <p:cNvPicPr>
            <a:picLocks noChangeAspect="1"/>
          </p:cNvPicPr>
          <p:nvPr/>
        </p:nvPicPr>
        <p:blipFill rotWithShape="1">
          <a:blip r:embed="rId2"/>
          <a:srcRect t="16989" b="5956"/>
          <a:stretch/>
        </p:blipFill>
        <p:spPr>
          <a:xfrm>
            <a:off x="121372" y="68263"/>
            <a:ext cx="11949256" cy="6721475"/>
          </a:xfrm>
          <a:prstGeom prst="rect">
            <a:avLst/>
          </a:prstGeom>
          <a:noFill/>
        </p:spPr>
      </p:pic>
    </p:spTree>
    <p:extLst>
      <p:ext uri="{BB962C8B-B14F-4D97-AF65-F5344CB8AC3E}">
        <p14:creationId xmlns:p14="http://schemas.microsoft.com/office/powerpoint/2010/main" val="3999544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E36E4-44E9-49FB-8081-9FB59B8009D6}"/>
              </a:ext>
            </a:extLst>
          </p:cNvPr>
          <p:cNvSpPr>
            <a:spLocks noGrp="1"/>
          </p:cNvSpPr>
          <p:nvPr>
            <p:ph type="title"/>
          </p:nvPr>
        </p:nvSpPr>
        <p:spPr>
          <a:xfrm>
            <a:off x="7823200" y="482600"/>
            <a:ext cx="3962400" cy="1422400"/>
          </a:xfrm>
        </p:spPr>
        <p:txBody>
          <a:bodyPr anchor="b">
            <a:normAutofit/>
          </a:bodyPr>
          <a:lstStyle/>
          <a:p>
            <a:r>
              <a:rPr lang="en-US" sz="3600" dirty="0"/>
              <a:t>Understanding</a:t>
            </a:r>
            <a:r>
              <a:rPr lang="en-US" dirty="0"/>
              <a:t> the Dataset</a:t>
            </a:r>
          </a:p>
        </p:txBody>
      </p:sp>
      <p:sp>
        <p:nvSpPr>
          <p:cNvPr id="3" name="Content Placeholder 2">
            <a:extLst>
              <a:ext uri="{FF2B5EF4-FFF2-40B4-BE49-F238E27FC236}">
                <a16:creationId xmlns:a16="http://schemas.microsoft.com/office/drawing/2014/main" id="{AE531BB9-F805-493A-A086-ACA032906683}"/>
              </a:ext>
            </a:extLst>
          </p:cNvPr>
          <p:cNvSpPr>
            <a:spLocks noGrp="1"/>
          </p:cNvSpPr>
          <p:nvPr>
            <p:ph idx="1"/>
          </p:nvPr>
        </p:nvSpPr>
        <p:spPr>
          <a:xfrm>
            <a:off x="508000" y="482601"/>
            <a:ext cx="6604000" cy="5842001"/>
          </a:xfrm>
        </p:spPr>
        <p:txBody>
          <a:bodyPr>
            <a:normAutofit/>
          </a:bodyPr>
          <a:lstStyle/>
          <a:p>
            <a:endParaRPr lang="en-US" sz="2000" dirty="0">
              <a:effectLst/>
            </a:endParaRPr>
          </a:p>
          <a:p>
            <a:pPr>
              <a:buFont typeface="Wingdings" panose="05000000000000000000" pitchFamily="2" charset="2"/>
              <a:buChar char="v"/>
            </a:pPr>
            <a:r>
              <a:rPr lang="en-US" sz="2000" dirty="0">
                <a:effectLst/>
              </a:rPr>
              <a:t>Packages used include: </a:t>
            </a:r>
          </a:p>
          <a:p>
            <a:pPr>
              <a:buFont typeface="Wingdings" panose="05000000000000000000" pitchFamily="2" charset="2"/>
              <a:buChar char="v"/>
            </a:pPr>
            <a:endParaRPr lang="en-US" sz="2000" dirty="0">
              <a:effectLst/>
            </a:endParaRPr>
          </a:p>
          <a:p>
            <a:pPr lvl="1">
              <a:buFont typeface="Wingdings" panose="05000000000000000000" pitchFamily="2" charset="2"/>
              <a:buChar char="v"/>
            </a:pPr>
            <a:r>
              <a:rPr lang="en-US" sz="2000" dirty="0" err="1">
                <a:effectLst/>
              </a:rPr>
              <a:t>Numpy</a:t>
            </a:r>
            <a:r>
              <a:rPr lang="en-US" sz="2000" dirty="0">
                <a:effectLst/>
              </a:rPr>
              <a:t>, Pandas, Seaborn, </a:t>
            </a:r>
            <a:r>
              <a:rPr lang="en-US" sz="2000" dirty="0" err="1">
                <a:effectLst/>
              </a:rPr>
              <a:t>Plotly</a:t>
            </a:r>
            <a:r>
              <a:rPr lang="en-US" sz="2000" dirty="0">
                <a:effectLst/>
              </a:rPr>
              <a:t>, P</a:t>
            </a:r>
            <a:r>
              <a:rPr lang="en-US" sz="2000" dirty="0"/>
              <a:t>ickle, </a:t>
            </a:r>
            <a:r>
              <a:rPr lang="en-US" sz="2000" dirty="0" err="1"/>
              <a:t>Networkx</a:t>
            </a:r>
            <a:endParaRPr lang="en-US" sz="2000" dirty="0"/>
          </a:p>
          <a:p>
            <a:pPr lvl="1">
              <a:buFont typeface="Wingdings" panose="05000000000000000000" pitchFamily="2" charset="2"/>
              <a:buChar char="v"/>
            </a:pPr>
            <a:r>
              <a:rPr lang="en-US" sz="2000" dirty="0"/>
              <a:t>Scikit-learn for machine learning model </a:t>
            </a:r>
          </a:p>
          <a:p>
            <a:pPr marL="457200" lvl="1" indent="0">
              <a:buNone/>
            </a:pPr>
            <a:endParaRPr lang="en-US" sz="2000" dirty="0">
              <a:effectLst/>
            </a:endParaRPr>
          </a:p>
          <a:p>
            <a:pPr>
              <a:buFont typeface="Wingdings" panose="05000000000000000000" pitchFamily="2" charset="2"/>
              <a:buChar char="v"/>
            </a:pPr>
            <a:r>
              <a:rPr lang="en-US" sz="2000" dirty="0">
                <a:effectLst/>
              </a:rPr>
              <a:t>Dataset </a:t>
            </a:r>
            <a:r>
              <a:rPr lang="en-US" sz="2000" dirty="0">
                <a:hlinkClick r:id="rId2"/>
              </a:rPr>
              <a:t>https://www.kaggle.com/uciml/red-wine-quality-cortez-et-al-2009</a:t>
            </a:r>
            <a:endParaRPr lang="en-US" sz="2000" dirty="0"/>
          </a:p>
          <a:p>
            <a:pPr>
              <a:buFont typeface="Wingdings" panose="05000000000000000000" pitchFamily="2" charset="2"/>
              <a:buChar char="v"/>
            </a:pPr>
            <a:endParaRPr lang="en-US" sz="2000" dirty="0">
              <a:effectLst/>
            </a:endParaRPr>
          </a:p>
          <a:p>
            <a:pPr lvl="1">
              <a:buFont typeface="Wingdings" panose="05000000000000000000" pitchFamily="2" charset="2"/>
              <a:buChar char="v"/>
            </a:pPr>
            <a:r>
              <a:rPr lang="en-US" sz="2000" dirty="0">
                <a:effectLst/>
              </a:rPr>
              <a:t>Data loaded using pandas</a:t>
            </a:r>
          </a:p>
          <a:p>
            <a:pPr lvl="1">
              <a:buFont typeface="Wingdings" panose="05000000000000000000" pitchFamily="2" charset="2"/>
              <a:buChar char="v"/>
            </a:pPr>
            <a:r>
              <a:rPr lang="en-US" sz="2000" dirty="0">
                <a:effectLst/>
              </a:rPr>
              <a:t>1599 rows, 12 Columns</a:t>
            </a:r>
          </a:p>
          <a:p>
            <a:pPr lvl="1">
              <a:buFont typeface="Wingdings" panose="05000000000000000000" pitchFamily="2" charset="2"/>
              <a:buChar char="v"/>
            </a:pPr>
            <a:r>
              <a:rPr lang="en-US" sz="2000" dirty="0">
                <a:effectLst/>
              </a:rPr>
              <a:t>Attributes and definitions available on the website</a:t>
            </a:r>
          </a:p>
          <a:p>
            <a:endParaRPr lang="en-US" sz="2000" dirty="0"/>
          </a:p>
        </p:txBody>
      </p:sp>
    </p:spTree>
    <p:extLst>
      <p:ext uri="{BB962C8B-B14F-4D97-AF65-F5344CB8AC3E}">
        <p14:creationId xmlns:p14="http://schemas.microsoft.com/office/powerpoint/2010/main" val="2970383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E36E4-44E9-49FB-8081-9FB59B8009D6}"/>
              </a:ext>
            </a:extLst>
          </p:cNvPr>
          <p:cNvSpPr>
            <a:spLocks noGrp="1"/>
          </p:cNvSpPr>
          <p:nvPr>
            <p:ph type="title"/>
          </p:nvPr>
        </p:nvSpPr>
        <p:spPr>
          <a:xfrm>
            <a:off x="914401" y="482600"/>
            <a:ext cx="10363200" cy="928950"/>
          </a:xfrm>
        </p:spPr>
        <p:txBody>
          <a:bodyPr anchor="b">
            <a:normAutofit/>
          </a:bodyPr>
          <a:lstStyle/>
          <a:p>
            <a:pPr algn="ctr"/>
            <a:r>
              <a:rPr lang="en-US" sz="3200" dirty="0">
                <a:solidFill>
                  <a:srgbClr val="FFFFFF"/>
                </a:solidFill>
              </a:rPr>
              <a:t>Attribute Statistics</a:t>
            </a:r>
            <a:endParaRPr lang="en-US" sz="3200" dirty="0"/>
          </a:p>
        </p:txBody>
      </p:sp>
      <p:sp>
        <p:nvSpPr>
          <p:cNvPr id="3" name="Content Placeholder 2">
            <a:extLst>
              <a:ext uri="{FF2B5EF4-FFF2-40B4-BE49-F238E27FC236}">
                <a16:creationId xmlns:a16="http://schemas.microsoft.com/office/drawing/2014/main" id="{AE531BB9-F805-493A-A086-ACA032906683}"/>
              </a:ext>
            </a:extLst>
          </p:cNvPr>
          <p:cNvSpPr>
            <a:spLocks noGrp="1"/>
          </p:cNvSpPr>
          <p:nvPr>
            <p:ph sz="half" idx="2"/>
          </p:nvPr>
        </p:nvSpPr>
        <p:spPr/>
        <p:txBody>
          <a:bodyPr>
            <a:normAutofit/>
          </a:bodyPr>
          <a:lstStyle/>
          <a:p>
            <a:endParaRPr lang="en-US" sz="1500" dirty="0">
              <a:effectLst/>
            </a:endParaRPr>
          </a:p>
          <a:p>
            <a:endParaRPr lang="en-US" sz="1500" dirty="0"/>
          </a:p>
        </p:txBody>
      </p:sp>
      <p:graphicFrame>
        <p:nvGraphicFramePr>
          <p:cNvPr id="5" name="Table 4">
            <a:extLst>
              <a:ext uri="{FF2B5EF4-FFF2-40B4-BE49-F238E27FC236}">
                <a16:creationId xmlns:a16="http://schemas.microsoft.com/office/drawing/2014/main" id="{CABF13BF-CCA6-40E8-870B-2BD42AB5863C}"/>
              </a:ext>
            </a:extLst>
          </p:cNvPr>
          <p:cNvGraphicFramePr>
            <a:graphicFrameLocks noGrp="1"/>
          </p:cNvGraphicFramePr>
          <p:nvPr>
            <p:extLst>
              <p:ext uri="{D42A27DB-BD31-4B8C-83A1-F6EECF244321}">
                <p14:modId xmlns:p14="http://schemas.microsoft.com/office/powerpoint/2010/main" val="3887967379"/>
              </p:ext>
            </p:extLst>
          </p:nvPr>
        </p:nvGraphicFramePr>
        <p:xfrm>
          <a:off x="914397" y="1890944"/>
          <a:ext cx="10363198" cy="4279041"/>
        </p:xfrm>
        <a:graphic>
          <a:graphicData uri="http://schemas.openxmlformats.org/drawingml/2006/table">
            <a:tbl>
              <a:tblPr firstRow="1" bandRow="1">
                <a:tableStyleId>{69012ECD-51FC-41F1-AA8D-1B2483CD663E}</a:tableStyleId>
              </a:tblPr>
              <a:tblGrid>
                <a:gridCol w="577052">
                  <a:extLst>
                    <a:ext uri="{9D8B030D-6E8A-4147-A177-3AD203B41FA5}">
                      <a16:colId xmlns:a16="http://schemas.microsoft.com/office/drawing/2014/main" val="2443807434"/>
                    </a:ext>
                  </a:extLst>
                </a:gridCol>
                <a:gridCol w="967666">
                  <a:extLst>
                    <a:ext uri="{9D8B030D-6E8A-4147-A177-3AD203B41FA5}">
                      <a16:colId xmlns:a16="http://schemas.microsoft.com/office/drawing/2014/main" val="3785853109"/>
                    </a:ext>
                  </a:extLst>
                </a:gridCol>
                <a:gridCol w="866274">
                  <a:extLst>
                    <a:ext uri="{9D8B030D-6E8A-4147-A177-3AD203B41FA5}">
                      <a16:colId xmlns:a16="http://schemas.microsoft.com/office/drawing/2014/main" val="1784911436"/>
                    </a:ext>
                  </a:extLst>
                </a:gridCol>
                <a:gridCol w="804135">
                  <a:extLst>
                    <a:ext uri="{9D8B030D-6E8A-4147-A177-3AD203B41FA5}">
                      <a16:colId xmlns:a16="http://schemas.microsoft.com/office/drawing/2014/main" val="1576401798"/>
                    </a:ext>
                  </a:extLst>
                </a:gridCol>
                <a:gridCol w="966259">
                  <a:extLst>
                    <a:ext uri="{9D8B030D-6E8A-4147-A177-3AD203B41FA5}">
                      <a16:colId xmlns:a16="http://schemas.microsoft.com/office/drawing/2014/main" val="2180079886"/>
                    </a:ext>
                  </a:extLst>
                </a:gridCol>
                <a:gridCol w="1003176">
                  <a:extLst>
                    <a:ext uri="{9D8B030D-6E8A-4147-A177-3AD203B41FA5}">
                      <a16:colId xmlns:a16="http://schemas.microsoft.com/office/drawing/2014/main" val="2711634389"/>
                    </a:ext>
                  </a:extLst>
                </a:gridCol>
                <a:gridCol w="859811">
                  <a:extLst>
                    <a:ext uri="{9D8B030D-6E8A-4147-A177-3AD203B41FA5}">
                      <a16:colId xmlns:a16="http://schemas.microsoft.com/office/drawing/2014/main" val="1716830060"/>
                    </a:ext>
                  </a:extLst>
                </a:gridCol>
                <a:gridCol w="911525">
                  <a:extLst>
                    <a:ext uri="{9D8B030D-6E8A-4147-A177-3AD203B41FA5}">
                      <a16:colId xmlns:a16="http://schemas.microsoft.com/office/drawing/2014/main" val="2904657799"/>
                    </a:ext>
                  </a:extLst>
                </a:gridCol>
                <a:gridCol w="829569">
                  <a:extLst>
                    <a:ext uri="{9D8B030D-6E8A-4147-A177-3AD203B41FA5}">
                      <a16:colId xmlns:a16="http://schemas.microsoft.com/office/drawing/2014/main" val="2244582046"/>
                    </a:ext>
                  </a:extLst>
                </a:gridCol>
                <a:gridCol w="577301">
                  <a:extLst>
                    <a:ext uri="{9D8B030D-6E8A-4147-A177-3AD203B41FA5}">
                      <a16:colId xmlns:a16="http://schemas.microsoft.com/office/drawing/2014/main" val="3002253585"/>
                    </a:ext>
                  </a:extLst>
                </a:gridCol>
                <a:gridCol w="1115752">
                  <a:extLst>
                    <a:ext uri="{9D8B030D-6E8A-4147-A177-3AD203B41FA5}">
                      <a16:colId xmlns:a16="http://schemas.microsoft.com/office/drawing/2014/main" val="1277098780"/>
                    </a:ext>
                  </a:extLst>
                </a:gridCol>
                <a:gridCol w="884678">
                  <a:extLst>
                    <a:ext uri="{9D8B030D-6E8A-4147-A177-3AD203B41FA5}">
                      <a16:colId xmlns:a16="http://schemas.microsoft.com/office/drawing/2014/main" val="3258362699"/>
                    </a:ext>
                  </a:extLst>
                </a:gridCol>
              </a:tblGrid>
              <a:tr h="1118326">
                <a:tc>
                  <a:txBody>
                    <a:bodyPr/>
                    <a:lstStyle/>
                    <a:p>
                      <a:pPr algn="l" fontAlgn="b"/>
                      <a:r>
                        <a:rPr lang="en-US" sz="1200" b="0" u="none" strike="noStrike" cap="all" spc="150" dirty="0">
                          <a:solidFill>
                            <a:schemeClr val="lt1"/>
                          </a:solidFill>
                          <a:effectLst/>
                        </a:rPr>
                        <a:t> </a:t>
                      </a:r>
                      <a:endParaRPr lang="en-US" sz="1200" b="0" i="0" u="none" strike="noStrike" cap="all" spc="150" dirty="0">
                        <a:solidFill>
                          <a:schemeClr val="lt1"/>
                        </a:solidFill>
                        <a:effectLst/>
                        <a:latin typeface="Calibri" panose="020F0502020204030204" pitchFamily="34" charset="0"/>
                      </a:endParaRPr>
                    </a:p>
                  </a:txBody>
                  <a:tcPr marL="62056" marR="62056" marT="62056" marB="62056" anchor="b"/>
                </a:tc>
                <a:tc>
                  <a:txBody>
                    <a:bodyPr/>
                    <a:lstStyle/>
                    <a:p>
                      <a:pPr algn="ctr" fontAlgn="b"/>
                      <a:r>
                        <a:rPr lang="en-US" sz="1100" b="0" u="none" strike="noStrike" cap="all" spc="150" dirty="0">
                          <a:solidFill>
                            <a:schemeClr val="lt1"/>
                          </a:solidFill>
                          <a:effectLst/>
                        </a:rPr>
                        <a:t>fixed acidity</a:t>
                      </a:r>
                      <a:endParaRPr lang="en-US" sz="1100" b="0" i="0" u="none" strike="noStrike" cap="all" spc="150" dirty="0">
                        <a:solidFill>
                          <a:schemeClr val="lt1"/>
                        </a:solidFill>
                        <a:effectLst/>
                        <a:latin typeface="Calibri" panose="020F0502020204030204" pitchFamily="34" charset="0"/>
                      </a:endParaRPr>
                    </a:p>
                  </a:txBody>
                  <a:tcPr marL="62056" marR="62056" marT="62056" marB="62056" anchor="b"/>
                </a:tc>
                <a:tc>
                  <a:txBody>
                    <a:bodyPr/>
                    <a:lstStyle/>
                    <a:p>
                      <a:pPr algn="ctr" fontAlgn="b"/>
                      <a:r>
                        <a:rPr lang="en-US" sz="1100" b="0" u="none" strike="noStrike" cap="all" spc="150" dirty="0">
                          <a:solidFill>
                            <a:schemeClr val="lt1"/>
                          </a:solidFill>
                          <a:effectLst/>
                        </a:rPr>
                        <a:t>volatile acidity</a:t>
                      </a:r>
                      <a:endParaRPr lang="en-US" sz="1100" b="0" i="0" u="none" strike="noStrike" cap="all" spc="150" dirty="0">
                        <a:solidFill>
                          <a:schemeClr val="lt1"/>
                        </a:solidFill>
                        <a:effectLst/>
                        <a:latin typeface="Calibri" panose="020F0502020204030204" pitchFamily="34" charset="0"/>
                      </a:endParaRPr>
                    </a:p>
                  </a:txBody>
                  <a:tcPr marL="62056" marR="62056" marT="62056" marB="62056" anchor="b"/>
                </a:tc>
                <a:tc>
                  <a:txBody>
                    <a:bodyPr/>
                    <a:lstStyle/>
                    <a:p>
                      <a:pPr algn="ctr" fontAlgn="b"/>
                      <a:r>
                        <a:rPr lang="en-US" sz="1100" b="0" u="none" strike="noStrike" cap="all" spc="150" dirty="0">
                          <a:solidFill>
                            <a:schemeClr val="lt1"/>
                          </a:solidFill>
                          <a:effectLst/>
                        </a:rPr>
                        <a:t>citric acid</a:t>
                      </a:r>
                      <a:endParaRPr lang="en-US" sz="1100" b="0" i="0" u="none" strike="noStrike" cap="all" spc="150" dirty="0">
                        <a:solidFill>
                          <a:schemeClr val="lt1"/>
                        </a:solidFill>
                        <a:effectLst/>
                        <a:latin typeface="Calibri" panose="020F0502020204030204" pitchFamily="34" charset="0"/>
                      </a:endParaRPr>
                    </a:p>
                  </a:txBody>
                  <a:tcPr marL="62056" marR="62056" marT="62056" marB="62056" anchor="b"/>
                </a:tc>
                <a:tc>
                  <a:txBody>
                    <a:bodyPr/>
                    <a:lstStyle/>
                    <a:p>
                      <a:pPr algn="ctr" fontAlgn="b"/>
                      <a:r>
                        <a:rPr lang="en-US" sz="1100" b="0" u="none" strike="noStrike" cap="all" spc="150" dirty="0">
                          <a:solidFill>
                            <a:schemeClr val="lt1"/>
                          </a:solidFill>
                          <a:effectLst/>
                        </a:rPr>
                        <a:t>residual sugar</a:t>
                      </a:r>
                      <a:endParaRPr lang="en-US" sz="1100" b="0" i="0" u="none" strike="noStrike" cap="all" spc="150" dirty="0">
                        <a:solidFill>
                          <a:schemeClr val="lt1"/>
                        </a:solidFill>
                        <a:effectLst/>
                        <a:latin typeface="Calibri" panose="020F0502020204030204" pitchFamily="34" charset="0"/>
                      </a:endParaRPr>
                    </a:p>
                  </a:txBody>
                  <a:tcPr marL="62056" marR="62056" marT="62056" marB="62056" anchor="b"/>
                </a:tc>
                <a:tc>
                  <a:txBody>
                    <a:bodyPr/>
                    <a:lstStyle/>
                    <a:p>
                      <a:pPr algn="ctr" fontAlgn="b"/>
                      <a:r>
                        <a:rPr lang="en-US" sz="1100" b="0" u="none" strike="noStrike" cap="all" spc="150" dirty="0">
                          <a:solidFill>
                            <a:schemeClr val="lt1"/>
                          </a:solidFill>
                          <a:effectLst/>
                        </a:rPr>
                        <a:t>chlorides</a:t>
                      </a:r>
                      <a:endParaRPr lang="en-US" sz="1100" b="0" i="0" u="none" strike="noStrike" cap="all" spc="150" dirty="0">
                        <a:solidFill>
                          <a:schemeClr val="lt1"/>
                        </a:solidFill>
                        <a:effectLst/>
                        <a:latin typeface="Calibri" panose="020F0502020204030204" pitchFamily="34" charset="0"/>
                      </a:endParaRPr>
                    </a:p>
                  </a:txBody>
                  <a:tcPr marL="62056" marR="62056" marT="62056" marB="62056" anchor="b"/>
                </a:tc>
                <a:tc>
                  <a:txBody>
                    <a:bodyPr/>
                    <a:lstStyle/>
                    <a:p>
                      <a:pPr algn="ctr" fontAlgn="b"/>
                      <a:r>
                        <a:rPr lang="en-US" sz="1100" b="0" u="none" strike="noStrike" cap="all" spc="150" dirty="0">
                          <a:solidFill>
                            <a:schemeClr val="lt1"/>
                          </a:solidFill>
                          <a:effectLst/>
                        </a:rPr>
                        <a:t>free sulfur dioxide</a:t>
                      </a:r>
                      <a:endParaRPr lang="en-US" sz="1100" b="0" i="0" u="none" strike="noStrike" cap="all" spc="150" dirty="0">
                        <a:solidFill>
                          <a:schemeClr val="lt1"/>
                        </a:solidFill>
                        <a:effectLst/>
                        <a:latin typeface="Calibri" panose="020F0502020204030204" pitchFamily="34" charset="0"/>
                      </a:endParaRPr>
                    </a:p>
                  </a:txBody>
                  <a:tcPr marL="62056" marR="62056" marT="62056" marB="62056" anchor="b"/>
                </a:tc>
                <a:tc>
                  <a:txBody>
                    <a:bodyPr/>
                    <a:lstStyle/>
                    <a:p>
                      <a:pPr algn="ctr" fontAlgn="b"/>
                      <a:r>
                        <a:rPr lang="en-US" sz="1100" b="0" u="none" strike="noStrike" cap="all" spc="150" dirty="0">
                          <a:solidFill>
                            <a:schemeClr val="lt1"/>
                          </a:solidFill>
                          <a:effectLst/>
                        </a:rPr>
                        <a:t> total sulfur dioxide</a:t>
                      </a:r>
                      <a:endParaRPr lang="en-US" sz="1100" b="0" i="0" u="none" strike="noStrike" cap="all" spc="150" dirty="0">
                        <a:solidFill>
                          <a:schemeClr val="lt1"/>
                        </a:solidFill>
                        <a:effectLst/>
                        <a:latin typeface="Calibri" panose="020F0502020204030204" pitchFamily="34" charset="0"/>
                      </a:endParaRPr>
                    </a:p>
                  </a:txBody>
                  <a:tcPr marL="62056" marR="62056" marT="62056" marB="62056" anchor="b"/>
                </a:tc>
                <a:tc>
                  <a:txBody>
                    <a:bodyPr/>
                    <a:lstStyle/>
                    <a:p>
                      <a:pPr algn="ctr" fontAlgn="b"/>
                      <a:r>
                        <a:rPr lang="en-US" sz="1100" b="0" u="none" strike="noStrike" cap="all" spc="150" dirty="0">
                          <a:solidFill>
                            <a:schemeClr val="lt1"/>
                          </a:solidFill>
                          <a:effectLst/>
                        </a:rPr>
                        <a:t>density</a:t>
                      </a:r>
                      <a:endParaRPr lang="en-US" sz="1100" b="0" i="0" u="none" strike="noStrike" cap="all" spc="150" dirty="0">
                        <a:solidFill>
                          <a:schemeClr val="lt1"/>
                        </a:solidFill>
                        <a:effectLst/>
                        <a:latin typeface="Calibri" panose="020F0502020204030204" pitchFamily="34" charset="0"/>
                      </a:endParaRPr>
                    </a:p>
                  </a:txBody>
                  <a:tcPr marL="62056" marR="62056" marT="62056" marB="62056" anchor="b"/>
                </a:tc>
                <a:tc>
                  <a:txBody>
                    <a:bodyPr/>
                    <a:lstStyle/>
                    <a:p>
                      <a:pPr algn="ctr" fontAlgn="b"/>
                      <a:r>
                        <a:rPr lang="en-US" sz="1100" b="0" u="none" strike="noStrike" cap="all" spc="150" dirty="0">
                          <a:solidFill>
                            <a:schemeClr val="lt1"/>
                          </a:solidFill>
                          <a:effectLst/>
                        </a:rPr>
                        <a:t>pH</a:t>
                      </a:r>
                      <a:endParaRPr lang="en-US" sz="1100" b="0" i="0" u="none" strike="noStrike" cap="all" spc="150" dirty="0">
                        <a:solidFill>
                          <a:schemeClr val="lt1"/>
                        </a:solidFill>
                        <a:effectLst/>
                        <a:latin typeface="Calibri" panose="020F0502020204030204" pitchFamily="34" charset="0"/>
                      </a:endParaRPr>
                    </a:p>
                  </a:txBody>
                  <a:tcPr marL="62056" marR="62056" marT="62056" marB="62056" anchor="b"/>
                </a:tc>
                <a:tc>
                  <a:txBody>
                    <a:bodyPr/>
                    <a:lstStyle/>
                    <a:p>
                      <a:pPr algn="ctr" fontAlgn="b"/>
                      <a:r>
                        <a:rPr lang="en-US" sz="1100" b="0" u="none" strike="noStrike" cap="all" spc="150" dirty="0">
                          <a:solidFill>
                            <a:schemeClr val="lt1"/>
                          </a:solidFill>
                          <a:effectLst/>
                        </a:rPr>
                        <a:t>sulphates</a:t>
                      </a:r>
                      <a:endParaRPr lang="en-US" sz="1100" b="0" i="0" u="none" strike="noStrike" cap="all" spc="150" dirty="0">
                        <a:solidFill>
                          <a:schemeClr val="lt1"/>
                        </a:solidFill>
                        <a:effectLst/>
                        <a:latin typeface="Calibri" panose="020F0502020204030204" pitchFamily="34" charset="0"/>
                      </a:endParaRPr>
                    </a:p>
                  </a:txBody>
                  <a:tcPr marL="62056" marR="62056" marT="62056" marB="62056" anchor="b"/>
                </a:tc>
                <a:tc>
                  <a:txBody>
                    <a:bodyPr/>
                    <a:lstStyle/>
                    <a:p>
                      <a:pPr algn="ctr" fontAlgn="b"/>
                      <a:r>
                        <a:rPr lang="en-US" sz="1100" b="0" u="none" strike="noStrike" cap="all" spc="150" dirty="0">
                          <a:solidFill>
                            <a:schemeClr val="lt1"/>
                          </a:solidFill>
                          <a:effectLst/>
                        </a:rPr>
                        <a:t>alcohol</a:t>
                      </a:r>
                      <a:endParaRPr lang="en-US" sz="1100" b="0" i="0" u="none" strike="noStrike" cap="all" spc="150" dirty="0">
                        <a:solidFill>
                          <a:schemeClr val="lt1"/>
                        </a:solidFill>
                        <a:effectLst/>
                        <a:latin typeface="Calibri" panose="020F0502020204030204" pitchFamily="34" charset="0"/>
                      </a:endParaRPr>
                    </a:p>
                  </a:txBody>
                  <a:tcPr marL="62056" marR="62056" marT="62056" marB="62056" anchor="b"/>
                </a:tc>
                <a:extLst>
                  <a:ext uri="{0D108BD9-81ED-4DB2-BD59-A6C34878D82A}">
                    <a16:rowId xmlns:a16="http://schemas.microsoft.com/office/drawing/2014/main" val="624823440"/>
                  </a:ext>
                </a:extLst>
              </a:tr>
              <a:tr h="632143">
                <a:tc>
                  <a:txBody>
                    <a:bodyPr/>
                    <a:lstStyle/>
                    <a:p>
                      <a:pPr algn="r" fontAlgn="b"/>
                      <a:r>
                        <a:rPr lang="en-US" sz="1200" b="1" u="none" strike="noStrike" cap="none" spc="0">
                          <a:solidFill>
                            <a:schemeClr val="tx1"/>
                          </a:solidFill>
                          <a:effectLst/>
                        </a:rPr>
                        <a:t>mean</a:t>
                      </a:r>
                      <a:endParaRPr lang="en-US" sz="1200" b="1" i="0" u="none" strike="noStrike" cap="none" spc="0">
                        <a:solidFill>
                          <a:schemeClr val="tx1"/>
                        </a:solidFill>
                        <a:effectLst/>
                        <a:latin typeface="Calibri" panose="020F0502020204030204" pitchFamily="34" charset="0"/>
                      </a:endParaRPr>
                    </a:p>
                  </a:txBody>
                  <a:tcPr marL="62056" marR="62056" marT="62056" marB="62056" anchor="b"/>
                </a:tc>
                <a:tc>
                  <a:txBody>
                    <a:bodyPr/>
                    <a:lstStyle/>
                    <a:p>
                      <a:pPr algn="ctr" fontAlgn="b"/>
                      <a:r>
                        <a:rPr lang="en-US" sz="1200" b="1" u="none" strike="noStrike" cap="none" spc="0" baseline="0" dirty="0">
                          <a:solidFill>
                            <a:schemeClr val="tx1"/>
                          </a:solidFill>
                          <a:effectLst/>
                        </a:rPr>
                        <a:t>8.31</a:t>
                      </a:r>
                      <a:endParaRPr lang="en-US" sz="1200" b="1" i="0" u="none" strike="noStrike" cap="none" spc="0" baseline="0" dirty="0">
                        <a:solidFill>
                          <a:schemeClr val="tx1"/>
                        </a:solidFill>
                        <a:effectLst/>
                        <a:latin typeface="Calibri" panose="020F0502020204030204" pitchFamily="34" charset="0"/>
                      </a:endParaRPr>
                    </a:p>
                  </a:txBody>
                  <a:tcPr marL="62056" marR="62056" marT="62056" marB="62056" anchor="b"/>
                </a:tc>
                <a:tc>
                  <a:txBody>
                    <a:bodyPr/>
                    <a:lstStyle/>
                    <a:p>
                      <a:pPr algn="ctr" fontAlgn="b"/>
                      <a:r>
                        <a:rPr lang="en-US" sz="1200" b="1" u="none" strike="noStrike" cap="none" spc="0" baseline="0" dirty="0">
                          <a:solidFill>
                            <a:schemeClr val="tx1"/>
                          </a:solidFill>
                          <a:effectLst/>
                        </a:rPr>
                        <a:t>0.53</a:t>
                      </a:r>
                      <a:endParaRPr lang="en-US" sz="1200" b="1" i="0" u="none" strike="noStrike" cap="none" spc="0" baseline="0" dirty="0">
                        <a:solidFill>
                          <a:schemeClr val="tx1"/>
                        </a:solidFill>
                        <a:effectLst/>
                        <a:latin typeface="Calibri" panose="020F0502020204030204" pitchFamily="34" charset="0"/>
                      </a:endParaRPr>
                    </a:p>
                  </a:txBody>
                  <a:tcPr marL="62056" marR="62056" marT="62056" marB="62056" anchor="b"/>
                </a:tc>
                <a:tc>
                  <a:txBody>
                    <a:bodyPr/>
                    <a:lstStyle/>
                    <a:p>
                      <a:pPr algn="ctr" fontAlgn="b"/>
                      <a:r>
                        <a:rPr lang="en-US" sz="1200" b="1" u="none" strike="noStrike" cap="none" spc="0" baseline="0">
                          <a:solidFill>
                            <a:schemeClr val="tx1"/>
                          </a:solidFill>
                          <a:effectLst/>
                        </a:rPr>
                        <a:t>0.27</a:t>
                      </a:r>
                      <a:endParaRPr lang="en-US" sz="1200" b="1" i="0" u="none" strike="noStrike" cap="none" spc="0" baseline="0">
                        <a:solidFill>
                          <a:schemeClr val="tx1"/>
                        </a:solidFill>
                        <a:effectLst/>
                        <a:latin typeface="Calibri" panose="020F0502020204030204" pitchFamily="34" charset="0"/>
                      </a:endParaRPr>
                    </a:p>
                  </a:txBody>
                  <a:tcPr marL="62056" marR="62056" marT="62056" marB="62056" anchor="b"/>
                </a:tc>
                <a:tc>
                  <a:txBody>
                    <a:bodyPr/>
                    <a:lstStyle/>
                    <a:p>
                      <a:pPr algn="ctr" fontAlgn="b"/>
                      <a:r>
                        <a:rPr lang="en-US" sz="1200" b="1" u="none" strike="noStrike" cap="none" spc="0" baseline="0">
                          <a:solidFill>
                            <a:schemeClr val="tx1"/>
                          </a:solidFill>
                          <a:effectLst/>
                        </a:rPr>
                        <a:t>2.53</a:t>
                      </a:r>
                      <a:endParaRPr lang="en-US" sz="1200" b="1" i="0" u="none" strike="noStrike" cap="none" spc="0" baseline="0">
                        <a:solidFill>
                          <a:schemeClr val="tx1"/>
                        </a:solidFill>
                        <a:effectLst/>
                        <a:latin typeface="Calibri" panose="020F0502020204030204" pitchFamily="34" charset="0"/>
                      </a:endParaRPr>
                    </a:p>
                  </a:txBody>
                  <a:tcPr marL="62056" marR="62056" marT="62056" marB="62056" anchor="b"/>
                </a:tc>
                <a:tc>
                  <a:txBody>
                    <a:bodyPr/>
                    <a:lstStyle/>
                    <a:p>
                      <a:pPr algn="ctr" fontAlgn="b"/>
                      <a:r>
                        <a:rPr lang="en-US" sz="1200" b="1" u="none" strike="noStrike" cap="none" spc="0" baseline="0">
                          <a:solidFill>
                            <a:schemeClr val="tx1"/>
                          </a:solidFill>
                          <a:effectLst/>
                        </a:rPr>
                        <a:t>0.09</a:t>
                      </a:r>
                      <a:endParaRPr lang="en-US" sz="1200" b="1" i="0" u="none" strike="noStrike" cap="none" spc="0" baseline="0">
                        <a:solidFill>
                          <a:schemeClr val="tx1"/>
                        </a:solidFill>
                        <a:effectLst/>
                        <a:latin typeface="Calibri" panose="020F0502020204030204" pitchFamily="34" charset="0"/>
                      </a:endParaRPr>
                    </a:p>
                  </a:txBody>
                  <a:tcPr marL="62056" marR="62056" marT="62056" marB="62056" anchor="b"/>
                </a:tc>
                <a:tc>
                  <a:txBody>
                    <a:bodyPr/>
                    <a:lstStyle/>
                    <a:p>
                      <a:pPr algn="ctr" fontAlgn="b"/>
                      <a:r>
                        <a:rPr lang="en-US" sz="1200" b="1" u="none" strike="noStrike" cap="none" spc="0" baseline="0">
                          <a:solidFill>
                            <a:schemeClr val="tx1"/>
                          </a:solidFill>
                          <a:effectLst/>
                        </a:rPr>
                        <a:t>15.85</a:t>
                      </a:r>
                      <a:endParaRPr lang="en-US" sz="1200" b="1" i="0" u="none" strike="noStrike" cap="none" spc="0" baseline="0">
                        <a:solidFill>
                          <a:schemeClr val="tx1"/>
                        </a:solidFill>
                        <a:effectLst/>
                        <a:latin typeface="Calibri" panose="020F0502020204030204" pitchFamily="34" charset="0"/>
                      </a:endParaRPr>
                    </a:p>
                  </a:txBody>
                  <a:tcPr marL="62056" marR="62056" marT="62056" marB="62056" anchor="b"/>
                </a:tc>
                <a:tc>
                  <a:txBody>
                    <a:bodyPr/>
                    <a:lstStyle/>
                    <a:p>
                      <a:pPr algn="ctr" fontAlgn="b"/>
                      <a:r>
                        <a:rPr lang="en-US" sz="1200" b="1" u="none" strike="noStrike" cap="none" spc="0" baseline="0">
                          <a:solidFill>
                            <a:schemeClr val="tx1"/>
                          </a:solidFill>
                          <a:effectLst/>
                        </a:rPr>
                        <a:t>46.47</a:t>
                      </a:r>
                      <a:endParaRPr lang="en-US" sz="1200" b="1" i="0" u="none" strike="noStrike" cap="none" spc="0" baseline="0">
                        <a:solidFill>
                          <a:schemeClr val="tx1"/>
                        </a:solidFill>
                        <a:effectLst/>
                        <a:latin typeface="Calibri" panose="020F0502020204030204" pitchFamily="34" charset="0"/>
                      </a:endParaRPr>
                    </a:p>
                  </a:txBody>
                  <a:tcPr marL="62056" marR="62056" marT="62056" marB="62056" anchor="b"/>
                </a:tc>
                <a:tc>
                  <a:txBody>
                    <a:bodyPr/>
                    <a:lstStyle/>
                    <a:p>
                      <a:pPr algn="ctr" fontAlgn="b"/>
                      <a:r>
                        <a:rPr lang="en-US" sz="1200" b="1" u="none" strike="noStrike" cap="none" spc="0" baseline="0">
                          <a:solidFill>
                            <a:schemeClr val="tx1"/>
                          </a:solidFill>
                          <a:effectLst/>
                        </a:rPr>
                        <a:t>0.996743</a:t>
                      </a:r>
                      <a:endParaRPr lang="en-US" sz="1200" b="1" i="0" u="none" strike="noStrike" cap="none" spc="0" baseline="0">
                        <a:solidFill>
                          <a:schemeClr val="tx1"/>
                        </a:solidFill>
                        <a:effectLst/>
                        <a:latin typeface="Calibri" panose="020F0502020204030204" pitchFamily="34" charset="0"/>
                      </a:endParaRPr>
                    </a:p>
                  </a:txBody>
                  <a:tcPr marL="62056" marR="62056" marT="62056" marB="62056" anchor="b"/>
                </a:tc>
                <a:tc>
                  <a:txBody>
                    <a:bodyPr/>
                    <a:lstStyle/>
                    <a:p>
                      <a:pPr algn="ctr" fontAlgn="b"/>
                      <a:r>
                        <a:rPr lang="en-US" sz="1200" b="1" u="none" strike="noStrike" cap="none" spc="0" baseline="0">
                          <a:solidFill>
                            <a:schemeClr val="tx1"/>
                          </a:solidFill>
                          <a:effectLst/>
                        </a:rPr>
                        <a:t>3.31</a:t>
                      </a:r>
                      <a:endParaRPr lang="en-US" sz="1200" b="1" i="0" u="none" strike="noStrike" cap="none" spc="0" baseline="0">
                        <a:solidFill>
                          <a:schemeClr val="tx1"/>
                        </a:solidFill>
                        <a:effectLst/>
                        <a:latin typeface="Calibri" panose="020F0502020204030204" pitchFamily="34" charset="0"/>
                      </a:endParaRPr>
                    </a:p>
                  </a:txBody>
                  <a:tcPr marL="62056" marR="62056" marT="62056" marB="62056" anchor="b"/>
                </a:tc>
                <a:tc>
                  <a:txBody>
                    <a:bodyPr/>
                    <a:lstStyle/>
                    <a:p>
                      <a:pPr algn="ctr" fontAlgn="b"/>
                      <a:r>
                        <a:rPr lang="en-US" sz="1200" b="1" u="none" strike="noStrike" cap="none" spc="0" baseline="0">
                          <a:solidFill>
                            <a:schemeClr val="tx1"/>
                          </a:solidFill>
                          <a:effectLst/>
                        </a:rPr>
                        <a:t>0.66</a:t>
                      </a:r>
                      <a:endParaRPr lang="en-US" sz="1200" b="1" i="0" u="none" strike="noStrike" cap="none" spc="0" baseline="0">
                        <a:solidFill>
                          <a:schemeClr val="tx1"/>
                        </a:solidFill>
                        <a:effectLst/>
                        <a:latin typeface="Calibri" panose="020F0502020204030204" pitchFamily="34" charset="0"/>
                      </a:endParaRPr>
                    </a:p>
                  </a:txBody>
                  <a:tcPr marL="62056" marR="62056" marT="62056" marB="62056" anchor="b"/>
                </a:tc>
                <a:tc>
                  <a:txBody>
                    <a:bodyPr/>
                    <a:lstStyle/>
                    <a:p>
                      <a:pPr algn="ctr" fontAlgn="b"/>
                      <a:r>
                        <a:rPr lang="en-US" sz="1200" b="1" u="none" strike="noStrike" cap="none" spc="0" baseline="0">
                          <a:solidFill>
                            <a:schemeClr val="tx1"/>
                          </a:solidFill>
                          <a:effectLst/>
                        </a:rPr>
                        <a:t>10.42</a:t>
                      </a:r>
                      <a:endParaRPr lang="en-US" sz="1200" b="1" i="0" u="none" strike="noStrike" cap="none" spc="0" baseline="0">
                        <a:solidFill>
                          <a:schemeClr val="tx1"/>
                        </a:solidFill>
                        <a:effectLst/>
                        <a:latin typeface="Calibri" panose="020F0502020204030204" pitchFamily="34" charset="0"/>
                      </a:endParaRPr>
                    </a:p>
                  </a:txBody>
                  <a:tcPr marL="62056" marR="62056" marT="62056" marB="62056" anchor="b"/>
                </a:tc>
                <a:extLst>
                  <a:ext uri="{0D108BD9-81ED-4DB2-BD59-A6C34878D82A}">
                    <a16:rowId xmlns:a16="http://schemas.microsoft.com/office/drawing/2014/main" val="4254134098"/>
                  </a:ext>
                </a:extLst>
              </a:tr>
              <a:tr h="632143">
                <a:tc>
                  <a:txBody>
                    <a:bodyPr/>
                    <a:lstStyle/>
                    <a:p>
                      <a:pPr algn="r" fontAlgn="b"/>
                      <a:r>
                        <a:rPr lang="en-US" sz="1200" b="1" u="none" strike="noStrike" cap="none" spc="0">
                          <a:solidFill>
                            <a:schemeClr val="tx1"/>
                          </a:solidFill>
                          <a:effectLst/>
                        </a:rPr>
                        <a:t>stdev</a:t>
                      </a:r>
                      <a:endParaRPr lang="en-US" sz="1200" b="1" i="0" u="none" strike="noStrike" cap="none" spc="0">
                        <a:solidFill>
                          <a:schemeClr val="tx1"/>
                        </a:solidFill>
                        <a:effectLst/>
                        <a:latin typeface="Calibri" panose="020F0502020204030204" pitchFamily="34" charset="0"/>
                      </a:endParaRPr>
                    </a:p>
                  </a:txBody>
                  <a:tcPr marL="62056" marR="62056" marT="62056" marB="62056" anchor="b"/>
                </a:tc>
                <a:tc>
                  <a:txBody>
                    <a:bodyPr/>
                    <a:lstStyle/>
                    <a:p>
                      <a:pPr algn="ctr" fontAlgn="b"/>
                      <a:r>
                        <a:rPr lang="en-US" sz="1200" b="1" u="none" strike="noStrike" cap="none" spc="0" baseline="0">
                          <a:solidFill>
                            <a:schemeClr val="tx1"/>
                          </a:solidFill>
                          <a:effectLst/>
                        </a:rPr>
                        <a:t>1.73</a:t>
                      </a:r>
                      <a:endParaRPr lang="en-US" sz="1200" b="1" i="0" u="none" strike="noStrike" cap="none" spc="0" baseline="0">
                        <a:solidFill>
                          <a:schemeClr val="tx1"/>
                        </a:solidFill>
                        <a:effectLst/>
                        <a:latin typeface="Calibri" panose="020F0502020204030204" pitchFamily="34" charset="0"/>
                      </a:endParaRPr>
                    </a:p>
                  </a:txBody>
                  <a:tcPr marL="62056" marR="62056" marT="62056" marB="62056" anchor="b"/>
                </a:tc>
                <a:tc>
                  <a:txBody>
                    <a:bodyPr/>
                    <a:lstStyle/>
                    <a:p>
                      <a:pPr algn="ctr" fontAlgn="b"/>
                      <a:r>
                        <a:rPr lang="en-US" sz="1200" b="1" u="none" strike="noStrike" cap="none" spc="0" baseline="0">
                          <a:solidFill>
                            <a:schemeClr val="tx1"/>
                          </a:solidFill>
                          <a:effectLst/>
                        </a:rPr>
                        <a:t>0.18</a:t>
                      </a:r>
                      <a:endParaRPr lang="en-US" sz="1200" b="1" i="0" u="none" strike="noStrike" cap="none" spc="0" baseline="0">
                        <a:solidFill>
                          <a:schemeClr val="tx1"/>
                        </a:solidFill>
                        <a:effectLst/>
                        <a:latin typeface="Calibri" panose="020F0502020204030204" pitchFamily="34" charset="0"/>
                      </a:endParaRPr>
                    </a:p>
                  </a:txBody>
                  <a:tcPr marL="62056" marR="62056" marT="62056" marB="62056" anchor="b"/>
                </a:tc>
                <a:tc>
                  <a:txBody>
                    <a:bodyPr/>
                    <a:lstStyle/>
                    <a:p>
                      <a:pPr algn="ctr" fontAlgn="b"/>
                      <a:r>
                        <a:rPr lang="en-US" sz="1200" b="1" u="none" strike="noStrike" cap="none" spc="0" baseline="0" dirty="0">
                          <a:solidFill>
                            <a:schemeClr val="tx1"/>
                          </a:solidFill>
                          <a:effectLst/>
                        </a:rPr>
                        <a:t>0.19</a:t>
                      </a:r>
                      <a:endParaRPr lang="en-US" sz="1200" b="1" i="0" u="none" strike="noStrike" cap="none" spc="0" baseline="0" dirty="0">
                        <a:solidFill>
                          <a:schemeClr val="tx1"/>
                        </a:solidFill>
                        <a:effectLst/>
                        <a:latin typeface="Calibri" panose="020F0502020204030204" pitchFamily="34" charset="0"/>
                      </a:endParaRPr>
                    </a:p>
                  </a:txBody>
                  <a:tcPr marL="62056" marR="62056" marT="62056" marB="62056" anchor="b"/>
                </a:tc>
                <a:tc>
                  <a:txBody>
                    <a:bodyPr/>
                    <a:lstStyle/>
                    <a:p>
                      <a:pPr algn="ctr" fontAlgn="b"/>
                      <a:r>
                        <a:rPr lang="en-US" sz="1200" b="1" u="none" strike="noStrike" cap="none" spc="0" baseline="0">
                          <a:solidFill>
                            <a:schemeClr val="tx1"/>
                          </a:solidFill>
                          <a:effectLst/>
                        </a:rPr>
                        <a:t>1.37</a:t>
                      </a:r>
                      <a:endParaRPr lang="en-US" sz="1200" b="1" i="0" u="none" strike="noStrike" cap="none" spc="0" baseline="0">
                        <a:solidFill>
                          <a:schemeClr val="tx1"/>
                        </a:solidFill>
                        <a:effectLst/>
                        <a:latin typeface="Calibri" panose="020F0502020204030204" pitchFamily="34" charset="0"/>
                      </a:endParaRPr>
                    </a:p>
                  </a:txBody>
                  <a:tcPr marL="62056" marR="62056" marT="62056" marB="62056" anchor="b"/>
                </a:tc>
                <a:tc>
                  <a:txBody>
                    <a:bodyPr/>
                    <a:lstStyle/>
                    <a:p>
                      <a:pPr algn="ctr" fontAlgn="b"/>
                      <a:r>
                        <a:rPr lang="en-US" sz="1200" b="1" u="none" strike="noStrike" cap="none" spc="0" baseline="0">
                          <a:solidFill>
                            <a:schemeClr val="tx1"/>
                          </a:solidFill>
                          <a:effectLst/>
                        </a:rPr>
                        <a:t>0.05</a:t>
                      </a:r>
                      <a:endParaRPr lang="en-US" sz="1200" b="1" i="0" u="none" strike="noStrike" cap="none" spc="0" baseline="0">
                        <a:solidFill>
                          <a:schemeClr val="tx1"/>
                        </a:solidFill>
                        <a:effectLst/>
                        <a:latin typeface="Calibri" panose="020F0502020204030204" pitchFamily="34" charset="0"/>
                      </a:endParaRPr>
                    </a:p>
                  </a:txBody>
                  <a:tcPr marL="62056" marR="62056" marT="62056" marB="62056" anchor="b"/>
                </a:tc>
                <a:tc>
                  <a:txBody>
                    <a:bodyPr/>
                    <a:lstStyle/>
                    <a:p>
                      <a:pPr algn="ctr" fontAlgn="b"/>
                      <a:r>
                        <a:rPr lang="en-US" sz="1200" b="1" u="none" strike="noStrike" cap="none" spc="0" baseline="0">
                          <a:solidFill>
                            <a:schemeClr val="tx1"/>
                          </a:solidFill>
                          <a:effectLst/>
                        </a:rPr>
                        <a:t>10.37</a:t>
                      </a:r>
                      <a:endParaRPr lang="en-US" sz="1200" b="1" i="0" u="none" strike="noStrike" cap="none" spc="0" baseline="0">
                        <a:solidFill>
                          <a:schemeClr val="tx1"/>
                        </a:solidFill>
                        <a:effectLst/>
                        <a:latin typeface="Calibri" panose="020F0502020204030204" pitchFamily="34" charset="0"/>
                      </a:endParaRPr>
                    </a:p>
                  </a:txBody>
                  <a:tcPr marL="62056" marR="62056" marT="62056" marB="62056" anchor="b"/>
                </a:tc>
                <a:tc>
                  <a:txBody>
                    <a:bodyPr/>
                    <a:lstStyle/>
                    <a:p>
                      <a:pPr algn="ctr" fontAlgn="b"/>
                      <a:r>
                        <a:rPr lang="en-US" sz="1200" b="1" u="none" strike="noStrike" cap="none" spc="0" baseline="0">
                          <a:solidFill>
                            <a:schemeClr val="tx1"/>
                          </a:solidFill>
                          <a:effectLst/>
                        </a:rPr>
                        <a:t>32.87</a:t>
                      </a:r>
                      <a:endParaRPr lang="en-US" sz="1200" b="1" i="0" u="none" strike="noStrike" cap="none" spc="0" baseline="0">
                        <a:solidFill>
                          <a:schemeClr val="tx1"/>
                        </a:solidFill>
                        <a:effectLst/>
                        <a:latin typeface="Calibri" panose="020F0502020204030204" pitchFamily="34" charset="0"/>
                      </a:endParaRPr>
                    </a:p>
                  </a:txBody>
                  <a:tcPr marL="62056" marR="62056" marT="62056" marB="62056" anchor="b"/>
                </a:tc>
                <a:tc>
                  <a:txBody>
                    <a:bodyPr/>
                    <a:lstStyle/>
                    <a:p>
                      <a:pPr algn="ctr" fontAlgn="b"/>
                      <a:r>
                        <a:rPr lang="en-US" sz="1200" b="1" u="none" strike="noStrike" cap="none" spc="0" baseline="0">
                          <a:solidFill>
                            <a:schemeClr val="tx1"/>
                          </a:solidFill>
                          <a:effectLst/>
                        </a:rPr>
                        <a:t>0.001879</a:t>
                      </a:r>
                      <a:endParaRPr lang="en-US" sz="1200" b="1" i="0" u="none" strike="noStrike" cap="none" spc="0" baseline="0">
                        <a:solidFill>
                          <a:schemeClr val="tx1"/>
                        </a:solidFill>
                        <a:effectLst/>
                        <a:latin typeface="Calibri" panose="020F0502020204030204" pitchFamily="34" charset="0"/>
                      </a:endParaRPr>
                    </a:p>
                  </a:txBody>
                  <a:tcPr marL="62056" marR="62056" marT="62056" marB="62056" anchor="b"/>
                </a:tc>
                <a:tc>
                  <a:txBody>
                    <a:bodyPr/>
                    <a:lstStyle/>
                    <a:p>
                      <a:pPr algn="ctr" fontAlgn="b"/>
                      <a:r>
                        <a:rPr lang="en-US" sz="1200" b="1" u="none" strike="noStrike" cap="none" spc="0" baseline="0">
                          <a:solidFill>
                            <a:schemeClr val="tx1"/>
                          </a:solidFill>
                          <a:effectLst/>
                        </a:rPr>
                        <a:t>0.15</a:t>
                      </a:r>
                      <a:endParaRPr lang="en-US" sz="1200" b="1" i="0" u="none" strike="noStrike" cap="none" spc="0" baseline="0">
                        <a:solidFill>
                          <a:schemeClr val="tx1"/>
                        </a:solidFill>
                        <a:effectLst/>
                        <a:latin typeface="Calibri" panose="020F0502020204030204" pitchFamily="34" charset="0"/>
                      </a:endParaRPr>
                    </a:p>
                  </a:txBody>
                  <a:tcPr marL="62056" marR="62056" marT="62056" marB="62056" anchor="b"/>
                </a:tc>
                <a:tc>
                  <a:txBody>
                    <a:bodyPr/>
                    <a:lstStyle/>
                    <a:p>
                      <a:pPr algn="ctr" fontAlgn="b"/>
                      <a:r>
                        <a:rPr lang="en-US" sz="1200" b="1" u="none" strike="noStrike" cap="none" spc="0" baseline="0">
                          <a:solidFill>
                            <a:schemeClr val="tx1"/>
                          </a:solidFill>
                          <a:effectLst/>
                        </a:rPr>
                        <a:t>0.17</a:t>
                      </a:r>
                      <a:endParaRPr lang="en-US" sz="1200" b="1" i="0" u="none" strike="noStrike" cap="none" spc="0" baseline="0">
                        <a:solidFill>
                          <a:schemeClr val="tx1"/>
                        </a:solidFill>
                        <a:effectLst/>
                        <a:latin typeface="Calibri" panose="020F0502020204030204" pitchFamily="34" charset="0"/>
                      </a:endParaRPr>
                    </a:p>
                  </a:txBody>
                  <a:tcPr marL="62056" marR="62056" marT="62056" marB="62056" anchor="b"/>
                </a:tc>
                <a:tc>
                  <a:txBody>
                    <a:bodyPr/>
                    <a:lstStyle/>
                    <a:p>
                      <a:pPr algn="ctr" fontAlgn="b"/>
                      <a:r>
                        <a:rPr lang="en-US" sz="1200" b="1" u="none" strike="noStrike" cap="none" spc="0" baseline="0">
                          <a:solidFill>
                            <a:schemeClr val="tx1"/>
                          </a:solidFill>
                          <a:effectLst/>
                        </a:rPr>
                        <a:t>1.06</a:t>
                      </a:r>
                      <a:endParaRPr lang="en-US" sz="1200" b="1" i="0" u="none" strike="noStrike" cap="none" spc="0" baseline="0">
                        <a:solidFill>
                          <a:schemeClr val="tx1"/>
                        </a:solidFill>
                        <a:effectLst/>
                        <a:latin typeface="Calibri" panose="020F0502020204030204" pitchFamily="34" charset="0"/>
                      </a:endParaRPr>
                    </a:p>
                  </a:txBody>
                  <a:tcPr marL="62056" marR="62056" marT="62056" marB="62056" anchor="b"/>
                </a:tc>
                <a:extLst>
                  <a:ext uri="{0D108BD9-81ED-4DB2-BD59-A6C34878D82A}">
                    <a16:rowId xmlns:a16="http://schemas.microsoft.com/office/drawing/2014/main" val="3144562712"/>
                  </a:ext>
                </a:extLst>
              </a:tr>
              <a:tr h="632143">
                <a:tc>
                  <a:txBody>
                    <a:bodyPr/>
                    <a:lstStyle/>
                    <a:p>
                      <a:pPr algn="r" fontAlgn="b"/>
                      <a:r>
                        <a:rPr lang="en-US" sz="1200" b="1" u="none" strike="noStrike" cap="none" spc="0">
                          <a:solidFill>
                            <a:schemeClr val="tx1"/>
                          </a:solidFill>
                          <a:effectLst/>
                        </a:rPr>
                        <a:t>Max</a:t>
                      </a:r>
                      <a:endParaRPr lang="en-US" sz="1200" b="1" i="0" u="none" strike="noStrike" cap="none" spc="0">
                        <a:solidFill>
                          <a:schemeClr val="tx1"/>
                        </a:solidFill>
                        <a:effectLst/>
                        <a:latin typeface="Calibri" panose="020F0502020204030204" pitchFamily="34" charset="0"/>
                      </a:endParaRPr>
                    </a:p>
                  </a:txBody>
                  <a:tcPr marL="62056" marR="62056" marT="62056" marB="62056" anchor="b"/>
                </a:tc>
                <a:tc>
                  <a:txBody>
                    <a:bodyPr/>
                    <a:lstStyle/>
                    <a:p>
                      <a:pPr algn="ctr" fontAlgn="b"/>
                      <a:r>
                        <a:rPr lang="en-US" sz="1200" b="1" u="none" strike="noStrike" cap="none" spc="0" baseline="0">
                          <a:solidFill>
                            <a:schemeClr val="tx1"/>
                          </a:solidFill>
                          <a:effectLst/>
                        </a:rPr>
                        <a:t>15.60</a:t>
                      </a:r>
                      <a:endParaRPr lang="en-US" sz="1200" b="1" i="0" u="none" strike="noStrike" cap="none" spc="0" baseline="0">
                        <a:solidFill>
                          <a:schemeClr val="tx1"/>
                        </a:solidFill>
                        <a:effectLst/>
                        <a:latin typeface="Calibri" panose="020F0502020204030204" pitchFamily="34" charset="0"/>
                      </a:endParaRPr>
                    </a:p>
                  </a:txBody>
                  <a:tcPr marL="62056" marR="62056" marT="62056" marB="62056" anchor="b"/>
                </a:tc>
                <a:tc>
                  <a:txBody>
                    <a:bodyPr/>
                    <a:lstStyle/>
                    <a:p>
                      <a:pPr algn="ctr" fontAlgn="b"/>
                      <a:r>
                        <a:rPr lang="en-US" sz="1200" b="1" u="none" strike="noStrike" cap="none" spc="0" baseline="0">
                          <a:solidFill>
                            <a:schemeClr val="tx1"/>
                          </a:solidFill>
                          <a:effectLst/>
                        </a:rPr>
                        <a:t>1.33</a:t>
                      </a:r>
                      <a:endParaRPr lang="en-US" sz="1200" b="1" i="0" u="none" strike="noStrike" cap="none" spc="0" baseline="0">
                        <a:solidFill>
                          <a:schemeClr val="tx1"/>
                        </a:solidFill>
                        <a:effectLst/>
                        <a:latin typeface="Calibri" panose="020F0502020204030204" pitchFamily="34" charset="0"/>
                      </a:endParaRPr>
                    </a:p>
                  </a:txBody>
                  <a:tcPr marL="62056" marR="62056" marT="62056" marB="62056" anchor="b"/>
                </a:tc>
                <a:tc>
                  <a:txBody>
                    <a:bodyPr/>
                    <a:lstStyle/>
                    <a:p>
                      <a:pPr algn="ctr" fontAlgn="b"/>
                      <a:r>
                        <a:rPr lang="en-US" sz="1200" b="1" u="none" strike="noStrike" cap="none" spc="0" baseline="0">
                          <a:solidFill>
                            <a:schemeClr val="tx1"/>
                          </a:solidFill>
                          <a:effectLst/>
                        </a:rPr>
                        <a:t>0.79</a:t>
                      </a:r>
                      <a:endParaRPr lang="en-US" sz="1200" b="1" i="0" u="none" strike="noStrike" cap="none" spc="0" baseline="0">
                        <a:solidFill>
                          <a:schemeClr val="tx1"/>
                        </a:solidFill>
                        <a:effectLst/>
                        <a:latin typeface="Calibri" panose="020F0502020204030204" pitchFamily="34" charset="0"/>
                      </a:endParaRPr>
                    </a:p>
                  </a:txBody>
                  <a:tcPr marL="62056" marR="62056" marT="62056" marB="62056" anchor="b"/>
                </a:tc>
                <a:tc>
                  <a:txBody>
                    <a:bodyPr/>
                    <a:lstStyle/>
                    <a:p>
                      <a:pPr algn="ctr" fontAlgn="b"/>
                      <a:r>
                        <a:rPr lang="en-US" sz="1200" b="1" u="none" strike="noStrike" cap="none" spc="0" baseline="0" dirty="0">
                          <a:solidFill>
                            <a:schemeClr val="tx1"/>
                          </a:solidFill>
                          <a:effectLst/>
                        </a:rPr>
                        <a:t>15.40</a:t>
                      </a:r>
                      <a:endParaRPr lang="en-US" sz="1200" b="1" i="0" u="none" strike="noStrike" cap="none" spc="0" baseline="0" dirty="0">
                        <a:solidFill>
                          <a:schemeClr val="tx1"/>
                        </a:solidFill>
                        <a:effectLst/>
                        <a:latin typeface="Calibri" panose="020F0502020204030204" pitchFamily="34" charset="0"/>
                      </a:endParaRPr>
                    </a:p>
                  </a:txBody>
                  <a:tcPr marL="62056" marR="62056" marT="62056" marB="62056" anchor="b"/>
                </a:tc>
                <a:tc>
                  <a:txBody>
                    <a:bodyPr/>
                    <a:lstStyle/>
                    <a:p>
                      <a:pPr algn="ctr" fontAlgn="b"/>
                      <a:r>
                        <a:rPr lang="en-US" sz="1200" b="1" u="none" strike="noStrike" cap="none" spc="0" baseline="0" dirty="0">
                          <a:solidFill>
                            <a:schemeClr val="tx1"/>
                          </a:solidFill>
                          <a:effectLst/>
                        </a:rPr>
                        <a:t>0.61</a:t>
                      </a:r>
                      <a:endParaRPr lang="en-US" sz="1200" b="1" i="0" u="none" strike="noStrike" cap="none" spc="0" baseline="0" dirty="0">
                        <a:solidFill>
                          <a:schemeClr val="tx1"/>
                        </a:solidFill>
                        <a:effectLst/>
                        <a:latin typeface="Calibri" panose="020F0502020204030204" pitchFamily="34" charset="0"/>
                      </a:endParaRPr>
                    </a:p>
                  </a:txBody>
                  <a:tcPr marL="62056" marR="62056" marT="62056" marB="62056" anchor="b"/>
                </a:tc>
                <a:tc>
                  <a:txBody>
                    <a:bodyPr/>
                    <a:lstStyle/>
                    <a:p>
                      <a:pPr algn="ctr" fontAlgn="b"/>
                      <a:r>
                        <a:rPr lang="en-US" sz="1200" b="1" u="none" strike="noStrike" cap="none" spc="0" baseline="0" dirty="0">
                          <a:solidFill>
                            <a:schemeClr val="tx1"/>
                          </a:solidFill>
                          <a:effectLst/>
                        </a:rPr>
                        <a:t>68.00</a:t>
                      </a:r>
                      <a:endParaRPr lang="en-US" sz="1200" b="1" i="0" u="none" strike="noStrike" cap="none" spc="0" baseline="0" dirty="0">
                        <a:solidFill>
                          <a:schemeClr val="tx1"/>
                        </a:solidFill>
                        <a:effectLst/>
                        <a:latin typeface="Calibri" panose="020F0502020204030204" pitchFamily="34" charset="0"/>
                      </a:endParaRPr>
                    </a:p>
                  </a:txBody>
                  <a:tcPr marL="62056" marR="62056" marT="62056" marB="62056" anchor="b"/>
                </a:tc>
                <a:tc>
                  <a:txBody>
                    <a:bodyPr/>
                    <a:lstStyle/>
                    <a:p>
                      <a:pPr algn="ctr" fontAlgn="b"/>
                      <a:r>
                        <a:rPr lang="en-US" sz="1200" b="1" u="none" strike="noStrike" cap="none" spc="0" baseline="0">
                          <a:solidFill>
                            <a:schemeClr val="tx1"/>
                          </a:solidFill>
                          <a:effectLst/>
                        </a:rPr>
                        <a:t>286.00</a:t>
                      </a:r>
                      <a:endParaRPr lang="en-US" sz="1200" b="1" i="0" u="none" strike="noStrike" cap="none" spc="0" baseline="0">
                        <a:solidFill>
                          <a:schemeClr val="tx1"/>
                        </a:solidFill>
                        <a:effectLst/>
                        <a:latin typeface="Calibri" panose="020F0502020204030204" pitchFamily="34" charset="0"/>
                      </a:endParaRPr>
                    </a:p>
                  </a:txBody>
                  <a:tcPr marL="62056" marR="62056" marT="62056" marB="62056" anchor="b"/>
                </a:tc>
                <a:tc>
                  <a:txBody>
                    <a:bodyPr/>
                    <a:lstStyle/>
                    <a:p>
                      <a:pPr algn="ctr" fontAlgn="b"/>
                      <a:r>
                        <a:rPr lang="en-US" sz="1200" b="1" u="none" strike="noStrike" cap="none" spc="0" baseline="0">
                          <a:solidFill>
                            <a:schemeClr val="tx1"/>
                          </a:solidFill>
                          <a:effectLst/>
                        </a:rPr>
                        <a:t>1.003690</a:t>
                      </a:r>
                      <a:endParaRPr lang="en-US" sz="1200" b="1" i="0" u="none" strike="noStrike" cap="none" spc="0" baseline="0">
                        <a:solidFill>
                          <a:schemeClr val="tx1"/>
                        </a:solidFill>
                        <a:effectLst/>
                        <a:latin typeface="Calibri" panose="020F0502020204030204" pitchFamily="34" charset="0"/>
                      </a:endParaRPr>
                    </a:p>
                  </a:txBody>
                  <a:tcPr marL="62056" marR="62056" marT="62056" marB="62056" anchor="b"/>
                </a:tc>
                <a:tc>
                  <a:txBody>
                    <a:bodyPr/>
                    <a:lstStyle/>
                    <a:p>
                      <a:pPr algn="ctr" fontAlgn="b"/>
                      <a:r>
                        <a:rPr lang="en-US" sz="1200" b="1" u="none" strike="noStrike" cap="none" spc="0" baseline="0">
                          <a:solidFill>
                            <a:schemeClr val="tx1"/>
                          </a:solidFill>
                          <a:effectLst/>
                        </a:rPr>
                        <a:t>4.01</a:t>
                      </a:r>
                      <a:endParaRPr lang="en-US" sz="1200" b="1" i="0" u="none" strike="noStrike" cap="none" spc="0" baseline="0">
                        <a:solidFill>
                          <a:schemeClr val="tx1"/>
                        </a:solidFill>
                        <a:effectLst/>
                        <a:latin typeface="Calibri" panose="020F0502020204030204" pitchFamily="34" charset="0"/>
                      </a:endParaRPr>
                    </a:p>
                  </a:txBody>
                  <a:tcPr marL="62056" marR="62056" marT="62056" marB="62056" anchor="b"/>
                </a:tc>
                <a:tc>
                  <a:txBody>
                    <a:bodyPr/>
                    <a:lstStyle/>
                    <a:p>
                      <a:pPr algn="ctr" fontAlgn="b"/>
                      <a:r>
                        <a:rPr lang="en-US" sz="1200" b="1" u="none" strike="noStrike" cap="none" spc="0" baseline="0">
                          <a:solidFill>
                            <a:schemeClr val="tx1"/>
                          </a:solidFill>
                          <a:effectLst/>
                        </a:rPr>
                        <a:t>1.98</a:t>
                      </a:r>
                      <a:endParaRPr lang="en-US" sz="1200" b="1" i="0" u="none" strike="noStrike" cap="none" spc="0" baseline="0">
                        <a:solidFill>
                          <a:schemeClr val="tx1"/>
                        </a:solidFill>
                        <a:effectLst/>
                        <a:latin typeface="Calibri" panose="020F0502020204030204" pitchFamily="34" charset="0"/>
                      </a:endParaRPr>
                    </a:p>
                  </a:txBody>
                  <a:tcPr marL="62056" marR="62056" marT="62056" marB="62056" anchor="b"/>
                </a:tc>
                <a:tc>
                  <a:txBody>
                    <a:bodyPr/>
                    <a:lstStyle/>
                    <a:p>
                      <a:pPr algn="ctr" fontAlgn="b"/>
                      <a:r>
                        <a:rPr lang="en-US" sz="1200" b="1" u="none" strike="noStrike" cap="none" spc="0" baseline="0">
                          <a:solidFill>
                            <a:schemeClr val="tx1"/>
                          </a:solidFill>
                          <a:effectLst/>
                        </a:rPr>
                        <a:t>14.00</a:t>
                      </a:r>
                      <a:endParaRPr lang="en-US" sz="1200" b="1" i="0" u="none" strike="noStrike" cap="none" spc="0" baseline="0">
                        <a:solidFill>
                          <a:schemeClr val="tx1"/>
                        </a:solidFill>
                        <a:effectLst/>
                        <a:latin typeface="Calibri" panose="020F0502020204030204" pitchFamily="34" charset="0"/>
                      </a:endParaRPr>
                    </a:p>
                  </a:txBody>
                  <a:tcPr marL="62056" marR="62056" marT="62056" marB="62056" anchor="b"/>
                </a:tc>
                <a:extLst>
                  <a:ext uri="{0D108BD9-81ED-4DB2-BD59-A6C34878D82A}">
                    <a16:rowId xmlns:a16="http://schemas.microsoft.com/office/drawing/2014/main" val="4071554148"/>
                  </a:ext>
                </a:extLst>
              </a:tr>
              <a:tr h="632143">
                <a:tc>
                  <a:txBody>
                    <a:bodyPr/>
                    <a:lstStyle/>
                    <a:p>
                      <a:pPr algn="r" fontAlgn="b"/>
                      <a:r>
                        <a:rPr lang="en-US" sz="1200" b="1" u="none" strike="noStrike" cap="none" spc="0">
                          <a:solidFill>
                            <a:schemeClr val="tx1"/>
                          </a:solidFill>
                          <a:effectLst/>
                        </a:rPr>
                        <a:t>Min</a:t>
                      </a:r>
                      <a:endParaRPr lang="en-US" sz="1200" b="1" i="0" u="none" strike="noStrike" cap="none" spc="0">
                        <a:solidFill>
                          <a:schemeClr val="tx1"/>
                        </a:solidFill>
                        <a:effectLst/>
                        <a:latin typeface="Calibri" panose="020F0502020204030204" pitchFamily="34" charset="0"/>
                      </a:endParaRPr>
                    </a:p>
                  </a:txBody>
                  <a:tcPr marL="62056" marR="62056" marT="62056" marB="62056" anchor="b"/>
                </a:tc>
                <a:tc>
                  <a:txBody>
                    <a:bodyPr/>
                    <a:lstStyle/>
                    <a:p>
                      <a:pPr algn="ctr" fontAlgn="b"/>
                      <a:r>
                        <a:rPr lang="en-US" sz="1200" b="1" u="none" strike="noStrike" cap="none" spc="0" baseline="0">
                          <a:solidFill>
                            <a:schemeClr val="tx1"/>
                          </a:solidFill>
                          <a:effectLst/>
                        </a:rPr>
                        <a:t>4.60</a:t>
                      </a:r>
                      <a:endParaRPr lang="en-US" sz="1200" b="1" i="0" u="none" strike="noStrike" cap="none" spc="0" baseline="0">
                        <a:solidFill>
                          <a:schemeClr val="tx1"/>
                        </a:solidFill>
                        <a:effectLst/>
                        <a:latin typeface="Calibri" panose="020F0502020204030204" pitchFamily="34" charset="0"/>
                      </a:endParaRPr>
                    </a:p>
                  </a:txBody>
                  <a:tcPr marL="62056" marR="62056" marT="62056" marB="62056" anchor="b"/>
                </a:tc>
                <a:tc>
                  <a:txBody>
                    <a:bodyPr/>
                    <a:lstStyle/>
                    <a:p>
                      <a:pPr algn="ctr" fontAlgn="b"/>
                      <a:r>
                        <a:rPr lang="en-US" sz="1200" b="1" u="none" strike="noStrike" cap="none" spc="0" baseline="0">
                          <a:solidFill>
                            <a:schemeClr val="tx1"/>
                          </a:solidFill>
                          <a:effectLst/>
                        </a:rPr>
                        <a:t>0.12</a:t>
                      </a:r>
                      <a:endParaRPr lang="en-US" sz="1200" b="1" i="0" u="none" strike="noStrike" cap="none" spc="0" baseline="0">
                        <a:solidFill>
                          <a:schemeClr val="tx1"/>
                        </a:solidFill>
                        <a:effectLst/>
                        <a:latin typeface="Calibri" panose="020F0502020204030204" pitchFamily="34" charset="0"/>
                      </a:endParaRPr>
                    </a:p>
                  </a:txBody>
                  <a:tcPr marL="62056" marR="62056" marT="62056" marB="62056" anchor="b"/>
                </a:tc>
                <a:tc>
                  <a:txBody>
                    <a:bodyPr/>
                    <a:lstStyle/>
                    <a:p>
                      <a:pPr algn="ctr" fontAlgn="b"/>
                      <a:r>
                        <a:rPr lang="en-US" sz="1200" b="1" u="none" strike="noStrike" cap="none" spc="0" baseline="0">
                          <a:solidFill>
                            <a:schemeClr val="tx1"/>
                          </a:solidFill>
                          <a:effectLst/>
                        </a:rPr>
                        <a:t>0.00</a:t>
                      </a:r>
                      <a:endParaRPr lang="en-US" sz="1200" b="1" i="0" u="none" strike="noStrike" cap="none" spc="0" baseline="0">
                        <a:solidFill>
                          <a:schemeClr val="tx1"/>
                        </a:solidFill>
                        <a:effectLst/>
                        <a:latin typeface="Calibri" panose="020F0502020204030204" pitchFamily="34" charset="0"/>
                      </a:endParaRPr>
                    </a:p>
                  </a:txBody>
                  <a:tcPr marL="62056" marR="62056" marT="62056" marB="62056" anchor="b"/>
                </a:tc>
                <a:tc>
                  <a:txBody>
                    <a:bodyPr/>
                    <a:lstStyle/>
                    <a:p>
                      <a:pPr algn="ctr" fontAlgn="b"/>
                      <a:r>
                        <a:rPr lang="en-US" sz="1200" b="1" u="none" strike="noStrike" cap="none" spc="0" baseline="0">
                          <a:solidFill>
                            <a:schemeClr val="tx1"/>
                          </a:solidFill>
                          <a:effectLst/>
                        </a:rPr>
                        <a:t>0.90</a:t>
                      </a:r>
                      <a:endParaRPr lang="en-US" sz="1200" b="1" i="0" u="none" strike="noStrike" cap="none" spc="0" baseline="0">
                        <a:solidFill>
                          <a:schemeClr val="tx1"/>
                        </a:solidFill>
                        <a:effectLst/>
                        <a:latin typeface="Calibri" panose="020F0502020204030204" pitchFamily="34" charset="0"/>
                      </a:endParaRPr>
                    </a:p>
                  </a:txBody>
                  <a:tcPr marL="62056" marR="62056" marT="62056" marB="62056" anchor="b"/>
                </a:tc>
                <a:tc>
                  <a:txBody>
                    <a:bodyPr/>
                    <a:lstStyle/>
                    <a:p>
                      <a:pPr algn="ctr" fontAlgn="b"/>
                      <a:r>
                        <a:rPr lang="en-US" sz="1200" b="1" u="none" strike="noStrike" cap="none" spc="0" baseline="0">
                          <a:solidFill>
                            <a:schemeClr val="tx1"/>
                          </a:solidFill>
                          <a:effectLst/>
                        </a:rPr>
                        <a:t>0.01</a:t>
                      </a:r>
                      <a:endParaRPr lang="en-US" sz="1200" b="1" i="0" u="none" strike="noStrike" cap="none" spc="0" baseline="0">
                        <a:solidFill>
                          <a:schemeClr val="tx1"/>
                        </a:solidFill>
                        <a:effectLst/>
                        <a:latin typeface="Calibri" panose="020F0502020204030204" pitchFamily="34" charset="0"/>
                      </a:endParaRPr>
                    </a:p>
                  </a:txBody>
                  <a:tcPr marL="62056" marR="62056" marT="62056" marB="62056" anchor="b"/>
                </a:tc>
                <a:tc>
                  <a:txBody>
                    <a:bodyPr/>
                    <a:lstStyle/>
                    <a:p>
                      <a:pPr algn="ctr" fontAlgn="b"/>
                      <a:r>
                        <a:rPr lang="en-US" sz="1200" b="1" u="none" strike="noStrike" cap="none" spc="0" baseline="0" dirty="0">
                          <a:solidFill>
                            <a:schemeClr val="tx1"/>
                          </a:solidFill>
                          <a:effectLst/>
                        </a:rPr>
                        <a:t>1.00</a:t>
                      </a:r>
                      <a:endParaRPr lang="en-US" sz="1200" b="1" i="0" u="none" strike="noStrike" cap="none" spc="0" baseline="0" dirty="0">
                        <a:solidFill>
                          <a:schemeClr val="tx1"/>
                        </a:solidFill>
                        <a:effectLst/>
                        <a:latin typeface="Calibri" panose="020F0502020204030204" pitchFamily="34" charset="0"/>
                      </a:endParaRPr>
                    </a:p>
                  </a:txBody>
                  <a:tcPr marL="62056" marR="62056" marT="62056" marB="62056" anchor="b"/>
                </a:tc>
                <a:tc>
                  <a:txBody>
                    <a:bodyPr/>
                    <a:lstStyle/>
                    <a:p>
                      <a:pPr algn="ctr" fontAlgn="b"/>
                      <a:r>
                        <a:rPr lang="en-US" sz="1200" b="1" u="none" strike="noStrike" cap="none" spc="0" baseline="0" dirty="0">
                          <a:solidFill>
                            <a:schemeClr val="tx1"/>
                          </a:solidFill>
                          <a:effectLst/>
                        </a:rPr>
                        <a:t>6.00</a:t>
                      </a:r>
                      <a:endParaRPr lang="en-US" sz="1200" b="1" i="0" u="none" strike="noStrike" cap="none" spc="0" baseline="0" dirty="0">
                        <a:solidFill>
                          <a:schemeClr val="tx1"/>
                        </a:solidFill>
                        <a:effectLst/>
                        <a:latin typeface="Calibri" panose="020F0502020204030204" pitchFamily="34" charset="0"/>
                      </a:endParaRPr>
                    </a:p>
                  </a:txBody>
                  <a:tcPr marL="62056" marR="62056" marT="62056" marB="62056" anchor="b"/>
                </a:tc>
                <a:tc>
                  <a:txBody>
                    <a:bodyPr/>
                    <a:lstStyle/>
                    <a:p>
                      <a:pPr algn="ctr" fontAlgn="b"/>
                      <a:r>
                        <a:rPr lang="en-US" sz="1200" b="1" u="none" strike="noStrike" cap="none" spc="0" baseline="0" dirty="0">
                          <a:solidFill>
                            <a:schemeClr val="tx1"/>
                          </a:solidFill>
                          <a:effectLst/>
                        </a:rPr>
                        <a:t>0.990070</a:t>
                      </a:r>
                      <a:endParaRPr lang="en-US" sz="1200" b="1" i="0" u="none" strike="noStrike" cap="none" spc="0" baseline="0" dirty="0">
                        <a:solidFill>
                          <a:schemeClr val="tx1"/>
                        </a:solidFill>
                        <a:effectLst/>
                        <a:latin typeface="Calibri" panose="020F0502020204030204" pitchFamily="34" charset="0"/>
                      </a:endParaRPr>
                    </a:p>
                  </a:txBody>
                  <a:tcPr marL="62056" marR="62056" marT="62056" marB="62056" anchor="b"/>
                </a:tc>
                <a:tc>
                  <a:txBody>
                    <a:bodyPr/>
                    <a:lstStyle/>
                    <a:p>
                      <a:pPr algn="ctr" fontAlgn="b"/>
                      <a:r>
                        <a:rPr lang="en-US" sz="1200" b="1" u="none" strike="noStrike" cap="none" spc="0" baseline="0" dirty="0">
                          <a:solidFill>
                            <a:schemeClr val="tx1"/>
                          </a:solidFill>
                          <a:effectLst/>
                        </a:rPr>
                        <a:t>2.74</a:t>
                      </a:r>
                      <a:endParaRPr lang="en-US" sz="1200" b="1" i="0" u="none" strike="noStrike" cap="none" spc="0" baseline="0" dirty="0">
                        <a:solidFill>
                          <a:schemeClr val="tx1"/>
                        </a:solidFill>
                        <a:effectLst/>
                        <a:latin typeface="Calibri" panose="020F0502020204030204" pitchFamily="34" charset="0"/>
                      </a:endParaRPr>
                    </a:p>
                  </a:txBody>
                  <a:tcPr marL="62056" marR="62056" marT="62056" marB="62056" anchor="b"/>
                </a:tc>
                <a:tc>
                  <a:txBody>
                    <a:bodyPr/>
                    <a:lstStyle/>
                    <a:p>
                      <a:pPr algn="ctr" fontAlgn="b"/>
                      <a:r>
                        <a:rPr lang="en-US" sz="1200" b="1" u="none" strike="noStrike" cap="none" spc="0" baseline="0" dirty="0">
                          <a:solidFill>
                            <a:schemeClr val="tx1"/>
                          </a:solidFill>
                          <a:effectLst/>
                        </a:rPr>
                        <a:t>0.33</a:t>
                      </a:r>
                      <a:endParaRPr lang="en-US" sz="1200" b="1" i="0" u="none" strike="noStrike" cap="none" spc="0" baseline="0" dirty="0">
                        <a:solidFill>
                          <a:schemeClr val="tx1"/>
                        </a:solidFill>
                        <a:effectLst/>
                        <a:latin typeface="Calibri" panose="020F0502020204030204" pitchFamily="34" charset="0"/>
                      </a:endParaRPr>
                    </a:p>
                  </a:txBody>
                  <a:tcPr marL="62056" marR="62056" marT="62056" marB="62056" anchor="b"/>
                </a:tc>
                <a:tc>
                  <a:txBody>
                    <a:bodyPr/>
                    <a:lstStyle/>
                    <a:p>
                      <a:pPr algn="ctr" fontAlgn="b"/>
                      <a:r>
                        <a:rPr lang="en-US" sz="1200" b="1" u="none" strike="noStrike" cap="none" spc="0" baseline="0">
                          <a:solidFill>
                            <a:schemeClr val="tx1"/>
                          </a:solidFill>
                          <a:effectLst/>
                        </a:rPr>
                        <a:t>8.40</a:t>
                      </a:r>
                      <a:endParaRPr lang="en-US" sz="1200" b="1" i="0" u="none" strike="noStrike" cap="none" spc="0" baseline="0">
                        <a:solidFill>
                          <a:schemeClr val="tx1"/>
                        </a:solidFill>
                        <a:effectLst/>
                        <a:latin typeface="Calibri" panose="020F0502020204030204" pitchFamily="34" charset="0"/>
                      </a:endParaRPr>
                    </a:p>
                  </a:txBody>
                  <a:tcPr marL="62056" marR="62056" marT="62056" marB="62056" anchor="b"/>
                </a:tc>
                <a:extLst>
                  <a:ext uri="{0D108BD9-81ED-4DB2-BD59-A6C34878D82A}">
                    <a16:rowId xmlns:a16="http://schemas.microsoft.com/office/drawing/2014/main" val="4197786250"/>
                  </a:ext>
                </a:extLst>
              </a:tr>
              <a:tr h="632143">
                <a:tc>
                  <a:txBody>
                    <a:bodyPr/>
                    <a:lstStyle/>
                    <a:p>
                      <a:pPr algn="r" fontAlgn="b"/>
                      <a:r>
                        <a:rPr lang="en-US" sz="1200" b="1" u="none" strike="noStrike" cap="none" spc="0">
                          <a:solidFill>
                            <a:schemeClr val="tx1"/>
                          </a:solidFill>
                          <a:effectLst/>
                        </a:rPr>
                        <a:t>R</a:t>
                      </a:r>
                      <a:r>
                        <a:rPr lang="en-US" sz="1200" b="1" u="none" strike="noStrike" cap="none" spc="0" baseline="30000">
                          <a:solidFill>
                            <a:schemeClr val="tx1"/>
                          </a:solidFill>
                          <a:effectLst/>
                        </a:rPr>
                        <a:t>2</a:t>
                      </a:r>
                      <a:endParaRPr lang="en-US" sz="1200" b="1" i="0" u="none" strike="noStrike" cap="none" spc="0">
                        <a:solidFill>
                          <a:schemeClr val="tx1"/>
                        </a:solidFill>
                        <a:effectLst/>
                        <a:latin typeface="Calibri" panose="020F0502020204030204" pitchFamily="34" charset="0"/>
                      </a:endParaRPr>
                    </a:p>
                  </a:txBody>
                  <a:tcPr marL="62056" marR="62056" marT="62056" marB="62056" anchor="b"/>
                </a:tc>
                <a:tc>
                  <a:txBody>
                    <a:bodyPr/>
                    <a:lstStyle/>
                    <a:p>
                      <a:pPr algn="ctr" fontAlgn="b"/>
                      <a:r>
                        <a:rPr lang="en-US" sz="1200" b="1" u="none" strike="noStrike" cap="none" spc="0" baseline="0">
                          <a:solidFill>
                            <a:schemeClr val="tx1"/>
                          </a:solidFill>
                          <a:effectLst/>
                        </a:rPr>
                        <a:t>0.0048</a:t>
                      </a:r>
                      <a:endParaRPr lang="en-US" sz="1200" b="1" i="0" u="none" strike="noStrike" cap="none" spc="0" baseline="0">
                        <a:solidFill>
                          <a:schemeClr val="tx1"/>
                        </a:solidFill>
                        <a:effectLst/>
                        <a:latin typeface="Calibri" panose="020F0502020204030204" pitchFamily="34" charset="0"/>
                      </a:endParaRPr>
                    </a:p>
                  </a:txBody>
                  <a:tcPr marL="62056" marR="62056" marT="62056" marB="62056" anchor="b"/>
                </a:tc>
                <a:tc>
                  <a:txBody>
                    <a:bodyPr/>
                    <a:lstStyle/>
                    <a:p>
                      <a:pPr algn="ctr" fontAlgn="b"/>
                      <a:r>
                        <a:rPr lang="en-US" sz="1200" b="1" u="none" strike="noStrike" cap="none" spc="0" baseline="0">
                          <a:solidFill>
                            <a:schemeClr val="tx1"/>
                          </a:solidFill>
                          <a:effectLst/>
                        </a:rPr>
                        <a:t>0.5252</a:t>
                      </a:r>
                      <a:endParaRPr lang="en-US" sz="1200" b="1" i="0" u="none" strike="noStrike" cap="none" spc="0" baseline="0">
                        <a:solidFill>
                          <a:schemeClr val="tx1"/>
                        </a:solidFill>
                        <a:effectLst/>
                        <a:latin typeface="Calibri" panose="020F0502020204030204" pitchFamily="34" charset="0"/>
                      </a:endParaRPr>
                    </a:p>
                  </a:txBody>
                  <a:tcPr marL="62056" marR="62056" marT="62056" marB="62056" anchor="b"/>
                </a:tc>
                <a:tc>
                  <a:txBody>
                    <a:bodyPr/>
                    <a:lstStyle/>
                    <a:p>
                      <a:pPr algn="ctr" fontAlgn="b"/>
                      <a:r>
                        <a:rPr lang="en-US" sz="1200" b="1" u="none" strike="noStrike" cap="none" spc="0" baseline="0">
                          <a:solidFill>
                            <a:schemeClr val="tx1"/>
                          </a:solidFill>
                          <a:effectLst/>
                        </a:rPr>
                        <a:t>0.1303</a:t>
                      </a:r>
                      <a:endParaRPr lang="en-US" sz="1200" b="1" i="0" u="none" strike="noStrike" cap="none" spc="0" baseline="0">
                        <a:solidFill>
                          <a:schemeClr val="tx1"/>
                        </a:solidFill>
                        <a:effectLst/>
                        <a:latin typeface="Calibri" panose="020F0502020204030204" pitchFamily="34" charset="0"/>
                      </a:endParaRPr>
                    </a:p>
                  </a:txBody>
                  <a:tcPr marL="62056" marR="62056" marT="62056" marB="62056" anchor="b"/>
                </a:tc>
                <a:tc>
                  <a:txBody>
                    <a:bodyPr/>
                    <a:lstStyle/>
                    <a:p>
                      <a:pPr algn="ctr" fontAlgn="b"/>
                      <a:r>
                        <a:rPr lang="en-US" sz="1200" b="1" u="none" strike="noStrike" cap="none" spc="0" baseline="0" dirty="0">
                          <a:solidFill>
                            <a:schemeClr val="tx1"/>
                          </a:solidFill>
                          <a:effectLst/>
                        </a:rPr>
                        <a:t>0.0022</a:t>
                      </a:r>
                      <a:endParaRPr lang="en-US" sz="1200" b="1" i="0" u="none" strike="noStrike" cap="none" spc="0" baseline="0" dirty="0">
                        <a:solidFill>
                          <a:schemeClr val="tx1"/>
                        </a:solidFill>
                        <a:effectLst/>
                        <a:latin typeface="Calibri" panose="020F0502020204030204" pitchFamily="34" charset="0"/>
                      </a:endParaRPr>
                    </a:p>
                  </a:txBody>
                  <a:tcPr marL="62056" marR="62056" marT="62056" marB="62056" anchor="b"/>
                </a:tc>
                <a:tc>
                  <a:txBody>
                    <a:bodyPr/>
                    <a:lstStyle/>
                    <a:p>
                      <a:pPr algn="ctr" fontAlgn="b"/>
                      <a:r>
                        <a:rPr lang="en-US" sz="1200" b="1" u="none" strike="noStrike" cap="none" spc="0" baseline="0">
                          <a:solidFill>
                            <a:schemeClr val="tx1"/>
                          </a:solidFill>
                          <a:effectLst/>
                        </a:rPr>
                        <a:t>0.0855</a:t>
                      </a:r>
                      <a:endParaRPr lang="en-US" sz="1200" b="1" i="0" u="none" strike="noStrike" cap="none" spc="0" baseline="0">
                        <a:solidFill>
                          <a:schemeClr val="tx1"/>
                        </a:solidFill>
                        <a:effectLst/>
                        <a:latin typeface="Calibri" panose="020F0502020204030204" pitchFamily="34" charset="0"/>
                      </a:endParaRPr>
                    </a:p>
                  </a:txBody>
                  <a:tcPr marL="62056" marR="62056" marT="62056" marB="62056" anchor="b"/>
                </a:tc>
                <a:tc>
                  <a:txBody>
                    <a:bodyPr/>
                    <a:lstStyle/>
                    <a:p>
                      <a:pPr algn="ctr" fontAlgn="b"/>
                      <a:r>
                        <a:rPr lang="en-US" sz="1200" b="1" u="none" strike="noStrike" cap="none" spc="0" baseline="0">
                          <a:solidFill>
                            <a:schemeClr val="tx1"/>
                          </a:solidFill>
                          <a:effectLst/>
                        </a:rPr>
                        <a:t>0.0041</a:t>
                      </a:r>
                      <a:endParaRPr lang="en-US" sz="1200" b="1" i="0" u="none" strike="noStrike" cap="none" spc="0" baseline="0">
                        <a:solidFill>
                          <a:schemeClr val="tx1"/>
                        </a:solidFill>
                        <a:effectLst/>
                        <a:latin typeface="Calibri" panose="020F0502020204030204" pitchFamily="34" charset="0"/>
                      </a:endParaRPr>
                    </a:p>
                  </a:txBody>
                  <a:tcPr marL="62056" marR="62056" marT="62056" marB="62056" anchor="b"/>
                </a:tc>
                <a:tc>
                  <a:txBody>
                    <a:bodyPr/>
                    <a:lstStyle/>
                    <a:p>
                      <a:pPr algn="ctr" fontAlgn="b"/>
                      <a:r>
                        <a:rPr lang="en-US" sz="1200" b="1" u="none" strike="noStrike" cap="none" spc="0" baseline="0">
                          <a:solidFill>
                            <a:schemeClr val="tx1"/>
                          </a:solidFill>
                          <a:effectLst/>
                        </a:rPr>
                        <a:t>0.0469</a:t>
                      </a:r>
                      <a:endParaRPr lang="en-US" sz="1200" b="1" i="0" u="none" strike="noStrike" cap="none" spc="0" baseline="0">
                        <a:solidFill>
                          <a:schemeClr val="tx1"/>
                        </a:solidFill>
                        <a:effectLst/>
                        <a:latin typeface="Calibri" panose="020F0502020204030204" pitchFamily="34" charset="0"/>
                      </a:endParaRPr>
                    </a:p>
                  </a:txBody>
                  <a:tcPr marL="62056" marR="62056" marT="62056" marB="62056" anchor="b"/>
                </a:tc>
                <a:tc>
                  <a:txBody>
                    <a:bodyPr/>
                    <a:lstStyle/>
                    <a:p>
                      <a:pPr algn="ctr" fontAlgn="b"/>
                      <a:r>
                        <a:rPr lang="en-US" sz="1200" b="1" u="none" strike="noStrike" cap="none" spc="0" baseline="0">
                          <a:solidFill>
                            <a:schemeClr val="tx1"/>
                          </a:solidFill>
                          <a:effectLst/>
                        </a:rPr>
                        <a:t>0.0951</a:t>
                      </a:r>
                      <a:endParaRPr lang="en-US" sz="1200" b="1" i="0" u="none" strike="noStrike" cap="none" spc="0" baseline="0">
                        <a:solidFill>
                          <a:schemeClr val="tx1"/>
                        </a:solidFill>
                        <a:effectLst/>
                        <a:latin typeface="Calibri" panose="020F0502020204030204" pitchFamily="34" charset="0"/>
                      </a:endParaRPr>
                    </a:p>
                  </a:txBody>
                  <a:tcPr marL="62056" marR="62056" marT="62056" marB="62056" anchor="b"/>
                </a:tc>
                <a:tc>
                  <a:txBody>
                    <a:bodyPr/>
                    <a:lstStyle/>
                    <a:p>
                      <a:pPr algn="ctr" fontAlgn="b"/>
                      <a:r>
                        <a:rPr lang="en-US" sz="1200" b="1" u="none" strike="noStrike" cap="none" spc="0" baseline="0">
                          <a:solidFill>
                            <a:schemeClr val="tx1"/>
                          </a:solidFill>
                          <a:effectLst/>
                        </a:rPr>
                        <a:t>0.0221</a:t>
                      </a:r>
                      <a:endParaRPr lang="en-US" sz="1200" b="1" i="0" u="none" strike="noStrike" cap="none" spc="0" baseline="0">
                        <a:solidFill>
                          <a:schemeClr val="tx1"/>
                        </a:solidFill>
                        <a:effectLst/>
                        <a:latin typeface="Calibri" panose="020F0502020204030204" pitchFamily="34" charset="0"/>
                      </a:endParaRPr>
                    </a:p>
                  </a:txBody>
                  <a:tcPr marL="62056" marR="62056" marT="62056" marB="62056" anchor="b"/>
                </a:tc>
                <a:tc>
                  <a:txBody>
                    <a:bodyPr/>
                    <a:lstStyle/>
                    <a:p>
                      <a:pPr algn="ctr" fontAlgn="b"/>
                      <a:r>
                        <a:rPr lang="en-US" sz="1200" b="1" u="none" strike="noStrike" cap="none" spc="0" baseline="0" dirty="0">
                          <a:solidFill>
                            <a:schemeClr val="tx1"/>
                          </a:solidFill>
                          <a:effectLst/>
                        </a:rPr>
                        <a:t>0.0031</a:t>
                      </a:r>
                      <a:endParaRPr lang="en-US" sz="1200" b="1" i="0" u="none" strike="noStrike" cap="none" spc="0" baseline="0" dirty="0">
                        <a:solidFill>
                          <a:schemeClr val="tx1"/>
                        </a:solidFill>
                        <a:effectLst/>
                        <a:latin typeface="Calibri" panose="020F0502020204030204" pitchFamily="34" charset="0"/>
                      </a:endParaRPr>
                    </a:p>
                  </a:txBody>
                  <a:tcPr marL="62056" marR="62056" marT="62056" marB="62056" anchor="b"/>
                </a:tc>
                <a:tc>
                  <a:txBody>
                    <a:bodyPr/>
                    <a:lstStyle/>
                    <a:p>
                      <a:pPr algn="ctr" fontAlgn="b"/>
                      <a:r>
                        <a:rPr lang="en-US" sz="1200" b="1" u="none" strike="noStrike" cap="none" spc="0" baseline="0" dirty="0">
                          <a:solidFill>
                            <a:schemeClr val="tx1"/>
                          </a:solidFill>
                          <a:effectLst/>
                        </a:rPr>
                        <a:t>0.3596</a:t>
                      </a:r>
                      <a:endParaRPr lang="en-US" sz="1200" b="1" i="0" u="none" strike="noStrike" cap="none" spc="0" baseline="0" dirty="0">
                        <a:solidFill>
                          <a:schemeClr val="tx1"/>
                        </a:solidFill>
                        <a:effectLst/>
                        <a:latin typeface="Calibri" panose="020F0502020204030204" pitchFamily="34" charset="0"/>
                      </a:endParaRPr>
                    </a:p>
                  </a:txBody>
                  <a:tcPr marL="62056" marR="62056" marT="62056" marB="62056" anchor="b"/>
                </a:tc>
                <a:extLst>
                  <a:ext uri="{0D108BD9-81ED-4DB2-BD59-A6C34878D82A}">
                    <a16:rowId xmlns:a16="http://schemas.microsoft.com/office/drawing/2014/main" val="1060758167"/>
                  </a:ext>
                </a:extLst>
              </a:tr>
            </a:tbl>
          </a:graphicData>
        </a:graphic>
      </p:graphicFrame>
    </p:spTree>
    <p:extLst>
      <p:ext uri="{BB962C8B-B14F-4D97-AF65-F5344CB8AC3E}">
        <p14:creationId xmlns:p14="http://schemas.microsoft.com/office/powerpoint/2010/main" val="3586069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E36E4-44E9-49FB-8081-9FB59B8009D6}"/>
              </a:ext>
            </a:extLst>
          </p:cNvPr>
          <p:cNvSpPr>
            <a:spLocks noGrp="1"/>
          </p:cNvSpPr>
          <p:nvPr>
            <p:ph type="title"/>
          </p:nvPr>
        </p:nvSpPr>
        <p:spPr>
          <a:xfrm>
            <a:off x="7823200" y="482600"/>
            <a:ext cx="3962400" cy="1422400"/>
          </a:xfrm>
        </p:spPr>
        <p:txBody>
          <a:bodyPr anchor="b">
            <a:normAutofit/>
          </a:bodyPr>
          <a:lstStyle/>
          <a:p>
            <a:pPr algn="ctr"/>
            <a:r>
              <a:rPr lang="en-US" dirty="0"/>
              <a:t>Data Preparation</a:t>
            </a:r>
          </a:p>
        </p:txBody>
      </p:sp>
      <p:pic>
        <p:nvPicPr>
          <p:cNvPr id="20" name="Picture Placeholder 19" descr="A screenshot of a social media post&#10;&#10;Description automatically generated">
            <a:extLst>
              <a:ext uri="{FF2B5EF4-FFF2-40B4-BE49-F238E27FC236}">
                <a16:creationId xmlns:a16="http://schemas.microsoft.com/office/drawing/2014/main" id="{CAFC2117-A4D0-4A21-89F4-A139EA19A140}"/>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tretch/>
        </p:blipFill>
        <p:spPr>
          <a:xfrm>
            <a:off x="406400" y="403942"/>
            <a:ext cx="6948129" cy="5741219"/>
          </a:xfrm>
          <a:noFill/>
        </p:spPr>
      </p:pic>
      <p:sp>
        <p:nvSpPr>
          <p:cNvPr id="9" name="Content Placeholder 2">
            <a:extLst>
              <a:ext uri="{FF2B5EF4-FFF2-40B4-BE49-F238E27FC236}">
                <a16:creationId xmlns:a16="http://schemas.microsoft.com/office/drawing/2014/main" id="{B7FA2C1E-04D2-41DF-BA8F-D12FA53BB69B}"/>
              </a:ext>
            </a:extLst>
          </p:cNvPr>
          <p:cNvSpPr>
            <a:spLocks noGrp="1"/>
          </p:cNvSpPr>
          <p:nvPr>
            <p:ph type="body" sz="half" idx="2"/>
          </p:nvPr>
        </p:nvSpPr>
        <p:spPr>
          <a:xfrm>
            <a:off x="7823199" y="2108200"/>
            <a:ext cx="4143899" cy="4267200"/>
          </a:xfrm>
        </p:spPr>
        <p:txBody>
          <a:bodyPr>
            <a:normAutofit/>
          </a:bodyPr>
          <a:lstStyle/>
          <a:p>
            <a:pPr>
              <a:buFont typeface="Wingdings" panose="05000000000000000000" pitchFamily="2" charset="2"/>
              <a:buChar char="v"/>
            </a:pPr>
            <a:r>
              <a:rPr lang="en-US" dirty="0"/>
              <a:t>Cleaning and renaming columns</a:t>
            </a:r>
          </a:p>
          <a:p>
            <a:pPr>
              <a:buFont typeface="Wingdings" panose="05000000000000000000" pitchFamily="2" charset="2"/>
              <a:buChar char="v"/>
            </a:pPr>
            <a:r>
              <a:rPr lang="en-US" dirty="0">
                <a:effectLst/>
              </a:rPr>
              <a:t>Handling missing or null values </a:t>
            </a:r>
          </a:p>
          <a:p>
            <a:pPr>
              <a:buFont typeface="Wingdings" panose="05000000000000000000" pitchFamily="2" charset="2"/>
              <a:buChar char="v"/>
            </a:pPr>
            <a:r>
              <a:rPr lang="en-US" dirty="0"/>
              <a:t>Majority of wines are in the 5 –        6 quality range</a:t>
            </a:r>
          </a:p>
          <a:p>
            <a:pPr>
              <a:buFont typeface="Wingdings" panose="05000000000000000000" pitchFamily="2" charset="2"/>
              <a:buChar char="v"/>
            </a:pPr>
            <a:endParaRPr lang="en-US" dirty="0">
              <a:effectLst/>
            </a:endParaRPr>
          </a:p>
        </p:txBody>
      </p:sp>
    </p:spTree>
    <p:extLst>
      <p:ext uri="{BB962C8B-B14F-4D97-AF65-F5344CB8AC3E}">
        <p14:creationId xmlns:p14="http://schemas.microsoft.com/office/powerpoint/2010/main" val="201720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FB3D2DBE-5FB8-4ACA-9805-DB2E829CEFB2}"/>
              </a:ext>
            </a:extLst>
          </p:cNvPr>
          <p:cNvSpPr txBox="1">
            <a:spLocks/>
          </p:cNvSpPr>
          <p:nvPr/>
        </p:nvSpPr>
        <p:spPr>
          <a:xfrm>
            <a:off x="914400" y="1803401"/>
            <a:ext cx="4978400" cy="4470400"/>
          </a:xfrm>
          <a:prstGeom prst="rect">
            <a:avLst/>
          </a:prstGeom>
        </p:spPr>
        <p:txBody>
          <a:bodyPr vert="horz" lIns="121899" tIns="60949" rIns="121899" bIns="60949"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274320" defTabSz="1218987">
              <a:buClr>
                <a:schemeClr val="tx2"/>
              </a:buClr>
              <a:buFont typeface="Wingdings" panose="05000000000000000000" pitchFamily="2" charset="2"/>
              <a:buChar char="v"/>
            </a:pPr>
            <a:endParaRPr lang="en-US" dirty="0"/>
          </a:p>
        </p:txBody>
      </p:sp>
      <p:sp>
        <p:nvSpPr>
          <p:cNvPr id="17" name="Title 1">
            <a:extLst>
              <a:ext uri="{FF2B5EF4-FFF2-40B4-BE49-F238E27FC236}">
                <a16:creationId xmlns:a16="http://schemas.microsoft.com/office/drawing/2014/main" id="{A721126D-CBBE-4AA2-B180-AF80D880C147}"/>
              </a:ext>
            </a:extLst>
          </p:cNvPr>
          <p:cNvSpPr txBox="1">
            <a:spLocks/>
          </p:cNvSpPr>
          <p:nvPr/>
        </p:nvSpPr>
        <p:spPr>
          <a:xfrm>
            <a:off x="1179226" y="695230"/>
            <a:ext cx="9833548" cy="579093"/>
          </a:xfrm>
          <a:prstGeom prst="rect">
            <a:avLst/>
          </a:prstGeom>
          <a:effectLst/>
        </p:spPr>
        <p:txBody>
          <a:bodyPr vert="horz" lIns="121899" tIns="60949" rIns="121899" bIns="60949" rtlCol="0" anchor="b" anchorCtr="0">
            <a:normAutofit/>
          </a:bodyPr>
          <a:lstStyle>
            <a:lvl1pPr algn="l" defTabSz="1218987" rtl="0" eaLnBrk="1" latinLnBrk="0" hangingPunct="1">
              <a:lnSpc>
                <a:spcPct val="80000"/>
              </a:lnSpc>
              <a:spcBef>
                <a:spcPct val="0"/>
              </a:spcBef>
              <a:buNone/>
              <a:defRPr sz="3600" kern="1200" cap="all" baseline="0">
                <a:solidFill>
                  <a:schemeClr val="tx1"/>
                </a:solidFill>
                <a:effectLst/>
                <a:latin typeface="+mj-lt"/>
                <a:ea typeface="+mj-ea"/>
                <a:cs typeface="+mj-cs"/>
              </a:defRPr>
            </a:lvl1pPr>
          </a:lstStyle>
          <a:p>
            <a:pPr algn="ctr"/>
            <a:r>
              <a:rPr lang="en-US" sz="3200" dirty="0">
                <a:solidFill>
                  <a:srgbClr val="FFFFFF"/>
                </a:solidFill>
              </a:rPr>
              <a:t>Correlation</a:t>
            </a:r>
          </a:p>
        </p:txBody>
      </p:sp>
      <p:graphicFrame>
        <p:nvGraphicFramePr>
          <p:cNvPr id="18" name="Table 17">
            <a:extLst>
              <a:ext uri="{FF2B5EF4-FFF2-40B4-BE49-F238E27FC236}">
                <a16:creationId xmlns:a16="http://schemas.microsoft.com/office/drawing/2014/main" id="{99CA245F-2DCF-4D4F-970E-FD21FE17DDB4}"/>
              </a:ext>
            </a:extLst>
          </p:cNvPr>
          <p:cNvGraphicFramePr>
            <a:graphicFrameLocks noGrp="1"/>
          </p:cNvGraphicFramePr>
          <p:nvPr>
            <p:extLst>
              <p:ext uri="{D42A27DB-BD31-4B8C-83A1-F6EECF244321}">
                <p14:modId xmlns:p14="http://schemas.microsoft.com/office/powerpoint/2010/main" val="745911915"/>
              </p:ext>
            </p:extLst>
          </p:nvPr>
        </p:nvGraphicFramePr>
        <p:xfrm>
          <a:off x="914400" y="2530136"/>
          <a:ext cx="5181600" cy="3946620"/>
        </p:xfrm>
        <a:graphic>
          <a:graphicData uri="http://schemas.openxmlformats.org/drawingml/2006/table">
            <a:tbl>
              <a:tblPr/>
              <a:tblGrid>
                <a:gridCol w="3784315">
                  <a:extLst>
                    <a:ext uri="{9D8B030D-6E8A-4147-A177-3AD203B41FA5}">
                      <a16:colId xmlns:a16="http://schemas.microsoft.com/office/drawing/2014/main" val="1983661764"/>
                    </a:ext>
                  </a:extLst>
                </a:gridCol>
                <a:gridCol w="1397285">
                  <a:extLst>
                    <a:ext uri="{9D8B030D-6E8A-4147-A177-3AD203B41FA5}">
                      <a16:colId xmlns:a16="http://schemas.microsoft.com/office/drawing/2014/main" val="2927325607"/>
                    </a:ext>
                  </a:extLst>
                </a:gridCol>
              </a:tblGrid>
              <a:tr h="328885">
                <a:tc>
                  <a:txBody>
                    <a:bodyPr/>
                    <a:lstStyle/>
                    <a:p>
                      <a:pPr algn="l" fontAlgn="b"/>
                      <a:r>
                        <a:rPr lang="en-US" sz="1500" b="1" i="0" u="none" strike="noStrike" baseline="0" dirty="0">
                          <a:solidFill>
                            <a:schemeClr val="tx1"/>
                          </a:solidFill>
                          <a:effectLst/>
                          <a:latin typeface="Calibri" panose="020F0502020204030204" pitchFamily="34" charset="0"/>
                        </a:rPr>
                        <a:t>Feature</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500" b="1" i="0" u="none" strike="noStrike" baseline="0" dirty="0">
                          <a:solidFill>
                            <a:schemeClr val="tx1"/>
                          </a:solidFill>
                          <a:effectLst/>
                          <a:latin typeface="Calibri" panose="020F0502020204030204" pitchFamily="34" charset="0"/>
                        </a:rPr>
                        <a:t>Cor - </a:t>
                      </a:r>
                      <a:r>
                        <a:rPr lang="en-US" sz="1500" b="1" i="0" u="none" strike="noStrike" baseline="0" dirty="0" err="1">
                          <a:solidFill>
                            <a:schemeClr val="tx1"/>
                          </a:solidFill>
                          <a:effectLst/>
                          <a:latin typeface="Calibri" panose="020F0502020204030204" pitchFamily="34" charset="0"/>
                        </a:rPr>
                        <a:t>Qlty</a:t>
                      </a:r>
                      <a:endParaRPr lang="en-US" sz="1500" b="1" i="0" u="none" strike="noStrike" baseline="0" dirty="0">
                        <a:solidFill>
                          <a:schemeClr val="tx1"/>
                        </a:solidFill>
                        <a:effectLst/>
                        <a:latin typeface="Calibri" panose="020F0502020204030204" pitchFamily="34" charset="0"/>
                      </a:endParaRP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3024654"/>
                  </a:ext>
                </a:extLst>
              </a:tr>
              <a:tr h="328885">
                <a:tc>
                  <a:txBody>
                    <a:bodyPr/>
                    <a:lstStyle/>
                    <a:p>
                      <a:pPr algn="l" fontAlgn="b"/>
                      <a:r>
                        <a:rPr lang="en-US" sz="1500" b="0" i="0" u="none" strike="noStrike" baseline="0">
                          <a:solidFill>
                            <a:schemeClr val="tx1"/>
                          </a:solidFill>
                          <a:effectLst/>
                          <a:latin typeface="Calibri" panose="020F0502020204030204" pitchFamily="34" charset="0"/>
                        </a:rPr>
                        <a:t>alcohol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b"/>
                      <a:r>
                        <a:rPr lang="en-US" sz="1500" b="0" i="0" u="none" strike="noStrike" baseline="0" dirty="0">
                          <a:solidFill>
                            <a:schemeClr val="tx1"/>
                          </a:solidFill>
                          <a:effectLst/>
                          <a:latin typeface="Calibri" panose="020F0502020204030204" pitchFamily="34" charset="0"/>
                        </a:rPr>
                        <a:t>0.476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3454269582"/>
                  </a:ext>
                </a:extLst>
              </a:tr>
              <a:tr h="328885">
                <a:tc>
                  <a:txBody>
                    <a:bodyPr/>
                    <a:lstStyle/>
                    <a:p>
                      <a:pPr algn="l" fontAlgn="b"/>
                      <a:r>
                        <a:rPr lang="en-US" sz="1500" b="0" i="0" u="none" strike="noStrike" baseline="0">
                          <a:solidFill>
                            <a:schemeClr val="tx1"/>
                          </a:solidFill>
                          <a:effectLst/>
                          <a:latin typeface="Calibri" panose="020F0502020204030204" pitchFamily="34" charset="0"/>
                        </a:rPr>
                        <a:t>sulphates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500" b="0" i="0" u="none" strike="noStrike" baseline="0">
                          <a:solidFill>
                            <a:schemeClr val="tx1"/>
                          </a:solidFill>
                          <a:effectLst/>
                          <a:latin typeface="Calibri" panose="020F0502020204030204" pitchFamily="34" charset="0"/>
                        </a:rPr>
                        <a:t>0.251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21117584"/>
                  </a:ext>
                </a:extLst>
              </a:tr>
              <a:tr h="328885">
                <a:tc>
                  <a:txBody>
                    <a:bodyPr/>
                    <a:lstStyle/>
                    <a:p>
                      <a:pPr algn="l" fontAlgn="b"/>
                      <a:r>
                        <a:rPr lang="en-US" sz="1500" b="0" i="0" u="none" strike="noStrike" baseline="0" dirty="0" err="1">
                          <a:solidFill>
                            <a:schemeClr val="tx1"/>
                          </a:solidFill>
                          <a:effectLst/>
                          <a:latin typeface="Calibri" panose="020F0502020204030204" pitchFamily="34" charset="0"/>
                        </a:rPr>
                        <a:t>citric_acid</a:t>
                      </a:r>
                      <a:endParaRPr lang="en-US" sz="1500" b="0" i="0" u="none" strike="noStrike" baseline="0" dirty="0">
                        <a:solidFill>
                          <a:schemeClr val="tx1"/>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b"/>
                      <a:r>
                        <a:rPr lang="en-US" sz="1500" b="0" i="0" u="none" strike="noStrike" baseline="0">
                          <a:solidFill>
                            <a:schemeClr val="tx1"/>
                          </a:solidFill>
                          <a:effectLst/>
                          <a:latin typeface="Calibri" panose="020F0502020204030204" pitchFamily="34" charset="0"/>
                        </a:rPr>
                        <a:t>0.226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3984523044"/>
                  </a:ext>
                </a:extLst>
              </a:tr>
              <a:tr h="328885">
                <a:tc>
                  <a:txBody>
                    <a:bodyPr/>
                    <a:lstStyle/>
                    <a:p>
                      <a:pPr algn="l" fontAlgn="b"/>
                      <a:r>
                        <a:rPr lang="en-US" sz="1500" b="0" i="0" u="none" strike="noStrike" baseline="0">
                          <a:solidFill>
                            <a:schemeClr val="tx1"/>
                          </a:solidFill>
                          <a:effectLst/>
                          <a:latin typeface="Calibri" panose="020F0502020204030204" pitchFamily="34" charset="0"/>
                        </a:rPr>
                        <a:t>fixed_acidity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500" b="0" i="0" u="none" strike="noStrike" baseline="0">
                          <a:solidFill>
                            <a:schemeClr val="tx1"/>
                          </a:solidFill>
                          <a:effectLst/>
                          <a:latin typeface="Calibri" panose="020F0502020204030204" pitchFamily="34" charset="0"/>
                        </a:rPr>
                        <a:t>0.124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84662587"/>
                  </a:ext>
                </a:extLst>
              </a:tr>
              <a:tr h="328885">
                <a:tc>
                  <a:txBody>
                    <a:bodyPr/>
                    <a:lstStyle/>
                    <a:p>
                      <a:pPr algn="l" fontAlgn="b"/>
                      <a:r>
                        <a:rPr lang="en-US" sz="1500" b="0" i="0" u="none" strike="noStrike" baseline="0">
                          <a:solidFill>
                            <a:schemeClr val="tx1"/>
                          </a:solidFill>
                          <a:effectLst/>
                          <a:latin typeface="Calibri" panose="020F0502020204030204" pitchFamily="34" charset="0"/>
                        </a:rPr>
                        <a:t>residual_sugar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b"/>
                      <a:r>
                        <a:rPr lang="en-US" sz="1500" b="0" i="0" u="none" strike="noStrike" baseline="0">
                          <a:solidFill>
                            <a:schemeClr val="tx1"/>
                          </a:solidFill>
                          <a:effectLst/>
                          <a:latin typeface="Calibri" panose="020F0502020204030204" pitchFamily="34" charset="0"/>
                        </a:rPr>
                        <a:t>0.014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1273771146"/>
                  </a:ext>
                </a:extLst>
              </a:tr>
              <a:tr h="328885">
                <a:tc>
                  <a:txBody>
                    <a:bodyPr/>
                    <a:lstStyle/>
                    <a:p>
                      <a:pPr algn="l" fontAlgn="b"/>
                      <a:r>
                        <a:rPr lang="en-US" sz="1500" b="0" i="0" u="none" strike="noStrike" baseline="0">
                          <a:solidFill>
                            <a:schemeClr val="tx1"/>
                          </a:solidFill>
                          <a:effectLst/>
                          <a:latin typeface="Calibri" panose="020F0502020204030204" pitchFamily="34" charset="0"/>
                        </a:rPr>
                        <a:t>free_sulfur_dioxide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500" b="0" i="0" u="none" strike="noStrike" baseline="0">
                          <a:solidFill>
                            <a:schemeClr val="tx1"/>
                          </a:solidFill>
                          <a:effectLst/>
                          <a:latin typeface="Calibri" panose="020F0502020204030204" pitchFamily="34" charset="0"/>
                        </a:rPr>
                        <a:t>-0.051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5786589"/>
                  </a:ext>
                </a:extLst>
              </a:tr>
              <a:tr h="328885">
                <a:tc>
                  <a:txBody>
                    <a:bodyPr/>
                    <a:lstStyle/>
                    <a:p>
                      <a:pPr algn="l" fontAlgn="b"/>
                      <a:r>
                        <a:rPr lang="en-US" sz="1500" b="0" i="0" u="none" strike="noStrike" baseline="0">
                          <a:solidFill>
                            <a:schemeClr val="tx1"/>
                          </a:solidFill>
                          <a:effectLst/>
                          <a:latin typeface="Calibri" panose="020F0502020204030204" pitchFamily="34" charset="0"/>
                        </a:rPr>
                        <a:t>pH</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b"/>
                      <a:r>
                        <a:rPr lang="en-US" sz="1500" b="0" i="0" u="none" strike="noStrike" baseline="0">
                          <a:solidFill>
                            <a:schemeClr val="tx1"/>
                          </a:solidFill>
                          <a:effectLst/>
                          <a:latin typeface="Calibri" panose="020F0502020204030204" pitchFamily="34" charset="0"/>
                        </a:rPr>
                        <a:t>-0.058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490196699"/>
                  </a:ext>
                </a:extLst>
              </a:tr>
              <a:tr h="328885">
                <a:tc>
                  <a:txBody>
                    <a:bodyPr/>
                    <a:lstStyle/>
                    <a:p>
                      <a:pPr algn="l" fontAlgn="b"/>
                      <a:r>
                        <a:rPr lang="en-US" sz="1500" b="0" i="0" u="none" strike="noStrike" baseline="0">
                          <a:solidFill>
                            <a:schemeClr val="tx1"/>
                          </a:solidFill>
                          <a:effectLst/>
                          <a:latin typeface="Calibri" panose="020F0502020204030204" pitchFamily="34" charset="0"/>
                        </a:rPr>
                        <a:t>chlorides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500" b="0" i="0" u="none" strike="noStrike" baseline="0">
                          <a:solidFill>
                            <a:schemeClr val="tx1"/>
                          </a:solidFill>
                          <a:effectLst/>
                          <a:latin typeface="Calibri" panose="020F0502020204030204" pitchFamily="34" charset="0"/>
                        </a:rPr>
                        <a:t>-0.129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54975582"/>
                  </a:ext>
                </a:extLst>
              </a:tr>
              <a:tr h="328885">
                <a:tc>
                  <a:txBody>
                    <a:bodyPr/>
                    <a:lstStyle/>
                    <a:p>
                      <a:pPr algn="l" fontAlgn="b"/>
                      <a:r>
                        <a:rPr lang="en-US" sz="1500" b="0" i="0" u="none" strike="noStrike" baseline="0">
                          <a:solidFill>
                            <a:schemeClr val="tx1"/>
                          </a:solidFill>
                          <a:effectLst/>
                          <a:latin typeface="Calibri" panose="020F0502020204030204" pitchFamily="34" charset="0"/>
                        </a:rPr>
                        <a:t>density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b"/>
                      <a:r>
                        <a:rPr lang="en-US" sz="1500" b="0" i="0" u="none" strike="noStrike" baseline="0">
                          <a:solidFill>
                            <a:schemeClr val="tx1"/>
                          </a:solidFill>
                          <a:effectLst/>
                          <a:latin typeface="Calibri" panose="020F0502020204030204" pitchFamily="34" charset="0"/>
                        </a:rPr>
                        <a:t>-0.175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1091209203"/>
                  </a:ext>
                </a:extLst>
              </a:tr>
              <a:tr h="328885">
                <a:tc>
                  <a:txBody>
                    <a:bodyPr/>
                    <a:lstStyle/>
                    <a:p>
                      <a:pPr algn="l" fontAlgn="b"/>
                      <a:r>
                        <a:rPr lang="en-US" sz="1500" b="0" i="0" u="none" strike="noStrike" baseline="0">
                          <a:solidFill>
                            <a:schemeClr val="tx1"/>
                          </a:solidFill>
                          <a:effectLst/>
                          <a:latin typeface="Calibri" panose="020F0502020204030204" pitchFamily="34" charset="0"/>
                        </a:rPr>
                        <a:t>total_sulfur_dioxide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500" b="0" i="0" u="none" strike="noStrike" baseline="0">
                          <a:solidFill>
                            <a:schemeClr val="tx1"/>
                          </a:solidFill>
                          <a:effectLst/>
                          <a:latin typeface="Calibri" panose="020F0502020204030204" pitchFamily="34" charset="0"/>
                        </a:rPr>
                        <a:t>-0.185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17311390"/>
                  </a:ext>
                </a:extLst>
              </a:tr>
              <a:tr h="328885">
                <a:tc>
                  <a:txBody>
                    <a:bodyPr/>
                    <a:lstStyle/>
                    <a:p>
                      <a:pPr algn="l" fontAlgn="b"/>
                      <a:r>
                        <a:rPr lang="en-US" sz="1500" b="0" i="0" u="none" strike="noStrike" baseline="0" dirty="0" err="1">
                          <a:solidFill>
                            <a:schemeClr val="tx1"/>
                          </a:solidFill>
                          <a:effectLst/>
                          <a:latin typeface="Calibri" panose="020F0502020204030204" pitchFamily="34" charset="0"/>
                        </a:rPr>
                        <a:t>volatile_acidity</a:t>
                      </a:r>
                      <a:endParaRPr lang="en-US" sz="1500" b="0" i="0" u="none" strike="noStrike" baseline="0" dirty="0">
                        <a:solidFill>
                          <a:schemeClr val="tx1"/>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b"/>
                      <a:r>
                        <a:rPr lang="en-US" sz="1500" b="0" i="0" u="none" strike="noStrike" baseline="0" dirty="0">
                          <a:solidFill>
                            <a:schemeClr val="tx1"/>
                          </a:solidFill>
                          <a:effectLst/>
                          <a:latin typeface="Calibri" panose="020F0502020204030204" pitchFamily="34" charset="0"/>
                        </a:rPr>
                        <a:t>-0.391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1924842713"/>
                  </a:ext>
                </a:extLst>
              </a:tr>
            </a:tbl>
          </a:graphicData>
        </a:graphic>
      </p:graphicFrame>
      <p:sp>
        <p:nvSpPr>
          <p:cNvPr id="19" name="Content Placeholder 2">
            <a:extLst>
              <a:ext uri="{FF2B5EF4-FFF2-40B4-BE49-F238E27FC236}">
                <a16:creationId xmlns:a16="http://schemas.microsoft.com/office/drawing/2014/main" id="{C454D997-C8D7-4C5A-B4D8-C7999C542F58}"/>
              </a:ext>
            </a:extLst>
          </p:cNvPr>
          <p:cNvSpPr txBox="1">
            <a:spLocks/>
          </p:cNvSpPr>
          <p:nvPr/>
        </p:nvSpPr>
        <p:spPr>
          <a:xfrm>
            <a:off x="914400" y="1410512"/>
            <a:ext cx="9570128" cy="9046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v"/>
            </a:pPr>
            <a:r>
              <a:rPr lang="en-US" sz="2000" dirty="0">
                <a:effectLst/>
                <a:latin typeface="+mj-lt"/>
              </a:rPr>
              <a:t> Wine quality is positively correlated with alcohol, sulphates, citric acid, &amp; fixed acidity but has a negative correlation with volatile acidity.</a:t>
            </a:r>
          </a:p>
        </p:txBody>
      </p:sp>
      <p:pic>
        <p:nvPicPr>
          <p:cNvPr id="21" name="Picture 20" descr="A picture containing clock&#10;&#10;Description automatically generated">
            <a:extLst>
              <a:ext uri="{FF2B5EF4-FFF2-40B4-BE49-F238E27FC236}">
                <a16:creationId xmlns:a16="http://schemas.microsoft.com/office/drawing/2014/main" id="{544E8E38-38D0-4569-B993-10C6BDB220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9200" y="2530136"/>
            <a:ext cx="4713574" cy="3946621"/>
          </a:xfrm>
          <a:prstGeom prst="rect">
            <a:avLst/>
          </a:prstGeom>
        </p:spPr>
      </p:pic>
    </p:spTree>
    <p:extLst>
      <p:ext uri="{BB962C8B-B14F-4D97-AF65-F5344CB8AC3E}">
        <p14:creationId xmlns:p14="http://schemas.microsoft.com/office/powerpoint/2010/main" val="1808248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2E335A5-58C7-43B8-9068-FEAAB2D5A517}"/>
              </a:ext>
            </a:extLst>
          </p:cNvPr>
          <p:cNvSpPr>
            <a:spLocks noGrp="1"/>
          </p:cNvSpPr>
          <p:nvPr>
            <p:ph type="title"/>
          </p:nvPr>
        </p:nvSpPr>
        <p:spPr>
          <a:xfrm>
            <a:off x="7823200" y="482600"/>
            <a:ext cx="3962400" cy="1422400"/>
          </a:xfrm>
        </p:spPr>
        <p:txBody>
          <a:bodyPr anchor="b">
            <a:normAutofit/>
          </a:bodyPr>
          <a:lstStyle/>
          <a:p>
            <a:r>
              <a:rPr lang="en-US" dirty="0"/>
              <a:t>Data classification</a:t>
            </a:r>
          </a:p>
        </p:txBody>
      </p:sp>
      <p:sp>
        <p:nvSpPr>
          <p:cNvPr id="8" name="Content Placeholder 2">
            <a:extLst>
              <a:ext uri="{FF2B5EF4-FFF2-40B4-BE49-F238E27FC236}">
                <a16:creationId xmlns:a16="http://schemas.microsoft.com/office/drawing/2014/main" id="{745507C1-7924-44C1-BA15-5E8DD928539D}"/>
              </a:ext>
            </a:extLst>
          </p:cNvPr>
          <p:cNvSpPr>
            <a:spLocks noGrp="1"/>
          </p:cNvSpPr>
          <p:nvPr>
            <p:ph idx="1"/>
          </p:nvPr>
        </p:nvSpPr>
        <p:spPr>
          <a:xfrm>
            <a:off x="508000" y="482601"/>
            <a:ext cx="6604000" cy="5842001"/>
          </a:xfrm>
        </p:spPr>
        <p:txBody>
          <a:bodyPr>
            <a:normAutofit/>
          </a:bodyPr>
          <a:lstStyle/>
          <a:p>
            <a:pPr>
              <a:buFont typeface="Wingdings" panose="05000000000000000000" pitchFamily="2" charset="2"/>
              <a:buChar char="v"/>
            </a:pPr>
            <a:r>
              <a:rPr lang="en-US" sz="2000" dirty="0"/>
              <a:t>T</a:t>
            </a:r>
            <a:r>
              <a:rPr lang="en-US" sz="2000" dirty="0">
                <a:effectLst/>
              </a:rPr>
              <a:t>he target variable - quality was regrouped and categorized from   1 - 10:</a:t>
            </a:r>
          </a:p>
          <a:p>
            <a:pPr>
              <a:buFont typeface="Wingdings" panose="05000000000000000000" pitchFamily="2" charset="2"/>
              <a:buChar char="v"/>
            </a:pPr>
            <a:endParaRPr lang="en-US" sz="2000" dirty="0">
              <a:effectLst/>
            </a:endParaRPr>
          </a:p>
          <a:p>
            <a:pPr>
              <a:buFont typeface="Wingdings" panose="05000000000000000000" pitchFamily="2" charset="2"/>
              <a:buChar char="v"/>
            </a:pPr>
            <a:r>
              <a:rPr lang="en-US" sz="2000" dirty="0"/>
              <a:t>Converted the attribute to a binary output</a:t>
            </a:r>
          </a:p>
          <a:p>
            <a:pPr>
              <a:buFont typeface="Wingdings" panose="05000000000000000000" pitchFamily="2" charset="2"/>
              <a:buChar char="v"/>
            </a:pPr>
            <a:r>
              <a:rPr lang="en-US" sz="2000" dirty="0">
                <a:effectLst/>
              </a:rPr>
              <a:t>We categorized these variables into 2 categories of wine</a:t>
            </a:r>
            <a:endParaRPr lang="en-US" sz="2000" dirty="0"/>
          </a:p>
          <a:p>
            <a:pPr lvl="1">
              <a:buFont typeface="Wingdings" panose="05000000000000000000" pitchFamily="2" charset="2"/>
              <a:buChar char="v"/>
            </a:pPr>
            <a:r>
              <a:rPr lang="en-US" sz="2000" dirty="0">
                <a:effectLst/>
              </a:rPr>
              <a:t> Bad quality (3 – 5), 744 records</a:t>
            </a:r>
            <a:endParaRPr lang="en-US" sz="2000" dirty="0"/>
          </a:p>
          <a:p>
            <a:pPr lvl="1">
              <a:buFont typeface="Wingdings" panose="05000000000000000000" pitchFamily="2" charset="2"/>
              <a:buChar char="v"/>
            </a:pPr>
            <a:r>
              <a:rPr lang="en-US" sz="2000" dirty="0">
                <a:effectLst/>
              </a:rPr>
              <a:t> Good quality (6 – 8), 855 records</a:t>
            </a:r>
          </a:p>
          <a:p>
            <a:pPr lvl="1">
              <a:buFont typeface="Wingdings" panose="05000000000000000000" pitchFamily="2" charset="2"/>
              <a:buChar char="v"/>
            </a:pPr>
            <a:endParaRPr lang="en-US" sz="2000" dirty="0">
              <a:effectLst/>
            </a:endParaRPr>
          </a:p>
          <a:p>
            <a:pPr>
              <a:buFont typeface="Wingdings" panose="05000000000000000000" pitchFamily="2" charset="2"/>
              <a:buChar char="v"/>
            </a:pPr>
            <a:r>
              <a:rPr lang="en-US" sz="2000" dirty="0">
                <a:effectLst/>
              </a:rPr>
              <a:t>Standard Scaler was used to get optimize the results</a:t>
            </a:r>
          </a:p>
          <a:p>
            <a:pPr>
              <a:buFont typeface="Wingdings" panose="05000000000000000000" pitchFamily="2" charset="2"/>
              <a:buChar char="v"/>
            </a:pPr>
            <a:endParaRPr lang="en-US" sz="2000" dirty="0">
              <a:effectLst/>
            </a:endParaRPr>
          </a:p>
          <a:p>
            <a:pPr>
              <a:buFont typeface="Wingdings" panose="05000000000000000000" pitchFamily="2" charset="2"/>
              <a:buChar char="v"/>
            </a:pPr>
            <a:r>
              <a:rPr lang="en-US" sz="2000" dirty="0">
                <a:effectLst/>
              </a:rPr>
              <a:t>Graphs and analysis of model are available on website</a:t>
            </a:r>
          </a:p>
        </p:txBody>
      </p:sp>
    </p:spTree>
    <p:extLst>
      <p:ext uri="{BB962C8B-B14F-4D97-AF65-F5344CB8AC3E}">
        <p14:creationId xmlns:p14="http://schemas.microsoft.com/office/powerpoint/2010/main" val="2257880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BA57E71-0CD5-4B8B-A723-E36D105A83FB}"/>
              </a:ext>
            </a:extLst>
          </p:cNvPr>
          <p:cNvSpPr txBox="1">
            <a:spLocks/>
          </p:cNvSpPr>
          <p:nvPr/>
        </p:nvSpPr>
        <p:spPr>
          <a:xfrm>
            <a:off x="7823200" y="482600"/>
            <a:ext cx="3962400" cy="1422400"/>
          </a:xfrm>
          <a:prstGeom prst="rect">
            <a:avLst/>
          </a:prstGeom>
          <a:effectLst/>
        </p:spPr>
        <p:txBody>
          <a:bodyPr vert="horz" lIns="121899" tIns="60949" rIns="121899" bIns="60949" rtlCol="0" anchor="b" anchorCtr="0">
            <a:normAutofit/>
          </a:bodyPr>
          <a:lstStyle>
            <a:lvl1pPr algn="l" defTabSz="1218987" rtl="0" eaLnBrk="1" latinLnBrk="0" hangingPunct="1">
              <a:lnSpc>
                <a:spcPct val="80000"/>
              </a:lnSpc>
              <a:spcBef>
                <a:spcPct val="0"/>
              </a:spcBef>
              <a:buNone/>
              <a:defRPr sz="3600" kern="1200" cap="all" baseline="0">
                <a:solidFill>
                  <a:schemeClr val="tx1"/>
                </a:solidFill>
                <a:effectLst/>
                <a:latin typeface="+mj-lt"/>
                <a:ea typeface="+mj-ea"/>
                <a:cs typeface="+mj-cs"/>
              </a:defRPr>
            </a:lvl1pPr>
          </a:lstStyle>
          <a:p>
            <a:pPr>
              <a:spcAft>
                <a:spcPts val="600"/>
              </a:spcAft>
            </a:pPr>
            <a:r>
              <a:rPr lang="en-US" sz="3200" dirty="0"/>
              <a:t>Modeling</a:t>
            </a:r>
          </a:p>
        </p:txBody>
      </p:sp>
      <p:sp>
        <p:nvSpPr>
          <p:cNvPr id="9" name="Content Placeholder 2">
            <a:extLst>
              <a:ext uri="{FF2B5EF4-FFF2-40B4-BE49-F238E27FC236}">
                <a16:creationId xmlns:a16="http://schemas.microsoft.com/office/drawing/2014/main" id="{FA4A9312-DE79-4671-9140-3474C2C02E49}"/>
              </a:ext>
            </a:extLst>
          </p:cNvPr>
          <p:cNvSpPr>
            <a:spLocks noGrp="1"/>
          </p:cNvSpPr>
          <p:nvPr>
            <p:ph idx="1"/>
          </p:nvPr>
        </p:nvSpPr>
        <p:spPr>
          <a:xfrm>
            <a:off x="508000" y="328474"/>
            <a:ext cx="6604000" cy="6116713"/>
          </a:xfrm>
        </p:spPr>
        <p:txBody>
          <a:bodyPr vert="horz" lIns="121899" tIns="60949" rIns="121899" bIns="60949" rtlCol="0">
            <a:normAutofit lnSpcReduction="10000"/>
          </a:bodyPr>
          <a:lstStyle/>
          <a:p>
            <a:pPr>
              <a:buFont typeface="Wingdings" panose="05000000000000000000" pitchFamily="2" charset="2"/>
              <a:buChar char="v"/>
            </a:pPr>
            <a:r>
              <a:rPr lang="en-US" sz="1800" dirty="0">
                <a:effectLst/>
              </a:rPr>
              <a:t>Data Partition</a:t>
            </a:r>
            <a:r>
              <a:rPr lang="en-US" sz="1800" dirty="0"/>
              <a:t>ing</a:t>
            </a:r>
            <a:endParaRPr lang="en-US" sz="1800" dirty="0">
              <a:effectLst/>
            </a:endParaRPr>
          </a:p>
          <a:p>
            <a:pPr lvl="1">
              <a:buFont typeface="Wingdings" panose="05000000000000000000" pitchFamily="2" charset="2"/>
              <a:buChar char="v"/>
            </a:pPr>
            <a:r>
              <a:rPr lang="en-US" sz="1800" dirty="0">
                <a:effectLst/>
              </a:rPr>
              <a:t>After cleaning the dataset, we divided the rows into two groups as  follows:</a:t>
            </a:r>
          </a:p>
          <a:p>
            <a:pPr lvl="2">
              <a:buFont typeface="Wingdings" panose="05000000000000000000" pitchFamily="2" charset="2"/>
              <a:buChar char="v"/>
            </a:pPr>
            <a:r>
              <a:rPr lang="en-US" sz="1800" dirty="0">
                <a:effectLst/>
              </a:rPr>
              <a:t>Training Set: This contained75% of the data</a:t>
            </a:r>
          </a:p>
          <a:p>
            <a:pPr lvl="2">
              <a:buFont typeface="Wingdings" panose="05000000000000000000" pitchFamily="2" charset="2"/>
              <a:buChar char="v"/>
            </a:pPr>
            <a:r>
              <a:rPr lang="en-US" sz="1800" dirty="0">
                <a:effectLst/>
              </a:rPr>
              <a:t>Test Set: contained 25% of the data</a:t>
            </a:r>
          </a:p>
          <a:p>
            <a:pPr marL="914400" lvl="2">
              <a:buNone/>
            </a:pPr>
            <a:endParaRPr lang="en-US" sz="1800" dirty="0">
              <a:effectLst/>
            </a:endParaRPr>
          </a:p>
          <a:p>
            <a:pPr>
              <a:buFont typeface="Wingdings" panose="05000000000000000000" pitchFamily="2" charset="2"/>
              <a:buChar char="v"/>
            </a:pPr>
            <a:r>
              <a:rPr lang="en-US" sz="1800" dirty="0"/>
              <a:t>We used </a:t>
            </a:r>
            <a:r>
              <a:rPr lang="en-US" sz="1800" dirty="0">
                <a:effectLst/>
              </a:rPr>
              <a:t>two modeling techniques to try to predict the outcome of our data,</a:t>
            </a:r>
          </a:p>
          <a:p>
            <a:pPr lvl="1">
              <a:buFont typeface="Wingdings" panose="05000000000000000000" pitchFamily="2" charset="2"/>
              <a:buChar char="v"/>
            </a:pPr>
            <a:r>
              <a:rPr lang="en-US" sz="1800" dirty="0">
                <a:effectLst/>
              </a:rPr>
              <a:t>Logistic Regression</a:t>
            </a:r>
          </a:p>
          <a:p>
            <a:pPr lvl="1">
              <a:buFont typeface="Wingdings" panose="05000000000000000000" pitchFamily="2" charset="2"/>
              <a:buChar char="v"/>
            </a:pPr>
            <a:r>
              <a:rPr lang="en-US" sz="1800" dirty="0">
                <a:effectLst/>
              </a:rPr>
              <a:t>Naïve Bayes</a:t>
            </a:r>
          </a:p>
          <a:p>
            <a:pPr lvl="1">
              <a:buFont typeface="Wingdings" panose="05000000000000000000" pitchFamily="2" charset="2"/>
              <a:buChar char="v"/>
            </a:pPr>
            <a:endParaRPr lang="en-US" sz="1800" dirty="0">
              <a:effectLst/>
            </a:endParaRPr>
          </a:p>
          <a:p>
            <a:pPr>
              <a:buFont typeface="Wingdings" panose="05000000000000000000" pitchFamily="2" charset="2"/>
              <a:buChar char="v"/>
            </a:pPr>
            <a:r>
              <a:rPr lang="en-US" sz="1800" dirty="0">
                <a:effectLst/>
              </a:rPr>
              <a:t>Model Evaluation</a:t>
            </a:r>
          </a:p>
          <a:p>
            <a:pPr lvl="1">
              <a:buFont typeface="Wingdings" panose="05000000000000000000" pitchFamily="2" charset="2"/>
              <a:buChar char="v"/>
            </a:pPr>
            <a:r>
              <a:rPr lang="en-US" sz="1800" dirty="0">
                <a:effectLst/>
              </a:rPr>
              <a:t>In comparing the results we decided to go with Logistic Regression.</a:t>
            </a:r>
          </a:p>
          <a:p>
            <a:pPr lvl="2">
              <a:buFont typeface="Wingdings" panose="05000000000000000000" pitchFamily="2" charset="2"/>
              <a:buChar char="v"/>
            </a:pPr>
            <a:r>
              <a:rPr lang="en-US" sz="1800" dirty="0"/>
              <a:t>Prediction accuracy - </a:t>
            </a:r>
            <a:r>
              <a:rPr lang="en-US" sz="1800" dirty="0">
                <a:effectLst/>
              </a:rPr>
              <a:t>good quality  77%, poor quality 74% </a:t>
            </a:r>
          </a:p>
          <a:p>
            <a:pPr lvl="2">
              <a:buFont typeface="Wingdings" panose="05000000000000000000" pitchFamily="2" charset="2"/>
              <a:buChar char="v"/>
            </a:pPr>
            <a:r>
              <a:rPr lang="en-US" sz="1800" dirty="0">
                <a:effectLst/>
              </a:rPr>
              <a:t>Overall  model accuracy – 76%</a:t>
            </a:r>
          </a:p>
          <a:p>
            <a:pPr marL="914400" lvl="2">
              <a:buNone/>
            </a:pPr>
            <a:endParaRPr lang="en-US" sz="1800" dirty="0">
              <a:effectLst/>
            </a:endParaRPr>
          </a:p>
          <a:p>
            <a:pPr>
              <a:buFont typeface="Wingdings" panose="05000000000000000000" pitchFamily="2" charset="2"/>
              <a:buChar char="v"/>
            </a:pPr>
            <a:r>
              <a:rPr lang="en-US" sz="1800" dirty="0">
                <a:effectLst/>
              </a:rPr>
              <a:t>Model saved using </a:t>
            </a:r>
            <a:r>
              <a:rPr lang="en-US" sz="1800" dirty="0" err="1">
                <a:effectLst/>
              </a:rPr>
              <a:t>Joblib</a:t>
            </a:r>
            <a:endParaRPr lang="en-US" sz="1800" dirty="0">
              <a:effectLst/>
            </a:endParaRPr>
          </a:p>
          <a:p>
            <a:endParaRPr lang="en-US" sz="1500" dirty="0"/>
          </a:p>
        </p:txBody>
      </p:sp>
    </p:spTree>
    <p:extLst>
      <p:ext uri="{BB962C8B-B14F-4D97-AF65-F5344CB8AC3E}">
        <p14:creationId xmlns:p14="http://schemas.microsoft.com/office/powerpoint/2010/main" val="3481057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1">
            <a:extLst>
              <a:ext uri="{FF2B5EF4-FFF2-40B4-BE49-F238E27FC236}">
                <a16:creationId xmlns:a16="http://schemas.microsoft.com/office/drawing/2014/main" id="{5132BA94-11E1-4A8F-8A2A-BE9789C595DB}"/>
              </a:ext>
            </a:extLst>
          </p:cNvPr>
          <p:cNvSpPr txBox="1">
            <a:spLocks/>
          </p:cNvSpPr>
          <p:nvPr/>
        </p:nvSpPr>
        <p:spPr>
          <a:xfrm>
            <a:off x="7823200" y="482600"/>
            <a:ext cx="3962400" cy="1422400"/>
          </a:xfrm>
          <a:prstGeom prst="rect">
            <a:avLst/>
          </a:prstGeom>
          <a:effectLst/>
        </p:spPr>
        <p:txBody>
          <a:bodyPr vert="horz" lIns="121899" tIns="60949" rIns="121899" bIns="60949" rtlCol="0" anchor="b" anchorCtr="0">
            <a:normAutofit/>
          </a:bodyPr>
          <a:lstStyle>
            <a:lvl1pPr algn="l" defTabSz="1218987" rtl="0" eaLnBrk="1" latinLnBrk="0" hangingPunct="1">
              <a:lnSpc>
                <a:spcPct val="80000"/>
              </a:lnSpc>
              <a:spcBef>
                <a:spcPct val="0"/>
              </a:spcBef>
              <a:buNone/>
              <a:defRPr sz="3600" kern="1200" cap="all" baseline="0">
                <a:solidFill>
                  <a:schemeClr val="tx1"/>
                </a:solidFill>
                <a:effectLst/>
                <a:latin typeface="+mj-lt"/>
                <a:ea typeface="+mj-ea"/>
                <a:cs typeface="+mj-cs"/>
              </a:defRPr>
            </a:lvl1pPr>
          </a:lstStyle>
          <a:p>
            <a:pPr>
              <a:spcAft>
                <a:spcPts val="600"/>
              </a:spcAft>
            </a:pPr>
            <a:r>
              <a:rPr lang="en-US" sz="3200" dirty="0"/>
              <a:t>Analysis of Wine Quality vs Attributes</a:t>
            </a:r>
          </a:p>
        </p:txBody>
      </p:sp>
      <p:pic>
        <p:nvPicPr>
          <p:cNvPr id="8" name="Picture 7">
            <a:extLst>
              <a:ext uri="{FF2B5EF4-FFF2-40B4-BE49-F238E27FC236}">
                <a16:creationId xmlns:a16="http://schemas.microsoft.com/office/drawing/2014/main" id="{1952A6A7-E42B-489F-805D-324ED2542D69}"/>
              </a:ext>
            </a:extLst>
          </p:cNvPr>
          <p:cNvPicPr>
            <a:picLocks noChangeAspect="1"/>
          </p:cNvPicPr>
          <p:nvPr/>
        </p:nvPicPr>
        <p:blipFill rotWithShape="1">
          <a:blip r:embed="rId2"/>
          <a:srcRect l="1385" r="23439" b="-2"/>
          <a:stretch/>
        </p:blipFill>
        <p:spPr>
          <a:xfrm>
            <a:off x="508001" y="482601"/>
            <a:ext cx="6604001" cy="5842001"/>
          </a:xfrm>
          <a:prstGeom prst="rect">
            <a:avLst/>
          </a:prstGeom>
          <a:noFill/>
          <a:ln w="9525">
            <a:noFill/>
            <a:miter lim="800000"/>
          </a:ln>
          <a:effectLst/>
        </p:spPr>
      </p:pic>
    </p:spTree>
    <p:extLst>
      <p:ext uri="{BB962C8B-B14F-4D97-AF65-F5344CB8AC3E}">
        <p14:creationId xmlns:p14="http://schemas.microsoft.com/office/powerpoint/2010/main" val="1036110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heme1">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800"/>
        </a:defPPr>
      </a:lstStyle>
    </a:txDef>
  </a:objectDefaults>
  <a:extraClrSchemeLst/>
  <a:extLst>
    <a:ext uri="{05A4C25C-085E-4340-85A3-A5531E510DB2}">
      <thm15:themeFamily xmlns:thm15="http://schemas.microsoft.com/office/thememl/2012/main" name="Theme1" id="{B4433624-F176-4BBE-B9AB-444AFF5D2B82}" vid="{33E9F6FB-F76A-474C-9B74-E04B8C6A64EA}"/>
    </a:ext>
  </a:extLst>
</a:theme>
</file>

<file path=docProps/app.xml><?xml version="1.0" encoding="utf-8"?>
<Properties xmlns="http://schemas.openxmlformats.org/officeDocument/2006/extended-properties" xmlns:vt="http://schemas.openxmlformats.org/officeDocument/2006/docPropsVTypes">
  <TotalTime>74</TotalTime>
  <Words>1465</Words>
  <Application>Microsoft Office PowerPoint</Application>
  <PresentationFormat>Widescreen</PresentationFormat>
  <Paragraphs>190</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Cambria</vt:lpstr>
      <vt:lpstr>Wingdings</vt:lpstr>
      <vt:lpstr>Theme1</vt:lpstr>
      <vt:lpstr>Wine Quality What is good wine composition?</vt:lpstr>
      <vt:lpstr>Objectives</vt:lpstr>
      <vt:lpstr>Understanding the Dataset</vt:lpstr>
      <vt:lpstr>Attribute Statistics</vt:lpstr>
      <vt:lpstr>Data Preparation</vt:lpstr>
      <vt:lpstr>PowerPoint Presentation</vt:lpstr>
      <vt:lpstr>Data classification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Wine Quality What is good wine composition?</dc:title>
  <dc:creator>Mac C</dc:creator>
  <cp:lastModifiedBy>Don Mudd</cp:lastModifiedBy>
  <cp:revision>12</cp:revision>
  <dcterms:created xsi:type="dcterms:W3CDTF">2020-07-18T02:45:00Z</dcterms:created>
  <dcterms:modified xsi:type="dcterms:W3CDTF">2020-07-18T15:22:13Z</dcterms:modified>
</cp:coreProperties>
</file>