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62" r:id="rId10"/>
    <p:sldId id="264" r:id="rId11"/>
    <p:sldId id="265" r:id="rId12"/>
    <p:sldId id="270" r:id="rId13"/>
    <p:sldId id="268" r:id="rId14"/>
    <p:sldId id="274" r:id="rId15"/>
    <p:sldId id="275" r:id="rId16"/>
    <p:sldId id="276" r:id="rId17"/>
    <p:sldId id="277" r:id="rId18"/>
    <p:sldId id="278" r:id="rId19"/>
    <p:sldId id="279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DA2F7C-7E4E-5DBA-5FBA-6A316BDB8DDA}" name="Engelhart, Christopher S" initials="ECS" userId="S::yu1414zg@go.minnstate.edu::824d35df-67b7-47cf-965c-13c0c8f7555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2443" autoAdjust="0"/>
  </p:normalViewPr>
  <p:slideViewPr>
    <p:cSldViewPr snapToGrid="0" snapToObjects="1">
      <p:cViewPr varScale="1">
        <p:scale>
          <a:sx n="82" d="100"/>
          <a:sy n="82" d="100"/>
        </p:scale>
        <p:origin x="868" y="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28AB3-C00A-4738-A8CC-02C27BF7CDF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D99291D-738E-4BFA-A954-AD1DA797946F}">
      <dgm:prSet/>
      <dgm:spPr>
        <a:solidFill>
          <a:srgbClr val="4682B4"/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F99EAC33-913E-41B4-B4C8-272AD7C0D642}" type="parTrans" cxnId="{D1CC3156-B53A-4134-B0A0-261053E65603}">
      <dgm:prSet/>
      <dgm:spPr/>
      <dgm:t>
        <a:bodyPr/>
        <a:lstStyle/>
        <a:p>
          <a:endParaRPr lang="en-US"/>
        </a:p>
      </dgm:t>
    </dgm:pt>
    <dgm:pt modelId="{47E8680F-D0D1-4E8D-87E4-0A273A2048F7}" type="sibTrans" cxnId="{D1CC3156-B53A-4134-B0A0-261053E65603}">
      <dgm:prSet/>
      <dgm:spPr/>
      <dgm:t>
        <a:bodyPr/>
        <a:lstStyle/>
        <a:p>
          <a:endParaRPr lang="en-US"/>
        </a:p>
      </dgm:t>
    </dgm:pt>
    <dgm:pt modelId="{E32DC8C2-D99C-4390-AF54-6103009FC014}">
      <dgm:prSet/>
      <dgm:spPr>
        <a:solidFill>
          <a:srgbClr val="4682B4"/>
        </a:solidFill>
      </dgm:spPr>
      <dgm:t>
        <a:bodyPr/>
        <a:lstStyle/>
        <a:p>
          <a:r>
            <a:rPr lang="en-US" dirty="0"/>
            <a:t>Data Overview</a:t>
          </a:r>
        </a:p>
      </dgm:t>
    </dgm:pt>
    <dgm:pt modelId="{131603BA-8975-4AE2-A5F9-EED7A9698E73}" type="parTrans" cxnId="{EE887D17-C075-4741-B4FD-8C3A4834343B}">
      <dgm:prSet/>
      <dgm:spPr/>
      <dgm:t>
        <a:bodyPr/>
        <a:lstStyle/>
        <a:p>
          <a:endParaRPr lang="en-US"/>
        </a:p>
      </dgm:t>
    </dgm:pt>
    <dgm:pt modelId="{52FE35E8-1DD7-4EEF-88D5-23E74662014A}" type="sibTrans" cxnId="{EE887D17-C075-4741-B4FD-8C3A4834343B}">
      <dgm:prSet/>
      <dgm:spPr/>
      <dgm:t>
        <a:bodyPr/>
        <a:lstStyle/>
        <a:p>
          <a:endParaRPr lang="en-US"/>
        </a:p>
      </dgm:t>
    </dgm:pt>
    <dgm:pt modelId="{88D31151-E4EB-4A5A-8F4F-795F18190E66}">
      <dgm:prSet/>
      <dgm:spPr>
        <a:solidFill>
          <a:srgbClr val="4682B4"/>
        </a:solidFill>
      </dgm:spPr>
      <dgm:t>
        <a:bodyPr/>
        <a:lstStyle/>
        <a:p>
          <a:r>
            <a:rPr lang="en-US" dirty="0"/>
            <a:t>Response Variable Review</a:t>
          </a:r>
        </a:p>
      </dgm:t>
    </dgm:pt>
    <dgm:pt modelId="{74AC4433-8A43-4E08-B630-C9CFB3808539}" type="parTrans" cxnId="{E8B30209-3389-456C-9FDF-62DCCB61B1EB}">
      <dgm:prSet/>
      <dgm:spPr/>
      <dgm:t>
        <a:bodyPr/>
        <a:lstStyle/>
        <a:p>
          <a:endParaRPr lang="en-US"/>
        </a:p>
      </dgm:t>
    </dgm:pt>
    <dgm:pt modelId="{070E50A3-E801-4BCC-8CC5-15ECC139DDF0}" type="sibTrans" cxnId="{E8B30209-3389-456C-9FDF-62DCCB61B1EB}">
      <dgm:prSet/>
      <dgm:spPr/>
      <dgm:t>
        <a:bodyPr/>
        <a:lstStyle/>
        <a:p>
          <a:endParaRPr lang="en-US"/>
        </a:p>
      </dgm:t>
    </dgm:pt>
    <dgm:pt modelId="{21A4DEFD-9FA2-4FBC-B516-228DA85FEE73}">
      <dgm:prSet/>
      <dgm:spPr>
        <a:solidFill>
          <a:srgbClr val="4682B4"/>
        </a:solidFill>
      </dgm:spPr>
      <dgm:t>
        <a:bodyPr/>
        <a:lstStyle/>
        <a:p>
          <a:r>
            <a:rPr lang="en-US" dirty="0"/>
            <a:t>Preliminary Model Investigation</a:t>
          </a:r>
        </a:p>
      </dgm:t>
    </dgm:pt>
    <dgm:pt modelId="{B606A708-56D1-443E-B316-F04FFCFEFEA6}" type="parTrans" cxnId="{EA54E9A0-51F5-46F3-B017-9E76D2C252A1}">
      <dgm:prSet/>
      <dgm:spPr/>
      <dgm:t>
        <a:bodyPr/>
        <a:lstStyle/>
        <a:p>
          <a:endParaRPr lang="en-US"/>
        </a:p>
      </dgm:t>
    </dgm:pt>
    <dgm:pt modelId="{01AD2EAE-9EEE-46DB-A743-5D5565CEB6C5}" type="sibTrans" cxnId="{EA54E9A0-51F5-46F3-B017-9E76D2C252A1}">
      <dgm:prSet/>
      <dgm:spPr/>
      <dgm:t>
        <a:bodyPr/>
        <a:lstStyle/>
        <a:p>
          <a:endParaRPr lang="en-US"/>
        </a:p>
      </dgm:t>
    </dgm:pt>
    <dgm:pt modelId="{1E93BB9C-3FF6-4FF9-BD99-E3265F100AAD}">
      <dgm:prSet/>
      <dgm:spPr>
        <a:solidFill>
          <a:srgbClr val="4682B4"/>
        </a:solidFill>
      </dgm:spPr>
      <dgm:t>
        <a:bodyPr/>
        <a:lstStyle/>
        <a:p>
          <a:r>
            <a:rPr lang="en-US" dirty="0"/>
            <a:t>Variable Summaries</a:t>
          </a:r>
        </a:p>
      </dgm:t>
    </dgm:pt>
    <dgm:pt modelId="{3F7721EE-95E6-47C3-9515-533FF7050A1A}" type="parTrans" cxnId="{C5725BA4-24B5-45E9-99CB-A513264D8CB3}">
      <dgm:prSet/>
      <dgm:spPr/>
      <dgm:t>
        <a:bodyPr/>
        <a:lstStyle/>
        <a:p>
          <a:endParaRPr lang="en-US"/>
        </a:p>
      </dgm:t>
    </dgm:pt>
    <dgm:pt modelId="{549E4948-BD12-4A04-B8A9-F80674973A60}" type="sibTrans" cxnId="{C5725BA4-24B5-45E9-99CB-A513264D8CB3}">
      <dgm:prSet/>
      <dgm:spPr/>
      <dgm:t>
        <a:bodyPr/>
        <a:lstStyle/>
        <a:p>
          <a:endParaRPr lang="en-US"/>
        </a:p>
      </dgm:t>
    </dgm:pt>
    <dgm:pt modelId="{73D55CAD-14E2-4B86-91E3-42EF6917D2F0}">
      <dgm:prSet/>
      <dgm:spPr>
        <a:solidFill>
          <a:srgbClr val="4682B4"/>
        </a:solidFill>
      </dgm:spPr>
      <dgm:t>
        <a:bodyPr/>
        <a:lstStyle/>
        <a:p>
          <a:r>
            <a:rPr lang="en-US" dirty="0"/>
            <a:t>Model 2 Summary</a:t>
          </a:r>
        </a:p>
      </dgm:t>
    </dgm:pt>
    <dgm:pt modelId="{AC7379F0-AD32-4138-BB4B-5C6220AC137D}" type="parTrans" cxnId="{8A204E1C-AF87-4917-8204-B41100F91C8E}">
      <dgm:prSet/>
      <dgm:spPr/>
      <dgm:t>
        <a:bodyPr/>
        <a:lstStyle/>
        <a:p>
          <a:endParaRPr lang="en-US"/>
        </a:p>
      </dgm:t>
    </dgm:pt>
    <dgm:pt modelId="{352C4824-A6CF-4AC2-AD24-A09631878B7D}" type="sibTrans" cxnId="{8A204E1C-AF87-4917-8204-B41100F91C8E}">
      <dgm:prSet/>
      <dgm:spPr/>
      <dgm:t>
        <a:bodyPr/>
        <a:lstStyle/>
        <a:p>
          <a:endParaRPr lang="en-US"/>
        </a:p>
      </dgm:t>
    </dgm:pt>
    <dgm:pt modelId="{CCCD589E-95D7-481E-BA92-4D156EAD5C25}">
      <dgm:prSet/>
      <dgm:spPr>
        <a:solidFill>
          <a:srgbClr val="4682B4"/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2B52C109-8EA2-40B9-90E7-47A8B2687CB1}" type="parTrans" cxnId="{419B92AA-AFFB-4384-A819-C4E4841C2466}">
      <dgm:prSet/>
      <dgm:spPr/>
      <dgm:t>
        <a:bodyPr/>
        <a:lstStyle/>
        <a:p>
          <a:endParaRPr lang="en-US"/>
        </a:p>
      </dgm:t>
    </dgm:pt>
    <dgm:pt modelId="{D9DA7CB9-0029-42FE-ADF6-C03D7C558B31}" type="sibTrans" cxnId="{419B92AA-AFFB-4384-A819-C4E4841C2466}">
      <dgm:prSet/>
      <dgm:spPr/>
      <dgm:t>
        <a:bodyPr/>
        <a:lstStyle/>
        <a:p>
          <a:endParaRPr lang="en-US"/>
        </a:p>
      </dgm:t>
    </dgm:pt>
    <dgm:pt modelId="{23120625-AF7A-485A-B805-B73C839AB0C9}">
      <dgm:prSet/>
      <dgm:spPr>
        <a:solidFill>
          <a:srgbClr val="4682B4"/>
        </a:solidFill>
      </dgm:spPr>
      <dgm:t>
        <a:bodyPr/>
        <a:lstStyle/>
        <a:p>
          <a:r>
            <a:rPr lang="en-US" dirty="0"/>
            <a:t>Model Validation</a:t>
          </a:r>
        </a:p>
      </dgm:t>
    </dgm:pt>
    <dgm:pt modelId="{C03CE28A-B458-4615-9E34-D84231F0E86B}" type="parTrans" cxnId="{9300D3DA-B130-4160-BD10-524F963AA870}">
      <dgm:prSet/>
      <dgm:spPr/>
      <dgm:t>
        <a:bodyPr/>
        <a:lstStyle/>
        <a:p>
          <a:endParaRPr lang="en-US"/>
        </a:p>
      </dgm:t>
    </dgm:pt>
    <dgm:pt modelId="{2EADF4D6-31FE-4320-A387-1A245B874F6C}" type="sibTrans" cxnId="{9300D3DA-B130-4160-BD10-524F963AA870}">
      <dgm:prSet/>
      <dgm:spPr/>
      <dgm:t>
        <a:bodyPr/>
        <a:lstStyle/>
        <a:p>
          <a:endParaRPr lang="en-US"/>
        </a:p>
      </dgm:t>
    </dgm:pt>
    <dgm:pt modelId="{4051957B-8393-4D38-9DF0-42D3079AAEAA}" type="pres">
      <dgm:prSet presAssocID="{36828AB3-C00A-4738-A8CC-02C27BF7CDF4}" presName="Name0" presStyleCnt="0">
        <dgm:presLayoutVars>
          <dgm:dir/>
          <dgm:animLvl val="lvl"/>
          <dgm:resizeHandles val="exact"/>
        </dgm:presLayoutVars>
      </dgm:prSet>
      <dgm:spPr/>
    </dgm:pt>
    <dgm:pt modelId="{FFF676F9-4873-4CC2-8296-EBAAE49926B2}" type="pres">
      <dgm:prSet presAssocID="{CD99291D-738E-4BFA-A954-AD1DA797946F}" presName="linNode" presStyleCnt="0"/>
      <dgm:spPr/>
    </dgm:pt>
    <dgm:pt modelId="{33C37D17-AB33-4F36-888D-15DAC3053C98}" type="pres">
      <dgm:prSet presAssocID="{CD99291D-738E-4BFA-A954-AD1DA797946F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FCE8909D-0EA4-45DA-9A73-9EA96B111710}" type="pres">
      <dgm:prSet presAssocID="{47E8680F-D0D1-4E8D-87E4-0A273A2048F7}" presName="sp" presStyleCnt="0"/>
      <dgm:spPr/>
    </dgm:pt>
    <dgm:pt modelId="{C4B165F4-758B-4770-A9D8-5FE07258A748}" type="pres">
      <dgm:prSet presAssocID="{E32DC8C2-D99C-4390-AF54-6103009FC014}" presName="linNode" presStyleCnt="0"/>
      <dgm:spPr/>
    </dgm:pt>
    <dgm:pt modelId="{F34C4DF1-2DE2-4D50-816D-E5C03ADE91D5}" type="pres">
      <dgm:prSet presAssocID="{E32DC8C2-D99C-4390-AF54-6103009FC014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7F4A826B-7816-4A3D-9FE2-04911C24C440}" type="pres">
      <dgm:prSet presAssocID="{52FE35E8-1DD7-4EEF-88D5-23E74662014A}" presName="sp" presStyleCnt="0"/>
      <dgm:spPr/>
    </dgm:pt>
    <dgm:pt modelId="{E2AC9A32-F37F-4737-9588-A54595FEB779}" type="pres">
      <dgm:prSet presAssocID="{88D31151-E4EB-4A5A-8F4F-795F18190E66}" presName="linNode" presStyleCnt="0"/>
      <dgm:spPr/>
    </dgm:pt>
    <dgm:pt modelId="{80F61029-91FF-47F5-A44F-E424145BD077}" type="pres">
      <dgm:prSet presAssocID="{88D31151-E4EB-4A5A-8F4F-795F18190E66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677EDC7B-0F24-4F3F-8382-E893019E941F}" type="pres">
      <dgm:prSet presAssocID="{070E50A3-E801-4BCC-8CC5-15ECC139DDF0}" presName="sp" presStyleCnt="0"/>
      <dgm:spPr/>
    </dgm:pt>
    <dgm:pt modelId="{6588F16E-7826-4DB8-8754-1C922555F776}" type="pres">
      <dgm:prSet presAssocID="{21A4DEFD-9FA2-4FBC-B516-228DA85FEE73}" presName="linNode" presStyleCnt="0"/>
      <dgm:spPr/>
    </dgm:pt>
    <dgm:pt modelId="{863EEADD-FEF7-4F0E-9ACC-B0C54F3D9310}" type="pres">
      <dgm:prSet presAssocID="{21A4DEFD-9FA2-4FBC-B516-228DA85FEE73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706EF7E-E88C-435A-AD9D-07E629C718A9}" type="pres">
      <dgm:prSet presAssocID="{01AD2EAE-9EEE-46DB-A743-5D5565CEB6C5}" presName="sp" presStyleCnt="0"/>
      <dgm:spPr/>
    </dgm:pt>
    <dgm:pt modelId="{0A7922BF-5CCF-4252-9028-18B999264791}" type="pres">
      <dgm:prSet presAssocID="{1E93BB9C-3FF6-4FF9-BD99-E3265F100AAD}" presName="linNode" presStyleCnt="0"/>
      <dgm:spPr/>
    </dgm:pt>
    <dgm:pt modelId="{DEA5FB20-EC45-45B9-A164-0822EB28D3EA}" type="pres">
      <dgm:prSet presAssocID="{1E93BB9C-3FF6-4FF9-BD99-E3265F100AAD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9279EBB4-16F9-4658-9891-D54E927C2648}" type="pres">
      <dgm:prSet presAssocID="{549E4948-BD12-4A04-B8A9-F80674973A60}" presName="sp" presStyleCnt="0"/>
      <dgm:spPr/>
    </dgm:pt>
    <dgm:pt modelId="{C45B8D1E-AEF9-4E2F-84A3-C7D8D0CA1F47}" type="pres">
      <dgm:prSet presAssocID="{73D55CAD-14E2-4B86-91E3-42EF6917D2F0}" presName="linNode" presStyleCnt="0"/>
      <dgm:spPr/>
    </dgm:pt>
    <dgm:pt modelId="{D9161555-01DA-4856-A7A2-4CDE8DD6E7CA}" type="pres">
      <dgm:prSet presAssocID="{73D55CAD-14E2-4B86-91E3-42EF6917D2F0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C085379F-183C-45B7-8955-FF4E4B5BFA19}" type="pres">
      <dgm:prSet presAssocID="{352C4824-A6CF-4AC2-AD24-A09631878B7D}" presName="sp" presStyleCnt="0"/>
      <dgm:spPr/>
    </dgm:pt>
    <dgm:pt modelId="{6CCED6C5-4E3B-439C-82C5-D176D984F472}" type="pres">
      <dgm:prSet presAssocID="{23120625-AF7A-485A-B805-B73C839AB0C9}" presName="linNode" presStyleCnt="0"/>
      <dgm:spPr/>
    </dgm:pt>
    <dgm:pt modelId="{A4ACF194-A37C-42BF-B2C3-FE3E8EB1ACAB}" type="pres">
      <dgm:prSet presAssocID="{23120625-AF7A-485A-B805-B73C839AB0C9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85F86B41-E0DA-4969-A667-C4F328FE66EB}" type="pres">
      <dgm:prSet presAssocID="{2EADF4D6-31FE-4320-A387-1A245B874F6C}" presName="sp" presStyleCnt="0"/>
      <dgm:spPr/>
    </dgm:pt>
    <dgm:pt modelId="{413CA035-FBE7-4D6B-921F-2414AE5CC5C7}" type="pres">
      <dgm:prSet presAssocID="{CCCD589E-95D7-481E-BA92-4D156EAD5C25}" presName="linNode" presStyleCnt="0"/>
      <dgm:spPr/>
    </dgm:pt>
    <dgm:pt modelId="{FA8CEB3D-FD26-42A4-9E26-DED27375276D}" type="pres">
      <dgm:prSet presAssocID="{CCCD589E-95D7-481E-BA92-4D156EAD5C25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E8C3B901-898E-4F57-BB43-A49E77492064}" type="presOf" srcId="{CCCD589E-95D7-481E-BA92-4D156EAD5C25}" destId="{FA8CEB3D-FD26-42A4-9E26-DED27375276D}" srcOrd="0" destOrd="0" presId="urn:microsoft.com/office/officeart/2005/8/layout/vList5"/>
    <dgm:cxn modelId="{8B378E07-0C60-4C22-9884-6EF8916BB366}" type="presOf" srcId="{CD99291D-738E-4BFA-A954-AD1DA797946F}" destId="{33C37D17-AB33-4F36-888D-15DAC3053C98}" srcOrd="0" destOrd="0" presId="urn:microsoft.com/office/officeart/2005/8/layout/vList5"/>
    <dgm:cxn modelId="{E8B30209-3389-456C-9FDF-62DCCB61B1EB}" srcId="{36828AB3-C00A-4738-A8CC-02C27BF7CDF4}" destId="{88D31151-E4EB-4A5A-8F4F-795F18190E66}" srcOrd="2" destOrd="0" parTransId="{74AC4433-8A43-4E08-B630-C9CFB3808539}" sibTransId="{070E50A3-E801-4BCC-8CC5-15ECC139DDF0}"/>
    <dgm:cxn modelId="{6DB04915-AB7B-4DFC-B707-B67A23178A75}" type="presOf" srcId="{36828AB3-C00A-4738-A8CC-02C27BF7CDF4}" destId="{4051957B-8393-4D38-9DF0-42D3079AAEAA}" srcOrd="0" destOrd="0" presId="urn:microsoft.com/office/officeart/2005/8/layout/vList5"/>
    <dgm:cxn modelId="{EE887D17-C075-4741-B4FD-8C3A4834343B}" srcId="{36828AB3-C00A-4738-A8CC-02C27BF7CDF4}" destId="{E32DC8C2-D99C-4390-AF54-6103009FC014}" srcOrd="1" destOrd="0" parTransId="{131603BA-8975-4AE2-A5F9-EED7A9698E73}" sibTransId="{52FE35E8-1DD7-4EEF-88D5-23E74662014A}"/>
    <dgm:cxn modelId="{8A204E1C-AF87-4917-8204-B41100F91C8E}" srcId="{36828AB3-C00A-4738-A8CC-02C27BF7CDF4}" destId="{73D55CAD-14E2-4B86-91E3-42EF6917D2F0}" srcOrd="5" destOrd="0" parTransId="{AC7379F0-AD32-4138-BB4B-5C6220AC137D}" sibTransId="{352C4824-A6CF-4AC2-AD24-A09631878B7D}"/>
    <dgm:cxn modelId="{F055D031-DFCD-4539-8444-9D8B8A31536A}" type="presOf" srcId="{1E93BB9C-3FF6-4FF9-BD99-E3265F100AAD}" destId="{DEA5FB20-EC45-45B9-A164-0822EB28D3EA}" srcOrd="0" destOrd="0" presId="urn:microsoft.com/office/officeart/2005/8/layout/vList5"/>
    <dgm:cxn modelId="{D1CC3156-B53A-4134-B0A0-261053E65603}" srcId="{36828AB3-C00A-4738-A8CC-02C27BF7CDF4}" destId="{CD99291D-738E-4BFA-A954-AD1DA797946F}" srcOrd="0" destOrd="0" parTransId="{F99EAC33-913E-41B4-B4C8-272AD7C0D642}" sibTransId="{47E8680F-D0D1-4E8D-87E4-0A273A2048F7}"/>
    <dgm:cxn modelId="{AE237B8D-CF4B-42BA-BA06-16F97BECCFF9}" type="presOf" srcId="{23120625-AF7A-485A-B805-B73C839AB0C9}" destId="{A4ACF194-A37C-42BF-B2C3-FE3E8EB1ACAB}" srcOrd="0" destOrd="0" presId="urn:microsoft.com/office/officeart/2005/8/layout/vList5"/>
    <dgm:cxn modelId="{EA54E9A0-51F5-46F3-B017-9E76D2C252A1}" srcId="{36828AB3-C00A-4738-A8CC-02C27BF7CDF4}" destId="{21A4DEFD-9FA2-4FBC-B516-228DA85FEE73}" srcOrd="3" destOrd="0" parTransId="{B606A708-56D1-443E-B316-F04FFCFEFEA6}" sibTransId="{01AD2EAE-9EEE-46DB-A743-5D5565CEB6C5}"/>
    <dgm:cxn modelId="{C5725BA4-24B5-45E9-99CB-A513264D8CB3}" srcId="{36828AB3-C00A-4738-A8CC-02C27BF7CDF4}" destId="{1E93BB9C-3FF6-4FF9-BD99-E3265F100AAD}" srcOrd="4" destOrd="0" parTransId="{3F7721EE-95E6-47C3-9515-533FF7050A1A}" sibTransId="{549E4948-BD12-4A04-B8A9-F80674973A60}"/>
    <dgm:cxn modelId="{419B92AA-AFFB-4384-A819-C4E4841C2466}" srcId="{36828AB3-C00A-4738-A8CC-02C27BF7CDF4}" destId="{CCCD589E-95D7-481E-BA92-4D156EAD5C25}" srcOrd="7" destOrd="0" parTransId="{2B52C109-8EA2-40B9-90E7-47A8B2687CB1}" sibTransId="{D9DA7CB9-0029-42FE-ADF6-C03D7C558B31}"/>
    <dgm:cxn modelId="{DAA000AF-75E5-49B6-A201-8CAD517F7B56}" type="presOf" srcId="{E32DC8C2-D99C-4390-AF54-6103009FC014}" destId="{F34C4DF1-2DE2-4D50-816D-E5C03ADE91D5}" srcOrd="0" destOrd="0" presId="urn:microsoft.com/office/officeart/2005/8/layout/vList5"/>
    <dgm:cxn modelId="{DAC5C6C9-A21C-4DD5-BB87-1EAA3CA6B807}" type="presOf" srcId="{73D55CAD-14E2-4B86-91E3-42EF6917D2F0}" destId="{D9161555-01DA-4856-A7A2-4CDE8DD6E7CA}" srcOrd="0" destOrd="0" presId="urn:microsoft.com/office/officeart/2005/8/layout/vList5"/>
    <dgm:cxn modelId="{BB887FD1-306A-4304-9E9E-6986B65E155D}" type="presOf" srcId="{21A4DEFD-9FA2-4FBC-B516-228DA85FEE73}" destId="{863EEADD-FEF7-4F0E-9ACC-B0C54F3D9310}" srcOrd="0" destOrd="0" presId="urn:microsoft.com/office/officeart/2005/8/layout/vList5"/>
    <dgm:cxn modelId="{9300D3DA-B130-4160-BD10-524F963AA870}" srcId="{36828AB3-C00A-4738-A8CC-02C27BF7CDF4}" destId="{23120625-AF7A-485A-B805-B73C839AB0C9}" srcOrd="6" destOrd="0" parTransId="{C03CE28A-B458-4615-9E34-D84231F0E86B}" sibTransId="{2EADF4D6-31FE-4320-A387-1A245B874F6C}"/>
    <dgm:cxn modelId="{0BB60DE1-63F5-4A06-B39D-F9BDB39C2B90}" type="presOf" srcId="{88D31151-E4EB-4A5A-8F4F-795F18190E66}" destId="{80F61029-91FF-47F5-A44F-E424145BD077}" srcOrd="0" destOrd="0" presId="urn:microsoft.com/office/officeart/2005/8/layout/vList5"/>
    <dgm:cxn modelId="{712C616E-EBAB-43BC-9C0B-2BE8BEF7C196}" type="presParOf" srcId="{4051957B-8393-4D38-9DF0-42D3079AAEAA}" destId="{FFF676F9-4873-4CC2-8296-EBAAE49926B2}" srcOrd="0" destOrd="0" presId="urn:microsoft.com/office/officeart/2005/8/layout/vList5"/>
    <dgm:cxn modelId="{FD2D1BC5-4EC3-48E9-A00C-19B6A2C29201}" type="presParOf" srcId="{FFF676F9-4873-4CC2-8296-EBAAE49926B2}" destId="{33C37D17-AB33-4F36-888D-15DAC3053C98}" srcOrd="0" destOrd="0" presId="urn:microsoft.com/office/officeart/2005/8/layout/vList5"/>
    <dgm:cxn modelId="{137798DF-952F-4C54-B9E3-26A5C22DC0A9}" type="presParOf" srcId="{4051957B-8393-4D38-9DF0-42D3079AAEAA}" destId="{FCE8909D-0EA4-45DA-9A73-9EA96B111710}" srcOrd="1" destOrd="0" presId="urn:microsoft.com/office/officeart/2005/8/layout/vList5"/>
    <dgm:cxn modelId="{7CBA9417-D324-4756-ABEE-55D9AA2A9C46}" type="presParOf" srcId="{4051957B-8393-4D38-9DF0-42D3079AAEAA}" destId="{C4B165F4-758B-4770-A9D8-5FE07258A748}" srcOrd="2" destOrd="0" presId="urn:microsoft.com/office/officeart/2005/8/layout/vList5"/>
    <dgm:cxn modelId="{8DBC0502-B634-438F-AED6-08AB10C7D300}" type="presParOf" srcId="{C4B165F4-758B-4770-A9D8-5FE07258A748}" destId="{F34C4DF1-2DE2-4D50-816D-E5C03ADE91D5}" srcOrd="0" destOrd="0" presId="urn:microsoft.com/office/officeart/2005/8/layout/vList5"/>
    <dgm:cxn modelId="{15B7F6A5-5CBC-4912-91AE-0C2D329E3FF0}" type="presParOf" srcId="{4051957B-8393-4D38-9DF0-42D3079AAEAA}" destId="{7F4A826B-7816-4A3D-9FE2-04911C24C440}" srcOrd="3" destOrd="0" presId="urn:microsoft.com/office/officeart/2005/8/layout/vList5"/>
    <dgm:cxn modelId="{8F35B5E1-C235-4E14-87CF-D206BCA6A8E9}" type="presParOf" srcId="{4051957B-8393-4D38-9DF0-42D3079AAEAA}" destId="{E2AC9A32-F37F-4737-9588-A54595FEB779}" srcOrd="4" destOrd="0" presId="urn:microsoft.com/office/officeart/2005/8/layout/vList5"/>
    <dgm:cxn modelId="{31470619-2116-4CE5-A90A-4547629D551F}" type="presParOf" srcId="{E2AC9A32-F37F-4737-9588-A54595FEB779}" destId="{80F61029-91FF-47F5-A44F-E424145BD077}" srcOrd="0" destOrd="0" presId="urn:microsoft.com/office/officeart/2005/8/layout/vList5"/>
    <dgm:cxn modelId="{FC484B68-A179-4532-A88E-367F088C706F}" type="presParOf" srcId="{4051957B-8393-4D38-9DF0-42D3079AAEAA}" destId="{677EDC7B-0F24-4F3F-8382-E893019E941F}" srcOrd="5" destOrd="0" presId="urn:microsoft.com/office/officeart/2005/8/layout/vList5"/>
    <dgm:cxn modelId="{7EC01C84-3A93-48E7-955F-FCA78E7EB7E5}" type="presParOf" srcId="{4051957B-8393-4D38-9DF0-42D3079AAEAA}" destId="{6588F16E-7826-4DB8-8754-1C922555F776}" srcOrd="6" destOrd="0" presId="urn:microsoft.com/office/officeart/2005/8/layout/vList5"/>
    <dgm:cxn modelId="{DACE49B0-DFD5-4944-9DAB-6343D638D3B0}" type="presParOf" srcId="{6588F16E-7826-4DB8-8754-1C922555F776}" destId="{863EEADD-FEF7-4F0E-9ACC-B0C54F3D9310}" srcOrd="0" destOrd="0" presId="urn:microsoft.com/office/officeart/2005/8/layout/vList5"/>
    <dgm:cxn modelId="{139EC149-E621-4BB1-B956-D30CA8155CD5}" type="presParOf" srcId="{4051957B-8393-4D38-9DF0-42D3079AAEAA}" destId="{9706EF7E-E88C-435A-AD9D-07E629C718A9}" srcOrd="7" destOrd="0" presId="urn:microsoft.com/office/officeart/2005/8/layout/vList5"/>
    <dgm:cxn modelId="{7EBDAFDE-270F-4791-81AD-05FAD319624C}" type="presParOf" srcId="{4051957B-8393-4D38-9DF0-42D3079AAEAA}" destId="{0A7922BF-5CCF-4252-9028-18B999264791}" srcOrd="8" destOrd="0" presId="urn:microsoft.com/office/officeart/2005/8/layout/vList5"/>
    <dgm:cxn modelId="{92D73C25-1E29-4786-ADB2-F2C555273545}" type="presParOf" srcId="{0A7922BF-5CCF-4252-9028-18B999264791}" destId="{DEA5FB20-EC45-45B9-A164-0822EB28D3EA}" srcOrd="0" destOrd="0" presId="urn:microsoft.com/office/officeart/2005/8/layout/vList5"/>
    <dgm:cxn modelId="{4079AB53-9385-42A3-BD19-398010225463}" type="presParOf" srcId="{4051957B-8393-4D38-9DF0-42D3079AAEAA}" destId="{9279EBB4-16F9-4658-9891-D54E927C2648}" srcOrd="9" destOrd="0" presId="urn:microsoft.com/office/officeart/2005/8/layout/vList5"/>
    <dgm:cxn modelId="{95815000-2D9F-4515-9862-A7475320495E}" type="presParOf" srcId="{4051957B-8393-4D38-9DF0-42D3079AAEAA}" destId="{C45B8D1E-AEF9-4E2F-84A3-C7D8D0CA1F47}" srcOrd="10" destOrd="0" presId="urn:microsoft.com/office/officeart/2005/8/layout/vList5"/>
    <dgm:cxn modelId="{132BBA20-A011-4F62-B583-EB4B0DFBF85F}" type="presParOf" srcId="{C45B8D1E-AEF9-4E2F-84A3-C7D8D0CA1F47}" destId="{D9161555-01DA-4856-A7A2-4CDE8DD6E7CA}" srcOrd="0" destOrd="0" presId="urn:microsoft.com/office/officeart/2005/8/layout/vList5"/>
    <dgm:cxn modelId="{03ACED32-A198-4E3E-8AE5-72D009A1F9B6}" type="presParOf" srcId="{4051957B-8393-4D38-9DF0-42D3079AAEAA}" destId="{C085379F-183C-45B7-8955-FF4E4B5BFA19}" srcOrd="11" destOrd="0" presId="urn:microsoft.com/office/officeart/2005/8/layout/vList5"/>
    <dgm:cxn modelId="{DC720355-B03C-4699-BED0-FFE9E570BE39}" type="presParOf" srcId="{4051957B-8393-4D38-9DF0-42D3079AAEAA}" destId="{6CCED6C5-4E3B-439C-82C5-D176D984F472}" srcOrd="12" destOrd="0" presId="urn:microsoft.com/office/officeart/2005/8/layout/vList5"/>
    <dgm:cxn modelId="{5F478AAB-4C4A-4104-A9F6-9256EBC5D049}" type="presParOf" srcId="{6CCED6C5-4E3B-439C-82C5-D176D984F472}" destId="{A4ACF194-A37C-42BF-B2C3-FE3E8EB1ACAB}" srcOrd="0" destOrd="0" presId="urn:microsoft.com/office/officeart/2005/8/layout/vList5"/>
    <dgm:cxn modelId="{1A1D2BCB-2102-4E4B-AE4A-129738EA8671}" type="presParOf" srcId="{4051957B-8393-4D38-9DF0-42D3079AAEAA}" destId="{85F86B41-E0DA-4969-A667-C4F328FE66EB}" srcOrd="13" destOrd="0" presId="urn:microsoft.com/office/officeart/2005/8/layout/vList5"/>
    <dgm:cxn modelId="{BF1ED33C-7022-4400-9980-0732B95C6E2E}" type="presParOf" srcId="{4051957B-8393-4D38-9DF0-42D3079AAEAA}" destId="{413CA035-FBE7-4D6B-921F-2414AE5CC5C7}" srcOrd="14" destOrd="0" presId="urn:microsoft.com/office/officeart/2005/8/layout/vList5"/>
    <dgm:cxn modelId="{A97897E0-1BFB-40DE-A8AA-3E0957BBB017}" type="presParOf" srcId="{413CA035-FBE7-4D6B-921F-2414AE5CC5C7}" destId="{FA8CEB3D-FD26-42A4-9E26-DED27375276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C66216-BF26-43F5-A1D4-6891FA58A7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BFFC7E1-2FCA-4A69-8B40-5C152AE8CC24}">
      <dgm:prSet/>
      <dgm:spPr/>
      <dgm:t>
        <a:bodyPr/>
        <a:lstStyle/>
        <a:p>
          <a:pPr>
            <a:defRPr cap="all"/>
          </a:pPr>
          <a:r>
            <a:rPr lang="en-US"/>
            <a:t>A group of industry professionals are interested in determining if the proximity to the Rail Trail systems impacts the value of a home.</a:t>
          </a:r>
        </a:p>
      </dgm:t>
    </dgm:pt>
    <dgm:pt modelId="{41AB49A4-286C-438C-ADD1-AB2E4BEB36EB}" type="parTrans" cxnId="{0BD7F8B1-E417-44C2-A021-31D0B0E8235C}">
      <dgm:prSet/>
      <dgm:spPr/>
      <dgm:t>
        <a:bodyPr/>
        <a:lstStyle/>
        <a:p>
          <a:endParaRPr lang="en-US"/>
        </a:p>
      </dgm:t>
    </dgm:pt>
    <dgm:pt modelId="{A690045C-50F2-4A67-A574-359F599C6939}" type="sibTrans" cxnId="{0BD7F8B1-E417-44C2-A021-31D0B0E8235C}">
      <dgm:prSet/>
      <dgm:spPr/>
      <dgm:t>
        <a:bodyPr/>
        <a:lstStyle/>
        <a:p>
          <a:endParaRPr lang="en-US"/>
        </a:p>
      </dgm:t>
    </dgm:pt>
    <dgm:pt modelId="{3744AFB6-42BB-47A1-8CB4-CC5FEFE85A97}">
      <dgm:prSet/>
      <dgm:spPr/>
      <dgm:t>
        <a:bodyPr/>
        <a:lstStyle/>
        <a:p>
          <a:pPr>
            <a:defRPr cap="all"/>
          </a:pPr>
          <a:r>
            <a:rPr lang="en-US"/>
            <a:t>Homes usually have common explanatory variables used for price estimation such as number of bedrooms, bathrooms, lot size (acre), year built and current condition.</a:t>
          </a:r>
        </a:p>
      </dgm:t>
    </dgm:pt>
    <dgm:pt modelId="{28FCF037-E6B7-4405-8493-ED1FDE026C30}" type="parTrans" cxnId="{FF836AE2-ED38-44A6-8FDE-BFE5EE780E4D}">
      <dgm:prSet/>
      <dgm:spPr/>
      <dgm:t>
        <a:bodyPr/>
        <a:lstStyle/>
        <a:p>
          <a:endParaRPr lang="en-US"/>
        </a:p>
      </dgm:t>
    </dgm:pt>
    <dgm:pt modelId="{D5E2B330-3F77-4C1C-BC98-F83259F5960B}" type="sibTrans" cxnId="{FF836AE2-ED38-44A6-8FDE-BFE5EE780E4D}">
      <dgm:prSet/>
      <dgm:spPr/>
      <dgm:t>
        <a:bodyPr/>
        <a:lstStyle/>
        <a:p>
          <a:endParaRPr lang="en-US"/>
        </a:p>
      </dgm:t>
    </dgm:pt>
    <dgm:pt modelId="{09787EAB-7620-45E9-95FE-E9C56B149339}">
      <dgm:prSet/>
      <dgm:spPr/>
      <dgm:t>
        <a:bodyPr/>
        <a:lstStyle/>
        <a:p>
          <a:pPr>
            <a:defRPr cap="all"/>
          </a:pPr>
          <a:r>
            <a:rPr lang="en-US"/>
            <a:t>Homeowners can make changes to these variables by addition or updating features within the house whereas distance to Rail Trail system is a non-mutable option.</a:t>
          </a:r>
        </a:p>
      </dgm:t>
    </dgm:pt>
    <dgm:pt modelId="{783F372C-2AEF-4DAE-806F-00A409DDAA34}" type="parTrans" cxnId="{75873250-3312-42E7-8755-F0DA8DEEFE8D}">
      <dgm:prSet/>
      <dgm:spPr/>
      <dgm:t>
        <a:bodyPr/>
        <a:lstStyle/>
        <a:p>
          <a:endParaRPr lang="en-US"/>
        </a:p>
      </dgm:t>
    </dgm:pt>
    <dgm:pt modelId="{C240E75A-091E-4D1C-BFD0-917E6C7012D3}" type="sibTrans" cxnId="{75873250-3312-42E7-8755-F0DA8DEEFE8D}">
      <dgm:prSet/>
      <dgm:spPr/>
      <dgm:t>
        <a:bodyPr/>
        <a:lstStyle/>
        <a:p>
          <a:endParaRPr lang="en-US"/>
        </a:p>
      </dgm:t>
    </dgm:pt>
    <dgm:pt modelId="{C3AEEAFC-B469-418A-B459-D161D90B9428}" type="pres">
      <dgm:prSet presAssocID="{15C66216-BF26-43F5-A1D4-6891FA58A75D}" presName="root" presStyleCnt="0">
        <dgm:presLayoutVars>
          <dgm:dir/>
          <dgm:resizeHandles val="exact"/>
        </dgm:presLayoutVars>
      </dgm:prSet>
      <dgm:spPr/>
    </dgm:pt>
    <dgm:pt modelId="{FBFC7085-05BE-47F1-A6B0-6DDF12D9AFBC}" type="pres">
      <dgm:prSet presAssocID="{8BFFC7E1-2FCA-4A69-8B40-5C152AE8CC24}" presName="compNode" presStyleCnt="0"/>
      <dgm:spPr/>
    </dgm:pt>
    <dgm:pt modelId="{1BE677A4-C62D-432C-BE40-5DA2FF1E289F}" type="pres">
      <dgm:prSet presAssocID="{8BFFC7E1-2FCA-4A69-8B40-5C152AE8CC24}" presName="iconBgRect" presStyleLbl="bgShp" presStyleIdx="0" presStyleCnt="3"/>
      <dgm:spPr/>
    </dgm:pt>
    <dgm:pt modelId="{2D15BE5F-307B-42A6-A32B-C790BEDD42C7}" type="pres">
      <dgm:prSet presAssocID="{8BFFC7E1-2FCA-4A69-8B40-5C152AE8CC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8C259B31-4327-4706-AC5F-371A9B98579E}" type="pres">
      <dgm:prSet presAssocID="{8BFFC7E1-2FCA-4A69-8B40-5C152AE8CC24}" presName="spaceRect" presStyleCnt="0"/>
      <dgm:spPr/>
    </dgm:pt>
    <dgm:pt modelId="{66615434-B3A6-460E-9367-7F1D2C9F55C3}" type="pres">
      <dgm:prSet presAssocID="{8BFFC7E1-2FCA-4A69-8B40-5C152AE8CC24}" presName="textRect" presStyleLbl="revTx" presStyleIdx="0" presStyleCnt="3">
        <dgm:presLayoutVars>
          <dgm:chMax val="1"/>
          <dgm:chPref val="1"/>
        </dgm:presLayoutVars>
      </dgm:prSet>
      <dgm:spPr/>
    </dgm:pt>
    <dgm:pt modelId="{368654CC-0705-41A2-8374-8856BC709A08}" type="pres">
      <dgm:prSet presAssocID="{A690045C-50F2-4A67-A574-359F599C6939}" presName="sibTrans" presStyleCnt="0"/>
      <dgm:spPr/>
    </dgm:pt>
    <dgm:pt modelId="{6564F335-D36D-460A-9E57-E07CBF94B101}" type="pres">
      <dgm:prSet presAssocID="{3744AFB6-42BB-47A1-8CB4-CC5FEFE85A97}" presName="compNode" presStyleCnt="0"/>
      <dgm:spPr/>
    </dgm:pt>
    <dgm:pt modelId="{5CEE87C9-E545-4866-B8CE-653C845D4DDB}" type="pres">
      <dgm:prSet presAssocID="{3744AFB6-42BB-47A1-8CB4-CC5FEFE85A97}" presName="iconBgRect" presStyleLbl="bgShp" presStyleIdx="1" presStyleCnt="3"/>
      <dgm:spPr/>
    </dgm:pt>
    <dgm:pt modelId="{040B4B0F-46F8-445D-B989-E05CA0508470}" type="pres">
      <dgm:prSet presAssocID="{3744AFB6-42BB-47A1-8CB4-CC5FEFE85A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5C507DAE-261D-4FB6-BCBF-C9A6E8A5C999}" type="pres">
      <dgm:prSet presAssocID="{3744AFB6-42BB-47A1-8CB4-CC5FEFE85A97}" presName="spaceRect" presStyleCnt="0"/>
      <dgm:spPr/>
    </dgm:pt>
    <dgm:pt modelId="{13E9E834-CDB1-434D-914F-60A5D09B7523}" type="pres">
      <dgm:prSet presAssocID="{3744AFB6-42BB-47A1-8CB4-CC5FEFE85A97}" presName="textRect" presStyleLbl="revTx" presStyleIdx="1" presStyleCnt="3">
        <dgm:presLayoutVars>
          <dgm:chMax val="1"/>
          <dgm:chPref val="1"/>
        </dgm:presLayoutVars>
      </dgm:prSet>
      <dgm:spPr/>
    </dgm:pt>
    <dgm:pt modelId="{26DCBDEF-595C-4619-B4BA-7E4149EB66C9}" type="pres">
      <dgm:prSet presAssocID="{D5E2B330-3F77-4C1C-BC98-F83259F5960B}" presName="sibTrans" presStyleCnt="0"/>
      <dgm:spPr/>
    </dgm:pt>
    <dgm:pt modelId="{824B1E72-1025-49ED-B506-6A54BB5205D5}" type="pres">
      <dgm:prSet presAssocID="{09787EAB-7620-45E9-95FE-E9C56B149339}" presName="compNode" presStyleCnt="0"/>
      <dgm:spPr/>
    </dgm:pt>
    <dgm:pt modelId="{3AB1431A-3A47-417B-BFA8-CDB92A19C453}" type="pres">
      <dgm:prSet presAssocID="{09787EAB-7620-45E9-95FE-E9C56B149339}" presName="iconBgRect" presStyleLbl="bgShp" presStyleIdx="2" presStyleCnt="3"/>
      <dgm:spPr/>
    </dgm:pt>
    <dgm:pt modelId="{E95BDF4E-64F8-4A61-B808-735C11F5BECA}" type="pres">
      <dgm:prSet presAssocID="{09787EAB-7620-45E9-95FE-E9C56B1493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E300D50E-AFC9-4E35-BBF7-4DD720BE50E1}" type="pres">
      <dgm:prSet presAssocID="{09787EAB-7620-45E9-95FE-E9C56B149339}" presName="spaceRect" presStyleCnt="0"/>
      <dgm:spPr/>
    </dgm:pt>
    <dgm:pt modelId="{CBF89966-C5E4-4216-A89F-46D186215137}" type="pres">
      <dgm:prSet presAssocID="{09787EAB-7620-45E9-95FE-E9C56B1493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5873250-3312-42E7-8755-F0DA8DEEFE8D}" srcId="{15C66216-BF26-43F5-A1D4-6891FA58A75D}" destId="{09787EAB-7620-45E9-95FE-E9C56B149339}" srcOrd="2" destOrd="0" parTransId="{783F372C-2AEF-4DAE-806F-00A409DDAA34}" sibTransId="{C240E75A-091E-4D1C-BFD0-917E6C7012D3}"/>
    <dgm:cxn modelId="{0BD7F8B1-E417-44C2-A021-31D0B0E8235C}" srcId="{15C66216-BF26-43F5-A1D4-6891FA58A75D}" destId="{8BFFC7E1-2FCA-4A69-8B40-5C152AE8CC24}" srcOrd="0" destOrd="0" parTransId="{41AB49A4-286C-438C-ADD1-AB2E4BEB36EB}" sibTransId="{A690045C-50F2-4A67-A574-359F599C6939}"/>
    <dgm:cxn modelId="{6F0F68B2-B04F-4E55-95A1-05B39C5C16AE}" type="presOf" srcId="{8BFFC7E1-2FCA-4A69-8B40-5C152AE8CC24}" destId="{66615434-B3A6-460E-9367-7F1D2C9F55C3}" srcOrd="0" destOrd="0" presId="urn:microsoft.com/office/officeart/2018/5/layout/IconCircleLabelList"/>
    <dgm:cxn modelId="{C82029C1-2E5F-465F-8E43-F3AB30B8FCD1}" type="presOf" srcId="{3744AFB6-42BB-47A1-8CB4-CC5FEFE85A97}" destId="{13E9E834-CDB1-434D-914F-60A5D09B7523}" srcOrd="0" destOrd="0" presId="urn:microsoft.com/office/officeart/2018/5/layout/IconCircleLabelList"/>
    <dgm:cxn modelId="{988076CD-93F7-4A7D-A6A5-7F9D66D4C0C9}" type="presOf" srcId="{09787EAB-7620-45E9-95FE-E9C56B149339}" destId="{CBF89966-C5E4-4216-A89F-46D186215137}" srcOrd="0" destOrd="0" presId="urn:microsoft.com/office/officeart/2018/5/layout/IconCircleLabelList"/>
    <dgm:cxn modelId="{FDDE8ADC-111A-497D-AF68-7993A2DB358C}" type="presOf" srcId="{15C66216-BF26-43F5-A1D4-6891FA58A75D}" destId="{C3AEEAFC-B469-418A-B459-D161D90B9428}" srcOrd="0" destOrd="0" presId="urn:microsoft.com/office/officeart/2018/5/layout/IconCircleLabelList"/>
    <dgm:cxn modelId="{FF836AE2-ED38-44A6-8FDE-BFE5EE780E4D}" srcId="{15C66216-BF26-43F5-A1D4-6891FA58A75D}" destId="{3744AFB6-42BB-47A1-8CB4-CC5FEFE85A97}" srcOrd="1" destOrd="0" parTransId="{28FCF037-E6B7-4405-8493-ED1FDE026C30}" sibTransId="{D5E2B330-3F77-4C1C-BC98-F83259F5960B}"/>
    <dgm:cxn modelId="{FC3422F0-82F3-43AA-B502-D1E523D2F09A}" type="presParOf" srcId="{C3AEEAFC-B469-418A-B459-D161D90B9428}" destId="{FBFC7085-05BE-47F1-A6B0-6DDF12D9AFBC}" srcOrd="0" destOrd="0" presId="urn:microsoft.com/office/officeart/2018/5/layout/IconCircleLabelList"/>
    <dgm:cxn modelId="{87B913AD-7490-474A-A830-D35F877CC316}" type="presParOf" srcId="{FBFC7085-05BE-47F1-A6B0-6DDF12D9AFBC}" destId="{1BE677A4-C62D-432C-BE40-5DA2FF1E289F}" srcOrd="0" destOrd="0" presId="urn:microsoft.com/office/officeart/2018/5/layout/IconCircleLabelList"/>
    <dgm:cxn modelId="{F3A64EC8-CBAF-4836-864F-D1F9DEE5C35D}" type="presParOf" srcId="{FBFC7085-05BE-47F1-A6B0-6DDF12D9AFBC}" destId="{2D15BE5F-307B-42A6-A32B-C790BEDD42C7}" srcOrd="1" destOrd="0" presId="urn:microsoft.com/office/officeart/2018/5/layout/IconCircleLabelList"/>
    <dgm:cxn modelId="{CFDCCE60-9BB4-4DBC-B400-091DB2502EE1}" type="presParOf" srcId="{FBFC7085-05BE-47F1-A6B0-6DDF12D9AFBC}" destId="{8C259B31-4327-4706-AC5F-371A9B98579E}" srcOrd="2" destOrd="0" presId="urn:microsoft.com/office/officeart/2018/5/layout/IconCircleLabelList"/>
    <dgm:cxn modelId="{71B054EB-4004-4005-8881-174927798D17}" type="presParOf" srcId="{FBFC7085-05BE-47F1-A6B0-6DDF12D9AFBC}" destId="{66615434-B3A6-460E-9367-7F1D2C9F55C3}" srcOrd="3" destOrd="0" presId="urn:microsoft.com/office/officeart/2018/5/layout/IconCircleLabelList"/>
    <dgm:cxn modelId="{FDD0E3B1-C8AB-4834-AC59-F77F2218D7F4}" type="presParOf" srcId="{C3AEEAFC-B469-418A-B459-D161D90B9428}" destId="{368654CC-0705-41A2-8374-8856BC709A08}" srcOrd="1" destOrd="0" presId="urn:microsoft.com/office/officeart/2018/5/layout/IconCircleLabelList"/>
    <dgm:cxn modelId="{7EA316F5-0588-45EF-9B99-34542CAA2A24}" type="presParOf" srcId="{C3AEEAFC-B469-418A-B459-D161D90B9428}" destId="{6564F335-D36D-460A-9E57-E07CBF94B101}" srcOrd="2" destOrd="0" presId="urn:microsoft.com/office/officeart/2018/5/layout/IconCircleLabelList"/>
    <dgm:cxn modelId="{41D0B6DE-0FFE-4918-B52B-79672C1D20CC}" type="presParOf" srcId="{6564F335-D36D-460A-9E57-E07CBF94B101}" destId="{5CEE87C9-E545-4866-B8CE-653C845D4DDB}" srcOrd="0" destOrd="0" presId="urn:microsoft.com/office/officeart/2018/5/layout/IconCircleLabelList"/>
    <dgm:cxn modelId="{854596B9-76C5-4CD2-8B91-4C02204877C8}" type="presParOf" srcId="{6564F335-D36D-460A-9E57-E07CBF94B101}" destId="{040B4B0F-46F8-445D-B989-E05CA0508470}" srcOrd="1" destOrd="0" presId="urn:microsoft.com/office/officeart/2018/5/layout/IconCircleLabelList"/>
    <dgm:cxn modelId="{F2F76E03-B5B4-4BF9-A484-E8187E6E02DE}" type="presParOf" srcId="{6564F335-D36D-460A-9E57-E07CBF94B101}" destId="{5C507DAE-261D-4FB6-BCBF-C9A6E8A5C999}" srcOrd="2" destOrd="0" presId="urn:microsoft.com/office/officeart/2018/5/layout/IconCircleLabelList"/>
    <dgm:cxn modelId="{89298D2B-8CE6-4F4B-9590-3FC34AA2D96E}" type="presParOf" srcId="{6564F335-D36D-460A-9E57-E07CBF94B101}" destId="{13E9E834-CDB1-434D-914F-60A5D09B7523}" srcOrd="3" destOrd="0" presId="urn:microsoft.com/office/officeart/2018/5/layout/IconCircleLabelList"/>
    <dgm:cxn modelId="{D22DD843-F345-4FF2-96E4-D033CF7629AB}" type="presParOf" srcId="{C3AEEAFC-B469-418A-B459-D161D90B9428}" destId="{26DCBDEF-595C-4619-B4BA-7E4149EB66C9}" srcOrd="3" destOrd="0" presId="urn:microsoft.com/office/officeart/2018/5/layout/IconCircleLabelList"/>
    <dgm:cxn modelId="{82AD72C3-2856-4756-AAA1-DB8953D6994A}" type="presParOf" srcId="{C3AEEAFC-B469-418A-B459-D161D90B9428}" destId="{824B1E72-1025-49ED-B506-6A54BB5205D5}" srcOrd="4" destOrd="0" presId="urn:microsoft.com/office/officeart/2018/5/layout/IconCircleLabelList"/>
    <dgm:cxn modelId="{899CC27D-1A60-4348-990E-EC37B90E5E9C}" type="presParOf" srcId="{824B1E72-1025-49ED-B506-6A54BB5205D5}" destId="{3AB1431A-3A47-417B-BFA8-CDB92A19C453}" srcOrd="0" destOrd="0" presId="urn:microsoft.com/office/officeart/2018/5/layout/IconCircleLabelList"/>
    <dgm:cxn modelId="{0A7BFA45-5FA3-4DB4-901D-BC49FFA68FF1}" type="presParOf" srcId="{824B1E72-1025-49ED-B506-6A54BB5205D5}" destId="{E95BDF4E-64F8-4A61-B808-735C11F5BECA}" srcOrd="1" destOrd="0" presId="urn:microsoft.com/office/officeart/2018/5/layout/IconCircleLabelList"/>
    <dgm:cxn modelId="{6AEE01C1-D132-462F-BE5F-7403E34A3ED4}" type="presParOf" srcId="{824B1E72-1025-49ED-B506-6A54BB5205D5}" destId="{E300D50E-AFC9-4E35-BBF7-4DD720BE50E1}" srcOrd="2" destOrd="0" presId="urn:microsoft.com/office/officeart/2018/5/layout/IconCircleLabelList"/>
    <dgm:cxn modelId="{3FCC6301-F5D6-423A-A4A1-1D8E89DD2A46}" type="presParOf" srcId="{824B1E72-1025-49ED-B506-6A54BB5205D5}" destId="{CBF89966-C5E4-4216-A89F-46D18621513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444DD2-F352-4434-B4DD-AB00FC691E0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22896E0-6665-426A-8425-343D04807671}">
      <dgm:prSet/>
      <dgm:spPr/>
      <dgm:t>
        <a:bodyPr/>
        <a:lstStyle/>
        <a:p>
          <a:pPr>
            <a:defRPr cap="all"/>
          </a:pPr>
          <a:r>
            <a:rPr lang="en-US"/>
            <a:t>The data set includes 104 observations with 26 variables describing house characteristics.</a:t>
          </a:r>
        </a:p>
      </dgm:t>
    </dgm:pt>
    <dgm:pt modelId="{C8280353-F8AC-4DE0-BDC5-670168C3F8DF}" type="parTrans" cxnId="{59EBB453-F336-49B2-B0D0-15A0D9E1795E}">
      <dgm:prSet/>
      <dgm:spPr/>
      <dgm:t>
        <a:bodyPr/>
        <a:lstStyle/>
        <a:p>
          <a:endParaRPr lang="en-US"/>
        </a:p>
      </dgm:t>
    </dgm:pt>
    <dgm:pt modelId="{D61973EC-D49D-4A5A-8210-566A334F8389}" type="sibTrans" cxnId="{59EBB453-F336-49B2-B0D0-15A0D9E1795E}">
      <dgm:prSet/>
      <dgm:spPr/>
      <dgm:t>
        <a:bodyPr/>
        <a:lstStyle/>
        <a:p>
          <a:endParaRPr lang="en-US"/>
        </a:p>
      </dgm:t>
    </dgm:pt>
    <dgm:pt modelId="{E116B7F3-EE6A-4AFB-A97A-F5ED169F1E51}">
      <dgm:prSet/>
      <dgm:spPr/>
      <dgm:t>
        <a:bodyPr/>
        <a:lstStyle/>
        <a:p>
          <a:pPr>
            <a:defRPr cap="all"/>
          </a:pPr>
          <a:r>
            <a:rPr lang="en-US"/>
            <a:t>There are 5 qualitative and 21 quantitative variables which we will use to predict the quantitative response/dependent variable.</a:t>
          </a:r>
        </a:p>
      </dgm:t>
    </dgm:pt>
    <dgm:pt modelId="{33B0581E-81F4-4EEA-8C13-BA6752AB7CB5}" type="parTrans" cxnId="{FEAC70B6-7328-49BA-B538-A4B0AA360E53}">
      <dgm:prSet/>
      <dgm:spPr/>
      <dgm:t>
        <a:bodyPr/>
        <a:lstStyle/>
        <a:p>
          <a:endParaRPr lang="en-US"/>
        </a:p>
      </dgm:t>
    </dgm:pt>
    <dgm:pt modelId="{826989A1-3CEA-4395-807A-E4938F41FF8A}" type="sibTrans" cxnId="{FEAC70B6-7328-49BA-B538-A4B0AA360E53}">
      <dgm:prSet/>
      <dgm:spPr/>
      <dgm:t>
        <a:bodyPr/>
        <a:lstStyle/>
        <a:p>
          <a:endParaRPr lang="en-US"/>
        </a:p>
      </dgm:t>
    </dgm:pt>
    <dgm:pt modelId="{DD87B596-7E7A-4F38-87DA-2C1D8EC281DF}">
      <dgm:prSet/>
      <dgm:spPr/>
      <dgm:t>
        <a:bodyPr/>
        <a:lstStyle/>
        <a:p>
          <a:pPr>
            <a:defRPr cap="all"/>
          </a:pPr>
          <a:r>
            <a:rPr lang="en-US" dirty="0"/>
            <a:t>Our response variable is Price 2014 (Zillow Price Estimate) We used the available data from the set to model this response</a:t>
          </a:r>
        </a:p>
      </dgm:t>
    </dgm:pt>
    <dgm:pt modelId="{5E26C6CD-1B90-4AC0-9767-72EA3296CB08}" type="parTrans" cxnId="{A855C937-CD83-43F7-90B0-A82545EA202B}">
      <dgm:prSet/>
      <dgm:spPr/>
      <dgm:t>
        <a:bodyPr/>
        <a:lstStyle/>
        <a:p>
          <a:endParaRPr lang="en-US"/>
        </a:p>
      </dgm:t>
    </dgm:pt>
    <dgm:pt modelId="{E0D79FD1-EADB-4959-B2BC-1B4DD82F6C01}" type="sibTrans" cxnId="{A855C937-CD83-43F7-90B0-A82545EA202B}">
      <dgm:prSet/>
      <dgm:spPr/>
      <dgm:t>
        <a:bodyPr/>
        <a:lstStyle/>
        <a:p>
          <a:endParaRPr lang="en-US"/>
        </a:p>
      </dgm:t>
    </dgm:pt>
    <dgm:pt modelId="{82C557C5-4E3C-4C98-97E9-1A1A33A25E14}" type="pres">
      <dgm:prSet presAssocID="{E2444DD2-F352-4434-B4DD-AB00FC691E07}" presName="root" presStyleCnt="0">
        <dgm:presLayoutVars>
          <dgm:dir/>
          <dgm:resizeHandles val="exact"/>
        </dgm:presLayoutVars>
      </dgm:prSet>
      <dgm:spPr/>
    </dgm:pt>
    <dgm:pt modelId="{F4D3A451-F5B8-4060-AB5A-729FCF13EE48}" type="pres">
      <dgm:prSet presAssocID="{D22896E0-6665-426A-8425-343D04807671}" presName="compNode" presStyleCnt="0"/>
      <dgm:spPr/>
    </dgm:pt>
    <dgm:pt modelId="{B91F993C-DD1F-41BC-AFEB-CF1A5F42B05A}" type="pres">
      <dgm:prSet presAssocID="{D22896E0-6665-426A-8425-343D04807671}" presName="iconBgRect" presStyleLbl="bgShp" presStyleIdx="0" presStyleCnt="3"/>
      <dgm:spPr/>
    </dgm:pt>
    <dgm:pt modelId="{E2E35D9A-9F4B-49BB-98E3-DCFEF85A0696}" type="pres">
      <dgm:prSet presAssocID="{D22896E0-6665-426A-8425-343D048076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F665533-A713-49A7-A773-42AE6BB2E4B6}" type="pres">
      <dgm:prSet presAssocID="{D22896E0-6665-426A-8425-343D04807671}" presName="spaceRect" presStyleCnt="0"/>
      <dgm:spPr/>
    </dgm:pt>
    <dgm:pt modelId="{38CEEC48-05CD-40E3-B9C7-AEC59DA6C99F}" type="pres">
      <dgm:prSet presAssocID="{D22896E0-6665-426A-8425-343D04807671}" presName="textRect" presStyleLbl="revTx" presStyleIdx="0" presStyleCnt="3">
        <dgm:presLayoutVars>
          <dgm:chMax val="1"/>
          <dgm:chPref val="1"/>
        </dgm:presLayoutVars>
      </dgm:prSet>
      <dgm:spPr/>
    </dgm:pt>
    <dgm:pt modelId="{10596E4E-4286-4A47-B0A6-33CEE7A89E3B}" type="pres">
      <dgm:prSet presAssocID="{D61973EC-D49D-4A5A-8210-566A334F8389}" presName="sibTrans" presStyleCnt="0"/>
      <dgm:spPr/>
    </dgm:pt>
    <dgm:pt modelId="{3FC26EC2-DBBA-4392-A6CD-5A105C1498DD}" type="pres">
      <dgm:prSet presAssocID="{E116B7F3-EE6A-4AFB-A97A-F5ED169F1E51}" presName="compNode" presStyleCnt="0"/>
      <dgm:spPr/>
    </dgm:pt>
    <dgm:pt modelId="{7AE96442-8968-48A0-A9E8-D7A15F0E69A0}" type="pres">
      <dgm:prSet presAssocID="{E116B7F3-EE6A-4AFB-A97A-F5ED169F1E51}" presName="iconBgRect" presStyleLbl="bgShp" presStyleIdx="1" presStyleCnt="3"/>
      <dgm:spPr/>
    </dgm:pt>
    <dgm:pt modelId="{CD692DE8-CC2B-4C1F-B372-2755F7031025}" type="pres">
      <dgm:prSet presAssocID="{E116B7F3-EE6A-4AFB-A97A-F5ED169F1E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AFB55D0-AA58-4896-B8A3-E3CA1E61ED09}" type="pres">
      <dgm:prSet presAssocID="{E116B7F3-EE6A-4AFB-A97A-F5ED169F1E51}" presName="spaceRect" presStyleCnt="0"/>
      <dgm:spPr/>
    </dgm:pt>
    <dgm:pt modelId="{2EE5503A-5125-4876-8E81-BEEB814644DF}" type="pres">
      <dgm:prSet presAssocID="{E116B7F3-EE6A-4AFB-A97A-F5ED169F1E51}" presName="textRect" presStyleLbl="revTx" presStyleIdx="1" presStyleCnt="3">
        <dgm:presLayoutVars>
          <dgm:chMax val="1"/>
          <dgm:chPref val="1"/>
        </dgm:presLayoutVars>
      </dgm:prSet>
      <dgm:spPr/>
    </dgm:pt>
    <dgm:pt modelId="{D05D9287-3D65-49F4-8B85-A5F095C9462A}" type="pres">
      <dgm:prSet presAssocID="{826989A1-3CEA-4395-807A-E4938F41FF8A}" presName="sibTrans" presStyleCnt="0"/>
      <dgm:spPr/>
    </dgm:pt>
    <dgm:pt modelId="{1EE6E45F-A3C5-4B07-8233-BE698D1C0855}" type="pres">
      <dgm:prSet presAssocID="{DD87B596-7E7A-4F38-87DA-2C1D8EC281DF}" presName="compNode" presStyleCnt="0"/>
      <dgm:spPr/>
    </dgm:pt>
    <dgm:pt modelId="{46757BE4-FCD7-44A0-A5D5-5856A81C1C23}" type="pres">
      <dgm:prSet presAssocID="{DD87B596-7E7A-4F38-87DA-2C1D8EC281DF}" presName="iconBgRect" presStyleLbl="bgShp" presStyleIdx="2" presStyleCnt="3"/>
      <dgm:spPr/>
    </dgm:pt>
    <dgm:pt modelId="{3EB868BA-9CB3-4C9B-B4A3-46EEB4997D5D}" type="pres">
      <dgm:prSet presAssocID="{DD87B596-7E7A-4F38-87DA-2C1D8EC281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AE29952-D3FD-45C3-9477-623611565F6C}" type="pres">
      <dgm:prSet presAssocID="{DD87B596-7E7A-4F38-87DA-2C1D8EC281DF}" presName="spaceRect" presStyleCnt="0"/>
      <dgm:spPr/>
    </dgm:pt>
    <dgm:pt modelId="{9856D328-59B9-46FA-BC60-44D4578E5E88}" type="pres">
      <dgm:prSet presAssocID="{DD87B596-7E7A-4F38-87DA-2C1D8EC281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B41F01B-F727-4EA5-BD82-C73639B332CA}" type="presOf" srcId="{D22896E0-6665-426A-8425-343D04807671}" destId="{38CEEC48-05CD-40E3-B9C7-AEC59DA6C99F}" srcOrd="0" destOrd="0" presId="urn:microsoft.com/office/officeart/2018/5/layout/IconCircleLabelList"/>
    <dgm:cxn modelId="{6906CA2D-7FA6-4B8B-8ACC-015E76A07F13}" type="presOf" srcId="{DD87B596-7E7A-4F38-87DA-2C1D8EC281DF}" destId="{9856D328-59B9-46FA-BC60-44D4578E5E88}" srcOrd="0" destOrd="0" presId="urn:microsoft.com/office/officeart/2018/5/layout/IconCircleLabelList"/>
    <dgm:cxn modelId="{A855C937-CD83-43F7-90B0-A82545EA202B}" srcId="{E2444DD2-F352-4434-B4DD-AB00FC691E07}" destId="{DD87B596-7E7A-4F38-87DA-2C1D8EC281DF}" srcOrd="2" destOrd="0" parTransId="{5E26C6CD-1B90-4AC0-9767-72EA3296CB08}" sibTransId="{E0D79FD1-EADB-4959-B2BC-1B4DD82F6C01}"/>
    <dgm:cxn modelId="{59EBB453-F336-49B2-B0D0-15A0D9E1795E}" srcId="{E2444DD2-F352-4434-B4DD-AB00FC691E07}" destId="{D22896E0-6665-426A-8425-343D04807671}" srcOrd="0" destOrd="0" parTransId="{C8280353-F8AC-4DE0-BDC5-670168C3F8DF}" sibTransId="{D61973EC-D49D-4A5A-8210-566A334F8389}"/>
    <dgm:cxn modelId="{B921E6A0-7A1A-4044-AF0D-C853E6B4B810}" type="presOf" srcId="{E2444DD2-F352-4434-B4DD-AB00FC691E07}" destId="{82C557C5-4E3C-4C98-97E9-1A1A33A25E14}" srcOrd="0" destOrd="0" presId="urn:microsoft.com/office/officeart/2018/5/layout/IconCircleLabelList"/>
    <dgm:cxn modelId="{FEAC70B6-7328-49BA-B538-A4B0AA360E53}" srcId="{E2444DD2-F352-4434-B4DD-AB00FC691E07}" destId="{E116B7F3-EE6A-4AFB-A97A-F5ED169F1E51}" srcOrd="1" destOrd="0" parTransId="{33B0581E-81F4-4EEA-8C13-BA6752AB7CB5}" sibTransId="{826989A1-3CEA-4395-807A-E4938F41FF8A}"/>
    <dgm:cxn modelId="{9BEA1AD8-4BDC-4816-BEAF-CE5FCF75D64D}" type="presOf" srcId="{E116B7F3-EE6A-4AFB-A97A-F5ED169F1E51}" destId="{2EE5503A-5125-4876-8E81-BEEB814644DF}" srcOrd="0" destOrd="0" presId="urn:microsoft.com/office/officeart/2018/5/layout/IconCircleLabelList"/>
    <dgm:cxn modelId="{811DDFD6-AEA8-41FB-A870-4E4207A3465A}" type="presParOf" srcId="{82C557C5-4E3C-4C98-97E9-1A1A33A25E14}" destId="{F4D3A451-F5B8-4060-AB5A-729FCF13EE48}" srcOrd="0" destOrd="0" presId="urn:microsoft.com/office/officeart/2018/5/layout/IconCircleLabelList"/>
    <dgm:cxn modelId="{6F56DF3A-32CC-4169-A3C0-453D4A2C748E}" type="presParOf" srcId="{F4D3A451-F5B8-4060-AB5A-729FCF13EE48}" destId="{B91F993C-DD1F-41BC-AFEB-CF1A5F42B05A}" srcOrd="0" destOrd="0" presId="urn:microsoft.com/office/officeart/2018/5/layout/IconCircleLabelList"/>
    <dgm:cxn modelId="{859C0654-E62F-4A31-AC3D-10615EE942FF}" type="presParOf" srcId="{F4D3A451-F5B8-4060-AB5A-729FCF13EE48}" destId="{E2E35D9A-9F4B-49BB-98E3-DCFEF85A0696}" srcOrd="1" destOrd="0" presId="urn:microsoft.com/office/officeart/2018/5/layout/IconCircleLabelList"/>
    <dgm:cxn modelId="{8BF19DBC-8013-405A-A7D7-EE12C6B76953}" type="presParOf" srcId="{F4D3A451-F5B8-4060-AB5A-729FCF13EE48}" destId="{7F665533-A713-49A7-A773-42AE6BB2E4B6}" srcOrd="2" destOrd="0" presId="urn:microsoft.com/office/officeart/2018/5/layout/IconCircleLabelList"/>
    <dgm:cxn modelId="{D445F413-437F-455A-A73B-654723061AD8}" type="presParOf" srcId="{F4D3A451-F5B8-4060-AB5A-729FCF13EE48}" destId="{38CEEC48-05CD-40E3-B9C7-AEC59DA6C99F}" srcOrd="3" destOrd="0" presId="urn:microsoft.com/office/officeart/2018/5/layout/IconCircleLabelList"/>
    <dgm:cxn modelId="{28F23483-6FBD-4564-BAC2-8F3A5689CCAE}" type="presParOf" srcId="{82C557C5-4E3C-4C98-97E9-1A1A33A25E14}" destId="{10596E4E-4286-4A47-B0A6-33CEE7A89E3B}" srcOrd="1" destOrd="0" presId="urn:microsoft.com/office/officeart/2018/5/layout/IconCircleLabelList"/>
    <dgm:cxn modelId="{F6B1852D-4904-4AAD-823B-1CC8852944C0}" type="presParOf" srcId="{82C557C5-4E3C-4C98-97E9-1A1A33A25E14}" destId="{3FC26EC2-DBBA-4392-A6CD-5A105C1498DD}" srcOrd="2" destOrd="0" presId="urn:microsoft.com/office/officeart/2018/5/layout/IconCircleLabelList"/>
    <dgm:cxn modelId="{B0429D38-0BCD-4205-9F40-FC13B72379DE}" type="presParOf" srcId="{3FC26EC2-DBBA-4392-A6CD-5A105C1498DD}" destId="{7AE96442-8968-48A0-A9E8-D7A15F0E69A0}" srcOrd="0" destOrd="0" presId="urn:microsoft.com/office/officeart/2018/5/layout/IconCircleLabelList"/>
    <dgm:cxn modelId="{169B1E1E-6099-4CDB-90E7-CF2083593ADE}" type="presParOf" srcId="{3FC26EC2-DBBA-4392-A6CD-5A105C1498DD}" destId="{CD692DE8-CC2B-4C1F-B372-2755F7031025}" srcOrd="1" destOrd="0" presId="urn:microsoft.com/office/officeart/2018/5/layout/IconCircleLabelList"/>
    <dgm:cxn modelId="{55B1F177-ECC7-43B0-9C41-B0EF4490383F}" type="presParOf" srcId="{3FC26EC2-DBBA-4392-A6CD-5A105C1498DD}" destId="{9AFB55D0-AA58-4896-B8A3-E3CA1E61ED09}" srcOrd="2" destOrd="0" presId="urn:microsoft.com/office/officeart/2018/5/layout/IconCircleLabelList"/>
    <dgm:cxn modelId="{A72488CB-1131-437F-A585-9AD3C5AC4FD2}" type="presParOf" srcId="{3FC26EC2-DBBA-4392-A6CD-5A105C1498DD}" destId="{2EE5503A-5125-4876-8E81-BEEB814644DF}" srcOrd="3" destOrd="0" presId="urn:microsoft.com/office/officeart/2018/5/layout/IconCircleLabelList"/>
    <dgm:cxn modelId="{EF41A0BB-FA1B-4805-9A28-B824E9658840}" type="presParOf" srcId="{82C557C5-4E3C-4C98-97E9-1A1A33A25E14}" destId="{D05D9287-3D65-49F4-8B85-A5F095C9462A}" srcOrd="3" destOrd="0" presId="urn:microsoft.com/office/officeart/2018/5/layout/IconCircleLabelList"/>
    <dgm:cxn modelId="{47741E43-ED6B-4AB5-A2D9-F56F2A4E3B7D}" type="presParOf" srcId="{82C557C5-4E3C-4C98-97E9-1A1A33A25E14}" destId="{1EE6E45F-A3C5-4B07-8233-BE698D1C0855}" srcOrd="4" destOrd="0" presId="urn:microsoft.com/office/officeart/2018/5/layout/IconCircleLabelList"/>
    <dgm:cxn modelId="{D00A8C3E-5748-4021-93A7-A424BA249B49}" type="presParOf" srcId="{1EE6E45F-A3C5-4B07-8233-BE698D1C0855}" destId="{46757BE4-FCD7-44A0-A5D5-5856A81C1C23}" srcOrd="0" destOrd="0" presId="urn:microsoft.com/office/officeart/2018/5/layout/IconCircleLabelList"/>
    <dgm:cxn modelId="{444F4E5A-F025-4C4C-9C90-9CCA5138A3FB}" type="presParOf" srcId="{1EE6E45F-A3C5-4B07-8233-BE698D1C0855}" destId="{3EB868BA-9CB3-4C9B-B4A3-46EEB4997D5D}" srcOrd="1" destOrd="0" presId="urn:microsoft.com/office/officeart/2018/5/layout/IconCircleLabelList"/>
    <dgm:cxn modelId="{35D90022-2483-4D86-9876-BDF2A87B8EF9}" type="presParOf" srcId="{1EE6E45F-A3C5-4B07-8233-BE698D1C0855}" destId="{9AE29952-D3FD-45C3-9477-623611565F6C}" srcOrd="2" destOrd="0" presId="urn:microsoft.com/office/officeart/2018/5/layout/IconCircleLabelList"/>
    <dgm:cxn modelId="{7FAC1209-1A3B-42CA-81EA-DD555ABF8127}" type="presParOf" srcId="{1EE6E45F-A3C5-4B07-8233-BE698D1C0855}" destId="{9856D328-59B9-46FA-BC60-44D4578E5E8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42F0C7-D230-4772-9BB2-2D263F5B5BD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510840-FB9E-421D-A058-D6EB7E8E68BF}">
      <dgm:prSet custT="1"/>
      <dgm:spPr/>
      <dgm:t>
        <a:bodyPr/>
        <a:lstStyle/>
        <a:p>
          <a:r>
            <a:rPr lang="en-US" sz="1100" dirty="0"/>
            <a:t>Given the data set was collected from home sales in 2007, the goal of this analysis was to use current price estimates which requires modeling to 2014 estimate house prices.</a:t>
          </a:r>
        </a:p>
      </dgm:t>
    </dgm:pt>
    <dgm:pt modelId="{D2B710BE-C301-467C-AD26-1832C44CDDC1}" type="parTrans" cxnId="{51425A4B-39D2-477A-8A25-D6D2B5E8A3C3}">
      <dgm:prSet/>
      <dgm:spPr/>
      <dgm:t>
        <a:bodyPr/>
        <a:lstStyle/>
        <a:p>
          <a:endParaRPr lang="en-US" sz="2000"/>
        </a:p>
      </dgm:t>
    </dgm:pt>
    <dgm:pt modelId="{EE947874-E7CB-436E-996B-C9F53BFB71E7}" type="sibTrans" cxnId="{51425A4B-39D2-477A-8A25-D6D2B5E8A3C3}">
      <dgm:prSet/>
      <dgm:spPr/>
      <dgm:t>
        <a:bodyPr/>
        <a:lstStyle/>
        <a:p>
          <a:endParaRPr lang="en-US" sz="2000"/>
        </a:p>
      </dgm:t>
    </dgm:pt>
    <dgm:pt modelId="{5A8275D0-3A99-4583-BE08-1D79A2F6EB5F}">
      <dgm:prSet custT="1"/>
      <dgm:spPr/>
      <dgm:t>
        <a:bodyPr/>
        <a:lstStyle/>
        <a:p>
          <a:r>
            <a:rPr lang="en-US" sz="1200" dirty="0"/>
            <a:t>First, we check for completeness via missing values</a:t>
          </a:r>
        </a:p>
      </dgm:t>
    </dgm:pt>
    <dgm:pt modelId="{117C66D8-FBA0-4933-821F-4ACC25DADF0B}" type="parTrans" cxnId="{20ECA0DB-E27A-4961-B503-63F9EC32A44F}">
      <dgm:prSet/>
      <dgm:spPr/>
      <dgm:t>
        <a:bodyPr/>
        <a:lstStyle/>
        <a:p>
          <a:endParaRPr lang="en-US" sz="2000"/>
        </a:p>
      </dgm:t>
    </dgm:pt>
    <dgm:pt modelId="{1BC4744E-474E-4F61-A14A-1529185507DC}" type="sibTrans" cxnId="{20ECA0DB-E27A-4961-B503-63F9EC32A44F}">
      <dgm:prSet/>
      <dgm:spPr/>
      <dgm:t>
        <a:bodyPr/>
        <a:lstStyle/>
        <a:p>
          <a:endParaRPr lang="en-US" sz="2000"/>
        </a:p>
      </dgm:t>
    </dgm:pt>
    <dgm:pt modelId="{CCB1FDB3-AAB4-43B3-91CB-EDCC115FA887}">
      <dgm:prSet custT="1"/>
      <dgm:spPr/>
      <dgm:t>
        <a:bodyPr/>
        <a:lstStyle/>
        <a:p>
          <a:r>
            <a:rPr lang="en-US" sz="1200" dirty="0"/>
            <a:t>Next, we visualize the data to check for normality</a:t>
          </a:r>
        </a:p>
      </dgm:t>
    </dgm:pt>
    <dgm:pt modelId="{42331AEC-2D80-487E-8FB4-344B99510AB1}" type="parTrans" cxnId="{91582128-9F66-4B3C-8A22-AB5D50E5AC37}">
      <dgm:prSet/>
      <dgm:spPr/>
      <dgm:t>
        <a:bodyPr/>
        <a:lstStyle/>
        <a:p>
          <a:endParaRPr lang="en-US" sz="2000"/>
        </a:p>
      </dgm:t>
    </dgm:pt>
    <dgm:pt modelId="{47F6DCC5-1B3A-4F79-B63E-F2EFA38B671E}" type="sibTrans" cxnId="{91582128-9F66-4B3C-8A22-AB5D50E5AC37}">
      <dgm:prSet/>
      <dgm:spPr/>
      <dgm:t>
        <a:bodyPr/>
        <a:lstStyle/>
        <a:p>
          <a:endParaRPr lang="en-US" sz="2000"/>
        </a:p>
      </dgm:t>
    </dgm:pt>
    <dgm:pt modelId="{7456F0A1-0D52-4FC3-BB74-5191D749D534}">
      <dgm:prSet custT="1"/>
      <dgm:spPr/>
      <dgm:t>
        <a:bodyPr/>
        <a:lstStyle/>
        <a:p>
          <a:r>
            <a:rPr lang="en-US" sz="1200" dirty="0"/>
            <a:t>We can see the distribution is right skewed with a possible outlier.</a:t>
          </a:r>
        </a:p>
      </dgm:t>
    </dgm:pt>
    <dgm:pt modelId="{F2A15DBE-4C26-4D7E-99C6-61B0190A7B50}" type="parTrans" cxnId="{4F669DD7-6EA3-4E60-B32C-19B9B2CD9CEC}">
      <dgm:prSet/>
      <dgm:spPr/>
      <dgm:t>
        <a:bodyPr/>
        <a:lstStyle/>
        <a:p>
          <a:endParaRPr lang="en-US" sz="2000"/>
        </a:p>
      </dgm:t>
    </dgm:pt>
    <dgm:pt modelId="{8C2BFE08-3695-4864-921F-04F03C0F400E}" type="sibTrans" cxnId="{4F669DD7-6EA3-4E60-B32C-19B9B2CD9CEC}">
      <dgm:prSet/>
      <dgm:spPr/>
      <dgm:t>
        <a:bodyPr/>
        <a:lstStyle/>
        <a:p>
          <a:endParaRPr lang="en-US" sz="2000"/>
        </a:p>
      </dgm:t>
    </dgm:pt>
    <dgm:pt modelId="{AFFB5F77-1066-4AA4-BC89-E86968811004}" type="pres">
      <dgm:prSet presAssocID="{6D42F0C7-D230-4772-9BB2-2D263F5B5B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13C24C-B228-4242-8050-A6F29A502969}" type="pres">
      <dgm:prSet presAssocID="{39510840-FB9E-421D-A058-D6EB7E8E68BF}" presName="hierRoot1" presStyleCnt="0"/>
      <dgm:spPr/>
    </dgm:pt>
    <dgm:pt modelId="{DF8A529A-97DF-47E8-9EEB-EBE9AAF9F81B}" type="pres">
      <dgm:prSet presAssocID="{39510840-FB9E-421D-A058-D6EB7E8E68BF}" presName="composite" presStyleCnt="0"/>
      <dgm:spPr/>
    </dgm:pt>
    <dgm:pt modelId="{56ABF3FA-0AEE-43D2-AFD3-A3770747A17A}" type="pres">
      <dgm:prSet presAssocID="{39510840-FB9E-421D-A058-D6EB7E8E68BF}" presName="background" presStyleLbl="node0" presStyleIdx="0" presStyleCnt="4"/>
      <dgm:spPr/>
    </dgm:pt>
    <dgm:pt modelId="{48939D93-0FF7-4F43-AD43-228D90D48D52}" type="pres">
      <dgm:prSet presAssocID="{39510840-FB9E-421D-A058-D6EB7E8E68BF}" presName="text" presStyleLbl="fgAcc0" presStyleIdx="0" presStyleCnt="4">
        <dgm:presLayoutVars>
          <dgm:chPref val="3"/>
        </dgm:presLayoutVars>
      </dgm:prSet>
      <dgm:spPr/>
    </dgm:pt>
    <dgm:pt modelId="{338196EF-C05C-4F50-84E3-2E3543D82981}" type="pres">
      <dgm:prSet presAssocID="{39510840-FB9E-421D-A058-D6EB7E8E68BF}" presName="hierChild2" presStyleCnt="0"/>
      <dgm:spPr/>
    </dgm:pt>
    <dgm:pt modelId="{088D8909-1085-44B0-B291-86E51A12B0B9}" type="pres">
      <dgm:prSet presAssocID="{5A8275D0-3A99-4583-BE08-1D79A2F6EB5F}" presName="hierRoot1" presStyleCnt="0"/>
      <dgm:spPr/>
    </dgm:pt>
    <dgm:pt modelId="{A20F2671-01FA-4181-A98E-959D70E40079}" type="pres">
      <dgm:prSet presAssocID="{5A8275D0-3A99-4583-BE08-1D79A2F6EB5F}" presName="composite" presStyleCnt="0"/>
      <dgm:spPr/>
    </dgm:pt>
    <dgm:pt modelId="{50E188B4-F389-4DA1-9DC2-AFD0293E40F6}" type="pres">
      <dgm:prSet presAssocID="{5A8275D0-3A99-4583-BE08-1D79A2F6EB5F}" presName="background" presStyleLbl="node0" presStyleIdx="1" presStyleCnt="4"/>
      <dgm:spPr/>
    </dgm:pt>
    <dgm:pt modelId="{3C43AC71-800A-45E4-AE75-75B11E6CEA37}" type="pres">
      <dgm:prSet presAssocID="{5A8275D0-3A99-4583-BE08-1D79A2F6EB5F}" presName="text" presStyleLbl="fgAcc0" presStyleIdx="1" presStyleCnt="4">
        <dgm:presLayoutVars>
          <dgm:chPref val="3"/>
        </dgm:presLayoutVars>
      </dgm:prSet>
      <dgm:spPr/>
    </dgm:pt>
    <dgm:pt modelId="{7754F9DC-F054-424D-8472-3D4EA7715E2C}" type="pres">
      <dgm:prSet presAssocID="{5A8275D0-3A99-4583-BE08-1D79A2F6EB5F}" presName="hierChild2" presStyleCnt="0"/>
      <dgm:spPr/>
    </dgm:pt>
    <dgm:pt modelId="{6ED57F29-5E0E-4BD8-A88A-422F4DD9C415}" type="pres">
      <dgm:prSet presAssocID="{CCB1FDB3-AAB4-43B3-91CB-EDCC115FA887}" presName="hierRoot1" presStyleCnt="0"/>
      <dgm:spPr/>
    </dgm:pt>
    <dgm:pt modelId="{1C957825-BFC1-4FC9-8196-1E3B88590D27}" type="pres">
      <dgm:prSet presAssocID="{CCB1FDB3-AAB4-43B3-91CB-EDCC115FA887}" presName="composite" presStyleCnt="0"/>
      <dgm:spPr/>
    </dgm:pt>
    <dgm:pt modelId="{FCE4FD55-6C0A-426D-8F5E-E04A718DCC19}" type="pres">
      <dgm:prSet presAssocID="{CCB1FDB3-AAB4-43B3-91CB-EDCC115FA887}" presName="background" presStyleLbl="node0" presStyleIdx="2" presStyleCnt="4"/>
      <dgm:spPr/>
    </dgm:pt>
    <dgm:pt modelId="{759E573B-212B-4309-A365-8831F1E36621}" type="pres">
      <dgm:prSet presAssocID="{CCB1FDB3-AAB4-43B3-91CB-EDCC115FA887}" presName="text" presStyleLbl="fgAcc0" presStyleIdx="2" presStyleCnt="4">
        <dgm:presLayoutVars>
          <dgm:chPref val="3"/>
        </dgm:presLayoutVars>
      </dgm:prSet>
      <dgm:spPr/>
    </dgm:pt>
    <dgm:pt modelId="{41D14180-3C9D-4987-A71C-9DADC8941698}" type="pres">
      <dgm:prSet presAssocID="{CCB1FDB3-AAB4-43B3-91CB-EDCC115FA887}" presName="hierChild2" presStyleCnt="0"/>
      <dgm:spPr/>
    </dgm:pt>
    <dgm:pt modelId="{8D7845EB-C7B5-4821-99D6-8D1CDDA559AD}" type="pres">
      <dgm:prSet presAssocID="{7456F0A1-0D52-4FC3-BB74-5191D749D534}" presName="hierRoot1" presStyleCnt="0"/>
      <dgm:spPr/>
    </dgm:pt>
    <dgm:pt modelId="{8FDEA36B-651E-4F8B-9642-EEE7FD345D18}" type="pres">
      <dgm:prSet presAssocID="{7456F0A1-0D52-4FC3-BB74-5191D749D534}" presName="composite" presStyleCnt="0"/>
      <dgm:spPr/>
    </dgm:pt>
    <dgm:pt modelId="{BE3E651C-80E5-4667-A096-1B8FCD10B7F5}" type="pres">
      <dgm:prSet presAssocID="{7456F0A1-0D52-4FC3-BB74-5191D749D534}" presName="background" presStyleLbl="node0" presStyleIdx="3" presStyleCnt="4"/>
      <dgm:spPr/>
    </dgm:pt>
    <dgm:pt modelId="{E72F2CE1-3525-480A-92FD-04AB3160D9B5}" type="pres">
      <dgm:prSet presAssocID="{7456F0A1-0D52-4FC3-BB74-5191D749D534}" presName="text" presStyleLbl="fgAcc0" presStyleIdx="3" presStyleCnt="4">
        <dgm:presLayoutVars>
          <dgm:chPref val="3"/>
        </dgm:presLayoutVars>
      </dgm:prSet>
      <dgm:spPr/>
    </dgm:pt>
    <dgm:pt modelId="{105F8E17-BC8E-44C1-8171-3E385D72BD34}" type="pres">
      <dgm:prSet presAssocID="{7456F0A1-0D52-4FC3-BB74-5191D749D534}" presName="hierChild2" presStyleCnt="0"/>
      <dgm:spPr/>
    </dgm:pt>
  </dgm:ptLst>
  <dgm:cxnLst>
    <dgm:cxn modelId="{91582128-9F66-4B3C-8A22-AB5D50E5AC37}" srcId="{6D42F0C7-D230-4772-9BB2-2D263F5B5BD8}" destId="{CCB1FDB3-AAB4-43B3-91CB-EDCC115FA887}" srcOrd="2" destOrd="0" parTransId="{42331AEC-2D80-487E-8FB4-344B99510AB1}" sibTransId="{47F6DCC5-1B3A-4F79-B63E-F2EFA38B671E}"/>
    <dgm:cxn modelId="{8407D33F-FF9F-4649-8C77-8B9815A14044}" type="presOf" srcId="{5A8275D0-3A99-4583-BE08-1D79A2F6EB5F}" destId="{3C43AC71-800A-45E4-AE75-75B11E6CEA37}" srcOrd="0" destOrd="0" presId="urn:microsoft.com/office/officeart/2005/8/layout/hierarchy1"/>
    <dgm:cxn modelId="{51425A4B-39D2-477A-8A25-D6D2B5E8A3C3}" srcId="{6D42F0C7-D230-4772-9BB2-2D263F5B5BD8}" destId="{39510840-FB9E-421D-A058-D6EB7E8E68BF}" srcOrd="0" destOrd="0" parTransId="{D2B710BE-C301-467C-AD26-1832C44CDDC1}" sibTransId="{EE947874-E7CB-436E-996B-C9F53BFB71E7}"/>
    <dgm:cxn modelId="{CC7DDC7D-B2EF-472A-9558-D193F30C1A3D}" type="presOf" srcId="{39510840-FB9E-421D-A058-D6EB7E8E68BF}" destId="{48939D93-0FF7-4F43-AD43-228D90D48D52}" srcOrd="0" destOrd="0" presId="urn:microsoft.com/office/officeart/2005/8/layout/hierarchy1"/>
    <dgm:cxn modelId="{94595494-4960-483E-8323-80BDCCC3B93B}" type="presOf" srcId="{6D42F0C7-D230-4772-9BB2-2D263F5B5BD8}" destId="{AFFB5F77-1066-4AA4-BC89-E86968811004}" srcOrd="0" destOrd="0" presId="urn:microsoft.com/office/officeart/2005/8/layout/hierarchy1"/>
    <dgm:cxn modelId="{98DCA594-1EB7-4180-BD08-955B56D5FBB6}" type="presOf" srcId="{CCB1FDB3-AAB4-43B3-91CB-EDCC115FA887}" destId="{759E573B-212B-4309-A365-8831F1E36621}" srcOrd="0" destOrd="0" presId="urn:microsoft.com/office/officeart/2005/8/layout/hierarchy1"/>
    <dgm:cxn modelId="{4F669DD7-6EA3-4E60-B32C-19B9B2CD9CEC}" srcId="{6D42F0C7-D230-4772-9BB2-2D263F5B5BD8}" destId="{7456F0A1-0D52-4FC3-BB74-5191D749D534}" srcOrd="3" destOrd="0" parTransId="{F2A15DBE-4C26-4D7E-99C6-61B0190A7B50}" sibTransId="{8C2BFE08-3695-4864-921F-04F03C0F400E}"/>
    <dgm:cxn modelId="{20ECA0DB-E27A-4961-B503-63F9EC32A44F}" srcId="{6D42F0C7-D230-4772-9BB2-2D263F5B5BD8}" destId="{5A8275D0-3A99-4583-BE08-1D79A2F6EB5F}" srcOrd="1" destOrd="0" parTransId="{117C66D8-FBA0-4933-821F-4ACC25DADF0B}" sibTransId="{1BC4744E-474E-4F61-A14A-1529185507DC}"/>
    <dgm:cxn modelId="{7D20CBDC-B7F2-4939-AF3F-F30AAE93C1F9}" type="presOf" srcId="{7456F0A1-0D52-4FC3-BB74-5191D749D534}" destId="{E72F2CE1-3525-480A-92FD-04AB3160D9B5}" srcOrd="0" destOrd="0" presId="urn:microsoft.com/office/officeart/2005/8/layout/hierarchy1"/>
    <dgm:cxn modelId="{CB98C58A-A0D5-4B7C-B547-AC6AE5E019C0}" type="presParOf" srcId="{AFFB5F77-1066-4AA4-BC89-E86968811004}" destId="{2513C24C-B228-4242-8050-A6F29A502969}" srcOrd="0" destOrd="0" presId="urn:microsoft.com/office/officeart/2005/8/layout/hierarchy1"/>
    <dgm:cxn modelId="{F882F16C-1410-4C73-97F9-410CB365771B}" type="presParOf" srcId="{2513C24C-B228-4242-8050-A6F29A502969}" destId="{DF8A529A-97DF-47E8-9EEB-EBE9AAF9F81B}" srcOrd="0" destOrd="0" presId="urn:microsoft.com/office/officeart/2005/8/layout/hierarchy1"/>
    <dgm:cxn modelId="{D51E6339-C9A2-4079-8629-7E75BC4E4512}" type="presParOf" srcId="{DF8A529A-97DF-47E8-9EEB-EBE9AAF9F81B}" destId="{56ABF3FA-0AEE-43D2-AFD3-A3770747A17A}" srcOrd="0" destOrd="0" presId="urn:microsoft.com/office/officeart/2005/8/layout/hierarchy1"/>
    <dgm:cxn modelId="{9D1996C1-C402-4134-AB36-13E0EBBE4222}" type="presParOf" srcId="{DF8A529A-97DF-47E8-9EEB-EBE9AAF9F81B}" destId="{48939D93-0FF7-4F43-AD43-228D90D48D52}" srcOrd="1" destOrd="0" presId="urn:microsoft.com/office/officeart/2005/8/layout/hierarchy1"/>
    <dgm:cxn modelId="{F7D176C4-C1E8-4B4D-A88E-180C8B12EB16}" type="presParOf" srcId="{2513C24C-B228-4242-8050-A6F29A502969}" destId="{338196EF-C05C-4F50-84E3-2E3543D82981}" srcOrd="1" destOrd="0" presId="urn:microsoft.com/office/officeart/2005/8/layout/hierarchy1"/>
    <dgm:cxn modelId="{7A712196-684C-4EB6-BB65-C8F31CC904ED}" type="presParOf" srcId="{AFFB5F77-1066-4AA4-BC89-E86968811004}" destId="{088D8909-1085-44B0-B291-86E51A12B0B9}" srcOrd="1" destOrd="0" presId="urn:microsoft.com/office/officeart/2005/8/layout/hierarchy1"/>
    <dgm:cxn modelId="{D1CAFA1D-6203-45E7-A21D-5398260682F1}" type="presParOf" srcId="{088D8909-1085-44B0-B291-86E51A12B0B9}" destId="{A20F2671-01FA-4181-A98E-959D70E40079}" srcOrd="0" destOrd="0" presId="urn:microsoft.com/office/officeart/2005/8/layout/hierarchy1"/>
    <dgm:cxn modelId="{6F36B1C3-2B84-4D48-ABAB-2B4C9D81A5B6}" type="presParOf" srcId="{A20F2671-01FA-4181-A98E-959D70E40079}" destId="{50E188B4-F389-4DA1-9DC2-AFD0293E40F6}" srcOrd="0" destOrd="0" presId="urn:microsoft.com/office/officeart/2005/8/layout/hierarchy1"/>
    <dgm:cxn modelId="{B3939024-303B-4695-BF79-10B5CBCA958F}" type="presParOf" srcId="{A20F2671-01FA-4181-A98E-959D70E40079}" destId="{3C43AC71-800A-45E4-AE75-75B11E6CEA37}" srcOrd="1" destOrd="0" presId="urn:microsoft.com/office/officeart/2005/8/layout/hierarchy1"/>
    <dgm:cxn modelId="{9E2B961C-2771-44CF-A8BB-C1276FF7DADC}" type="presParOf" srcId="{088D8909-1085-44B0-B291-86E51A12B0B9}" destId="{7754F9DC-F054-424D-8472-3D4EA7715E2C}" srcOrd="1" destOrd="0" presId="urn:microsoft.com/office/officeart/2005/8/layout/hierarchy1"/>
    <dgm:cxn modelId="{F7861528-DC34-4C5F-A83B-481C2C0B5870}" type="presParOf" srcId="{AFFB5F77-1066-4AA4-BC89-E86968811004}" destId="{6ED57F29-5E0E-4BD8-A88A-422F4DD9C415}" srcOrd="2" destOrd="0" presId="urn:microsoft.com/office/officeart/2005/8/layout/hierarchy1"/>
    <dgm:cxn modelId="{94FFB8D8-6F9A-4011-8DDC-C4D92EB29B82}" type="presParOf" srcId="{6ED57F29-5E0E-4BD8-A88A-422F4DD9C415}" destId="{1C957825-BFC1-4FC9-8196-1E3B88590D27}" srcOrd="0" destOrd="0" presId="urn:microsoft.com/office/officeart/2005/8/layout/hierarchy1"/>
    <dgm:cxn modelId="{1C5FE63E-1A14-4A0C-9D34-F60B298CAF72}" type="presParOf" srcId="{1C957825-BFC1-4FC9-8196-1E3B88590D27}" destId="{FCE4FD55-6C0A-426D-8F5E-E04A718DCC19}" srcOrd="0" destOrd="0" presId="urn:microsoft.com/office/officeart/2005/8/layout/hierarchy1"/>
    <dgm:cxn modelId="{23482A1B-5815-4728-9D87-B24D650143E4}" type="presParOf" srcId="{1C957825-BFC1-4FC9-8196-1E3B88590D27}" destId="{759E573B-212B-4309-A365-8831F1E36621}" srcOrd="1" destOrd="0" presId="urn:microsoft.com/office/officeart/2005/8/layout/hierarchy1"/>
    <dgm:cxn modelId="{BB41CCAD-4A60-4340-864A-3FA2003F27BB}" type="presParOf" srcId="{6ED57F29-5E0E-4BD8-A88A-422F4DD9C415}" destId="{41D14180-3C9D-4987-A71C-9DADC8941698}" srcOrd="1" destOrd="0" presId="urn:microsoft.com/office/officeart/2005/8/layout/hierarchy1"/>
    <dgm:cxn modelId="{5A18C3A0-6076-4674-85DF-2B41DED06EED}" type="presParOf" srcId="{AFFB5F77-1066-4AA4-BC89-E86968811004}" destId="{8D7845EB-C7B5-4821-99D6-8D1CDDA559AD}" srcOrd="3" destOrd="0" presId="urn:microsoft.com/office/officeart/2005/8/layout/hierarchy1"/>
    <dgm:cxn modelId="{8E203F0C-2EBC-48AE-BA84-8B175B7A3767}" type="presParOf" srcId="{8D7845EB-C7B5-4821-99D6-8D1CDDA559AD}" destId="{8FDEA36B-651E-4F8B-9642-EEE7FD345D18}" srcOrd="0" destOrd="0" presId="urn:microsoft.com/office/officeart/2005/8/layout/hierarchy1"/>
    <dgm:cxn modelId="{FDC382F3-9A6B-437E-B0F5-985DBDA237D4}" type="presParOf" srcId="{8FDEA36B-651E-4F8B-9642-EEE7FD345D18}" destId="{BE3E651C-80E5-4667-A096-1B8FCD10B7F5}" srcOrd="0" destOrd="0" presId="urn:microsoft.com/office/officeart/2005/8/layout/hierarchy1"/>
    <dgm:cxn modelId="{40339A26-A125-4D90-A27F-E5319267D2D5}" type="presParOf" srcId="{8FDEA36B-651E-4F8B-9642-EEE7FD345D18}" destId="{E72F2CE1-3525-480A-92FD-04AB3160D9B5}" srcOrd="1" destOrd="0" presId="urn:microsoft.com/office/officeart/2005/8/layout/hierarchy1"/>
    <dgm:cxn modelId="{36F98BC3-13FB-4C38-B84D-8AF6007C14BE}" type="presParOf" srcId="{8D7845EB-C7B5-4821-99D6-8D1CDDA559AD}" destId="{105F8E17-BC8E-44C1-8171-3E385D72BD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81435C-F30E-4B6B-86DA-78495D9FD84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EA3FF18-A555-46CD-A402-3864B6FF34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Variables Zillow uses in its own home price estimate algorithm.</a:t>
          </a:r>
        </a:p>
      </dgm:t>
    </dgm:pt>
    <dgm:pt modelId="{7A037D0D-3333-4C9C-B1E2-018ACD3282E3}" type="parTrans" cxnId="{B87E710B-5A9B-4CDC-84B3-052248666EF5}">
      <dgm:prSet/>
      <dgm:spPr/>
      <dgm:t>
        <a:bodyPr/>
        <a:lstStyle/>
        <a:p>
          <a:endParaRPr lang="en-US"/>
        </a:p>
      </dgm:t>
    </dgm:pt>
    <dgm:pt modelId="{0019C10F-EA20-498A-887A-438DDED8245D}" type="sibTrans" cxnId="{B87E710B-5A9B-4CDC-84B3-052248666E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4372AE-5579-402F-8C9A-C47D675CEF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Square feet, distance, number of rooms, number of full and half baths. </a:t>
          </a:r>
        </a:p>
      </dgm:t>
    </dgm:pt>
    <dgm:pt modelId="{15A4AFA6-3988-4191-93C3-5775534C8743}" type="parTrans" cxnId="{1320B5EC-8F7A-4EEF-87CD-1AC9C0B7C52C}">
      <dgm:prSet/>
      <dgm:spPr/>
      <dgm:t>
        <a:bodyPr/>
        <a:lstStyle/>
        <a:p>
          <a:endParaRPr lang="en-US"/>
        </a:p>
      </dgm:t>
    </dgm:pt>
    <dgm:pt modelId="{41D68906-0FBB-4A8E-8B8E-0436CBF8CE34}" type="sibTrans" cxnId="{1320B5EC-8F7A-4EEF-87CD-1AC9C0B7C5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5507D9-A3E9-4F58-813C-AED8B4BA97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1: E(y) = β0 + β1x1 + β2x2 + β3x3 + β4x4 + β5x5</a:t>
          </a:r>
        </a:p>
      </dgm:t>
    </dgm:pt>
    <dgm:pt modelId="{703BEC6F-B371-40F8-A04F-E3FF576372D9}" type="parTrans" cxnId="{5DD07396-9381-4061-8E28-9E38BADADA9F}">
      <dgm:prSet/>
      <dgm:spPr/>
      <dgm:t>
        <a:bodyPr/>
        <a:lstStyle/>
        <a:p>
          <a:endParaRPr lang="en-US"/>
        </a:p>
      </dgm:t>
    </dgm:pt>
    <dgm:pt modelId="{2D656C25-674A-4C8E-A4B6-6D0E1E1EF6DA}" type="sibTrans" cxnId="{5DD07396-9381-4061-8E28-9E38BADADA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5EEFA4-2948-4ABB-BCDF-585486E5BB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Correlation matrix showed that these variables do have a linear relationship with the response variable.</a:t>
          </a:r>
        </a:p>
      </dgm:t>
    </dgm:pt>
    <dgm:pt modelId="{9135AAE2-4F00-4A0A-B982-3868A645B7D2}" type="parTrans" cxnId="{B004B8CF-0DBE-49C7-AF13-E2D3F8674938}">
      <dgm:prSet/>
      <dgm:spPr/>
      <dgm:t>
        <a:bodyPr/>
        <a:lstStyle/>
        <a:p>
          <a:endParaRPr lang="en-US"/>
        </a:p>
      </dgm:t>
    </dgm:pt>
    <dgm:pt modelId="{D885D05C-6E9A-40C6-B742-25726148E3D6}" type="sibTrans" cxnId="{B004B8CF-0DBE-49C7-AF13-E2D3F8674938}">
      <dgm:prSet/>
      <dgm:spPr/>
      <dgm:t>
        <a:bodyPr/>
        <a:lstStyle/>
        <a:p>
          <a:endParaRPr lang="en-US"/>
        </a:p>
      </dgm:t>
    </dgm:pt>
    <dgm:pt modelId="{1B2424D4-97C1-455C-BBAB-27826C96204B}" type="pres">
      <dgm:prSet presAssocID="{7081435C-F30E-4B6B-86DA-78495D9FD84B}" presName="root" presStyleCnt="0">
        <dgm:presLayoutVars>
          <dgm:dir/>
          <dgm:resizeHandles val="exact"/>
        </dgm:presLayoutVars>
      </dgm:prSet>
      <dgm:spPr/>
    </dgm:pt>
    <dgm:pt modelId="{7E1D65A3-7C73-4FF9-AF68-A67DBCE71062}" type="pres">
      <dgm:prSet presAssocID="{7081435C-F30E-4B6B-86DA-78495D9FD84B}" presName="container" presStyleCnt="0">
        <dgm:presLayoutVars>
          <dgm:dir/>
          <dgm:resizeHandles val="exact"/>
        </dgm:presLayoutVars>
      </dgm:prSet>
      <dgm:spPr/>
    </dgm:pt>
    <dgm:pt modelId="{15F583E3-7EDD-4E1C-AD62-E4CF68BB572F}" type="pres">
      <dgm:prSet presAssocID="{EEA3FF18-A555-46CD-A402-3864B6FF347F}" presName="compNode" presStyleCnt="0"/>
      <dgm:spPr/>
    </dgm:pt>
    <dgm:pt modelId="{9544BDE7-D640-4378-BF8F-657A045D76A5}" type="pres">
      <dgm:prSet presAssocID="{EEA3FF18-A555-46CD-A402-3864B6FF347F}" presName="iconBgRect" presStyleLbl="bgShp" presStyleIdx="0" presStyleCnt="4"/>
      <dgm:spPr/>
    </dgm:pt>
    <dgm:pt modelId="{68FED3CD-6D6B-4E85-93AF-D3C754A83ABB}" type="pres">
      <dgm:prSet presAssocID="{EEA3FF18-A555-46CD-A402-3864B6FF34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4CAAC7C1-88DC-4396-8A2A-5BF6883B9D47}" type="pres">
      <dgm:prSet presAssocID="{EEA3FF18-A555-46CD-A402-3864B6FF347F}" presName="spaceRect" presStyleCnt="0"/>
      <dgm:spPr/>
    </dgm:pt>
    <dgm:pt modelId="{0CA31FBA-689C-484D-903B-D9D6FFE30289}" type="pres">
      <dgm:prSet presAssocID="{EEA3FF18-A555-46CD-A402-3864B6FF347F}" presName="textRect" presStyleLbl="revTx" presStyleIdx="0" presStyleCnt="4">
        <dgm:presLayoutVars>
          <dgm:chMax val="1"/>
          <dgm:chPref val="1"/>
        </dgm:presLayoutVars>
      </dgm:prSet>
      <dgm:spPr/>
    </dgm:pt>
    <dgm:pt modelId="{55E35542-E7C6-4355-B33B-2121EB66EADF}" type="pres">
      <dgm:prSet presAssocID="{0019C10F-EA20-498A-887A-438DDED8245D}" presName="sibTrans" presStyleLbl="sibTrans2D1" presStyleIdx="0" presStyleCnt="0"/>
      <dgm:spPr/>
    </dgm:pt>
    <dgm:pt modelId="{07AC507B-88DE-4C67-A30F-DC555DE4CE0E}" type="pres">
      <dgm:prSet presAssocID="{A34372AE-5579-402F-8C9A-C47D675CEF02}" presName="compNode" presStyleCnt="0"/>
      <dgm:spPr/>
    </dgm:pt>
    <dgm:pt modelId="{4564E551-9C65-4F91-92F9-3FFD158102AB}" type="pres">
      <dgm:prSet presAssocID="{A34372AE-5579-402F-8C9A-C47D675CEF02}" presName="iconBgRect" presStyleLbl="bgShp" presStyleIdx="1" presStyleCnt="4"/>
      <dgm:spPr/>
    </dgm:pt>
    <dgm:pt modelId="{B2B347B8-4478-4BCC-AB94-BF050265393F}" type="pres">
      <dgm:prSet presAssocID="{A34372AE-5579-402F-8C9A-C47D675CEF0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htub"/>
        </a:ext>
      </dgm:extLst>
    </dgm:pt>
    <dgm:pt modelId="{6060B8A7-4A51-4AA5-BB44-21162355DE18}" type="pres">
      <dgm:prSet presAssocID="{A34372AE-5579-402F-8C9A-C47D675CEF02}" presName="spaceRect" presStyleCnt="0"/>
      <dgm:spPr/>
    </dgm:pt>
    <dgm:pt modelId="{20AF23F8-310D-464C-AD86-A0129CE5F8A0}" type="pres">
      <dgm:prSet presAssocID="{A34372AE-5579-402F-8C9A-C47D675CEF02}" presName="textRect" presStyleLbl="revTx" presStyleIdx="1" presStyleCnt="4">
        <dgm:presLayoutVars>
          <dgm:chMax val="1"/>
          <dgm:chPref val="1"/>
        </dgm:presLayoutVars>
      </dgm:prSet>
      <dgm:spPr/>
    </dgm:pt>
    <dgm:pt modelId="{67B8E4FA-25E6-4368-A710-064EA178F3C5}" type="pres">
      <dgm:prSet presAssocID="{41D68906-0FBB-4A8E-8B8E-0436CBF8CE34}" presName="sibTrans" presStyleLbl="sibTrans2D1" presStyleIdx="0" presStyleCnt="0"/>
      <dgm:spPr/>
    </dgm:pt>
    <dgm:pt modelId="{9555ECE2-B38E-4D16-B6BF-BEA1841FB5D3}" type="pres">
      <dgm:prSet presAssocID="{5F5507D9-A3E9-4F58-813C-AED8B4BA971F}" presName="compNode" presStyleCnt="0"/>
      <dgm:spPr/>
    </dgm:pt>
    <dgm:pt modelId="{3B14B164-053A-4CC6-B480-D850BE4F8E0C}" type="pres">
      <dgm:prSet presAssocID="{5F5507D9-A3E9-4F58-813C-AED8B4BA971F}" presName="iconBgRect" presStyleLbl="bgShp" presStyleIdx="2" presStyleCnt="4"/>
      <dgm:spPr/>
    </dgm:pt>
    <dgm:pt modelId="{AA35BBF1-95E4-4A4D-B25B-7E12E44C472F}" type="pres">
      <dgm:prSet presAssocID="{5F5507D9-A3E9-4F58-813C-AED8B4BA97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59970EA6-86D5-47A0-A248-00E7123C207F}" type="pres">
      <dgm:prSet presAssocID="{5F5507D9-A3E9-4F58-813C-AED8B4BA971F}" presName="spaceRect" presStyleCnt="0"/>
      <dgm:spPr/>
    </dgm:pt>
    <dgm:pt modelId="{8A5FDF91-139F-4337-A8D8-6E9D92B1A13B}" type="pres">
      <dgm:prSet presAssocID="{5F5507D9-A3E9-4F58-813C-AED8B4BA971F}" presName="textRect" presStyleLbl="revTx" presStyleIdx="2" presStyleCnt="4">
        <dgm:presLayoutVars>
          <dgm:chMax val="1"/>
          <dgm:chPref val="1"/>
        </dgm:presLayoutVars>
      </dgm:prSet>
      <dgm:spPr/>
    </dgm:pt>
    <dgm:pt modelId="{96135036-2A68-4686-AAED-05EA321BD04D}" type="pres">
      <dgm:prSet presAssocID="{2D656C25-674A-4C8E-A4B6-6D0E1E1EF6DA}" presName="sibTrans" presStyleLbl="sibTrans2D1" presStyleIdx="0" presStyleCnt="0"/>
      <dgm:spPr/>
    </dgm:pt>
    <dgm:pt modelId="{88E69664-42E9-4DA9-BCE1-804589843C92}" type="pres">
      <dgm:prSet presAssocID="{F95EEFA4-2948-4ABB-BCDF-585486E5BBFD}" presName="compNode" presStyleCnt="0"/>
      <dgm:spPr/>
    </dgm:pt>
    <dgm:pt modelId="{D5D2DD7B-8C46-45FE-83E8-611BCBD3C840}" type="pres">
      <dgm:prSet presAssocID="{F95EEFA4-2948-4ABB-BCDF-585486E5BBFD}" presName="iconBgRect" presStyleLbl="bgShp" presStyleIdx="3" presStyleCnt="4"/>
      <dgm:spPr/>
    </dgm:pt>
    <dgm:pt modelId="{CFA44E54-7708-4322-A447-3B34E67C5CBA}" type="pres">
      <dgm:prSet presAssocID="{F95EEFA4-2948-4ABB-BCDF-585486E5BB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63690A-4BA3-45CA-8FE3-59032955F6A7}" type="pres">
      <dgm:prSet presAssocID="{F95EEFA4-2948-4ABB-BCDF-585486E5BBFD}" presName="spaceRect" presStyleCnt="0"/>
      <dgm:spPr/>
    </dgm:pt>
    <dgm:pt modelId="{EB4DA82C-F358-47B1-B75E-11B5BACBB72B}" type="pres">
      <dgm:prSet presAssocID="{F95EEFA4-2948-4ABB-BCDF-585486E5BB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11B640A-B105-432E-BFDC-70968ACA06DC}" type="presOf" srcId="{EEA3FF18-A555-46CD-A402-3864B6FF347F}" destId="{0CA31FBA-689C-484D-903B-D9D6FFE30289}" srcOrd="0" destOrd="0" presId="urn:microsoft.com/office/officeart/2018/2/layout/IconCircleList"/>
    <dgm:cxn modelId="{B87E710B-5A9B-4CDC-84B3-052248666EF5}" srcId="{7081435C-F30E-4B6B-86DA-78495D9FD84B}" destId="{EEA3FF18-A555-46CD-A402-3864B6FF347F}" srcOrd="0" destOrd="0" parTransId="{7A037D0D-3333-4C9C-B1E2-018ACD3282E3}" sibTransId="{0019C10F-EA20-498A-887A-438DDED8245D}"/>
    <dgm:cxn modelId="{A9C62B67-451A-4D22-8548-B936E7D5CEB8}" type="presOf" srcId="{2D656C25-674A-4C8E-A4B6-6D0E1E1EF6DA}" destId="{96135036-2A68-4686-AAED-05EA321BD04D}" srcOrd="0" destOrd="0" presId="urn:microsoft.com/office/officeart/2018/2/layout/IconCircleList"/>
    <dgm:cxn modelId="{1DD1904C-4ABF-4627-B5E2-8706F037D328}" type="presOf" srcId="{F95EEFA4-2948-4ABB-BCDF-585486E5BBFD}" destId="{EB4DA82C-F358-47B1-B75E-11B5BACBB72B}" srcOrd="0" destOrd="0" presId="urn:microsoft.com/office/officeart/2018/2/layout/IconCircleList"/>
    <dgm:cxn modelId="{D4B70B75-6E46-4F7D-B859-536391D707E8}" type="presOf" srcId="{5F5507D9-A3E9-4F58-813C-AED8B4BA971F}" destId="{8A5FDF91-139F-4337-A8D8-6E9D92B1A13B}" srcOrd="0" destOrd="0" presId="urn:microsoft.com/office/officeart/2018/2/layout/IconCircleList"/>
    <dgm:cxn modelId="{1549AF58-80F8-4A3B-B1A2-56678D702AF3}" type="presOf" srcId="{7081435C-F30E-4B6B-86DA-78495D9FD84B}" destId="{1B2424D4-97C1-455C-BBAB-27826C96204B}" srcOrd="0" destOrd="0" presId="urn:microsoft.com/office/officeart/2018/2/layout/IconCircleList"/>
    <dgm:cxn modelId="{5DD07396-9381-4061-8E28-9E38BADADA9F}" srcId="{7081435C-F30E-4B6B-86DA-78495D9FD84B}" destId="{5F5507D9-A3E9-4F58-813C-AED8B4BA971F}" srcOrd="2" destOrd="0" parTransId="{703BEC6F-B371-40F8-A04F-E3FF576372D9}" sibTransId="{2D656C25-674A-4C8E-A4B6-6D0E1E1EF6DA}"/>
    <dgm:cxn modelId="{33CC33A5-0535-438B-BFDE-CA0BA9514602}" type="presOf" srcId="{0019C10F-EA20-498A-887A-438DDED8245D}" destId="{55E35542-E7C6-4355-B33B-2121EB66EADF}" srcOrd="0" destOrd="0" presId="urn:microsoft.com/office/officeart/2018/2/layout/IconCircleList"/>
    <dgm:cxn modelId="{5D262CB0-ED29-428C-BC0E-DB1A144A06C1}" type="presOf" srcId="{41D68906-0FBB-4A8E-8B8E-0436CBF8CE34}" destId="{67B8E4FA-25E6-4368-A710-064EA178F3C5}" srcOrd="0" destOrd="0" presId="urn:microsoft.com/office/officeart/2018/2/layout/IconCircleList"/>
    <dgm:cxn modelId="{B004B8CF-0DBE-49C7-AF13-E2D3F8674938}" srcId="{7081435C-F30E-4B6B-86DA-78495D9FD84B}" destId="{F95EEFA4-2948-4ABB-BCDF-585486E5BBFD}" srcOrd="3" destOrd="0" parTransId="{9135AAE2-4F00-4A0A-B982-3868A645B7D2}" sibTransId="{D885D05C-6E9A-40C6-B742-25726148E3D6}"/>
    <dgm:cxn modelId="{1320B5EC-8F7A-4EEF-87CD-1AC9C0B7C52C}" srcId="{7081435C-F30E-4B6B-86DA-78495D9FD84B}" destId="{A34372AE-5579-402F-8C9A-C47D675CEF02}" srcOrd="1" destOrd="0" parTransId="{15A4AFA6-3988-4191-93C3-5775534C8743}" sibTransId="{41D68906-0FBB-4A8E-8B8E-0436CBF8CE34}"/>
    <dgm:cxn modelId="{8DE3C8FF-2E47-4C31-B7DA-BCDD0F959E6A}" type="presOf" srcId="{A34372AE-5579-402F-8C9A-C47D675CEF02}" destId="{20AF23F8-310D-464C-AD86-A0129CE5F8A0}" srcOrd="0" destOrd="0" presId="urn:microsoft.com/office/officeart/2018/2/layout/IconCircleList"/>
    <dgm:cxn modelId="{A0F80C38-05BF-48FB-81A2-EB25EDC8B1E6}" type="presParOf" srcId="{1B2424D4-97C1-455C-BBAB-27826C96204B}" destId="{7E1D65A3-7C73-4FF9-AF68-A67DBCE71062}" srcOrd="0" destOrd="0" presId="urn:microsoft.com/office/officeart/2018/2/layout/IconCircleList"/>
    <dgm:cxn modelId="{92451B56-BA1C-465E-A2FB-C8360E818B5C}" type="presParOf" srcId="{7E1D65A3-7C73-4FF9-AF68-A67DBCE71062}" destId="{15F583E3-7EDD-4E1C-AD62-E4CF68BB572F}" srcOrd="0" destOrd="0" presId="urn:microsoft.com/office/officeart/2018/2/layout/IconCircleList"/>
    <dgm:cxn modelId="{85D75E0D-FC39-4213-9D60-12538CC6FD19}" type="presParOf" srcId="{15F583E3-7EDD-4E1C-AD62-E4CF68BB572F}" destId="{9544BDE7-D640-4378-BF8F-657A045D76A5}" srcOrd="0" destOrd="0" presId="urn:microsoft.com/office/officeart/2018/2/layout/IconCircleList"/>
    <dgm:cxn modelId="{DC7A3F98-15EE-4196-B1CF-10E56C2CFDBF}" type="presParOf" srcId="{15F583E3-7EDD-4E1C-AD62-E4CF68BB572F}" destId="{68FED3CD-6D6B-4E85-93AF-D3C754A83ABB}" srcOrd="1" destOrd="0" presId="urn:microsoft.com/office/officeart/2018/2/layout/IconCircleList"/>
    <dgm:cxn modelId="{939ED430-8627-42B2-B487-8A82C4437FA2}" type="presParOf" srcId="{15F583E3-7EDD-4E1C-AD62-E4CF68BB572F}" destId="{4CAAC7C1-88DC-4396-8A2A-5BF6883B9D47}" srcOrd="2" destOrd="0" presId="urn:microsoft.com/office/officeart/2018/2/layout/IconCircleList"/>
    <dgm:cxn modelId="{D48B6622-032D-41A3-9CEA-21117A1CB163}" type="presParOf" srcId="{15F583E3-7EDD-4E1C-AD62-E4CF68BB572F}" destId="{0CA31FBA-689C-484D-903B-D9D6FFE30289}" srcOrd="3" destOrd="0" presId="urn:microsoft.com/office/officeart/2018/2/layout/IconCircleList"/>
    <dgm:cxn modelId="{5FDF6E8E-CA5E-4755-9B03-858378076289}" type="presParOf" srcId="{7E1D65A3-7C73-4FF9-AF68-A67DBCE71062}" destId="{55E35542-E7C6-4355-B33B-2121EB66EADF}" srcOrd="1" destOrd="0" presId="urn:microsoft.com/office/officeart/2018/2/layout/IconCircleList"/>
    <dgm:cxn modelId="{72428DF9-CA21-4794-B712-9981948ECE2C}" type="presParOf" srcId="{7E1D65A3-7C73-4FF9-AF68-A67DBCE71062}" destId="{07AC507B-88DE-4C67-A30F-DC555DE4CE0E}" srcOrd="2" destOrd="0" presId="urn:microsoft.com/office/officeart/2018/2/layout/IconCircleList"/>
    <dgm:cxn modelId="{D8565D70-86EE-44E7-96D8-C18B7BDF6FF7}" type="presParOf" srcId="{07AC507B-88DE-4C67-A30F-DC555DE4CE0E}" destId="{4564E551-9C65-4F91-92F9-3FFD158102AB}" srcOrd="0" destOrd="0" presId="urn:microsoft.com/office/officeart/2018/2/layout/IconCircleList"/>
    <dgm:cxn modelId="{587AC631-65CE-4E32-B312-31562FE93A11}" type="presParOf" srcId="{07AC507B-88DE-4C67-A30F-DC555DE4CE0E}" destId="{B2B347B8-4478-4BCC-AB94-BF050265393F}" srcOrd="1" destOrd="0" presId="urn:microsoft.com/office/officeart/2018/2/layout/IconCircleList"/>
    <dgm:cxn modelId="{71D72A6E-7432-4656-A62D-161705D61B41}" type="presParOf" srcId="{07AC507B-88DE-4C67-A30F-DC555DE4CE0E}" destId="{6060B8A7-4A51-4AA5-BB44-21162355DE18}" srcOrd="2" destOrd="0" presId="urn:microsoft.com/office/officeart/2018/2/layout/IconCircleList"/>
    <dgm:cxn modelId="{F68528C3-E28C-4BC2-8754-4FC3877F0CD8}" type="presParOf" srcId="{07AC507B-88DE-4C67-A30F-DC555DE4CE0E}" destId="{20AF23F8-310D-464C-AD86-A0129CE5F8A0}" srcOrd="3" destOrd="0" presId="urn:microsoft.com/office/officeart/2018/2/layout/IconCircleList"/>
    <dgm:cxn modelId="{3AFD21D9-7C7A-46C1-9D76-7334BF1C24B0}" type="presParOf" srcId="{7E1D65A3-7C73-4FF9-AF68-A67DBCE71062}" destId="{67B8E4FA-25E6-4368-A710-064EA178F3C5}" srcOrd="3" destOrd="0" presId="urn:microsoft.com/office/officeart/2018/2/layout/IconCircleList"/>
    <dgm:cxn modelId="{48F7F758-D4E8-4A13-9D2B-7C8BFFE306B6}" type="presParOf" srcId="{7E1D65A3-7C73-4FF9-AF68-A67DBCE71062}" destId="{9555ECE2-B38E-4D16-B6BF-BEA1841FB5D3}" srcOrd="4" destOrd="0" presId="urn:microsoft.com/office/officeart/2018/2/layout/IconCircleList"/>
    <dgm:cxn modelId="{946E66E6-B4F6-4DAF-8DBF-DB8424C5CD73}" type="presParOf" srcId="{9555ECE2-B38E-4D16-B6BF-BEA1841FB5D3}" destId="{3B14B164-053A-4CC6-B480-D850BE4F8E0C}" srcOrd="0" destOrd="0" presId="urn:microsoft.com/office/officeart/2018/2/layout/IconCircleList"/>
    <dgm:cxn modelId="{94CE67E5-83AB-4BE0-A2B0-E73A75969F03}" type="presParOf" srcId="{9555ECE2-B38E-4D16-B6BF-BEA1841FB5D3}" destId="{AA35BBF1-95E4-4A4D-B25B-7E12E44C472F}" srcOrd="1" destOrd="0" presId="urn:microsoft.com/office/officeart/2018/2/layout/IconCircleList"/>
    <dgm:cxn modelId="{B89FD3AD-98F4-4431-8069-642BA690B9AB}" type="presParOf" srcId="{9555ECE2-B38E-4D16-B6BF-BEA1841FB5D3}" destId="{59970EA6-86D5-47A0-A248-00E7123C207F}" srcOrd="2" destOrd="0" presId="urn:microsoft.com/office/officeart/2018/2/layout/IconCircleList"/>
    <dgm:cxn modelId="{6605139C-C37A-4981-8345-34CA34118E8D}" type="presParOf" srcId="{9555ECE2-B38E-4D16-B6BF-BEA1841FB5D3}" destId="{8A5FDF91-139F-4337-A8D8-6E9D92B1A13B}" srcOrd="3" destOrd="0" presId="urn:microsoft.com/office/officeart/2018/2/layout/IconCircleList"/>
    <dgm:cxn modelId="{0A256DA4-9138-49A8-A42B-02F2C5EACE14}" type="presParOf" srcId="{7E1D65A3-7C73-4FF9-AF68-A67DBCE71062}" destId="{96135036-2A68-4686-AAED-05EA321BD04D}" srcOrd="5" destOrd="0" presId="urn:microsoft.com/office/officeart/2018/2/layout/IconCircleList"/>
    <dgm:cxn modelId="{A61C380F-A177-4633-8DD7-C8EC789A81AC}" type="presParOf" srcId="{7E1D65A3-7C73-4FF9-AF68-A67DBCE71062}" destId="{88E69664-42E9-4DA9-BCE1-804589843C92}" srcOrd="6" destOrd="0" presId="urn:microsoft.com/office/officeart/2018/2/layout/IconCircleList"/>
    <dgm:cxn modelId="{0D84BCE3-175D-4416-821D-036F65027466}" type="presParOf" srcId="{88E69664-42E9-4DA9-BCE1-804589843C92}" destId="{D5D2DD7B-8C46-45FE-83E8-611BCBD3C840}" srcOrd="0" destOrd="0" presId="urn:microsoft.com/office/officeart/2018/2/layout/IconCircleList"/>
    <dgm:cxn modelId="{9156E94C-D596-49A8-B0B7-50774ECB0695}" type="presParOf" srcId="{88E69664-42E9-4DA9-BCE1-804589843C92}" destId="{CFA44E54-7708-4322-A447-3B34E67C5CBA}" srcOrd="1" destOrd="0" presId="urn:microsoft.com/office/officeart/2018/2/layout/IconCircleList"/>
    <dgm:cxn modelId="{171FC785-2B28-4C76-81D1-4ECC6A2118A8}" type="presParOf" srcId="{88E69664-42E9-4DA9-BCE1-804589843C92}" destId="{0563690A-4BA3-45CA-8FE3-59032955F6A7}" srcOrd="2" destOrd="0" presId="urn:microsoft.com/office/officeart/2018/2/layout/IconCircleList"/>
    <dgm:cxn modelId="{3351AD26-71B4-4CCB-AD01-6A48FCA0A7CE}" type="presParOf" srcId="{88E69664-42E9-4DA9-BCE1-804589843C92}" destId="{EB4DA82C-F358-47B1-B75E-11B5BACBB7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E6D0FF-1A13-457D-9E28-87E11F123B5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2DA7A2-3BD0-4B3B-AA34-FE3A729861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tried three methods of transformation of Price 2014, square root, natural log and reciprocal.</a:t>
          </a:r>
        </a:p>
      </dgm:t>
    </dgm:pt>
    <dgm:pt modelId="{ABEDB38D-73E7-490E-9EFA-27BC92052D20}" type="parTrans" cxnId="{8FD077C1-8120-4D24-B668-A37E5FBAC4D1}">
      <dgm:prSet/>
      <dgm:spPr/>
      <dgm:t>
        <a:bodyPr/>
        <a:lstStyle/>
        <a:p>
          <a:endParaRPr lang="en-US"/>
        </a:p>
      </dgm:t>
    </dgm:pt>
    <dgm:pt modelId="{FF075CE8-42C3-4614-974C-5867910C4CCC}" type="sibTrans" cxnId="{8FD077C1-8120-4D24-B668-A37E5FBAC4D1}">
      <dgm:prSet/>
      <dgm:spPr/>
      <dgm:t>
        <a:bodyPr/>
        <a:lstStyle/>
        <a:p>
          <a:endParaRPr lang="en-US"/>
        </a:p>
      </dgm:t>
    </dgm:pt>
    <dgm:pt modelId="{C0EF441A-0DD3-4A56-AD00-6A60A82487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 of the 3 transformations we selected the natural log as giving us the best normality feature in our response variable.</a:t>
          </a:r>
        </a:p>
      </dgm:t>
    </dgm:pt>
    <dgm:pt modelId="{17790D7A-026A-482C-8A8E-BD657BF76355}" type="parTrans" cxnId="{E5ECF792-A9DF-4E27-8168-1A467B4B20AB}">
      <dgm:prSet/>
      <dgm:spPr/>
      <dgm:t>
        <a:bodyPr/>
        <a:lstStyle/>
        <a:p>
          <a:endParaRPr lang="en-US"/>
        </a:p>
      </dgm:t>
    </dgm:pt>
    <dgm:pt modelId="{70080C85-2C45-4051-BAB6-F07C8D31FBD0}" type="sibTrans" cxnId="{E5ECF792-A9DF-4E27-8168-1A467B4B20AB}">
      <dgm:prSet/>
      <dgm:spPr/>
      <dgm:t>
        <a:bodyPr/>
        <a:lstStyle/>
        <a:p>
          <a:endParaRPr lang="en-US"/>
        </a:p>
      </dgm:t>
    </dgm:pt>
    <dgm:pt modelId="{4FB076EF-C19E-4669-9226-29591FFFF4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still saw potential for an outlier in our data and kept that in mind as we investigated further</a:t>
          </a:r>
        </a:p>
      </dgm:t>
    </dgm:pt>
    <dgm:pt modelId="{32B41AEF-731C-4D0C-B3D0-EDAD364C19D9}" type="parTrans" cxnId="{49CA9EC5-1FA8-4F71-B456-B4ED194FBA9F}">
      <dgm:prSet/>
      <dgm:spPr/>
      <dgm:t>
        <a:bodyPr/>
        <a:lstStyle/>
        <a:p>
          <a:endParaRPr lang="en-US"/>
        </a:p>
      </dgm:t>
    </dgm:pt>
    <dgm:pt modelId="{A712CCDD-742D-4BBF-BAEE-F3732787A9B6}" type="sibTrans" cxnId="{49CA9EC5-1FA8-4F71-B456-B4ED194FBA9F}">
      <dgm:prSet/>
      <dgm:spPr/>
      <dgm:t>
        <a:bodyPr/>
        <a:lstStyle/>
        <a:p>
          <a:endParaRPr lang="en-US"/>
        </a:p>
      </dgm:t>
    </dgm:pt>
    <dgm:pt modelId="{317D9A1A-1321-41DB-9993-8099306D2C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also considered log transformation of number of rooms.</a:t>
          </a:r>
        </a:p>
      </dgm:t>
    </dgm:pt>
    <dgm:pt modelId="{16D8299C-4885-455E-9AEE-4CC41EEC8A14}" type="parTrans" cxnId="{EC2B58DE-F3C4-489A-AC75-D317D0674BE8}">
      <dgm:prSet/>
      <dgm:spPr/>
      <dgm:t>
        <a:bodyPr/>
        <a:lstStyle/>
        <a:p>
          <a:endParaRPr lang="en-US"/>
        </a:p>
      </dgm:t>
    </dgm:pt>
    <dgm:pt modelId="{C3FEBE24-5F40-4A0F-89DE-25227C56865C}" type="sibTrans" cxnId="{EC2B58DE-F3C4-489A-AC75-D317D0674BE8}">
      <dgm:prSet/>
      <dgm:spPr/>
      <dgm:t>
        <a:bodyPr/>
        <a:lstStyle/>
        <a:p>
          <a:endParaRPr lang="en-US"/>
        </a:p>
      </dgm:t>
    </dgm:pt>
    <dgm:pt modelId="{7E2BBB49-C557-4C3A-9DFA-4BC31B728601}" type="pres">
      <dgm:prSet presAssocID="{0DE6D0FF-1A13-457D-9E28-87E11F123B57}" presName="root" presStyleCnt="0">
        <dgm:presLayoutVars>
          <dgm:dir/>
          <dgm:resizeHandles val="exact"/>
        </dgm:presLayoutVars>
      </dgm:prSet>
      <dgm:spPr/>
    </dgm:pt>
    <dgm:pt modelId="{0DFDEA98-6CE9-4834-BC73-1DE2862274AB}" type="pres">
      <dgm:prSet presAssocID="{E52DA7A2-3BD0-4B3B-AA34-FE3A7298618B}" presName="compNode" presStyleCnt="0"/>
      <dgm:spPr/>
    </dgm:pt>
    <dgm:pt modelId="{45569319-8DB0-4BBA-BD36-6CDB0B220365}" type="pres">
      <dgm:prSet presAssocID="{E52DA7A2-3BD0-4B3B-AA34-FE3A7298618B}" presName="bgRect" presStyleLbl="bgShp" presStyleIdx="0" presStyleCnt="4"/>
      <dgm:spPr/>
    </dgm:pt>
    <dgm:pt modelId="{33923D86-7D24-4719-8162-3D91C78EDF68}" type="pres">
      <dgm:prSet presAssocID="{E52DA7A2-3BD0-4B3B-AA34-FE3A729861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FDCBCCA6-C5FF-4C9C-BBA9-35AE40E0F5BC}" type="pres">
      <dgm:prSet presAssocID="{E52DA7A2-3BD0-4B3B-AA34-FE3A7298618B}" presName="spaceRect" presStyleCnt="0"/>
      <dgm:spPr/>
    </dgm:pt>
    <dgm:pt modelId="{096E9BB8-2306-4AA2-B746-DEFBB459CA97}" type="pres">
      <dgm:prSet presAssocID="{E52DA7A2-3BD0-4B3B-AA34-FE3A7298618B}" presName="parTx" presStyleLbl="revTx" presStyleIdx="0" presStyleCnt="4">
        <dgm:presLayoutVars>
          <dgm:chMax val="0"/>
          <dgm:chPref val="0"/>
        </dgm:presLayoutVars>
      </dgm:prSet>
      <dgm:spPr/>
    </dgm:pt>
    <dgm:pt modelId="{F8C9A827-D91C-467A-A260-F47A8A528719}" type="pres">
      <dgm:prSet presAssocID="{FF075CE8-42C3-4614-974C-5867910C4CCC}" presName="sibTrans" presStyleCnt="0"/>
      <dgm:spPr/>
    </dgm:pt>
    <dgm:pt modelId="{7DA4079E-FA55-4F27-9B9C-C95CA004D269}" type="pres">
      <dgm:prSet presAssocID="{C0EF441A-0DD3-4A56-AD00-6A60A824876A}" presName="compNode" presStyleCnt="0"/>
      <dgm:spPr/>
    </dgm:pt>
    <dgm:pt modelId="{9E4B6F95-B99D-44CD-BAE9-86E3875AA549}" type="pres">
      <dgm:prSet presAssocID="{C0EF441A-0DD3-4A56-AD00-6A60A824876A}" presName="bgRect" presStyleLbl="bgShp" presStyleIdx="1" presStyleCnt="4"/>
      <dgm:spPr/>
    </dgm:pt>
    <dgm:pt modelId="{F841BD5D-7C7F-4811-A2D0-746A900D251A}" type="pres">
      <dgm:prSet presAssocID="{C0EF441A-0DD3-4A56-AD00-6A60A82487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17FCE3E-973B-4BEC-ADD3-AE35707526E8}" type="pres">
      <dgm:prSet presAssocID="{C0EF441A-0DD3-4A56-AD00-6A60A824876A}" presName="spaceRect" presStyleCnt="0"/>
      <dgm:spPr/>
    </dgm:pt>
    <dgm:pt modelId="{6CD6A733-E059-4D4C-9533-56CEF35F77CE}" type="pres">
      <dgm:prSet presAssocID="{C0EF441A-0DD3-4A56-AD00-6A60A824876A}" presName="parTx" presStyleLbl="revTx" presStyleIdx="1" presStyleCnt="4">
        <dgm:presLayoutVars>
          <dgm:chMax val="0"/>
          <dgm:chPref val="0"/>
        </dgm:presLayoutVars>
      </dgm:prSet>
      <dgm:spPr/>
    </dgm:pt>
    <dgm:pt modelId="{9281181C-A396-4E6A-8B32-81423E6B5F7C}" type="pres">
      <dgm:prSet presAssocID="{70080C85-2C45-4051-BAB6-F07C8D31FBD0}" presName="sibTrans" presStyleCnt="0"/>
      <dgm:spPr/>
    </dgm:pt>
    <dgm:pt modelId="{D7C38DC1-7755-498C-891C-E706542BE621}" type="pres">
      <dgm:prSet presAssocID="{4FB076EF-C19E-4669-9226-29591FFFF4B3}" presName="compNode" presStyleCnt="0"/>
      <dgm:spPr/>
    </dgm:pt>
    <dgm:pt modelId="{63C385B4-F45C-4DC7-BC10-7CCA903EB7A2}" type="pres">
      <dgm:prSet presAssocID="{4FB076EF-C19E-4669-9226-29591FFFF4B3}" presName="bgRect" presStyleLbl="bgShp" presStyleIdx="2" presStyleCnt="4"/>
      <dgm:spPr/>
    </dgm:pt>
    <dgm:pt modelId="{C89957C1-B1B9-4A37-A9D7-EF7F6D5C23FB}" type="pres">
      <dgm:prSet presAssocID="{4FB076EF-C19E-4669-9226-29591FFFF4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396BEF2-B793-48FC-B8D0-5E418D1C409F}" type="pres">
      <dgm:prSet presAssocID="{4FB076EF-C19E-4669-9226-29591FFFF4B3}" presName="spaceRect" presStyleCnt="0"/>
      <dgm:spPr/>
    </dgm:pt>
    <dgm:pt modelId="{6099B967-25C4-4642-AE23-3047FA3A3A0C}" type="pres">
      <dgm:prSet presAssocID="{4FB076EF-C19E-4669-9226-29591FFFF4B3}" presName="parTx" presStyleLbl="revTx" presStyleIdx="2" presStyleCnt="4">
        <dgm:presLayoutVars>
          <dgm:chMax val="0"/>
          <dgm:chPref val="0"/>
        </dgm:presLayoutVars>
      </dgm:prSet>
      <dgm:spPr/>
    </dgm:pt>
    <dgm:pt modelId="{2A00F6C0-327D-404F-9C78-9865E61266F8}" type="pres">
      <dgm:prSet presAssocID="{A712CCDD-742D-4BBF-BAEE-F3732787A9B6}" presName="sibTrans" presStyleCnt="0"/>
      <dgm:spPr/>
    </dgm:pt>
    <dgm:pt modelId="{221DD33A-08C6-469F-B750-ADF46CFE2580}" type="pres">
      <dgm:prSet presAssocID="{317D9A1A-1321-41DB-9993-8099306D2CDE}" presName="compNode" presStyleCnt="0"/>
      <dgm:spPr/>
    </dgm:pt>
    <dgm:pt modelId="{3F336BB0-D902-4FE2-8A62-EEE052A814B9}" type="pres">
      <dgm:prSet presAssocID="{317D9A1A-1321-41DB-9993-8099306D2CDE}" presName="bgRect" presStyleLbl="bgShp" presStyleIdx="3" presStyleCnt="4"/>
      <dgm:spPr/>
    </dgm:pt>
    <dgm:pt modelId="{05E74208-8202-441B-8CF1-B720FD07D587}" type="pres">
      <dgm:prSet presAssocID="{317D9A1A-1321-41DB-9993-8099306D2C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49B7FDA-B07D-4DA0-8493-07A18C5F989F}" type="pres">
      <dgm:prSet presAssocID="{317D9A1A-1321-41DB-9993-8099306D2CDE}" presName="spaceRect" presStyleCnt="0"/>
      <dgm:spPr/>
    </dgm:pt>
    <dgm:pt modelId="{EB3B3A4D-DA8A-470E-9F5C-005C9E47266A}" type="pres">
      <dgm:prSet presAssocID="{317D9A1A-1321-41DB-9993-8099306D2CD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629AE09-0C28-4706-9F57-841698A1D097}" type="presOf" srcId="{4FB076EF-C19E-4669-9226-29591FFFF4B3}" destId="{6099B967-25C4-4642-AE23-3047FA3A3A0C}" srcOrd="0" destOrd="0" presId="urn:microsoft.com/office/officeart/2018/2/layout/IconVerticalSolidList"/>
    <dgm:cxn modelId="{EC8B601E-9A58-44A7-9D35-EB0A6FB87A3F}" type="presOf" srcId="{C0EF441A-0DD3-4A56-AD00-6A60A824876A}" destId="{6CD6A733-E059-4D4C-9533-56CEF35F77CE}" srcOrd="0" destOrd="0" presId="urn:microsoft.com/office/officeart/2018/2/layout/IconVerticalSolidList"/>
    <dgm:cxn modelId="{5851A747-DDC1-4F19-8639-CFA2A9F92E62}" type="presOf" srcId="{E52DA7A2-3BD0-4B3B-AA34-FE3A7298618B}" destId="{096E9BB8-2306-4AA2-B746-DEFBB459CA97}" srcOrd="0" destOrd="0" presId="urn:microsoft.com/office/officeart/2018/2/layout/IconVerticalSolidList"/>
    <dgm:cxn modelId="{0140AB58-159A-496E-8BD4-A7803E91471B}" type="presOf" srcId="{0DE6D0FF-1A13-457D-9E28-87E11F123B57}" destId="{7E2BBB49-C557-4C3A-9DFA-4BC31B728601}" srcOrd="0" destOrd="0" presId="urn:microsoft.com/office/officeart/2018/2/layout/IconVerticalSolidList"/>
    <dgm:cxn modelId="{E5ECF792-A9DF-4E27-8168-1A467B4B20AB}" srcId="{0DE6D0FF-1A13-457D-9E28-87E11F123B57}" destId="{C0EF441A-0DD3-4A56-AD00-6A60A824876A}" srcOrd="1" destOrd="0" parTransId="{17790D7A-026A-482C-8A8E-BD657BF76355}" sibTransId="{70080C85-2C45-4051-BAB6-F07C8D31FBD0}"/>
    <dgm:cxn modelId="{8FD077C1-8120-4D24-B668-A37E5FBAC4D1}" srcId="{0DE6D0FF-1A13-457D-9E28-87E11F123B57}" destId="{E52DA7A2-3BD0-4B3B-AA34-FE3A7298618B}" srcOrd="0" destOrd="0" parTransId="{ABEDB38D-73E7-490E-9EFA-27BC92052D20}" sibTransId="{FF075CE8-42C3-4614-974C-5867910C4CCC}"/>
    <dgm:cxn modelId="{49CA9EC5-1FA8-4F71-B456-B4ED194FBA9F}" srcId="{0DE6D0FF-1A13-457D-9E28-87E11F123B57}" destId="{4FB076EF-C19E-4669-9226-29591FFFF4B3}" srcOrd="2" destOrd="0" parTransId="{32B41AEF-731C-4D0C-B3D0-EDAD364C19D9}" sibTransId="{A712CCDD-742D-4BBF-BAEE-F3732787A9B6}"/>
    <dgm:cxn modelId="{440FBEC6-AEE0-416E-90FE-A69D900C6797}" type="presOf" srcId="{317D9A1A-1321-41DB-9993-8099306D2CDE}" destId="{EB3B3A4D-DA8A-470E-9F5C-005C9E47266A}" srcOrd="0" destOrd="0" presId="urn:microsoft.com/office/officeart/2018/2/layout/IconVerticalSolidList"/>
    <dgm:cxn modelId="{EC2B58DE-F3C4-489A-AC75-D317D0674BE8}" srcId="{0DE6D0FF-1A13-457D-9E28-87E11F123B57}" destId="{317D9A1A-1321-41DB-9993-8099306D2CDE}" srcOrd="3" destOrd="0" parTransId="{16D8299C-4885-455E-9AEE-4CC41EEC8A14}" sibTransId="{C3FEBE24-5F40-4A0F-89DE-25227C56865C}"/>
    <dgm:cxn modelId="{6DB6FCB0-E372-492B-A15A-F6D22883C775}" type="presParOf" srcId="{7E2BBB49-C557-4C3A-9DFA-4BC31B728601}" destId="{0DFDEA98-6CE9-4834-BC73-1DE2862274AB}" srcOrd="0" destOrd="0" presId="urn:microsoft.com/office/officeart/2018/2/layout/IconVerticalSolidList"/>
    <dgm:cxn modelId="{0D17EE5B-A8ED-43B5-8905-71B2D05C7534}" type="presParOf" srcId="{0DFDEA98-6CE9-4834-BC73-1DE2862274AB}" destId="{45569319-8DB0-4BBA-BD36-6CDB0B220365}" srcOrd="0" destOrd="0" presId="urn:microsoft.com/office/officeart/2018/2/layout/IconVerticalSolidList"/>
    <dgm:cxn modelId="{C3C439EE-C3F7-4573-BC04-EB4B5ABD0A3A}" type="presParOf" srcId="{0DFDEA98-6CE9-4834-BC73-1DE2862274AB}" destId="{33923D86-7D24-4719-8162-3D91C78EDF68}" srcOrd="1" destOrd="0" presId="urn:microsoft.com/office/officeart/2018/2/layout/IconVerticalSolidList"/>
    <dgm:cxn modelId="{86965B40-9D22-444A-A32A-AD334337A01A}" type="presParOf" srcId="{0DFDEA98-6CE9-4834-BC73-1DE2862274AB}" destId="{FDCBCCA6-C5FF-4C9C-BBA9-35AE40E0F5BC}" srcOrd="2" destOrd="0" presId="urn:microsoft.com/office/officeart/2018/2/layout/IconVerticalSolidList"/>
    <dgm:cxn modelId="{7BC7FC40-7859-4459-9F51-AB93EFAAD0AF}" type="presParOf" srcId="{0DFDEA98-6CE9-4834-BC73-1DE2862274AB}" destId="{096E9BB8-2306-4AA2-B746-DEFBB459CA97}" srcOrd="3" destOrd="0" presId="urn:microsoft.com/office/officeart/2018/2/layout/IconVerticalSolidList"/>
    <dgm:cxn modelId="{A6B0F97A-579B-4BB5-8910-4BE1E4CEDACA}" type="presParOf" srcId="{7E2BBB49-C557-4C3A-9DFA-4BC31B728601}" destId="{F8C9A827-D91C-467A-A260-F47A8A528719}" srcOrd="1" destOrd="0" presId="urn:microsoft.com/office/officeart/2018/2/layout/IconVerticalSolidList"/>
    <dgm:cxn modelId="{8DF02FD3-6D42-451A-9A07-AE712A42073B}" type="presParOf" srcId="{7E2BBB49-C557-4C3A-9DFA-4BC31B728601}" destId="{7DA4079E-FA55-4F27-9B9C-C95CA004D269}" srcOrd="2" destOrd="0" presId="urn:microsoft.com/office/officeart/2018/2/layout/IconVerticalSolidList"/>
    <dgm:cxn modelId="{D4E9BC06-CB2D-4401-A4E1-EF29BAADC7F9}" type="presParOf" srcId="{7DA4079E-FA55-4F27-9B9C-C95CA004D269}" destId="{9E4B6F95-B99D-44CD-BAE9-86E3875AA549}" srcOrd="0" destOrd="0" presId="urn:microsoft.com/office/officeart/2018/2/layout/IconVerticalSolidList"/>
    <dgm:cxn modelId="{C0F27180-8DE3-4CD3-838E-D01D3C0B4BBB}" type="presParOf" srcId="{7DA4079E-FA55-4F27-9B9C-C95CA004D269}" destId="{F841BD5D-7C7F-4811-A2D0-746A900D251A}" srcOrd="1" destOrd="0" presId="urn:microsoft.com/office/officeart/2018/2/layout/IconVerticalSolidList"/>
    <dgm:cxn modelId="{D419149B-2556-4B92-827A-CB12C642F6E4}" type="presParOf" srcId="{7DA4079E-FA55-4F27-9B9C-C95CA004D269}" destId="{117FCE3E-973B-4BEC-ADD3-AE35707526E8}" srcOrd="2" destOrd="0" presId="urn:microsoft.com/office/officeart/2018/2/layout/IconVerticalSolidList"/>
    <dgm:cxn modelId="{37511B29-1E6F-4B63-9B95-9CE389D5460B}" type="presParOf" srcId="{7DA4079E-FA55-4F27-9B9C-C95CA004D269}" destId="{6CD6A733-E059-4D4C-9533-56CEF35F77CE}" srcOrd="3" destOrd="0" presId="urn:microsoft.com/office/officeart/2018/2/layout/IconVerticalSolidList"/>
    <dgm:cxn modelId="{C0271509-5A57-46C8-B68C-E361D0FF88FF}" type="presParOf" srcId="{7E2BBB49-C557-4C3A-9DFA-4BC31B728601}" destId="{9281181C-A396-4E6A-8B32-81423E6B5F7C}" srcOrd="3" destOrd="0" presId="urn:microsoft.com/office/officeart/2018/2/layout/IconVerticalSolidList"/>
    <dgm:cxn modelId="{FDD77B03-71B9-4E60-8AE4-97B28C6C5CB4}" type="presParOf" srcId="{7E2BBB49-C557-4C3A-9DFA-4BC31B728601}" destId="{D7C38DC1-7755-498C-891C-E706542BE621}" srcOrd="4" destOrd="0" presId="urn:microsoft.com/office/officeart/2018/2/layout/IconVerticalSolidList"/>
    <dgm:cxn modelId="{96426D49-E84A-40CC-BE90-3AC35967AE11}" type="presParOf" srcId="{D7C38DC1-7755-498C-891C-E706542BE621}" destId="{63C385B4-F45C-4DC7-BC10-7CCA903EB7A2}" srcOrd="0" destOrd="0" presId="urn:microsoft.com/office/officeart/2018/2/layout/IconVerticalSolidList"/>
    <dgm:cxn modelId="{4882EFEF-98FC-45CC-8C9D-3E80FCFF224E}" type="presParOf" srcId="{D7C38DC1-7755-498C-891C-E706542BE621}" destId="{C89957C1-B1B9-4A37-A9D7-EF7F6D5C23FB}" srcOrd="1" destOrd="0" presId="urn:microsoft.com/office/officeart/2018/2/layout/IconVerticalSolidList"/>
    <dgm:cxn modelId="{0AAC1F12-67C3-4E3C-B2C1-38C6554315B2}" type="presParOf" srcId="{D7C38DC1-7755-498C-891C-E706542BE621}" destId="{2396BEF2-B793-48FC-B8D0-5E418D1C409F}" srcOrd="2" destOrd="0" presId="urn:microsoft.com/office/officeart/2018/2/layout/IconVerticalSolidList"/>
    <dgm:cxn modelId="{4BBB688D-E3B7-4C0B-895A-6B01D70B9C2A}" type="presParOf" srcId="{D7C38DC1-7755-498C-891C-E706542BE621}" destId="{6099B967-25C4-4642-AE23-3047FA3A3A0C}" srcOrd="3" destOrd="0" presId="urn:microsoft.com/office/officeart/2018/2/layout/IconVerticalSolidList"/>
    <dgm:cxn modelId="{D74C4165-767E-40FD-8A3B-9FBB4A34AFEF}" type="presParOf" srcId="{7E2BBB49-C557-4C3A-9DFA-4BC31B728601}" destId="{2A00F6C0-327D-404F-9C78-9865E61266F8}" srcOrd="5" destOrd="0" presId="urn:microsoft.com/office/officeart/2018/2/layout/IconVerticalSolidList"/>
    <dgm:cxn modelId="{6CE01476-0AB2-4DDF-92A8-30E2FA6E50EC}" type="presParOf" srcId="{7E2BBB49-C557-4C3A-9DFA-4BC31B728601}" destId="{221DD33A-08C6-469F-B750-ADF46CFE2580}" srcOrd="6" destOrd="0" presId="urn:microsoft.com/office/officeart/2018/2/layout/IconVerticalSolidList"/>
    <dgm:cxn modelId="{BFF6DC37-E7B3-4902-BCD7-FACB1FAB1A2D}" type="presParOf" srcId="{221DD33A-08C6-469F-B750-ADF46CFE2580}" destId="{3F336BB0-D902-4FE2-8A62-EEE052A814B9}" srcOrd="0" destOrd="0" presId="urn:microsoft.com/office/officeart/2018/2/layout/IconVerticalSolidList"/>
    <dgm:cxn modelId="{64F64173-0158-49C8-B488-D3096C8DD346}" type="presParOf" srcId="{221DD33A-08C6-469F-B750-ADF46CFE2580}" destId="{05E74208-8202-441B-8CF1-B720FD07D587}" srcOrd="1" destOrd="0" presId="urn:microsoft.com/office/officeart/2018/2/layout/IconVerticalSolidList"/>
    <dgm:cxn modelId="{9F04FB72-D40A-4DDB-B92E-EC37A62B5EF4}" type="presParOf" srcId="{221DD33A-08C6-469F-B750-ADF46CFE2580}" destId="{649B7FDA-B07D-4DA0-8493-07A18C5F989F}" srcOrd="2" destOrd="0" presId="urn:microsoft.com/office/officeart/2018/2/layout/IconVerticalSolidList"/>
    <dgm:cxn modelId="{48349033-59CF-4BD7-B74B-79F3C7C3BA0F}" type="presParOf" srcId="{221DD33A-08C6-469F-B750-ADF46CFE2580}" destId="{EB3B3A4D-DA8A-470E-9F5C-005C9E4726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826C7D-6BC2-4B9A-ADEE-0A1970B77038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FBC7F4C-2790-4FEF-85C6-1A49BA0E4E0A}">
      <dgm:prSet/>
      <dgm:spPr/>
      <dgm:t>
        <a:bodyPr/>
        <a:lstStyle/>
        <a:p>
          <a:r>
            <a:rPr lang="en-US" dirty="0"/>
            <a:t>Model 2: E(log(y)) = β0 + β1x1 + β2log(x2) + β3x3 + β4x4 + β5x5    </a:t>
          </a:r>
        </a:p>
      </dgm:t>
    </dgm:pt>
    <dgm:pt modelId="{8E880219-9773-4EB7-A440-A70EAC9B1929}" type="parTrans" cxnId="{2A7241AC-CBDD-4FB8-8098-31670273598E}">
      <dgm:prSet/>
      <dgm:spPr/>
      <dgm:t>
        <a:bodyPr/>
        <a:lstStyle/>
        <a:p>
          <a:endParaRPr lang="en-US"/>
        </a:p>
      </dgm:t>
    </dgm:pt>
    <dgm:pt modelId="{FF593641-E0A1-4E7F-8EA0-DCDD7DCE1994}" type="sibTrans" cxnId="{2A7241AC-CBDD-4FB8-8098-31670273598E}">
      <dgm:prSet/>
      <dgm:spPr/>
      <dgm:t>
        <a:bodyPr/>
        <a:lstStyle/>
        <a:p>
          <a:endParaRPr lang="en-US"/>
        </a:p>
      </dgm:t>
    </dgm:pt>
    <dgm:pt modelId="{F5DEEAAC-D6F7-425A-8EE0-1E34DE4D31D8}">
      <dgm:prSet/>
      <dgm:spPr/>
      <dgm:t>
        <a:bodyPr/>
        <a:lstStyle/>
        <a:p>
          <a:r>
            <a:rPr lang="en-US"/>
            <a:t>All predictor variables were found to be significant.</a:t>
          </a:r>
        </a:p>
      </dgm:t>
    </dgm:pt>
    <dgm:pt modelId="{25FDC369-CC75-419A-B557-DF154C8D7E3C}" type="parTrans" cxnId="{4EFEBAB8-A94A-4219-AE07-FC4E6AA989F3}">
      <dgm:prSet/>
      <dgm:spPr/>
      <dgm:t>
        <a:bodyPr/>
        <a:lstStyle/>
        <a:p>
          <a:endParaRPr lang="en-US"/>
        </a:p>
      </dgm:t>
    </dgm:pt>
    <dgm:pt modelId="{1850B7B4-4755-4F82-BB20-4428E0764D8E}" type="sibTrans" cxnId="{4EFEBAB8-A94A-4219-AE07-FC4E6AA989F3}">
      <dgm:prSet/>
      <dgm:spPr/>
      <dgm:t>
        <a:bodyPr/>
        <a:lstStyle/>
        <a:p>
          <a:endParaRPr lang="en-US"/>
        </a:p>
      </dgm:t>
    </dgm:pt>
    <dgm:pt modelId="{78D270F4-93EB-43C8-9F29-E6E8925A577B}">
      <dgm:prSet/>
      <dgm:spPr/>
      <dgm:t>
        <a:bodyPr/>
        <a:lstStyle/>
        <a:p>
          <a:r>
            <a:rPr lang="en-US"/>
            <a:t>Adjusted R  Square 0.688</a:t>
          </a:r>
        </a:p>
      </dgm:t>
    </dgm:pt>
    <dgm:pt modelId="{E51232F4-129F-4E3F-8D72-0FC328705AE4}" type="parTrans" cxnId="{0211BA33-4496-48E8-A85D-9D5672ACB53C}">
      <dgm:prSet/>
      <dgm:spPr/>
      <dgm:t>
        <a:bodyPr/>
        <a:lstStyle/>
        <a:p>
          <a:endParaRPr lang="en-US"/>
        </a:p>
      </dgm:t>
    </dgm:pt>
    <dgm:pt modelId="{0F7AB39D-03C3-42AF-8670-98D247ED9D7E}" type="sibTrans" cxnId="{0211BA33-4496-48E8-A85D-9D5672ACB53C}">
      <dgm:prSet/>
      <dgm:spPr/>
      <dgm:t>
        <a:bodyPr/>
        <a:lstStyle/>
        <a:p>
          <a:endParaRPr lang="en-US"/>
        </a:p>
      </dgm:t>
    </dgm:pt>
    <dgm:pt modelId="{33BFFD2B-C321-4E2B-8F80-EB22E5646A53}">
      <dgm:prSet/>
      <dgm:spPr/>
      <dgm:t>
        <a:bodyPr/>
        <a:lstStyle/>
        <a:p>
          <a:r>
            <a:rPr lang="en-US"/>
            <a:t>Residual Standard Error 0.1865</a:t>
          </a:r>
        </a:p>
      </dgm:t>
    </dgm:pt>
    <dgm:pt modelId="{8149E13C-55F8-4DB9-AAB0-F67E23BB47DD}" type="parTrans" cxnId="{2620C332-1989-4961-A50C-06ECC7373191}">
      <dgm:prSet/>
      <dgm:spPr/>
      <dgm:t>
        <a:bodyPr/>
        <a:lstStyle/>
        <a:p>
          <a:endParaRPr lang="en-US"/>
        </a:p>
      </dgm:t>
    </dgm:pt>
    <dgm:pt modelId="{11A69733-4D9D-4E0B-944B-C85FD3AF1C67}" type="sibTrans" cxnId="{2620C332-1989-4961-A50C-06ECC7373191}">
      <dgm:prSet/>
      <dgm:spPr/>
      <dgm:t>
        <a:bodyPr/>
        <a:lstStyle/>
        <a:p>
          <a:endParaRPr lang="en-US"/>
        </a:p>
      </dgm:t>
    </dgm:pt>
    <dgm:pt modelId="{E097AFD8-4D2C-41F3-9A1D-834D0A4A43EB}" type="pres">
      <dgm:prSet presAssocID="{94826C7D-6BC2-4B9A-ADEE-0A1970B77038}" presName="vert0" presStyleCnt="0">
        <dgm:presLayoutVars>
          <dgm:dir/>
          <dgm:animOne val="branch"/>
          <dgm:animLvl val="lvl"/>
        </dgm:presLayoutVars>
      </dgm:prSet>
      <dgm:spPr/>
    </dgm:pt>
    <dgm:pt modelId="{E0399B03-ED42-4ECA-9986-ADC3A67B5D1B}" type="pres">
      <dgm:prSet presAssocID="{2FBC7F4C-2790-4FEF-85C6-1A49BA0E4E0A}" presName="thickLine" presStyleLbl="alignNode1" presStyleIdx="0" presStyleCnt="4"/>
      <dgm:spPr/>
    </dgm:pt>
    <dgm:pt modelId="{E3D3E1B1-1C1C-4FC7-84AB-34FB0B62A59E}" type="pres">
      <dgm:prSet presAssocID="{2FBC7F4C-2790-4FEF-85C6-1A49BA0E4E0A}" presName="horz1" presStyleCnt="0"/>
      <dgm:spPr/>
    </dgm:pt>
    <dgm:pt modelId="{A4FC5FC9-4457-434A-9CF0-249A5BF7F590}" type="pres">
      <dgm:prSet presAssocID="{2FBC7F4C-2790-4FEF-85C6-1A49BA0E4E0A}" presName="tx1" presStyleLbl="revTx" presStyleIdx="0" presStyleCnt="4"/>
      <dgm:spPr/>
    </dgm:pt>
    <dgm:pt modelId="{E2CF8A67-DAA6-4BD0-B4A2-BF6A9298C2AB}" type="pres">
      <dgm:prSet presAssocID="{2FBC7F4C-2790-4FEF-85C6-1A49BA0E4E0A}" presName="vert1" presStyleCnt="0"/>
      <dgm:spPr/>
    </dgm:pt>
    <dgm:pt modelId="{E457D328-1CAC-4E88-AB4B-FBF0D337C671}" type="pres">
      <dgm:prSet presAssocID="{F5DEEAAC-D6F7-425A-8EE0-1E34DE4D31D8}" presName="thickLine" presStyleLbl="alignNode1" presStyleIdx="1" presStyleCnt="4"/>
      <dgm:spPr/>
    </dgm:pt>
    <dgm:pt modelId="{C0091EED-2AEC-470F-9153-7C79275478B6}" type="pres">
      <dgm:prSet presAssocID="{F5DEEAAC-D6F7-425A-8EE0-1E34DE4D31D8}" presName="horz1" presStyleCnt="0"/>
      <dgm:spPr/>
    </dgm:pt>
    <dgm:pt modelId="{450A18FF-D23B-4AD6-8E51-FF98A5DCAA26}" type="pres">
      <dgm:prSet presAssocID="{F5DEEAAC-D6F7-425A-8EE0-1E34DE4D31D8}" presName="tx1" presStyleLbl="revTx" presStyleIdx="1" presStyleCnt="4"/>
      <dgm:spPr/>
    </dgm:pt>
    <dgm:pt modelId="{20998F29-0809-4148-9F97-0C4C5B604571}" type="pres">
      <dgm:prSet presAssocID="{F5DEEAAC-D6F7-425A-8EE0-1E34DE4D31D8}" presName="vert1" presStyleCnt="0"/>
      <dgm:spPr/>
    </dgm:pt>
    <dgm:pt modelId="{28104283-4291-4C35-BC8B-31649B12D677}" type="pres">
      <dgm:prSet presAssocID="{78D270F4-93EB-43C8-9F29-E6E8925A577B}" presName="thickLine" presStyleLbl="alignNode1" presStyleIdx="2" presStyleCnt="4"/>
      <dgm:spPr/>
    </dgm:pt>
    <dgm:pt modelId="{7BEE2724-6038-4419-8739-58E5947245E8}" type="pres">
      <dgm:prSet presAssocID="{78D270F4-93EB-43C8-9F29-E6E8925A577B}" presName="horz1" presStyleCnt="0"/>
      <dgm:spPr/>
    </dgm:pt>
    <dgm:pt modelId="{69F00175-6678-4ECA-84A7-D46906F9CE88}" type="pres">
      <dgm:prSet presAssocID="{78D270F4-93EB-43C8-9F29-E6E8925A577B}" presName="tx1" presStyleLbl="revTx" presStyleIdx="2" presStyleCnt="4"/>
      <dgm:spPr/>
    </dgm:pt>
    <dgm:pt modelId="{753AE7C9-D2FE-4756-85F4-C7673200DE16}" type="pres">
      <dgm:prSet presAssocID="{78D270F4-93EB-43C8-9F29-E6E8925A577B}" presName="vert1" presStyleCnt="0"/>
      <dgm:spPr/>
    </dgm:pt>
    <dgm:pt modelId="{88D3FB05-28BB-4E12-A4EE-296260E27236}" type="pres">
      <dgm:prSet presAssocID="{33BFFD2B-C321-4E2B-8F80-EB22E5646A53}" presName="thickLine" presStyleLbl="alignNode1" presStyleIdx="3" presStyleCnt="4"/>
      <dgm:spPr/>
    </dgm:pt>
    <dgm:pt modelId="{0C09C009-FED7-4BFB-A82A-A1DFA22767E6}" type="pres">
      <dgm:prSet presAssocID="{33BFFD2B-C321-4E2B-8F80-EB22E5646A53}" presName="horz1" presStyleCnt="0"/>
      <dgm:spPr/>
    </dgm:pt>
    <dgm:pt modelId="{A63C89F0-C131-4E97-8895-90B9532BBF13}" type="pres">
      <dgm:prSet presAssocID="{33BFFD2B-C321-4E2B-8F80-EB22E5646A53}" presName="tx1" presStyleLbl="revTx" presStyleIdx="3" presStyleCnt="4"/>
      <dgm:spPr/>
    </dgm:pt>
    <dgm:pt modelId="{0D6D7860-BDF6-4B70-9B45-A753E12F3BDC}" type="pres">
      <dgm:prSet presAssocID="{33BFFD2B-C321-4E2B-8F80-EB22E5646A53}" presName="vert1" presStyleCnt="0"/>
      <dgm:spPr/>
    </dgm:pt>
  </dgm:ptLst>
  <dgm:cxnLst>
    <dgm:cxn modelId="{7E8E430B-F7B8-4D3D-9C03-EB4FE0839D44}" type="presOf" srcId="{94826C7D-6BC2-4B9A-ADEE-0A1970B77038}" destId="{E097AFD8-4D2C-41F3-9A1D-834D0A4A43EB}" srcOrd="0" destOrd="0" presId="urn:microsoft.com/office/officeart/2008/layout/LinedList"/>
    <dgm:cxn modelId="{2FCE3E31-F363-4D80-A9D2-1CCF7C07CC32}" type="presOf" srcId="{2FBC7F4C-2790-4FEF-85C6-1A49BA0E4E0A}" destId="{A4FC5FC9-4457-434A-9CF0-249A5BF7F590}" srcOrd="0" destOrd="0" presId="urn:microsoft.com/office/officeart/2008/layout/LinedList"/>
    <dgm:cxn modelId="{2620C332-1989-4961-A50C-06ECC7373191}" srcId="{94826C7D-6BC2-4B9A-ADEE-0A1970B77038}" destId="{33BFFD2B-C321-4E2B-8F80-EB22E5646A53}" srcOrd="3" destOrd="0" parTransId="{8149E13C-55F8-4DB9-AAB0-F67E23BB47DD}" sibTransId="{11A69733-4D9D-4E0B-944B-C85FD3AF1C67}"/>
    <dgm:cxn modelId="{0211BA33-4496-48E8-A85D-9D5672ACB53C}" srcId="{94826C7D-6BC2-4B9A-ADEE-0A1970B77038}" destId="{78D270F4-93EB-43C8-9F29-E6E8925A577B}" srcOrd="2" destOrd="0" parTransId="{E51232F4-129F-4E3F-8D72-0FC328705AE4}" sibTransId="{0F7AB39D-03C3-42AF-8670-98D247ED9D7E}"/>
    <dgm:cxn modelId="{75B838A0-17BF-49C7-AA24-2E9F711DE00F}" type="presOf" srcId="{33BFFD2B-C321-4E2B-8F80-EB22E5646A53}" destId="{A63C89F0-C131-4E97-8895-90B9532BBF13}" srcOrd="0" destOrd="0" presId="urn:microsoft.com/office/officeart/2008/layout/LinedList"/>
    <dgm:cxn modelId="{66DF57A7-05FE-4BD4-BCE6-582ED9840224}" type="presOf" srcId="{78D270F4-93EB-43C8-9F29-E6E8925A577B}" destId="{69F00175-6678-4ECA-84A7-D46906F9CE88}" srcOrd="0" destOrd="0" presId="urn:microsoft.com/office/officeart/2008/layout/LinedList"/>
    <dgm:cxn modelId="{2A7241AC-CBDD-4FB8-8098-31670273598E}" srcId="{94826C7D-6BC2-4B9A-ADEE-0A1970B77038}" destId="{2FBC7F4C-2790-4FEF-85C6-1A49BA0E4E0A}" srcOrd="0" destOrd="0" parTransId="{8E880219-9773-4EB7-A440-A70EAC9B1929}" sibTransId="{FF593641-E0A1-4E7F-8EA0-DCDD7DCE1994}"/>
    <dgm:cxn modelId="{4EFEBAB8-A94A-4219-AE07-FC4E6AA989F3}" srcId="{94826C7D-6BC2-4B9A-ADEE-0A1970B77038}" destId="{F5DEEAAC-D6F7-425A-8EE0-1E34DE4D31D8}" srcOrd="1" destOrd="0" parTransId="{25FDC369-CC75-419A-B557-DF154C8D7E3C}" sibTransId="{1850B7B4-4755-4F82-BB20-4428E0764D8E}"/>
    <dgm:cxn modelId="{F5018AF2-5E9A-4416-8F3D-C4E4F9845464}" type="presOf" srcId="{F5DEEAAC-D6F7-425A-8EE0-1E34DE4D31D8}" destId="{450A18FF-D23B-4AD6-8E51-FF98A5DCAA26}" srcOrd="0" destOrd="0" presId="urn:microsoft.com/office/officeart/2008/layout/LinedList"/>
    <dgm:cxn modelId="{D58B7A41-855A-4795-96BD-D177ACCF0A60}" type="presParOf" srcId="{E097AFD8-4D2C-41F3-9A1D-834D0A4A43EB}" destId="{E0399B03-ED42-4ECA-9986-ADC3A67B5D1B}" srcOrd="0" destOrd="0" presId="urn:microsoft.com/office/officeart/2008/layout/LinedList"/>
    <dgm:cxn modelId="{C9EC2829-45D0-4595-A0A8-92EB973C0188}" type="presParOf" srcId="{E097AFD8-4D2C-41F3-9A1D-834D0A4A43EB}" destId="{E3D3E1B1-1C1C-4FC7-84AB-34FB0B62A59E}" srcOrd="1" destOrd="0" presId="urn:microsoft.com/office/officeart/2008/layout/LinedList"/>
    <dgm:cxn modelId="{B0E87554-6619-429A-AD76-4D6481717AA1}" type="presParOf" srcId="{E3D3E1B1-1C1C-4FC7-84AB-34FB0B62A59E}" destId="{A4FC5FC9-4457-434A-9CF0-249A5BF7F590}" srcOrd="0" destOrd="0" presId="urn:microsoft.com/office/officeart/2008/layout/LinedList"/>
    <dgm:cxn modelId="{8BB5D482-D56F-48ED-AB55-CB3D8C66B410}" type="presParOf" srcId="{E3D3E1B1-1C1C-4FC7-84AB-34FB0B62A59E}" destId="{E2CF8A67-DAA6-4BD0-B4A2-BF6A9298C2AB}" srcOrd="1" destOrd="0" presId="urn:microsoft.com/office/officeart/2008/layout/LinedList"/>
    <dgm:cxn modelId="{C0A4950C-21FB-49AD-895E-455E3B666F08}" type="presParOf" srcId="{E097AFD8-4D2C-41F3-9A1D-834D0A4A43EB}" destId="{E457D328-1CAC-4E88-AB4B-FBF0D337C671}" srcOrd="2" destOrd="0" presId="urn:microsoft.com/office/officeart/2008/layout/LinedList"/>
    <dgm:cxn modelId="{E6F8D3F9-F4A3-4C49-A8BA-DD4C6387E72C}" type="presParOf" srcId="{E097AFD8-4D2C-41F3-9A1D-834D0A4A43EB}" destId="{C0091EED-2AEC-470F-9153-7C79275478B6}" srcOrd="3" destOrd="0" presId="urn:microsoft.com/office/officeart/2008/layout/LinedList"/>
    <dgm:cxn modelId="{A24A56B7-0740-4445-8BE7-544847423213}" type="presParOf" srcId="{C0091EED-2AEC-470F-9153-7C79275478B6}" destId="{450A18FF-D23B-4AD6-8E51-FF98A5DCAA26}" srcOrd="0" destOrd="0" presId="urn:microsoft.com/office/officeart/2008/layout/LinedList"/>
    <dgm:cxn modelId="{6CB3DE9A-D6F0-4B14-9EC7-55CE42742FF0}" type="presParOf" srcId="{C0091EED-2AEC-470F-9153-7C79275478B6}" destId="{20998F29-0809-4148-9F97-0C4C5B604571}" srcOrd="1" destOrd="0" presId="urn:microsoft.com/office/officeart/2008/layout/LinedList"/>
    <dgm:cxn modelId="{BFCD10E0-269B-4A3C-A3C0-7207277DF40B}" type="presParOf" srcId="{E097AFD8-4D2C-41F3-9A1D-834D0A4A43EB}" destId="{28104283-4291-4C35-BC8B-31649B12D677}" srcOrd="4" destOrd="0" presId="urn:microsoft.com/office/officeart/2008/layout/LinedList"/>
    <dgm:cxn modelId="{D213E816-DF49-4827-B5AA-FB49CC3E769D}" type="presParOf" srcId="{E097AFD8-4D2C-41F3-9A1D-834D0A4A43EB}" destId="{7BEE2724-6038-4419-8739-58E5947245E8}" srcOrd="5" destOrd="0" presId="urn:microsoft.com/office/officeart/2008/layout/LinedList"/>
    <dgm:cxn modelId="{7F0E3686-CA1C-413F-8AA4-23107212A732}" type="presParOf" srcId="{7BEE2724-6038-4419-8739-58E5947245E8}" destId="{69F00175-6678-4ECA-84A7-D46906F9CE88}" srcOrd="0" destOrd="0" presId="urn:microsoft.com/office/officeart/2008/layout/LinedList"/>
    <dgm:cxn modelId="{F5B5A719-3ECB-4B1D-90BB-AE541888F7F2}" type="presParOf" srcId="{7BEE2724-6038-4419-8739-58E5947245E8}" destId="{753AE7C9-D2FE-4756-85F4-C7673200DE16}" srcOrd="1" destOrd="0" presId="urn:microsoft.com/office/officeart/2008/layout/LinedList"/>
    <dgm:cxn modelId="{218DD4E2-C70F-4E48-924E-A8B7AF6BDE67}" type="presParOf" srcId="{E097AFD8-4D2C-41F3-9A1D-834D0A4A43EB}" destId="{88D3FB05-28BB-4E12-A4EE-296260E27236}" srcOrd="6" destOrd="0" presId="urn:microsoft.com/office/officeart/2008/layout/LinedList"/>
    <dgm:cxn modelId="{C7E7FCE7-D114-45D4-8F3C-1475EBE1C706}" type="presParOf" srcId="{E097AFD8-4D2C-41F3-9A1D-834D0A4A43EB}" destId="{0C09C009-FED7-4BFB-A82A-A1DFA22767E6}" srcOrd="7" destOrd="0" presId="urn:microsoft.com/office/officeart/2008/layout/LinedList"/>
    <dgm:cxn modelId="{1EAFBF4C-ED52-46F2-8F3F-83F19892FCB6}" type="presParOf" srcId="{0C09C009-FED7-4BFB-A82A-A1DFA22767E6}" destId="{A63C89F0-C131-4E97-8895-90B9532BBF13}" srcOrd="0" destOrd="0" presId="urn:microsoft.com/office/officeart/2008/layout/LinedList"/>
    <dgm:cxn modelId="{C7B9FA00-05BA-4A77-AFA7-09BA0778C631}" type="presParOf" srcId="{0C09C009-FED7-4BFB-A82A-A1DFA22767E6}" destId="{0D6D7860-BDF6-4B70-9B45-A753E12F3BD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524A23-C903-42E7-A2AD-63D2ED4F1804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053E40-D662-4EB3-827E-05994E06BD43}">
      <dgm:prSet/>
      <dgm:spPr>
        <a:solidFill>
          <a:srgbClr val="4682B4"/>
        </a:solidFill>
      </dgm:spPr>
      <dgm:t>
        <a:bodyPr/>
        <a:lstStyle/>
        <a:p>
          <a:r>
            <a:rPr lang="en-US" dirty="0"/>
            <a:t>X1 distance  we expect a decrease in home valuation of 6.53% for every one-unit increase in X1.</a:t>
          </a:r>
        </a:p>
      </dgm:t>
    </dgm:pt>
    <dgm:pt modelId="{43900A1E-BE7A-470E-A59D-CB703BE920C9}" type="parTrans" cxnId="{3D3CD3BD-307C-4374-AA35-B4CBC071C0CD}">
      <dgm:prSet/>
      <dgm:spPr/>
      <dgm:t>
        <a:bodyPr/>
        <a:lstStyle/>
        <a:p>
          <a:endParaRPr lang="en-US"/>
        </a:p>
      </dgm:t>
    </dgm:pt>
    <dgm:pt modelId="{1A80D9D3-6FE4-407A-80AE-9D4DE8EFB399}" type="sibTrans" cxnId="{3D3CD3BD-307C-4374-AA35-B4CBC071C0CD}">
      <dgm:prSet/>
      <dgm:spPr/>
      <dgm:t>
        <a:bodyPr/>
        <a:lstStyle/>
        <a:p>
          <a:endParaRPr lang="en-US"/>
        </a:p>
      </dgm:t>
    </dgm:pt>
    <dgm:pt modelId="{90A9FF33-6991-4F06-874D-3128BF142808}">
      <dgm:prSet/>
      <dgm:spPr>
        <a:solidFill>
          <a:srgbClr val="4682B4"/>
        </a:solidFill>
      </dgm:spPr>
      <dgm:t>
        <a:bodyPr/>
        <a:lstStyle/>
        <a:p>
          <a:r>
            <a:rPr lang="en-US" dirty="0"/>
            <a:t>X2 log number of rooms we expect an increase in home valuation of 25.24% for every 50% increase in number of rooms.</a:t>
          </a:r>
        </a:p>
      </dgm:t>
    </dgm:pt>
    <dgm:pt modelId="{BC43BE48-22EB-4E52-9C22-84C236CA2F72}" type="parTrans" cxnId="{65F13A48-5852-479E-A41A-A15569E914D4}">
      <dgm:prSet/>
      <dgm:spPr/>
      <dgm:t>
        <a:bodyPr/>
        <a:lstStyle/>
        <a:p>
          <a:endParaRPr lang="en-US"/>
        </a:p>
      </dgm:t>
    </dgm:pt>
    <dgm:pt modelId="{23290FE2-DD3F-4CCF-AC60-924CAC8B68D7}" type="sibTrans" cxnId="{65F13A48-5852-479E-A41A-A15569E914D4}">
      <dgm:prSet/>
      <dgm:spPr/>
      <dgm:t>
        <a:bodyPr/>
        <a:lstStyle/>
        <a:p>
          <a:endParaRPr lang="en-US"/>
        </a:p>
      </dgm:t>
    </dgm:pt>
    <dgm:pt modelId="{DC3C4B6A-5E88-4551-9C41-B81A01FFFCFD}">
      <dgm:prSet/>
      <dgm:spPr>
        <a:solidFill>
          <a:srgbClr val="4682B4"/>
        </a:solidFill>
      </dgm:spPr>
      <dgm:t>
        <a:bodyPr/>
        <a:lstStyle/>
        <a:p>
          <a:r>
            <a:rPr lang="en-US" dirty="0"/>
            <a:t>X3 garage spaces we expect an increase in home valuation of 6.22% for every one-unit increase in X3.</a:t>
          </a:r>
        </a:p>
      </dgm:t>
    </dgm:pt>
    <dgm:pt modelId="{1B90882B-5DAD-4A1F-B2B4-D72E3BEB729D}" type="parTrans" cxnId="{E92E9AB7-C859-4E82-9284-FF659C88A719}">
      <dgm:prSet/>
      <dgm:spPr/>
      <dgm:t>
        <a:bodyPr/>
        <a:lstStyle/>
        <a:p>
          <a:endParaRPr lang="en-US"/>
        </a:p>
      </dgm:t>
    </dgm:pt>
    <dgm:pt modelId="{3348668E-AF39-4AB3-8DB2-2CB0A886F21B}" type="sibTrans" cxnId="{E92E9AB7-C859-4E82-9284-FF659C88A719}">
      <dgm:prSet/>
      <dgm:spPr/>
      <dgm:t>
        <a:bodyPr/>
        <a:lstStyle/>
        <a:p>
          <a:endParaRPr lang="en-US"/>
        </a:p>
      </dgm:t>
    </dgm:pt>
    <dgm:pt modelId="{AB68D00F-751A-4FDE-84D6-EF538CA9EBB6}">
      <dgm:prSet/>
      <dgm:spPr>
        <a:solidFill>
          <a:srgbClr val="4682B4"/>
        </a:solidFill>
      </dgm:spPr>
      <dgm:t>
        <a:bodyPr/>
        <a:lstStyle/>
        <a:p>
          <a:r>
            <a:rPr lang="en-US" dirty="0"/>
            <a:t>X4 number of baths we expect an increase in home valuation of 15.26% for every one-unit increase in X4.</a:t>
          </a:r>
        </a:p>
      </dgm:t>
    </dgm:pt>
    <dgm:pt modelId="{4849BFCD-AFFA-429B-963C-129334195673}" type="parTrans" cxnId="{F8FB8D2D-AB32-45F2-BC5A-400E28B9905E}">
      <dgm:prSet/>
      <dgm:spPr/>
      <dgm:t>
        <a:bodyPr/>
        <a:lstStyle/>
        <a:p>
          <a:endParaRPr lang="en-US"/>
        </a:p>
      </dgm:t>
    </dgm:pt>
    <dgm:pt modelId="{30DFBC45-E0A8-4D29-AA87-A0C6229521B9}" type="sibTrans" cxnId="{F8FB8D2D-AB32-45F2-BC5A-400E28B9905E}">
      <dgm:prSet/>
      <dgm:spPr/>
      <dgm:t>
        <a:bodyPr/>
        <a:lstStyle/>
        <a:p>
          <a:endParaRPr lang="en-US"/>
        </a:p>
      </dgm:t>
    </dgm:pt>
    <dgm:pt modelId="{3E3C5060-4D3E-43E6-8809-9D8EF17A3878}">
      <dgm:prSet/>
      <dgm:spPr>
        <a:solidFill>
          <a:srgbClr val="4682B4"/>
        </a:solidFill>
      </dgm:spPr>
      <dgm:t>
        <a:bodyPr/>
        <a:lstStyle/>
        <a:p>
          <a:r>
            <a:rPr lang="en-US" dirty="0"/>
            <a:t>X5 lot utilization we expect a decrease of  1.26% for every one-unit increase in X5.</a:t>
          </a:r>
        </a:p>
      </dgm:t>
    </dgm:pt>
    <dgm:pt modelId="{B8017596-FCF4-403E-B18B-702D812404D6}" type="parTrans" cxnId="{0E20F110-2478-49F2-A034-D1E297EC1913}">
      <dgm:prSet/>
      <dgm:spPr/>
      <dgm:t>
        <a:bodyPr/>
        <a:lstStyle/>
        <a:p>
          <a:endParaRPr lang="en-US"/>
        </a:p>
      </dgm:t>
    </dgm:pt>
    <dgm:pt modelId="{92784EA7-55AD-43B3-8163-A58CFF25CE9B}" type="sibTrans" cxnId="{0E20F110-2478-49F2-A034-D1E297EC1913}">
      <dgm:prSet/>
      <dgm:spPr/>
      <dgm:t>
        <a:bodyPr/>
        <a:lstStyle/>
        <a:p>
          <a:endParaRPr lang="en-US"/>
        </a:p>
      </dgm:t>
    </dgm:pt>
    <dgm:pt modelId="{BF0411FE-C4AB-490C-B66A-513EAF464CC8}">
      <dgm:prSet/>
      <dgm:spPr>
        <a:solidFill>
          <a:srgbClr val="4682B4"/>
        </a:solidFill>
      </dgm:spPr>
      <dgm:t>
        <a:bodyPr/>
        <a:lstStyle/>
        <a:p>
          <a:r>
            <a:rPr lang="en-US" dirty="0"/>
            <a:t>Observed values fall closely to the regression line.</a:t>
          </a:r>
        </a:p>
      </dgm:t>
    </dgm:pt>
    <dgm:pt modelId="{1A528E5E-FEA7-436C-A76A-5E5757F61BAC}" type="parTrans" cxnId="{67E2DFC5-E53C-4D3B-B3F7-80A755921DF6}">
      <dgm:prSet/>
      <dgm:spPr/>
      <dgm:t>
        <a:bodyPr/>
        <a:lstStyle/>
        <a:p>
          <a:endParaRPr lang="en-US"/>
        </a:p>
      </dgm:t>
    </dgm:pt>
    <dgm:pt modelId="{6377DF3C-77F2-4804-AE75-1B4F19155FC6}" type="sibTrans" cxnId="{67E2DFC5-E53C-4D3B-B3F7-80A755921DF6}">
      <dgm:prSet/>
      <dgm:spPr/>
      <dgm:t>
        <a:bodyPr/>
        <a:lstStyle/>
        <a:p>
          <a:endParaRPr lang="en-US"/>
        </a:p>
      </dgm:t>
    </dgm:pt>
    <dgm:pt modelId="{3CFB9780-D7C4-4C3E-8E11-BFAA1B3FBCA5}" type="pres">
      <dgm:prSet presAssocID="{DE524A23-C903-42E7-A2AD-63D2ED4F1804}" presName="linear" presStyleCnt="0">
        <dgm:presLayoutVars>
          <dgm:animLvl val="lvl"/>
          <dgm:resizeHandles val="exact"/>
        </dgm:presLayoutVars>
      </dgm:prSet>
      <dgm:spPr/>
    </dgm:pt>
    <dgm:pt modelId="{359391DA-5391-419F-A625-9CA83A4D4660}" type="pres">
      <dgm:prSet presAssocID="{BF0411FE-C4AB-490C-B66A-513EAF464CC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050452C-6A8D-45B3-82EB-19ACDBE1D1A5}" type="pres">
      <dgm:prSet presAssocID="{6377DF3C-77F2-4804-AE75-1B4F19155FC6}" presName="spacer" presStyleCnt="0"/>
      <dgm:spPr/>
    </dgm:pt>
    <dgm:pt modelId="{6F38E6C5-AECA-4F48-9DD5-DF9789B0C71B}" type="pres">
      <dgm:prSet presAssocID="{F1053E40-D662-4EB3-827E-05994E06BD4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BF37A87-D658-460B-9760-717BCC40E34B}" type="pres">
      <dgm:prSet presAssocID="{1A80D9D3-6FE4-407A-80AE-9D4DE8EFB399}" presName="spacer" presStyleCnt="0"/>
      <dgm:spPr/>
    </dgm:pt>
    <dgm:pt modelId="{9DC69D5F-698D-4DC7-8C26-C307D2491FFF}" type="pres">
      <dgm:prSet presAssocID="{90A9FF33-6991-4F06-874D-3128BF14280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C3A4D87-527E-40FE-BC59-28A43CFB973E}" type="pres">
      <dgm:prSet presAssocID="{23290FE2-DD3F-4CCF-AC60-924CAC8B68D7}" presName="spacer" presStyleCnt="0"/>
      <dgm:spPr/>
    </dgm:pt>
    <dgm:pt modelId="{5CEC7029-D625-49B9-89FE-54AF2BF603E5}" type="pres">
      <dgm:prSet presAssocID="{DC3C4B6A-5E88-4551-9C41-B81A01FFFCF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99DEA61-C633-4D46-BF4A-02218CCA999D}" type="pres">
      <dgm:prSet presAssocID="{3348668E-AF39-4AB3-8DB2-2CB0A886F21B}" presName="spacer" presStyleCnt="0"/>
      <dgm:spPr/>
    </dgm:pt>
    <dgm:pt modelId="{E8B8BFF2-81DD-466F-B737-D2DABE4F9035}" type="pres">
      <dgm:prSet presAssocID="{AB68D00F-751A-4FDE-84D6-EF538CA9EBB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6D4BB81-9224-4464-ADF6-6C2EA1D99009}" type="pres">
      <dgm:prSet presAssocID="{30DFBC45-E0A8-4D29-AA87-A0C6229521B9}" presName="spacer" presStyleCnt="0"/>
      <dgm:spPr/>
    </dgm:pt>
    <dgm:pt modelId="{D6A7CDA2-C0B7-428D-B74B-B228FD86310B}" type="pres">
      <dgm:prSet presAssocID="{3E3C5060-4D3E-43E6-8809-9D8EF17A387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9BF450A-9640-4BC5-9020-60B80AFFFC33}" type="presOf" srcId="{BF0411FE-C4AB-490C-B66A-513EAF464CC8}" destId="{359391DA-5391-419F-A625-9CA83A4D4660}" srcOrd="0" destOrd="0" presId="urn:microsoft.com/office/officeart/2005/8/layout/vList2"/>
    <dgm:cxn modelId="{0E20F110-2478-49F2-A034-D1E297EC1913}" srcId="{DE524A23-C903-42E7-A2AD-63D2ED4F1804}" destId="{3E3C5060-4D3E-43E6-8809-9D8EF17A3878}" srcOrd="5" destOrd="0" parTransId="{B8017596-FCF4-403E-B18B-702D812404D6}" sibTransId="{92784EA7-55AD-43B3-8163-A58CFF25CE9B}"/>
    <dgm:cxn modelId="{F8FB8D2D-AB32-45F2-BC5A-400E28B9905E}" srcId="{DE524A23-C903-42E7-A2AD-63D2ED4F1804}" destId="{AB68D00F-751A-4FDE-84D6-EF538CA9EBB6}" srcOrd="4" destOrd="0" parTransId="{4849BFCD-AFFA-429B-963C-129334195673}" sibTransId="{30DFBC45-E0A8-4D29-AA87-A0C6229521B9}"/>
    <dgm:cxn modelId="{A674A246-99AB-472D-834F-D8DD45790E1F}" type="presOf" srcId="{90A9FF33-6991-4F06-874D-3128BF142808}" destId="{9DC69D5F-698D-4DC7-8C26-C307D2491FFF}" srcOrd="0" destOrd="0" presId="urn:microsoft.com/office/officeart/2005/8/layout/vList2"/>
    <dgm:cxn modelId="{65F13A48-5852-479E-A41A-A15569E914D4}" srcId="{DE524A23-C903-42E7-A2AD-63D2ED4F1804}" destId="{90A9FF33-6991-4F06-874D-3128BF142808}" srcOrd="2" destOrd="0" parTransId="{BC43BE48-22EB-4E52-9C22-84C236CA2F72}" sibTransId="{23290FE2-DD3F-4CCF-AC60-924CAC8B68D7}"/>
    <dgm:cxn modelId="{BBBBED4F-CA0D-4D09-AD0A-7E15F206B78E}" type="presOf" srcId="{F1053E40-D662-4EB3-827E-05994E06BD43}" destId="{6F38E6C5-AECA-4F48-9DD5-DF9789B0C71B}" srcOrd="0" destOrd="0" presId="urn:microsoft.com/office/officeart/2005/8/layout/vList2"/>
    <dgm:cxn modelId="{E92E9AB7-C859-4E82-9284-FF659C88A719}" srcId="{DE524A23-C903-42E7-A2AD-63D2ED4F1804}" destId="{DC3C4B6A-5E88-4551-9C41-B81A01FFFCFD}" srcOrd="3" destOrd="0" parTransId="{1B90882B-5DAD-4A1F-B2B4-D72E3BEB729D}" sibTransId="{3348668E-AF39-4AB3-8DB2-2CB0A886F21B}"/>
    <dgm:cxn modelId="{3D3CD3BD-307C-4374-AA35-B4CBC071C0CD}" srcId="{DE524A23-C903-42E7-A2AD-63D2ED4F1804}" destId="{F1053E40-D662-4EB3-827E-05994E06BD43}" srcOrd="1" destOrd="0" parTransId="{43900A1E-BE7A-470E-A59D-CB703BE920C9}" sibTransId="{1A80D9D3-6FE4-407A-80AE-9D4DE8EFB399}"/>
    <dgm:cxn modelId="{36A8B2C3-A8FF-4D5A-90A2-8FCADC8C4A1C}" type="presOf" srcId="{DC3C4B6A-5E88-4551-9C41-B81A01FFFCFD}" destId="{5CEC7029-D625-49B9-89FE-54AF2BF603E5}" srcOrd="0" destOrd="0" presId="urn:microsoft.com/office/officeart/2005/8/layout/vList2"/>
    <dgm:cxn modelId="{67E2DFC5-E53C-4D3B-B3F7-80A755921DF6}" srcId="{DE524A23-C903-42E7-A2AD-63D2ED4F1804}" destId="{BF0411FE-C4AB-490C-B66A-513EAF464CC8}" srcOrd="0" destOrd="0" parTransId="{1A528E5E-FEA7-436C-A76A-5E5757F61BAC}" sibTransId="{6377DF3C-77F2-4804-AE75-1B4F19155FC6}"/>
    <dgm:cxn modelId="{A6CE5BD5-D3F0-4FE1-8161-75F903D1A044}" type="presOf" srcId="{AB68D00F-751A-4FDE-84D6-EF538CA9EBB6}" destId="{E8B8BFF2-81DD-466F-B737-D2DABE4F9035}" srcOrd="0" destOrd="0" presId="urn:microsoft.com/office/officeart/2005/8/layout/vList2"/>
    <dgm:cxn modelId="{220786F9-F06F-4243-ACC2-732867247F11}" type="presOf" srcId="{DE524A23-C903-42E7-A2AD-63D2ED4F1804}" destId="{3CFB9780-D7C4-4C3E-8E11-BFAA1B3FBCA5}" srcOrd="0" destOrd="0" presId="urn:microsoft.com/office/officeart/2005/8/layout/vList2"/>
    <dgm:cxn modelId="{FB8E0EFA-2576-4B6F-88C5-C1568EEB829F}" type="presOf" srcId="{3E3C5060-4D3E-43E6-8809-9D8EF17A3878}" destId="{D6A7CDA2-C0B7-428D-B74B-B228FD86310B}" srcOrd="0" destOrd="0" presId="urn:microsoft.com/office/officeart/2005/8/layout/vList2"/>
    <dgm:cxn modelId="{91B9A9E3-76BA-4A77-B266-913E5ACA4565}" type="presParOf" srcId="{3CFB9780-D7C4-4C3E-8E11-BFAA1B3FBCA5}" destId="{359391DA-5391-419F-A625-9CA83A4D4660}" srcOrd="0" destOrd="0" presId="urn:microsoft.com/office/officeart/2005/8/layout/vList2"/>
    <dgm:cxn modelId="{B7748C4A-5BC7-41A6-9727-AFDFED328BB2}" type="presParOf" srcId="{3CFB9780-D7C4-4C3E-8E11-BFAA1B3FBCA5}" destId="{6050452C-6A8D-45B3-82EB-19ACDBE1D1A5}" srcOrd="1" destOrd="0" presId="urn:microsoft.com/office/officeart/2005/8/layout/vList2"/>
    <dgm:cxn modelId="{1F212EB8-DDF2-4C20-93AD-8F4D004463B8}" type="presParOf" srcId="{3CFB9780-D7C4-4C3E-8E11-BFAA1B3FBCA5}" destId="{6F38E6C5-AECA-4F48-9DD5-DF9789B0C71B}" srcOrd="2" destOrd="0" presId="urn:microsoft.com/office/officeart/2005/8/layout/vList2"/>
    <dgm:cxn modelId="{894B4FEF-486B-4C9B-8394-922497C9D4ED}" type="presParOf" srcId="{3CFB9780-D7C4-4C3E-8E11-BFAA1B3FBCA5}" destId="{3BF37A87-D658-460B-9760-717BCC40E34B}" srcOrd="3" destOrd="0" presId="urn:microsoft.com/office/officeart/2005/8/layout/vList2"/>
    <dgm:cxn modelId="{FA8F2620-FE10-43F3-8390-3B68D5FF3042}" type="presParOf" srcId="{3CFB9780-D7C4-4C3E-8E11-BFAA1B3FBCA5}" destId="{9DC69D5F-698D-4DC7-8C26-C307D2491FFF}" srcOrd="4" destOrd="0" presId="urn:microsoft.com/office/officeart/2005/8/layout/vList2"/>
    <dgm:cxn modelId="{067162FE-10D1-4BDF-AF23-A3BA00D24EA6}" type="presParOf" srcId="{3CFB9780-D7C4-4C3E-8E11-BFAA1B3FBCA5}" destId="{0C3A4D87-527E-40FE-BC59-28A43CFB973E}" srcOrd="5" destOrd="0" presId="urn:microsoft.com/office/officeart/2005/8/layout/vList2"/>
    <dgm:cxn modelId="{5CF13986-49BA-400C-8F19-20889F2A251D}" type="presParOf" srcId="{3CFB9780-D7C4-4C3E-8E11-BFAA1B3FBCA5}" destId="{5CEC7029-D625-49B9-89FE-54AF2BF603E5}" srcOrd="6" destOrd="0" presId="urn:microsoft.com/office/officeart/2005/8/layout/vList2"/>
    <dgm:cxn modelId="{9E89613A-F05E-49AA-9B21-4BD6EB6EFED9}" type="presParOf" srcId="{3CFB9780-D7C4-4C3E-8E11-BFAA1B3FBCA5}" destId="{E99DEA61-C633-4D46-BF4A-02218CCA999D}" srcOrd="7" destOrd="0" presId="urn:microsoft.com/office/officeart/2005/8/layout/vList2"/>
    <dgm:cxn modelId="{DFFB4919-2E80-4D94-8E0E-13378931D023}" type="presParOf" srcId="{3CFB9780-D7C4-4C3E-8E11-BFAA1B3FBCA5}" destId="{E8B8BFF2-81DD-466F-B737-D2DABE4F9035}" srcOrd="8" destOrd="0" presId="urn:microsoft.com/office/officeart/2005/8/layout/vList2"/>
    <dgm:cxn modelId="{DC496056-ED39-4917-98A6-2C397E8E3A1E}" type="presParOf" srcId="{3CFB9780-D7C4-4C3E-8E11-BFAA1B3FBCA5}" destId="{06D4BB81-9224-4464-ADF6-6C2EA1D99009}" srcOrd="9" destOrd="0" presId="urn:microsoft.com/office/officeart/2005/8/layout/vList2"/>
    <dgm:cxn modelId="{99761252-BFBD-4E48-BE03-BD433F642F67}" type="presParOf" srcId="{3CFB9780-D7C4-4C3E-8E11-BFAA1B3FBCA5}" destId="{D6A7CDA2-C0B7-428D-B74B-B228FD86310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37D17-AB33-4F36-888D-15DAC3053C98}">
      <dsp:nvSpPr>
        <dsp:cNvPr id="0" name=""/>
        <dsp:cNvSpPr/>
      </dsp:nvSpPr>
      <dsp:spPr>
        <a:xfrm>
          <a:off x="2622678" y="124"/>
          <a:ext cx="2950513" cy="376569"/>
        </a:xfrm>
        <a:prstGeom prst="roundRect">
          <a:avLst/>
        </a:prstGeom>
        <a:solidFill>
          <a:srgbClr val="4682B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</a:t>
          </a:r>
        </a:p>
      </dsp:txBody>
      <dsp:txXfrm>
        <a:off x="2641061" y="18507"/>
        <a:ext cx="2913747" cy="339803"/>
      </dsp:txXfrm>
    </dsp:sp>
    <dsp:sp modelId="{F34C4DF1-2DE2-4D50-816D-E5C03ADE91D5}">
      <dsp:nvSpPr>
        <dsp:cNvPr id="0" name=""/>
        <dsp:cNvSpPr/>
      </dsp:nvSpPr>
      <dsp:spPr>
        <a:xfrm>
          <a:off x="2622678" y="395522"/>
          <a:ext cx="2950513" cy="376569"/>
        </a:xfrm>
        <a:prstGeom prst="roundRect">
          <a:avLst/>
        </a:prstGeom>
        <a:solidFill>
          <a:srgbClr val="4682B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Overview</a:t>
          </a:r>
        </a:p>
      </dsp:txBody>
      <dsp:txXfrm>
        <a:off x="2641061" y="413905"/>
        <a:ext cx="2913747" cy="339803"/>
      </dsp:txXfrm>
    </dsp:sp>
    <dsp:sp modelId="{80F61029-91FF-47F5-A44F-E424145BD077}">
      <dsp:nvSpPr>
        <dsp:cNvPr id="0" name=""/>
        <dsp:cNvSpPr/>
      </dsp:nvSpPr>
      <dsp:spPr>
        <a:xfrm>
          <a:off x="2622678" y="790920"/>
          <a:ext cx="2950513" cy="376569"/>
        </a:xfrm>
        <a:prstGeom prst="roundRect">
          <a:avLst/>
        </a:prstGeom>
        <a:solidFill>
          <a:srgbClr val="4682B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Response Variable Review</a:t>
          </a:r>
        </a:p>
      </dsp:txBody>
      <dsp:txXfrm>
        <a:off x="2641061" y="809303"/>
        <a:ext cx="2913747" cy="339803"/>
      </dsp:txXfrm>
    </dsp:sp>
    <dsp:sp modelId="{863EEADD-FEF7-4F0E-9ACC-B0C54F3D9310}">
      <dsp:nvSpPr>
        <dsp:cNvPr id="0" name=""/>
        <dsp:cNvSpPr/>
      </dsp:nvSpPr>
      <dsp:spPr>
        <a:xfrm>
          <a:off x="2622678" y="1186318"/>
          <a:ext cx="2950513" cy="376569"/>
        </a:xfrm>
        <a:prstGeom prst="roundRect">
          <a:avLst/>
        </a:prstGeom>
        <a:solidFill>
          <a:srgbClr val="4682B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Preliminary Model Investigation</a:t>
          </a:r>
        </a:p>
      </dsp:txBody>
      <dsp:txXfrm>
        <a:off x="2641061" y="1204701"/>
        <a:ext cx="2913747" cy="339803"/>
      </dsp:txXfrm>
    </dsp:sp>
    <dsp:sp modelId="{DEA5FB20-EC45-45B9-A164-0822EB28D3EA}">
      <dsp:nvSpPr>
        <dsp:cNvPr id="0" name=""/>
        <dsp:cNvSpPr/>
      </dsp:nvSpPr>
      <dsp:spPr>
        <a:xfrm>
          <a:off x="2622678" y="1581716"/>
          <a:ext cx="2950513" cy="376569"/>
        </a:xfrm>
        <a:prstGeom prst="roundRect">
          <a:avLst/>
        </a:prstGeom>
        <a:solidFill>
          <a:srgbClr val="4682B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Variable Summaries</a:t>
          </a:r>
        </a:p>
      </dsp:txBody>
      <dsp:txXfrm>
        <a:off x="2641061" y="1600099"/>
        <a:ext cx="2913747" cy="339803"/>
      </dsp:txXfrm>
    </dsp:sp>
    <dsp:sp modelId="{D9161555-01DA-4856-A7A2-4CDE8DD6E7CA}">
      <dsp:nvSpPr>
        <dsp:cNvPr id="0" name=""/>
        <dsp:cNvSpPr/>
      </dsp:nvSpPr>
      <dsp:spPr>
        <a:xfrm>
          <a:off x="2622678" y="1977114"/>
          <a:ext cx="2950513" cy="376569"/>
        </a:xfrm>
        <a:prstGeom prst="roundRect">
          <a:avLst/>
        </a:prstGeom>
        <a:solidFill>
          <a:srgbClr val="4682B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2 Summary</a:t>
          </a:r>
        </a:p>
      </dsp:txBody>
      <dsp:txXfrm>
        <a:off x="2641061" y="1995497"/>
        <a:ext cx="2913747" cy="339803"/>
      </dsp:txXfrm>
    </dsp:sp>
    <dsp:sp modelId="{A4ACF194-A37C-42BF-B2C3-FE3E8EB1ACAB}">
      <dsp:nvSpPr>
        <dsp:cNvPr id="0" name=""/>
        <dsp:cNvSpPr/>
      </dsp:nvSpPr>
      <dsp:spPr>
        <a:xfrm>
          <a:off x="2622678" y="2372511"/>
          <a:ext cx="2950513" cy="376569"/>
        </a:xfrm>
        <a:prstGeom prst="roundRect">
          <a:avLst/>
        </a:prstGeom>
        <a:solidFill>
          <a:srgbClr val="4682B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Validation</a:t>
          </a:r>
        </a:p>
      </dsp:txBody>
      <dsp:txXfrm>
        <a:off x="2641061" y="2390894"/>
        <a:ext cx="2913747" cy="339803"/>
      </dsp:txXfrm>
    </dsp:sp>
    <dsp:sp modelId="{FA8CEB3D-FD26-42A4-9E26-DED27375276D}">
      <dsp:nvSpPr>
        <dsp:cNvPr id="0" name=""/>
        <dsp:cNvSpPr/>
      </dsp:nvSpPr>
      <dsp:spPr>
        <a:xfrm>
          <a:off x="2622678" y="2767909"/>
          <a:ext cx="2950513" cy="376569"/>
        </a:xfrm>
        <a:prstGeom prst="roundRect">
          <a:avLst/>
        </a:prstGeom>
        <a:solidFill>
          <a:srgbClr val="4682B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2641061" y="2786292"/>
        <a:ext cx="2913747" cy="339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677A4-C62D-432C-BE40-5DA2FF1E289F}">
      <dsp:nvSpPr>
        <dsp:cNvPr id="0" name=""/>
        <dsp:cNvSpPr/>
      </dsp:nvSpPr>
      <dsp:spPr>
        <a:xfrm>
          <a:off x="518185" y="143551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5BE5F-307B-42A6-A32B-C790BEDD42C7}">
      <dsp:nvSpPr>
        <dsp:cNvPr id="0" name=""/>
        <dsp:cNvSpPr/>
      </dsp:nvSpPr>
      <dsp:spPr>
        <a:xfrm>
          <a:off x="832623" y="45798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15434-B3A6-460E-9367-7F1D2C9F55C3}">
      <dsp:nvSpPr>
        <dsp:cNvPr id="0" name=""/>
        <dsp:cNvSpPr/>
      </dsp:nvSpPr>
      <dsp:spPr>
        <a:xfrm>
          <a:off x="46529" y="2078552"/>
          <a:ext cx="24187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 group of industry professionals are interested in determining if the proximity to the Rail Trail systems impacts the value of a home.</a:t>
          </a:r>
        </a:p>
      </dsp:txBody>
      <dsp:txXfrm>
        <a:off x="46529" y="2078552"/>
        <a:ext cx="2418750" cy="922500"/>
      </dsp:txXfrm>
    </dsp:sp>
    <dsp:sp modelId="{5CEE87C9-E545-4866-B8CE-653C845D4DDB}">
      <dsp:nvSpPr>
        <dsp:cNvPr id="0" name=""/>
        <dsp:cNvSpPr/>
      </dsp:nvSpPr>
      <dsp:spPr>
        <a:xfrm>
          <a:off x="3360216" y="143551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B4B0F-46F8-445D-B989-E05CA0508470}">
      <dsp:nvSpPr>
        <dsp:cNvPr id="0" name=""/>
        <dsp:cNvSpPr/>
      </dsp:nvSpPr>
      <dsp:spPr>
        <a:xfrm>
          <a:off x="3674654" y="45798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9E834-CDB1-434D-914F-60A5D09B7523}">
      <dsp:nvSpPr>
        <dsp:cNvPr id="0" name=""/>
        <dsp:cNvSpPr/>
      </dsp:nvSpPr>
      <dsp:spPr>
        <a:xfrm>
          <a:off x="2888560" y="2078552"/>
          <a:ext cx="24187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Homes usually have common explanatory variables used for price estimation such as number of bedrooms, bathrooms, lot size (acre), year built and current condition.</a:t>
          </a:r>
        </a:p>
      </dsp:txBody>
      <dsp:txXfrm>
        <a:off x="2888560" y="2078552"/>
        <a:ext cx="2418750" cy="922500"/>
      </dsp:txXfrm>
    </dsp:sp>
    <dsp:sp modelId="{3AB1431A-3A47-417B-BFA8-CDB92A19C453}">
      <dsp:nvSpPr>
        <dsp:cNvPr id="0" name=""/>
        <dsp:cNvSpPr/>
      </dsp:nvSpPr>
      <dsp:spPr>
        <a:xfrm>
          <a:off x="6202248" y="143551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BDF4E-64F8-4A61-B808-735C11F5BECA}">
      <dsp:nvSpPr>
        <dsp:cNvPr id="0" name=""/>
        <dsp:cNvSpPr/>
      </dsp:nvSpPr>
      <dsp:spPr>
        <a:xfrm>
          <a:off x="6516685" y="45798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89966-C5E4-4216-A89F-46D186215137}">
      <dsp:nvSpPr>
        <dsp:cNvPr id="0" name=""/>
        <dsp:cNvSpPr/>
      </dsp:nvSpPr>
      <dsp:spPr>
        <a:xfrm>
          <a:off x="5730591" y="2078552"/>
          <a:ext cx="24187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Homeowners can make changes to these variables by addition or updating features within the house whereas distance to Rail Trail system is a non-mutable option.</a:t>
          </a:r>
        </a:p>
      </dsp:txBody>
      <dsp:txXfrm>
        <a:off x="5730591" y="2078552"/>
        <a:ext cx="2418750" cy="92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F993C-DD1F-41BC-AFEB-CF1A5F42B05A}">
      <dsp:nvSpPr>
        <dsp:cNvPr id="0" name=""/>
        <dsp:cNvSpPr/>
      </dsp:nvSpPr>
      <dsp:spPr>
        <a:xfrm>
          <a:off x="518185" y="244801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35D9A-9F4B-49BB-98E3-DCFEF85A0696}">
      <dsp:nvSpPr>
        <dsp:cNvPr id="0" name=""/>
        <dsp:cNvSpPr/>
      </dsp:nvSpPr>
      <dsp:spPr>
        <a:xfrm>
          <a:off x="832623" y="55923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EEC48-05CD-40E3-B9C7-AEC59DA6C99F}">
      <dsp:nvSpPr>
        <dsp:cNvPr id="0" name=""/>
        <dsp:cNvSpPr/>
      </dsp:nvSpPr>
      <dsp:spPr>
        <a:xfrm>
          <a:off x="46529" y="21798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data set includes 104 observations with 26 variables describing house characteristics.</a:t>
          </a:r>
        </a:p>
      </dsp:txBody>
      <dsp:txXfrm>
        <a:off x="46529" y="2179802"/>
        <a:ext cx="2418750" cy="720000"/>
      </dsp:txXfrm>
    </dsp:sp>
    <dsp:sp modelId="{7AE96442-8968-48A0-A9E8-D7A15F0E69A0}">
      <dsp:nvSpPr>
        <dsp:cNvPr id="0" name=""/>
        <dsp:cNvSpPr/>
      </dsp:nvSpPr>
      <dsp:spPr>
        <a:xfrm>
          <a:off x="3360216" y="244801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92DE8-CC2B-4C1F-B372-2755F7031025}">
      <dsp:nvSpPr>
        <dsp:cNvPr id="0" name=""/>
        <dsp:cNvSpPr/>
      </dsp:nvSpPr>
      <dsp:spPr>
        <a:xfrm>
          <a:off x="3674654" y="55923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5503A-5125-4876-8E81-BEEB814644DF}">
      <dsp:nvSpPr>
        <dsp:cNvPr id="0" name=""/>
        <dsp:cNvSpPr/>
      </dsp:nvSpPr>
      <dsp:spPr>
        <a:xfrm>
          <a:off x="2888560" y="21798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There are 5 qualitative and 21 quantitative variables which we will use to predict the quantitative response/dependent variable.</a:t>
          </a:r>
        </a:p>
      </dsp:txBody>
      <dsp:txXfrm>
        <a:off x="2888560" y="2179802"/>
        <a:ext cx="2418750" cy="720000"/>
      </dsp:txXfrm>
    </dsp:sp>
    <dsp:sp modelId="{46757BE4-FCD7-44A0-A5D5-5856A81C1C23}">
      <dsp:nvSpPr>
        <dsp:cNvPr id="0" name=""/>
        <dsp:cNvSpPr/>
      </dsp:nvSpPr>
      <dsp:spPr>
        <a:xfrm>
          <a:off x="6202248" y="244801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868BA-9CB3-4C9B-B4A3-46EEB4997D5D}">
      <dsp:nvSpPr>
        <dsp:cNvPr id="0" name=""/>
        <dsp:cNvSpPr/>
      </dsp:nvSpPr>
      <dsp:spPr>
        <a:xfrm>
          <a:off x="6516685" y="55923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6D328-59B9-46FA-BC60-44D4578E5E88}">
      <dsp:nvSpPr>
        <dsp:cNvPr id="0" name=""/>
        <dsp:cNvSpPr/>
      </dsp:nvSpPr>
      <dsp:spPr>
        <a:xfrm>
          <a:off x="5730591" y="21798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Our response variable is Price 2014 (Zillow Price Estimate) We used the available data from the set to model this response</a:t>
          </a:r>
        </a:p>
      </dsp:txBody>
      <dsp:txXfrm>
        <a:off x="5730591" y="2179802"/>
        <a:ext cx="24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BF3FA-0AEE-43D2-AFD3-A3770747A17A}">
      <dsp:nvSpPr>
        <dsp:cNvPr id="0" name=""/>
        <dsp:cNvSpPr/>
      </dsp:nvSpPr>
      <dsp:spPr>
        <a:xfrm>
          <a:off x="2401" y="748719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39D93-0FF7-4F43-AD43-228D90D48D52}">
      <dsp:nvSpPr>
        <dsp:cNvPr id="0" name=""/>
        <dsp:cNvSpPr/>
      </dsp:nvSpPr>
      <dsp:spPr>
        <a:xfrm>
          <a:off x="192891" y="929684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Given the data set was collected from home sales in 2007, the goal of this analysis was to use current price estimates which requires modeling to 2014 estimate house prices.</a:t>
          </a:r>
        </a:p>
      </dsp:txBody>
      <dsp:txXfrm>
        <a:off x="224776" y="961569"/>
        <a:ext cx="1650639" cy="1024880"/>
      </dsp:txXfrm>
    </dsp:sp>
    <dsp:sp modelId="{50E188B4-F389-4DA1-9DC2-AFD0293E40F6}">
      <dsp:nvSpPr>
        <dsp:cNvPr id="0" name=""/>
        <dsp:cNvSpPr/>
      </dsp:nvSpPr>
      <dsp:spPr>
        <a:xfrm>
          <a:off x="2097790" y="748719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3AC71-800A-45E4-AE75-75B11E6CEA37}">
      <dsp:nvSpPr>
        <dsp:cNvPr id="0" name=""/>
        <dsp:cNvSpPr/>
      </dsp:nvSpPr>
      <dsp:spPr>
        <a:xfrm>
          <a:off x="2288280" y="929684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First, we check for completeness via missing values</a:t>
          </a:r>
        </a:p>
      </dsp:txBody>
      <dsp:txXfrm>
        <a:off x="2320165" y="961569"/>
        <a:ext cx="1650639" cy="1024880"/>
      </dsp:txXfrm>
    </dsp:sp>
    <dsp:sp modelId="{FCE4FD55-6C0A-426D-8F5E-E04A718DCC19}">
      <dsp:nvSpPr>
        <dsp:cNvPr id="0" name=""/>
        <dsp:cNvSpPr/>
      </dsp:nvSpPr>
      <dsp:spPr>
        <a:xfrm>
          <a:off x="4193180" y="748719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E573B-212B-4309-A365-8831F1E36621}">
      <dsp:nvSpPr>
        <dsp:cNvPr id="0" name=""/>
        <dsp:cNvSpPr/>
      </dsp:nvSpPr>
      <dsp:spPr>
        <a:xfrm>
          <a:off x="4383670" y="929684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Next, we visualize the data to check for normality</a:t>
          </a:r>
        </a:p>
      </dsp:txBody>
      <dsp:txXfrm>
        <a:off x="4415555" y="961569"/>
        <a:ext cx="1650639" cy="1024880"/>
      </dsp:txXfrm>
    </dsp:sp>
    <dsp:sp modelId="{BE3E651C-80E5-4667-A096-1B8FCD10B7F5}">
      <dsp:nvSpPr>
        <dsp:cNvPr id="0" name=""/>
        <dsp:cNvSpPr/>
      </dsp:nvSpPr>
      <dsp:spPr>
        <a:xfrm>
          <a:off x="6288570" y="748719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F2CE1-3525-480A-92FD-04AB3160D9B5}">
      <dsp:nvSpPr>
        <dsp:cNvPr id="0" name=""/>
        <dsp:cNvSpPr/>
      </dsp:nvSpPr>
      <dsp:spPr>
        <a:xfrm>
          <a:off x="6479060" y="929684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can see the distribution is right skewed with a possible outlier.</a:t>
          </a:r>
        </a:p>
      </dsp:txBody>
      <dsp:txXfrm>
        <a:off x="6510945" y="961569"/>
        <a:ext cx="1650639" cy="1024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4BDE7-D640-4378-BF8F-657A045D76A5}">
      <dsp:nvSpPr>
        <dsp:cNvPr id="0" name=""/>
        <dsp:cNvSpPr/>
      </dsp:nvSpPr>
      <dsp:spPr>
        <a:xfrm>
          <a:off x="18535" y="224885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ED3CD-6D6B-4E85-93AF-D3C754A83ABB}">
      <dsp:nvSpPr>
        <dsp:cNvPr id="0" name=""/>
        <dsp:cNvSpPr/>
      </dsp:nvSpPr>
      <dsp:spPr>
        <a:xfrm>
          <a:off x="245361" y="451712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31FBA-689C-484D-903B-D9D6FFE30289}">
      <dsp:nvSpPr>
        <dsp:cNvPr id="0" name=""/>
        <dsp:cNvSpPr/>
      </dsp:nvSpPr>
      <dsp:spPr>
        <a:xfrm>
          <a:off x="1330115" y="224885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Variables Zillow uses in its own home price estimate algorithm.</a:t>
          </a:r>
        </a:p>
      </dsp:txBody>
      <dsp:txXfrm>
        <a:off x="1330115" y="224885"/>
        <a:ext cx="2546008" cy="1080124"/>
      </dsp:txXfrm>
    </dsp:sp>
    <dsp:sp modelId="{4564E551-9C65-4F91-92F9-3FFD158102AB}">
      <dsp:nvSpPr>
        <dsp:cNvPr id="0" name=""/>
        <dsp:cNvSpPr/>
      </dsp:nvSpPr>
      <dsp:spPr>
        <a:xfrm>
          <a:off x="4319746" y="224885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347B8-4478-4BCC-AB94-BF050265393F}">
      <dsp:nvSpPr>
        <dsp:cNvPr id="0" name=""/>
        <dsp:cNvSpPr/>
      </dsp:nvSpPr>
      <dsp:spPr>
        <a:xfrm>
          <a:off x="4546573" y="451712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F23F8-310D-464C-AD86-A0129CE5F8A0}">
      <dsp:nvSpPr>
        <dsp:cNvPr id="0" name=""/>
        <dsp:cNvSpPr/>
      </dsp:nvSpPr>
      <dsp:spPr>
        <a:xfrm>
          <a:off x="5631327" y="224885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Square feet, distance, number of rooms, number of full and half baths. </a:t>
          </a:r>
        </a:p>
      </dsp:txBody>
      <dsp:txXfrm>
        <a:off x="5631327" y="224885"/>
        <a:ext cx="2546008" cy="1080124"/>
      </dsp:txXfrm>
    </dsp:sp>
    <dsp:sp modelId="{3B14B164-053A-4CC6-B480-D850BE4F8E0C}">
      <dsp:nvSpPr>
        <dsp:cNvPr id="0" name=""/>
        <dsp:cNvSpPr/>
      </dsp:nvSpPr>
      <dsp:spPr>
        <a:xfrm>
          <a:off x="18535" y="1839593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5BBF1-95E4-4A4D-B25B-7E12E44C472F}">
      <dsp:nvSpPr>
        <dsp:cNvPr id="0" name=""/>
        <dsp:cNvSpPr/>
      </dsp:nvSpPr>
      <dsp:spPr>
        <a:xfrm>
          <a:off x="245361" y="2066419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FDF91-139F-4337-A8D8-6E9D92B1A13B}">
      <dsp:nvSpPr>
        <dsp:cNvPr id="0" name=""/>
        <dsp:cNvSpPr/>
      </dsp:nvSpPr>
      <dsp:spPr>
        <a:xfrm>
          <a:off x="1330115" y="1839593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1: E(y) = β0 + β1x1 + β2x2 + β3x3 + β4x4 + β5x5</a:t>
          </a:r>
        </a:p>
      </dsp:txBody>
      <dsp:txXfrm>
        <a:off x="1330115" y="1839593"/>
        <a:ext cx="2546008" cy="1080124"/>
      </dsp:txXfrm>
    </dsp:sp>
    <dsp:sp modelId="{D5D2DD7B-8C46-45FE-83E8-611BCBD3C840}">
      <dsp:nvSpPr>
        <dsp:cNvPr id="0" name=""/>
        <dsp:cNvSpPr/>
      </dsp:nvSpPr>
      <dsp:spPr>
        <a:xfrm>
          <a:off x="4319746" y="1839593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44E54-7708-4322-A447-3B34E67C5CBA}">
      <dsp:nvSpPr>
        <dsp:cNvPr id="0" name=""/>
        <dsp:cNvSpPr/>
      </dsp:nvSpPr>
      <dsp:spPr>
        <a:xfrm>
          <a:off x="4546573" y="2066419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DA82C-F358-47B1-B75E-11B5BACBB72B}">
      <dsp:nvSpPr>
        <dsp:cNvPr id="0" name=""/>
        <dsp:cNvSpPr/>
      </dsp:nvSpPr>
      <dsp:spPr>
        <a:xfrm>
          <a:off x="5631327" y="1839593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Correlation matrix showed that these variables do have a linear relationship with the response variable.</a:t>
          </a:r>
        </a:p>
      </dsp:txBody>
      <dsp:txXfrm>
        <a:off x="5631327" y="1839593"/>
        <a:ext cx="2546008" cy="10801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69319-8DB0-4BBA-BD36-6CDB0B220365}">
      <dsp:nvSpPr>
        <dsp:cNvPr id="0" name=""/>
        <dsp:cNvSpPr/>
      </dsp:nvSpPr>
      <dsp:spPr>
        <a:xfrm>
          <a:off x="0" y="3212"/>
          <a:ext cx="5143584" cy="6645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23D86-7D24-4719-8162-3D91C78EDF68}">
      <dsp:nvSpPr>
        <dsp:cNvPr id="0" name=""/>
        <dsp:cNvSpPr/>
      </dsp:nvSpPr>
      <dsp:spPr>
        <a:xfrm>
          <a:off x="201013" y="152725"/>
          <a:ext cx="365835" cy="365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E9BB8-2306-4AA2-B746-DEFBB459CA97}">
      <dsp:nvSpPr>
        <dsp:cNvPr id="0" name=""/>
        <dsp:cNvSpPr/>
      </dsp:nvSpPr>
      <dsp:spPr>
        <a:xfrm>
          <a:off x="767862" y="3212"/>
          <a:ext cx="4329600" cy="747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18" tIns="79118" rIns="79118" bIns="7911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tried three methods of transformation of Price 2014, square root, natural log and reciprocal.</a:t>
          </a:r>
        </a:p>
      </dsp:txBody>
      <dsp:txXfrm>
        <a:off x="767862" y="3212"/>
        <a:ext cx="4329600" cy="747569"/>
      </dsp:txXfrm>
    </dsp:sp>
    <dsp:sp modelId="{9E4B6F95-B99D-44CD-BAE9-86E3875AA549}">
      <dsp:nvSpPr>
        <dsp:cNvPr id="0" name=""/>
        <dsp:cNvSpPr/>
      </dsp:nvSpPr>
      <dsp:spPr>
        <a:xfrm>
          <a:off x="0" y="937674"/>
          <a:ext cx="5143584" cy="6645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1BD5D-7C7F-4811-A2D0-746A900D251A}">
      <dsp:nvSpPr>
        <dsp:cNvPr id="0" name=""/>
        <dsp:cNvSpPr/>
      </dsp:nvSpPr>
      <dsp:spPr>
        <a:xfrm>
          <a:off x="201013" y="1087188"/>
          <a:ext cx="365835" cy="365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6A733-E059-4D4C-9533-56CEF35F77CE}">
      <dsp:nvSpPr>
        <dsp:cNvPr id="0" name=""/>
        <dsp:cNvSpPr/>
      </dsp:nvSpPr>
      <dsp:spPr>
        <a:xfrm>
          <a:off x="767862" y="937674"/>
          <a:ext cx="4329600" cy="747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18" tIns="79118" rIns="79118" bIns="7911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Out of the 3 transformations we selected the natural log as giving us the best normality feature in our response variable.</a:t>
          </a:r>
        </a:p>
      </dsp:txBody>
      <dsp:txXfrm>
        <a:off x="767862" y="937674"/>
        <a:ext cx="4329600" cy="747569"/>
      </dsp:txXfrm>
    </dsp:sp>
    <dsp:sp modelId="{63C385B4-F45C-4DC7-BC10-7CCA903EB7A2}">
      <dsp:nvSpPr>
        <dsp:cNvPr id="0" name=""/>
        <dsp:cNvSpPr/>
      </dsp:nvSpPr>
      <dsp:spPr>
        <a:xfrm>
          <a:off x="0" y="1872136"/>
          <a:ext cx="5143584" cy="6645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957C1-B1B9-4A37-A9D7-EF7F6D5C23FB}">
      <dsp:nvSpPr>
        <dsp:cNvPr id="0" name=""/>
        <dsp:cNvSpPr/>
      </dsp:nvSpPr>
      <dsp:spPr>
        <a:xfrm>
          <a:off x="201013" y="2021650"/>
          <a:ext cx="365835" cy="3654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9B967-25C4-4642-AE23-3047FA3A3A0C}">
      <dsp:nvSpPr>
        <dsp:cNvPr id="0" name=""/>
        <dsp:cNvSpPr/>
      </dsp:nvSpPr>
      <dsp:spPr>
        <a:xfrm>
          <a:off x="767862" y="1872136"/>
          <a:ext cx="4329600" cy="747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18" tIns="79118" rIns="79118" bIns="7911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still saw potential for an outlier in our data and kept that in mind as we investigated further</a:t>
          </a:r>
        </a:p>
      </dsp:txBody>
      <dsp:txXfrm>
        <a:off x="767862" y="1872136"/>
        <a:ext cx="4329600" cy="747569"/>
      </dsp:txXfrm>
    </dsp:sp>
    <dsp:sp modelId="{3F336BB0-D902-4FE2-8A62-EEE052A814B9}">
      <dsp:nvSpPr>
        <dsp:cNvPr id="0" name=""/>
        <dsp:cNvSpPr/>
      </dsp:nvSpPr>
      <dsp:spPr>
        <a:xfrm>
          <a:off x="0" y="2806598"/>
          <a:ext cx="5143584" cy="6645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74208-8202-441B-8CF1-B720FD07D587}">
      <dsp:nvSpPr>
        <dsp:cNvPr id="0" name=""/>
        <dsp:cNvSpPr/>
      </dsp:nvSpPr>
      <dsp:spPr>
        <a:xfrm>
          <a:off x="201013" y="2956112"/>
          <a:ext cx="365835" cy="3654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B3A4D-DA8A-470E-9F5C-005C9E47266A}">
      <dsp:nvSpPr>
        <dsp:cNvPr id="0" name=""/>
        <dsp:cNvSpPr/>
      </dsp:nvSpPr>
      <dsp:spPr>
        <a:xfrm>
          <a:off x="767862" y="2806598"/>
          <a:ext cx="4329600" cy="747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18" tIns="79118" rIns="79118" bIns="7911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also considered log transformation of number of rooms.</a:t>
          </a:r>
        </a:p>
      </dsp:txBody>
      <dsp:txXfrm>
        <a:off x="767862" y="2806598"/>
        <a:ext cx="4329600" cy="7475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99B03-ED42-4ECA-9986-ADC3A67B5D1B}">
      <dsp:nvSpPr>
        <dsp:cNvPr id="0" name=""/>
        <dsp:cNvSpPr/>
      </dsp:nvSpPr>
      <dsp:spPr>
        <a:xfrm>
          <a:off x="0" y="0"/>
          <a:ext cx="37197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FC5FC9-4457-434A-9CF0-249A5BF7F590}">
      <dsp:nvSpPr>
        <dsp:cNvPr id="0" name=""/>
        <dsp:cNvSpPr/>
      </dsp:nvSpPr>
      <dsp:spPr>
        <a:xfrm>
          <a:off x="0" y="0"/>
          <a:ext cx="3719703" cy="660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2: E(log(y)) = β0 + β1x1 + β2log(x2) + β3x3 + β4x4 + β5x5    </a:t>
          </a:r>
        </a:p>
      </dsp:txBody>
      <dsp:txXfrm>
        <a:off x="0" y="0"/>
        <a:ext cx="3719703" cy="660481"/>
      </dsp:txXfrm>
    </dsp:sp>
    <dsp:sp modelId="{E457D328-1CAC-4E88-AB4B-FBF0D337C671}">
      <dsp:nvSpPr>
        <dsp:cNvPr id="0" name=""/>
        <dsp:cNvSpPr/>
      </dsp:nvSpPr>
      <dsp:spPr>
        <a:xfrm>
          <a:off x="0" y="660481"/>
          <a:ext cx="37197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0A18FF-D23B-4AD6-8E51-FF98A5DCAA26}">
      <dsp:nvSpPr>
        <dsp:cNvPr id="0" name=""/>
        <dsp:cNvSpPr/>
      </dsp:nvSpPr>
      <dsp:spPr>
        <a:xfrm>
          <a:off x="0" y="660481"/>
          <a:ext cx="3719703" cy="660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 predictor variables were found to be significant.</a:t>
          </a:r>
        </a:p>
      </dsp:txBody>
      <dsp:txXfrm>
        <a:off x="0" y="660481"/>
        <a:ext cx="3719703" cy="660481"/>
      </dsp:txXfrm>
    </dsp:sp>
    <dsp:sp modelId="{28104283-4291-4C35-BC8B-31649B12D677}">
      <dsp:nvSpPr>
        <dsp:cNvPr id="0" name=""/>
        <dsp:cNvSpPr/>
      </dsp:nvSpPr>
      <dsp:spPr>
        <a:xfrm>
          <a:off x="0" y="1320963"/>
          <a:ext cx="37197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9F00175-6678-4ECA-84A7-D46906F9CE88}">
      <dsp:nvSpPr>
        <dsp:cNvPr id="0" name=""/>
        <dsp:cNvSpPr/>
      </dsp:nvSpPr>
      <dsp:spPr>
        <a:xfrm>
          <a:off x="0" y="1320963"/>
          <a:ext cx="3719703" cy="660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Adjusted R  Square 0.688</a:t>
          </a:r>
        </a:p>
      </dsp:txBody>
      <dsp:txXfrm>
        <a:off x="0" y="1320963"/>
        <a:ext cx="3719703" cy="660481"/>
      </dsp:txXfrm>
    </dsp:sp>
    <dsp:sp modelId="{88D3FB05-28BB-4E12-A4EE-296260E27236}">
      <dsp:nvSpPr>
        <dsp:cNvPr id="0" name=""/>
        <dsp:cNvSpPr/>
      </dsp:nvSpPr>
      <dsp:spPr>
        <a:xfrm>
          <a:off x="0" y="1981444"/>
          <a:ext cx="37197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3C89F0-C131-4E97-8895-90B9532BBF13}">
      <dsp:nvSpPr>
        <dsp:cNvPr id="0" name=""/>
        <dsp:cNvSpPr/>
      </dsp:nvSpPr>
      <dsp:spPr>
        <a:xfrm>
          <a:off x="0" y="1981444"/>
          <a:ext cx="3719703" cy="660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Residual Standard Error 0.1865</a:t>
          </a:r>
        </a:p>
      </dsp:txBody>
      <dsp:txXfrm>
        <a:off x="0" y="1981444"/>
        <a:ext cx="3719703" cy="6604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391DA-5391-419F-A625-9CA83A4D4660}">
      <dsp:nvSpPr>
        <dsp:cNvPr id="0" name=""/>
        <dsp:cNvSpPr/>
      </dsp:nvSpPr>
      <dsp:spPr>
        <a:xfrm>
          <a:off x="0" y="57208"/>
          <a:ext cx="3719703" cy="397251"/>
        </a:xfrm>
        <a:prstGeom prst="roundRect">
          <a:avLst/>
        </a:prstGeom>
        <a:solidFill>
          <a:srgbClr val="4682B4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Observed values fall closely to the regression line.</a:t>
          </a:r>
        </a:p>
      </dsp:txBody>
      <dsp:txXfrm>
        <a:off x="19392" y="76600"/>
        <a:ext cx="3680919" cy="358467"/>
      </dsp:txXfrm>
    </dsp:sp>
    <dsp:sp modelId="{6F38E6C5-AECA-4F48-9DD5-DF9789B0C71B}">
      <dsp:nvSpPr>
        <dsp:cNvPr id="0" name=""/>
        <dsp:cNvSpPr/>
      </dsp:nvSpPr>
      <dsp:spPr>
        <a:xfrm>
          <a:off x="0" y="483259"/>
          <a:ext cx="3719703" cy="397251"/>
        </a:xfrm>
        <a:prstGeom prst="roundRect">
          <a:avLst/>
        </a:prstGeom>
        <a:solidFill>
          <a:srgbClr val="4682B4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X1 distance  we expect a decrease in home valuation of 6.53% for every one-unit increase in X1.</a:t>
          </a:r>
        </a:p>
      </dsp:txBody>
      <dsp:txXfrm>
        <a:off x="19392" y="502651"/>
        <a:ext cx="3680919" cy="358467"/>
      </dsp:txXfrm>
    </dsp:sp>
    <dsp:sp modelId="{9DC69D5F-698D-4DC7-8C26-C307D2491FFF}">
      <dsp:nvSpPr>
        <dsp:cNvPr id="0" name=""/>
        <dsp:cNvSpPr/>
      </dsp:nvSpPr>
      <dsp:spPr>
        <a:xfrm>
          <a:off x="0" y="909311"/>
          <a:ext cx="3719703" cy="397251"/>
        </a:xfrm>
        <a:prstGeom prst="roundRect">
          <a:avLst/>
        </a:prstGeom>
        <a:solidFill>
          <a:srgbClr val="4682B4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X2 log number of rooms we expect an increase in home valuation of 25.24% for every 50% increase in number of rooms.</a:t>
          </a:r>
        </a:p>
      </dsp:txBody>
      <dsp:txXfrm>
        <a:off x="19392" y="928703"/>
        <a:ext cx="3680919" cy="358467"/>
      </dsp:txXfrm>
    </dsp:sp>
    <dsp:sp modelId="{5CEC7029-D625-49B9-89FE-54AF2BF603E5}">
      <dsp:nvSpPr>
        <dsp:cNvPr id="0" name=""/>
        <dsp:cNvSpPr/>
      </dsp:nvSpPr>
      <dsp:spPr>
        <a:xfrm>
          <a:off x="0" y="1335363"/>
          <a:ext cx="3719703" cy="397251"/>
        </a:xfrm>
        <a:prstGeom prst="roundRect">
          <a:avLst/>
        </a:prstGeom>
        <a:solidFill>
          <a:srgbClr val="4682B4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X3 garage spaces we expect an increase in home valuation of 6.22% for every one-unit increase in X3.</a:t>
          </a:r>
        </a:p>
      </dsp:txBody>
      <dsp:txXfrm>
        <a:off x="19392" y="1354755"/>
        <a:ext cx="3680919" cy="358467"/>
      </dsp:txXfrm>
    </dsp:sp>
    <dsp:sp modelId="{E8B8BFF2-81DD-466F-B737-D2DABE4F9035}">
      <dsp:nvSpPr>
        <dsp:cNvPr id="0" name=""/>
        <dsp:cNvSpPr/>
      </dsp:nvSpPr>
      <dsp:spPr>
        <a:xfrm>
          <a:off x="0" y="1761414"/>
          <a:ext cx="3719703" cy="397251"/>
        </a:xfrm>
        <a:prstGeom prst="roundRect">
          <a:avLst/>
        </a:prstGeom>
        <a:solidFill>
          <a:srgbClr val="4682B4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X4 number of baths we expect an increase in home valuation of 15.26% for every one-unit increase in X4.</a:t>
          </a:r>
        </a:p>
      </dsp:txBody>
      <dsp:txXfrm>
        <a:off x="19392" y="1780806"/>
        <a:ext cx="3680919" cy="358467"/>
      </dsp:txXfrm>
    </dsp:sp>
    <dsp:sp modelId="{D6A7CDA2-C0B7-428D-B74B-B228FD86310B}">
      <dsp:nvSpPr>
        <dsp:cNvPr id="0" name=""/>
        <dsp:cNvSpPr/>
      </dsp:nvSpPr>
      <dsp:spPr>
        <a:xfrm>
          <a:off x="0" y="2187466"/>
          <a:ext cx="3719703" cy="397251"/>
        </a:xfrm>
        <a:prstGeom prst="roundRect">
          <a:avLst/>
        </a:prstGeom>
        <a:solidFill>
          <a:srgbClr val="4682B4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X5 lot utilization we expect a decrease of  1.26% for every one-unit increase in X5.</a:t>
          </a:r>
        </a:p>
      </dsp:txBody>
      <dsp:txXfrm>
        <a:off x="19392" y="2206858"/>
        <a:ext cx="3680919" cy="358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63154" y="1063154"/>
            <a:ext cx="5156864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8871" y="1995355"/>
            <a:ext cx="3266696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885662" y="1228564"/>
            <a:ext cx="5143179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560516" y="900984"/>
            <a:ext cx="3606227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030" y="2075329"/>
            <a:ext cx="2160621" cy="2303930"/>
          </a:xfrm>
        </p:spPr>
        <p:txBody>
          <a:bodyPr anchor="t">
            <a:normAutofit/>
          </a:bodyPr>
          <a:lstStyle/>
          <a:p>
            <a:pPr marL="0" lvl="0" indent="0" algn="l">
              <a:lnSpc>
                <a:spcPct val="90000"/>
              </a:lnSpc>
              <a:buNone/>
            </a:pPr>
            <a:r>
              <a:rPr lang="en-US" sz="2300">
                <a:solidFill>
                  <a:srgbClr val="FFFFFF"/>
                </a:solidFill>
              </a:rPr>
              <a:t>Estimated House Prices in Northampton, Massachusetts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031" y="605118"/>
            <a:ext cx="2189804" cy="1120587"/>
          </a:xfrm>
        </p:spPr>
        <p:txBody>
          <a:bodyPr anchor="b">
            <a:normAutofit/>
          </a:bodyPr>
          <a:lstStyle/>
          <a:p>
            <a:pPr marL="0" lvl="0" indent="0" algn="l">
              <a:buNone/>
            </a:pPr>
            <a:br>
              <a:rPr lang="en-US" sz="1500">
                <a:solidFill>
                  <a:srgbClr val="FFFFFF"/>
                </a:solidFill>
              </a:rPr>
            </a:br>
            <a:br>
              <a:rPr lang="en-US" sz="1500">
                <a:solidFill>
                  <a:srgbClr val="FFFFFF"/>
                </a:solidFill>
              </a:rPr>
            </a:br>
            <a:endParaRPr lang="en-US" sz="1500">
              <a:solidFill>
                <a:srgbClr val="FFFFFF"/>
              </a:solidFill>
            </a:endParaRPr>
          </a:p>
        </p:txBody>
      </p: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1D734CF3-38A1-DAEC-8FEE-5E1B5A0CC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5132" y="350406"/>
            <a:ext cx="4442688" cy="44426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182334"/>
            <a:chOff x="0" y="0"/>
            <a:chExt cx="12192002" cy="157644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8" y="239485"/>
            <a:ext cx="7108033" cy="77288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Boxplots of Price 2014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97AAF-0C9C-0B2C-DD65-2E3F228C5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8" y="1719112"/>
            <a:ext cx="3423938" cy="1600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71D19D-9CAB-E5D4-CF1A-CC0AB1EA7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753" y="1730609"/>
            <a:ext cx="3450265" cy="1612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8" y="3802759"/>
            <a:ext cx="7122320" cy="1038950"/>
          </a:xfrm>
        </p:spPr>
        <p:txBody>
          <a:bodyPr>
            <a:normAutofit/>
          </a:bodyPr>
          <a:lstStyle/>
          <a:p>
            <a:pPr lvl="0"/>
            <a:r>
              <a:rPr lang="en-US" sz="1500" dirty="0"/>
              <a:t>With the transformation we can see a reduction of outliers when comparing non-transformed to transformed response.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7131"/>
            <a:ext cx="3886198" cy="1241611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br>
              <a:rPr lang="en-US" sz="3000"/>
            </a:br>
            <a:r>
              <a:rPr lang="en-US" sz="3000"/>
              <a:t> Variable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13806"/>
            <a:ext cx="3886199" cy="2557423"/>
          </a:xfrm>
        </p:spPr>
        <p:txBody>
          <a:bodyPr anchor="t">
            <a:normAutofit/>
          </a:bodyPr>
          <a:lstStyle/>
          <a:p>
            <a:pPr algn="r"/>
            <a:r>
              <a:rPr lang="en-US" sz="1500" dirty="0"/>
              <a:t>We sought to incorporate two variables number of full and half baths into one variable in effort to aide our analysis.</a:t>
            </a:r>
          </a:p>
          <a:p>
            <a:pPr algn="r"/>
            <a:r>
              <a:rPr lang="en-US" sz="1500" dirty="0"/>
              <a:t>We also added lot utilization as a predictor variable given by (acreage*43.56) / square feet.</a:t>
            </a:r>
          </a:p>
          <a:p>
            <a:pPr lvl="0" algn="r"/>
            <a:r>
              <a:rPr lang="en-US" sz="1500" dirty="0"/>
              <a:t>Here is a summary statistic table of our  variables selected for the second model.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9BB475-EAE8-51B7-BA55-86828DCF0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71799"/>
              </p:ext>
            </p:extLst>
          </p:nvPr>
        </p:nvGraphicFramePr>
        <p:xfrm>
          <a:off x="5006340" y="1333302"/>
          <a:ext cx="3718231" cy="2187673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078399">
                  <a:extLst>
                    <a:ext uri="{9D8B030D-6E8A-4147-A177-3AD203B41FA5}">
                      <a16:colId xmlns:a16="http://schemas.microsoft.com/office/drawing/2014/main" val="2853360505"/>
                    </a:ext>
                  </a:extLst>
                </a:gridCol>
                <a:gridCol w="473079">
                  <a:extLst>
                    <a:ext uri="{9D8B030D-6E8A-4147-A177-3AD203B41FA5}">
                      <a16:colId xmlns:a16="http://schemas.microsoft.com/office/drawing/2014/main" val="1792771104"/>
                    </a:ext>
                  </a:extLst>
                </a:gridCol>
                <a:gridCol w="443561">
                  <a:extLst>
                    <a:ext uri="{9D8B030D-6E8A-4147-A177-3AD203B41FA5}">
                      <a16:colId xmlns:a16="http://schemas.microsoft.com/office/drawing/2014/main" val="4292909224"/>
                    </a:ext>
                  </a:extLst>
                </a:gridCol>
                <a:gridCol w="723563">
                  <a:extLst>
                    <a:ext uri="{9D8B030D-6E8A-4147-A177-3AD203B41FA5}">
                      <a16:colId xmlns:a16="http://schemas.microsoft.com/office/drawing/2014/main" val="1285910396"/>
                    </a:ext>
                  </a:extLst>
                </a:gridCol>
                <a:gridCol w="566413">
                  <a:extLst>
                    <a:ext uri="{9D8B030D-6E8A-4147-A177-3AD203B41FA5}">
                      <a16:colId xmlns:a16="http://schemas.microsoft.com/office/drawing/2014/main" val="1100907695"/>
                    </a:ext>
                  </a:extLst>
                </a:gridCol>
                <a:gridCol w="433216">
                  <a:extLst>
                    <a:ext uri="{9D8B030D-6E8A-4147-A177-3AD203B41FA5}">
                      <a16:colId xmlns:a16="http://schemas.microsoft.com/office/drawing/2014/main" val="519193984"/>
                    </a:ext>
                  </a:extLst>
                </a:gridCol>
              </a:tblGrid>
              <a:tr h="483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3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400" b="1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09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3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1400" b="1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09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3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1400" b="1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09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3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US" sz="1400" b="1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09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3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400" b="1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09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3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 Dev</a:t>
                      </a:r>
                      <a:endParaRPr lang="en-US" sz="1400" b="1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09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9131"/>
                  </a:ext>
                </a:extLst>
              </a:tr>
              <a:tr h="3704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 Price2014 ($1000)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2.94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2.12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2.44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2.44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650862"/>
                  </a:ext>
                </a:extLst>
              </a:tr>
              <a:tr h="1971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Distance(miles)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2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3.98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2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2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2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1.11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2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2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62292"/>
                  </a:ext>
                </a:extLst>
              </a:tr>
              <a:tr h="3704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 Number of Room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1.15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837034"/>
                  </a:ext>
                </a:extLst>
              </a:tr>
              <a:tr h="3704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Bathrooms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2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2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2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2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2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2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768547"/>
                  </a:ext>
                </a:extLst>
              </a:tr>
              <a:tr h="1980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Lot Utilization</a:t>
                      </a:r>
                    </a:p>
                  </a:txBody>
                  <a:tcPr marL="0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23.34</a:t>
                      </a:r>
                    </a:p>
                  </a:txBody>
                  <a:tcPr marL="0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1.45</a:t>
                      </a:r>
                    </a:p>
                  </a:txBody>
                  <a:tcPr marL="0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6.94</a:t>
                      </a:r>
                    </a:p>
                  </a:txBody>
                  <a:tcPr marL="0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8.00</a:t>
                      </a:r>
                    </a:p>
                  </a:txBody>
                  <a:tcPr marL="0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4.84</a:t>
                      </a:r>
                    </a:p>
                  </a:txBody>
                  <a:tcPr marL="0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34653"/>
                  </a:ext>
                </a:extLst>
              </a:tr>
              <a:tr h="1980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Garage Spaces</a:t>
                      </a:r>
                    </a:p>
                  </a:txBody>
                  <a:tcPr marL="40482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0482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0482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40482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40482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40482" marR="60723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3028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63154" y="1063154"/>
            <a:ext cx="5156864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8871" y="1995355"/>
            <a:ext cx="3266696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885662" y="1228564"/>
            <a:ext cx="5143179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560516" y="900984"/>
            <a:ext cx="3606227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6111D-6EBA-EA15-EE3C-72F58812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075329"/>
            <a:ext cx="2160621" cy="2303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8308B-D0F6-AF3D-65D8-A526DF6E1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21" y="600476"/>
            <a:ext cx="5419311" cy="394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2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376515"/>
            <a:ext cx="3719703" cy="1232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l" defTabSz="914400">
              <a:lnSpc>
                <a:spcPct val="90000"/>
              </a:lnSpc>
            </a:pP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2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416D23-0249-9378-D23A-E61BEAB3CA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4331" y="1510764"/>
            <a:ext cx="3900767" cy="1811653"/>
          </a:xfrm>
          <a:prstGeom prst="rect">
            <a:avLst/>
          </a:prstGeom>
          <a:noFill/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458BC509-9909-EC95-7081-1137BFB5C5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38277251"/>
              </p:ext>
            </p:extLst>
          </p:nvPr>
        </p:nvGraphicFramePr>
        <p:xfrm>
          <a:off x="852297" y="1813806"/>
          <a:ext cx="3719703" cy="2641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182334"/>
            <a:chOff x="0" y="0"/>
            <a:chExt cx="12192002" cy="1576446"/>
          </a:xfrm>
        </p:grpSpPr>
        <p:sp>
          <p:nvSpPr>
            <p:cNvPr id="27" name="Rectangle 32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33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34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BA0EED-0AE0-EFC7-14E4-A384FEA9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239485"/>
            <a:ext cx="7108033" cy="772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Model 2 Validation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F5EF9B-E30E-2732-9406-219CC4D2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8" y="1817550"/>
            <a:ext cx="3423938" cy="1403815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75AFCEA-8414-E462-5466-C5884B3F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698" y="3802759"/>
            <a:ext cx="7122320" cy="103895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Residual plot shows improvement </a:t>
            </a:r>
            <a:r>
              <a:rPr lang="en-US" sz="1300" dirty="0">
                <a:effectLst/>
              </a:rPr>
              <a:t>heteroscedasticity.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Breusch-Pagan test produced a p-value of 0.12 failing to reject H0, error variances are equal.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Shapiro-Wilk &amp; Anderson Darling Test conclude approximate normal distribution of the residuals.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BE0C4A-FDE0-8125-8942-172D99AA6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907" y="1817550"/>
            <a:ext cx="3551760" cy="14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25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FAFA9-DF54-7C01-5286-FF8E2888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375" y="367131"/>
            <a:ext cx="4316172" cy="12506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Comparison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B13CA-5422-5C14-4967-B0F9CB08D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7376" y="1804420"/>
            <a:ext cx="4316172" cy="2398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PRESS Criteria preferred Model 1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AICc</a:t>
            </a:r>
            <a:r>
              <a:rPr lang="en-US" sz="1500" dirty="0"/>
              <a:t>, </a:t>
            </a:r>
            <a:r>
              <a:rPr lang="en-US" sz="1500" dirty="0">
                <a:effectLst/>
              </a:rPr>
              <a:t>R</a:t>
            </a:r>
            <a:r>
              <a:rPr lang="en-US" sz="1500" baseline="30000" dirty="0">
                <a:effectLst/>
              </a:rPr>
              <a:t>2</a:t>
            </a:r>
            <a:r>
              <a:rPr lang="en-US" sz="1500" baseline="-25000" dirty="0">
                <a:effectLst/>
              </a:rPr>
              <a:t>adj,</a:t>
            </a:r>
            <a:r>
              <a:rPr lang="en-US" sz="1500" dirty="0">
                <a:effectLst/>
              </a:rPr>
              <a:t> and RMSE Model 2 performed better.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Model 2 met the regression assumptions, which indicates Model 2 results are more reliable.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Model 2 will be selected given it passed regression assumptions.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EB21F9A-EF20-7ACE-06C6-058DB66C1B7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3859151"/>
              </p:ext>
            </p:extLst>
          </p:nvPr>
        </p:nvGraphicFramePr>
        <p:xfrm>
          <a:off x="801097" y="2115219"/>
          <a:ext cx="2907127" cy="589290"/>
        </p:xfrm>
        <a:graphic>
          <a:graphicData uri="http://schemas.openxmlformats.org/drawingml/2006/table">
            <a:tbl>
              <a:tblPr firstRow="1" firstCol="1"/>
              <a:tblGrid>
                <a:gridCol w="659849">
                  <a:extLst>
                    <a:ext uri="{9D8B030D-6E8A-4147-A177-3AD203B41FA5}">
                      <a16:colId xmlns:a16="http://schemas.microsoft.com/office/drawing/2014/main" val="1828475545"/>
                    </a:ext>
                  </a:extLst>
                </a:gridCol>
                <a:gridCol w="655218">
                  <a:extLst>
                    <a:ext uri="{9D8B030D-6E8A-4147-A177-3AD203B41FA5}">
                      <a16:colId xmlns:a16="http://schemas.microsoft.com/office/drawing/2014/main" val="390519412"/>
                    </a:ext>
                  </a:extLst>
                </a:gridCol>
                <a:gridCol w="451440">
                  <a:extLst>
                    <a:ext uri="{9D8B030D-6E8A-4147-A177-3AD203B41FA5}">
                      <a16:colId xmlns:a16="http://schemas.microsoft.com/office/drawing/2014/main" val="2571653413"/>
                    </a:ext>
                  </a:extLst>
                </a:gridCol>
                <a:gridCol w="585748">
                  <a:extLst>
                    <a:ext uri="{9D8B030D-6E8A-4147-A177-3AD203B41FA5}">
                      <a16:colId xmlns:a16="http://schemas.microsoft.com/office/drawing/2014/main" val="2464577069"/>
                    </a:ext>
                  </a:extLst>
                </a:gridCol>
                <a:gridCol w="554872">
                  <a:extLst>
                    <a:ext uri="{9D8B030D-6E8A-4147-A177-3AD203B41FA5}">
                      <a16:colId xmlns:a16="http://schemas.microsoft.com/office/drawing/2014/main" val="2855508506"/>
                    </a:ext>
                  </a:extLst>
                </a:gridCol>
              </a:tblGrid>
              <a:tr h="1964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spc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#</a:t>
                      </a:r>
                      <a:endParaRPr lang="en-US" sz="1000" spc="30">
                        <a:solidFill>
                          <a:srgbClr val="000000"/>
                        </a:solidFill>
                        <a:effectLst/>
                        <a:latin typeface="Georgia Pro" panose="02040502050405020303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52354" marR="52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spc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AICc </a:t>
                      </a:r>
                      <a:endParaRPr lang="en-US" sz="1000" spc="30">
                        <a:solidFill>
                          <a:srgbClr val="000000"/>
                        </a:solidFill>
                        <a:effectLst/>
                        <a:latin typeface="Georgia Pro" panose="02040502050405020303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52354" marR="52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spc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000" spc="0" baseline="3000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spc="0" baseline="-2500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adj</a:t>
                      </a:r>
                      <a:endParaRPr lang="en-US" sz="1000" spc="30">
                        <a:solidFill>
                          <a:srgbClr val="000000"/>
                        </a:solidFill>
                        <a:effectLst/>
                        <a:latin typeface="Georgia Pro" panose="02040502050405020303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52354" marR="52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spc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PRESS</a:t>
                      </a:r>
                      <a:endParaRPr lang="en-US" sz="1000" spc="30">
                        <a:solidFill>
                          <a:srgbClr val="000000"/>
                        </a:solidFill>
                        <a:effectLst/>
                        <a:latin typeface="Georgia Pro" panose="02040502050405020303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52354" marR="52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spc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sz="1000" spc="30">
                        <a:solidFill>
                          <a:srgbClr val="000000"/>
                        </a:solidFill>
                        <a:effectLst/>
                        <a:latin typeface="Georgia Pro" panose="02040502050405020303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52354" marR="52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784063"/>
                  </a:ext>
                </a:extLst>
              </a:tr>
              <a:tr h="1964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spc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spc="30">
                        <a:solidFill>
                          <a:srgbClr val="000000"/>
                        </a:solidFill>
                        <a:effectLst/>
                        <a:latin typeface="Georgia Pro" panose="02040502050405020303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52354" marR="52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spc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1170.62</a:t>
                      </a:r>
                      <a:endParaRPr lang="en-US" sz="1000" spc="30">
                        <a:solidFill>
                          <a:srgbClr val="000000"/>
                        </a:solidFill>
                        <a:effectLst/>
                        <a:latin typeface="Georgia Pro" panose="02040502050405020303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52354" marR="52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spc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000" spc="30">
                        <a:solidFill>
                          <a:srgbClr val="000000"/>
                        </a:solidFill>
                        <a:effectLst/>
                        <a:latin typeface="Georgia Pro" panose="02040502050405020303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52354" marR="52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spc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sz="1000" spc="30">
                        <a:solidFill>
                          <a:srgbClr val="000000"/>
                        </a:solidFill>
                        <a:effectLst/>
                        <a:latin typeface="Georgia Pro" panose="02040502050405020303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52354" marR="52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spc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64.45</a:t>
                      </a:r>
                      <a:endParaRPr lang="en-US" sz="1000" spc="30">
                        <a:solidFill>
                          <a:srgbClr val="000000"/>
                        </a:solidFill>
                        <a:effectLst/>
                        <a:latin typeface="Georgia Pro" panose="02040502050405020303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52354" marR="52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657578"/>
                  </a:ext>
                </a:extLst>
              </a:tr>
              <a:tr h="1964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spc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spc="30">
                        <a:solidFill>
                          <a:srgbClr val="000000"/>
                        </a:solidFill>
                        <a:effectLst/>
                        <a:latin typeface="Georgia Pro" panose="02040502050405020303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52354" marR="52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spc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-45.14</a:t>
                      </a:r>
                      <a:endParaRPr lang="en-US" sz="1000" spc="30">
                        <a:solidFill>
                          <a:srgbClr val="000000"/>
                        </a:solidFill>
                        <a:effectLst/>
                        <a:latin typeface="Georgia Pro" panose="02040502050405020303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52354" marR="52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spc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1000" spc="30">
                        <a:solidFill>
                          <a:srgbClr val="000000"/>
                        </a:solidFill>
                        <a:effectLst/>
                        <a:latin typeface="Georgia Pro" panose="02040502050405020303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52354" marR="52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spc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000" spc="30">
                        <a:solidFill>
                          <a:srgbClr val="000000"/>
                        </a:solidFill>
                        <a:effectLst/>
                        <a:latin typeface="Georgia Pro" panose="02040502050405020303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52354" marR="52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spc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en-US" sz="1000" spc="30">
                        <a:solidFill>
                          <a:srgbClr val="000000"/>
                        </a:solidFill>
                        <a:effectLst/>
                        <a:latin typeface="Georgia Pro" panose="02040502050405020303" pitchFamily="18" charset="0"/>
                        <a:ea typeface="Times New Roman" panose="02020603050405020304" pitchFamily="18" charset="0"/>
                        <a:cs typeface="Times New Roman (Body CS)"/>
                      </a:endParaRPr>
                    </a:p>
                  </a:txBody>
                  <a:tcPr marL="52354" marR="52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195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65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D2AE3-93EC-8D25-4EC0-052A8D6C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375" y="367131"/>
            <a:ext cx="4316172" cy="12506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Investigation of Model 2 Interactions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A940DD-0000-B2DE-DE8C-CBA90D1D1F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1097" y="1548251"/>
            <a:ext cx="2907124" cy="179514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2DB94-6F0B-9012-D34D-0E3F03000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7376" y="1804420"/>
            <a:ext cx="4316172" cy="2398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Interaction plot shows that properties with higher lot utilizations, generally have lower home prices.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This appears counterintuitive, as with bigger property you wouldn't expect lower home value.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Addition of this interaction term violated the regression assumptions of normality and homoscedasticity in the model.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We concluded to leave this term out.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4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475214"/>
            <a:ext cx="3209537" cy="4121944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381D3-EDFF-4AFE-9815-66E1F801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733964"/>
            <a:ext cx="2558034" cy="829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100"/>
              <a:t>Model Validation</a:t>
            </a:r>
          </a:p>
        </p:txBody>
      </p:sp>
      <p:sp>
        <p:nvSpPr>
          <p:cNvPr id="40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877824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1591056"/>
            <a:ext cx="2496312" cy="685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64B67-D46C-1177-E467-D10CC6367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5" y="1769364"/>
            <a:ext cx="2558034" cy="256878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/>
              <a:t>VIF scores were all below 2, indicating no high correlation between predictor variables.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/>
              <a:t>Cook’s distance plot showed all residuals fell within the lines, indicating no extreme influential data points present.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/>
              <a:t>Standard distribution quantiles plot infers the error term is normally distributed.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91ED7-DF18-5A13-42A9-FB761F2CE5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778" b="-1"/>
          <a:stretch/>
        </p:blipFill>
        <p:spPr>
          <a:xfrm>
            <a:off x="3843337" y="475786"/>
            <a:ext cx="4992910" cy="41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3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0B5C5-ABEC-6D94-6876-70B40D13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376515"/>
            <a:ext cx="3719703" cy="12322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Coefficient Interpretation &amp; Model Fit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6BDDB35-A71B-A211-BAED-162F888605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84331" y="851407"/>
            <a:ext cx="3900767" cy="31303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6F8AA27-D3A6-5B8B-D4BC-F3273EB5A94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31802496"/>
              </p:ext>
            </p:extLst>
          </p:nvPr>
        </p:nvGraphicFramePr>
        <p:xfrm>
          <a:off x="852297" y="1813806"/>
          <a:ext cx="3719703" cy="2641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0167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D1CDB-1CDE-D55F-E201-D8B6709A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682B2-6593-7289-40E8-4FAD93FE2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9069" y="1584434"/>
            <a:ext cx="3741318" cy="3144604"/>
          </a:xfrm>
        </p:spPr>
        <p:txBody>
          <a:bodyPr/>
          <a:lstStyle/>
          <a:p>
            <a:pPr marL="315468" indent="-315468" defTabSz="315468"/>
            <a:r>
              <a:rPr lang="en-US" sz="19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Established statistically significant variables for modeling the response price 2014.</a:t>
            </a:r>
          </a:p>
          <a:p>
            <a:pPr marL="315468" indent="-315468" defTabSz="315468"/>
            <a:r>
              <a:rPr lang="en-US" sz="19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Modeling showed distance has effect on home valuation, decrease of 6.5% for every one unit increase of distance.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19570-7DA8-9A54-6431-019925B51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1568" y="1584434"/>
            <a:ext cx="3741318" cy="3144604"/>
          </a:xfrm>
        </p:spPr>
        <p:txBody>
          <a:bodyPr/>
          <a:lstStyle/>
          <a:p>
            <a:pPr marL="315468" indent="-315468" defTabSz="315468"/>
            <a:r>
              <a:rPr lang="en-US" sz="19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information can aid professionals within the real estate industry as well as consumers interested in the Northampton community.</a:t>
            </a:r>
          </a:p>
          <a:p>
            <a:pPr marL="315468" indent="-315468" defTabSz="315468"/>
            <a:r>
              <a:rPr lang="en-US" sz="19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to note, other variables not in the data set could be informative to the model and effect future performance.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1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 dirty="0">
                <a:solidFill>
                  <a:srgbClr val="FFFFFF"/>
                </a:solidFill>
              </a:rPr>
              <a:t>Agenda</a:t>
            </a:r>
            <a:endParaRPr lang="en-US" sz="3000">
              <a:solidFill>
                <a:srgbClr val="FFFFFF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4911B6C-96B0-4503-7992-104D6E7F6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299703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78C843A-76A2-9B29-2032-98DD591DB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103099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7E6818-8743-B42F-4A49-E92B1F112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065726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627523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1627995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757985" y="-3757532"/>
            <a:ext cx="1628032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261648"/>
            <a:ext cx="7288583" cy="118233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Response Variable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2FB6E4E-FAF6-8706-3621-21AF4B8F6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556226"/>
              </p:ext>
            </p:extLst>
          </p:nvPr>
        </p:nvGraphicFramePr>
        <p:xfrm>
          <a:off x="483042" y="1961984"/>
          <a:ext cx="8195871" cy="276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10136-1239-4B63-A2A3-9DE56144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Preliminary Model Investigation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3D3ED1-FFFF-3775-8B28-B5C770EFD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855426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131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61547-B0FC-AB17-876B-2D47CA65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1 Performance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A58511-A44B-AE65-7F55-174295830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946" y="1474719"/>
            <a:ext cx="7344105" cy="333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0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C9E52-F84A-41EF-419B-9BFDFCBF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38" y="3172569"/>
            <a:ext cx="3112935" cy="1350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Summary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E821A2-2B5E-7189-9325-3500D4A83D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1497" y="342900"/>
            <a:ext cx="6026726" cy="25914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4003-186D-AA47-4116-99050017A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34811" y="3172570"/>
            <a:ext cx="4676451" cy="1350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Only Square Feet, distance and number of full bathrooms were significant in the model.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Residual analysis (residual plot) indicating transformations are required as assumptions such as normality of residuals and constant variance of residuals were violated.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804587"/>
            <a:ext cx="9143998" cy="34633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4804586"/>
            <a:ext cx="3057523" cy="3482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7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17" y="721624"/>
            <a:ext cx="2327856" cy="3316407"/>
          </a:xfrm>
        </p:spPr>
        <p:txBody>
          <a:bodyPr anchor="t">
            <a:normAutofit/>
          </a:bodyPr>
          <a:lstStyle/>
          <a:p>
            <a:pPr marL="0" lvl="0" indent="0" algn="r">
              <a:buNone/>
            </a:pPr>
            <a:r>
              <a:rPr lang="en-US" sz="2600"/>
              <a:t>Transformation selection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74112842-E24A-E67D-254D-1F728E2C5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636697"/>
              </p:ext>
            </p:extLst>
          </p:nvPr>
        </p:nvGraphicFramePr>
        <p:xfrm>
          <a:off x="3066696" y="721625"/>
          <a:ext cx="5143585" cy="3557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1374</TotalTime>
  <Words>998</Words>
  <Application>Microsoft Office PowerPoint</Application>
  <PresentationFormat>On-screen Show (16:9)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Georgia Pro</vt:lpstr>
      <vt:lpstr>Times New Roman</vt:lpstr>
      <vt:lpstr>Office Theme</vt:lpstr>
      <vt:lpstr>Estimated House Prices in Northampton, Massachusetts</vt:lpstr>
      <vt:lpstr>Agenda</vt:lpstr>
      <vt:lpstr>Introduction</vt:lpstr>
      <vt:lpstr>Data</vt:lpstr>
      <vt:lpstr>Response Variable</vt:lpstr>
      <vt:lpstr>Preliminary Model Investigation </vt:lpstr>
      <vt:lpstr>Model 1 Performance</vt:lpstr>
      <vt:lpstr>Model Summary</vt:lpstr>
      <vt:lpstr>Transformation selection</vt:lpstr>
      <vt:lpstr>Boxplots of Price 2014</vt:lpstr>
      <vt:lpstr>  Variable Summary</vt:lpstr>
      <vt:lpstr>Correlation Matrix</vt:lpstr>
      <vt:lpstr>Model 2 Summary</vt:lpstr>
      <vt:lpstr>Model 2 Validation</vt:lpstr>
      <vt:lpstr>Model Comparison</vt:lpstr>
      <vt:lpstr>Investigation of Model 2 Interactions</vt:lpstr>
      <vt:lpstr>Model Validation</vt:lpstr>
      <vt:lpstr>Coefficient Interpretation &amp; Model Fit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Estimated House Prices in Northampton, Massachusetts</dc:title>
  <dc:creator>Chris</dc:creator>
  <cp:keywords/>
  <cp:lastModifiedBy>Engelhart, Christopher S</cp:lastModifiedBy>
  <cp:revision>68</cp:revision>
  <dcterms:created xsi:type="dcterms:W3CDTF">2023-03-30T02:20:05Z</dcterms:created>
  <dcterms:modified xsi:type="dcterms:W3CDTF">2023-04-27T23:54:16Z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