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0B24-16B7-D492-55A6-95489962D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638DE-BEC7-5EFC-A47F-10EB9226B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DD2B8-C6C0-E124-CFE2-39CD57FB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074D-7CB6-4625-81AE-B5119862FFE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B4CC4-9298-D30D-5D7E-FDB9A03D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41D83-DFDB-C76B-6092-AC03BD50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AED-830F-4191-8225-0D8DB6E7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1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217D-8B90-3CD1-7E5E-4174984B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CF975-2F95-9FF9-A862-AF32A38A3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E6B48-187E-6F11-0826-3E2BD30E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074D-7CB6-4625-81AE-B5119862FFE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7E880-2921-F1DF-2CD8-63108203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FDF46-4D61-E676-6E4C-A4A5C40F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AED-830F-4191-8225-0D8DB6E7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E6DB0-735C-B8EC-60EA-A0F63E405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B65AA-7DF1-8F85-46FF-338DE44AC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12983-73CF-2734-22B3-F3F86B63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074D-7CB6-4625-81AE-B5119862FFE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D50AA-BA12-726E-CF46-E39D7EE4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89EC-1577-DD86-14BD-9AE87DC6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AED-830F-4191-8225-0D8DB6E7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0C09-4E9E-4A64-15BD-F2E22B9D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B989-E8C1-2E2C-9B7D-723AF34E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5F78B-C1B0-3F31-978C-AD2C1CA4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074D-7CB6-4625-81AE-B5119862FFE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2786-634F-53F1-A80C-0B34915F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4AE6E-B3C5-45E1-4637-1372835C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AED-830F-4191-8225-0D8DB6E7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1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A000-FA7D-D878-8576-8D1748572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9B022-E1CE-0542-58E4-E554DCAF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A6233-2B08-DFCF-82F6-D86BD9B5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074D-7CB6-4625-81AE-B5119862FFE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5E891-E261-2D2E-5D8B-CFE26EB7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9FF5-AD9D-4490-7BEC-30E1FAC0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AED-830F-4191-8225-0D8DB6E7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4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894F-3472-480C-CA35-10D110D4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A8D90-DD70-E540-62A1-FB0D1AC68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87CC2-B4A9-23D4-CE77-13AAE01B6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CA284-9DD1-402A-6EDD-FBCF5C9D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074D-7CB6-4625-81AE-B5119862FFE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8F1DE-81AF-CDB0-EEB5-B56EC759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CE8AA-0548-B40D-08B9-6EC7923E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AED-830F-4191-8225-0D8DB6E7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4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093F-D827-7C5A-85DD-69089A42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35411-0BE7-DBE5-C2EA-9062A7FDB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CD947-60A1-95FE-0FE1-EE411CA1E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C57B6-AA18-AEC1-D16A-501F4AB40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2901A-59ED-D2A5-A167-B80A3DD1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A76B9-4FE1-F851-C183-15159094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074D-7CB6-4625-81AE-B5119862FFE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00619-AC74-25A9-ECF4-CC29BE41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1D601-287F-8C03-4759-85F652E0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AED-830F-4191-8225-0D8DB6E7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F850-B954-3056-31D0-415D098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311F2-311E-9919-1C0C-1C437611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074D-7CB6-4625-81AE-B5119862FFE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11540-09AD-FE27-4CAA-8CE49149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57543-BFFF-3E55-CBEE-CBA2270F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AED-830F-4191-8225-0D8DB6E7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2AB9D-5E86-A641-4247-CAA50DF7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074D-7CB6-4625-81AE-B5119862FFE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63CC2-94A2-8B1D-3026-69CDD5B7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E3818-E0B1-FE1C-183E-28574C6D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AED-830F-4191-8225-0D8DB6E7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3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71E7-8DCA-912D-F743-2F57AB42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6C19E-8435-7644-4DBE-08E791BA7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90B10-6A53-B94B-35DD-1C0E25A8A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90036-C5F8-7C33-63DD-1A547F24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074D-7CB6-4625-81AE-B5119862FFE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B23E9-93E8-3923-0C72-7CE6115D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E9600-1CD1-D7F4-45A1-308482FB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AED-830F-4191-8225-0D8DB6E7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4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E001-ED50-0AD7-4F95-FEDE8887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3EB4C-1D2A-A24F-FBE2-D34A7EC31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3164B-31DA-F8BD-F830-FE208BDA1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8AA69-B0D5-98DB-8221-D9BA2308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074D-7CB6-4625-81AE-B5119862FFE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966D6-0B5E-A237-3289-74DABEC0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CB80-BDCF-4E07-D178-2CA6FB03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AED-830F-4191-8225-0D8DB6E7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D8522-1BEE-D321-210D-93297762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8B01E-C3F1-C2ED-E945-8539E4E93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1EB34-696B-16E1-91BA-BE1E7DF23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B074D-7CB6-4625-81AE-B5119862FFE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8FCA7-14E6-347C-5ADD-C88FCC31D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BD635-D9B5-6167-4513-C49F60C17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66AED-830F-4191-8225-0D8DB6E7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ts.gov/statistical-products/surveys/national-household-travel-survey-daily-travel-quick-fact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E502-353A-73E8-4A28-E19EB29F2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Do I Drive More Than The Average American?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046AA-FC22-953B-809A-6FB447314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9675" y="4614864"/>
            <a:ext cx="9144000" cy="1312862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Author: Christopher Engelhart</a:t>
            </a:r>
          </a:p>
          <a:p>
            <a:r>
              <a:rPr lang="en-US" dirty="0">
                <a:latin typeface="Rockwell" panose="02060603020205020403" pitchFamily="18" charset="0"/>
              </a:rPr>
              <a:t>            Contact: cs.engelhartmb@gmail.com</a:t>
            </a:r>
          </a:p>
        </p:txBody>
      </p:sp>
    </p:spTree>
    <p:extLst>
      <p:ext uri="{BB962C8B-B14F-4D97-AF65-F5344CB8AC3E}">
        <p14:creationId xmlns:p14="http://schemas.microsoft.com/office/powerpoint/2010/main" val="145714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AEA24B-1EE8-E9B2-CB1E-BF9160AFFB44}"/>
              </a:ext>
            </a:extLst>
          </p:cNvPr>
          <p:cNvSpPr txBox="1"/>
          <p:nvPr/>
        </p:nvSpPr>
        <p:spPr>
          <a:xfrm>
            <a:off x="352425" y="419100"/>
            <a:ext cx="11420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ockwell" panose="02060603020205020403" pitchFamily="18" charset="0"/>
              </a:rPr>
              <a:t>Resources</a:t>
            </a:r>
          </a:p>
          <a:p>
            <a:pPr algn="ctr"/>
            <a:endParaRPr lang="en-US" sz="2800" b="1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BTS: </a:t>
            </a:r>
            <a:r>
              <a:rPr lang="en-US" sz="2000" dirty="0">
                <a:latin typeface="Rockwell" panose="02060603020205020403" pitchFamily="18" charset="0"/>
                <a:hlinkClick r:id="rId2"/>
              </a:rPr>
              <a:t>https://www.bts.gov/statistical-products/surveys/national-household-travel-survey-daily-travel-quick-facts</a:t>
            </a:r>
            <a:endParaRPr lang="en-US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GitHub: https://github.com/csengelhart</a:t>
            </a:r>
          </a:p>
          <a:p>
            <a:endParaRPr lang="en-US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LinkedIn: https://www.linkedin.com/in/christopher-engelhart/</a:t>
            </a:r>
          </a:p>
        </p:txBody>
      </p:sp>
    </p:spTree>
    <p:extLst>
      <p:ext uri="{BB962C8B-B14F-4D97-AF65-F5344CB8AC3E}">
        <p14:creationId xmlns:p14="http://schemas.microsoft.com/office/powerpoint/2010/main" val="114626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ADC128-595E-3A0C-935E-EEAF35A56A4B}"/>
              </a:ext>
            </a:extLst>
          </p:cNvPr>
          <p:cNvSpPr txBox="1"/>
          <p:nvPr/>
        </p:nvSpPr>
        <p:spPr>
          <a:xfrm>
            <a:off x="104775" y="44826"/>
            <a:ext cx="11229975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ockwell" panose="02060603020205020403" pitchFamily="18" charset="0"/>
              </a:rPr>
              <a:t>Table of Contents:</a:t>
            </a:r>
          </a:p>
          <a:p>
            <a:pPr algn="ctr"/>
            <a:endParaRPr lang="en-US" dirty="0">
              <a:latin typeface="Rockwell" panose="02060603020205020403" pitchFamily="18" charset="0"/>
            </a:endParaRPr>
          </a:p>
          <a:p>
            <a:pPr algn="ctr"/>
            <a:endParaRPr lang="en-US" dirty="0">
              <a:latin typeface="Rockwell" panose="02060603020205020403" pitchFamily="18" charset="0"/>
            </a:endParaRPr>
          </a:p>
          <a:p>
            <a:r>
              <a:rPr lang="en-US" sz="2400" dirty="0">
                <a:latin typeface="Rockwell" panose="02060603020205020403" pitchFamily="18" charset="0"/>
              </a:rPr>
              <a:t>Part 1: Define </a:t>
            </a:r>
          </a:p>
          <a:p>
            <a:endParaRPr lang="en-US" sz="2400" dirty="0">
              <a:latin typeface="Rockwell" panose="02060603020205020403" pitchFamily="18" charset="0"/>
            </a:endParaRPr>
          </a:p>
          <a:p>
            <a:endParaRPr lang="en-US" sz="2400" dirty="0">
              <a:latin typeface="Rockwell" panose="02060603020205020403" pitchFamily="18" charset="0"/>
            </a:endParaRPr>
          </a:p>
          <a:p>
            <a:r>
              <a:rPr lang="en-US" sz="2400" dirty="0">
                <a:latin typeface="Rockwell" panose="02060603020205020403" pitchFamily="18" charset="0"/>
              </a:rPr>
              <a:t>Part 2: Data Collection</a:t>
            </a:r>
          </a:p>
          <a:p>
            <a:endParaRPr lang="en-US" sz="2400" dirty="0">
              <a:latin typeface="Rockwell" panose="02060603020205020403" pitchFamily="18" charset="0"/>
            </a:endParaRPr>
          </a:p>
          <a:p>
            <a:endParaRPr lang="en-US" sz="2400" dirty="0">
              <a:latin typeface="Rockwell" panose="02060603020205020403" pitchFamily="18" charset="0"/>
            </a:endParaRPr>
          </a:p>
          <a:p>
            <a:r>
              <a:rPr lang="en-US" sz="2400" dirty="0">
                <a:latin typeface="Rockwell" panose="02060603020205020403" pitchFamily="18" charset="0"/>
              </a:rPr>
              <a:t>Part 3: Data Analysis</a:t>
            </a:r>
          </a:p>
          <a:p>
            <a:endParaRPr lang="en-US" sz="2400" dirty="0">
              <a:latin typeface="Rockwell" panose="02060603020205020403" pitchFamily="18" charset="0"/>
            </a:endParaRPr>
          </a:p>
          <a:p>
            <a:endParaRPr lang="en-US" sz="2400" dirty="0">
              <a:latin typeface="Rockwell" panose="02060603020205020403" pitchFamily="18" charset="0"/>
            </a:endParaRPr>
          </a:p>
          <a:p>
            <a:r>
              <a:rPr lang="en-US" sz="2400" dirty="0">
                <a:latin typeface="Rockwell" panose="02060603020205020403" pitchFamily="18" charset="0"/>
              </a:rPr>
              <a:t>Part 4: Conclusion</a:t>
            </a:r>
          </a:p>
          <a:p>
            <a:endParaRPr lang="en-US" sz="2400" dirty="0">
              <a:latin typeface="Rockwell" panose="02060603020205020403" pitchFamily="18" charset="0"/>
            </a:endParaRPr>
          </a:p>
          <a:p>
            <a:endParaRPr lang="en-US" sz="2400" dirty="0">
              <a:latin typeface="Rockwell" panose="02060603020205020403" pitchFamily="18" charset="0"/>
            </a:endParaRPr>
          </a:p>
          <a:p>
            <a:r>
              <a:rPr lang="en-US" sz="2400" dirty="0">
                <a:latin typeface="Rockwell" panose="02060603020205020403" pitchFamily="18" charset="0"/>
              </a:rPr>
              <a:t>Part 5: Resources &amp; </a:t>
            </a:r>
            <a:r>
              <a:rPr lang="en-US" sz="2400" dirty="0" err="1">
                <a:latin typeface="Rockwell" panose="02060603020205020403" pitchFamily="18" charset="0"/>
              </a:rPr>
              <a:t>Misc</a:t>
            </a:r>
            <a:endParaRPr lang="en-US" sz="2400" dirty="0">
              <a:latin typeface="Rockwell" panose="02060603020205020403" pitchFamily="18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1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E2ACC6-92B5-ED52-6B87-47FDB43BD77B}"/>
              </a:ext>
            </a:extLst>
          </p:cNvPr>
          <p:cNvSpPr txBox="1"/>
          <p:nvPr/>
        </p:nvSpPr>
        <p:spPr>
          <a:xfrm>
            <a:off x="676275" y="352425"/>
            <a:ext cx="110013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ockwell" panose="02060603020205020403" pitchFamily="18" charset="0"/>
              </a:rPr>
              <a:t>Define</a:t>
            </a:r>
          </a:p>
          <a:p>
            <a:pPr algn="ctr"/>
            <a:endParaRPr lang="en-US" sz="2800" b="1" dirty="0">
              <a:latin typeface="Rockwell" panose="02060603020205020403" pitchFamily="18" charset="0"/>
            </a:endParaRPr>
          </a:p>
          <a:p>
            <a:pPr algn="ctr"/>
            <a:endParaRPr lang="en-US" sz="2800" b="1" dirty="0">
              <a:latin typeface="Rockwell" panose="02060603020205020403" pitchFamily="18" charset="0"/>
            </a:endParaRPr>
          </a:p>
          <a:p>
            <a:pPr algn="ctr"/>
            <a:endParaRPr lang="en-US" sz="2800" b="1" dirty="0">
              <a:latin typeface="Rockwell" panose="02060603020205020403" pitchFamily="18" charset="0"/>
            </a:endParaRPr>
          </a:p>
          <a:p>
            <a:pPr algn="ctr"/>
            <a:r>
              <a:rPr lang="en-US" sz="2000" dirty="0">
                <a:latin typeface="Rockwell" panose="02060603020205020403" pitchFamily="18" charset="0"/>
              </a:rPr>
              <a:t>Research Question:</a:t>
            </a:r>
          </a:p>
          <a:p>
            <a:pPr algn="ctr"/>
            <a:r>
              <a:rPr lang="en-US" sz="2000" dirty="0">
                <a:latin typeface="Rockwell" panose="02060603020205020403" pitchFamily="18" charset="0"/>
              </a:rPr>
              <a:t>Do I drive significantly more miles per day than the average American?</a:t>
            </a:r>
          </a:p>
          <a:p>
            <a:pPr algn="ctr"/>
            <a:r>
              <a:rPr lang="en-US" sz="2400" dirty="0">
                <a:latin typeface="Rockwell" panose="02060603020205020403" pitchFamily="18" charset="0"/>
              </a:rPr>
              <a:t> </a:t>
            </a:r>
          </a:p>
          <a:p>
            <a:pPr algn="ctr"/>
            <a:endParaRPr lang="en-US" sz="3200" b="1" dirty="0">
              <a:latin typeface="Rockwell" panose="02060603020205020403" pitchFamily="18" charset="0"/>
            </a:endParaRPr>
          </a:p>
          <a:p>
            <a:pPr algn="ctr"/>
            <a:r>
              <a:rPr lang="en-US" sz="3200" b="1" dirty="0">
                <a:latin typeface="Rockwell" panose="02060603020205020403" pitchFamily="18" charset="0"/>
              </a:rPr>
              <a:t> 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9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8B47A6-BD83-022D-FD65-8B0B76D8FA91}"/>
              </a:ext>
            </a:extLst>
          </p:cNvPr>
          <p:cNvSpPr txBox="1"/>
          <p:nvPr/>
        </p:nvSpPr>
        <p:spPr>
          <a:xfrm>
            <a:off x="390525" y="466725"/>
            <a:ext cx="11591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ockwell" panose="02060603020205020403" pitchFamily="18" charset="0"/>
              </a:rPr>
              <a:t>Data Collection</a:t>
            </a:r>
          </a:p>
          <a:p>
            <a:pPr algn="ctr"/>
            <a:endParaRPr lang="en-US" sz="2800" b="1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Tracked my daily mileage </a:t>
            </a:r>
          </a:p>
          <a:p>
            <a:endParaRPr lang="en-US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From 8NOV2022 – 23NOV2022</a:t>
            </a:r>
          </a:p>
          <a:p>
            <a:endParaRPr lang="en-US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Recorded mileage on spreadsheet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Rockwell" panose="02060603020205020403" pitchFamily="18" charset="0"/>
            </a:endParaRPr>
          </a:p>
        </p:txBody>
      </p:sp>
      <p:pic>
        <p:nvPicPr>
          <p:cNvPr id="6" name="Picture 5" descr="A picture containing device, control panel, meter&#10;&#10;Description automatically generated">
            <a:extLst>
              <a:ext uri="{FF2B5EF4-FFF2-40B4-BE49-F238E27FC236}">
                <a16:creationId xmlns:a16="http://schemas.microsoft.com/office/drawing/2014/main" id="{5FA09792-2E92-E287-CE22-6CFECB67D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4" y="3203079"/>
            <a:ext cx="4819651" cy="3038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B0263F-D31D-F7D9-6F3F-7479FED32DB8}"/>
              </a:ext>
            </a:extLst>
          </p:cNvPr>
          <p:cNvSpPr txBox="1"/>
          <p:nvPr/>
        </p:nvSpPr>
        <p:spPr>
          <a:xfrm>
            <a:off x="4829174" y="6250067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Car dashboard app</a:t>
            </a:r>
          </a:p>
        </p:txBody>
      </p:sp>
    </p:spTree>
    <p:extLst>
      <p:ext uri="{BB962C8B-B14F-4D97-AF65-F5344CB8AC3E}">
        <p14:creationId xmlns:p14="http://schemas.microsoft.com/office/powerpoint/2010/main" val="378930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F236ED-C4B8-8921-6B28-9A839D4EC9B3}"/>
              </a:ext>
            </a:extLst>
          </p:cNvPr>
          <p:cNvSpPr txBox="1"/>
          <p:nvPr/>
        </p:nvSpPr>
        <p:spPr>
          <a:xfrm>
            <a:off x="334606" y="2667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600" b="1" dirty="0">
                <a:latin typeface="Rockwell" panose="02060603020205020403" pitchFamily="18" charset="0"/>
              </a:rPr>
              <a:t>Data Analysis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Imported mileage data into RStudio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Rockwell" panose="02060603020205020403" pitchFamily="18" charset="0"/>
            </a:endParaRPr>
          </a:p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Created time series chart for broad overview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Rockwell" panose="02060603020205020403" pitchFamily="18" charset="0"/>
            </a:endParaRPr>
          </a:p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Up and down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Rockwell" panose="02060603020205020403" pitchFamily="18" charset="0"/>
            </a:endParaRPr>
          </a:p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Corresponds with driving habits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A0DCA-3BC2-DD39-DC82-2C858BA33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88" y="876300"/>
            <a:ext cx="6515862" cy="51054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5546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96F5D6-4273-7AE4-8263-A36059B9A34A}"/>
              </a:ext>
            </a:extLst>
          </p:cNvPr>
          <p:cNvSpPr txBox="1"/>
          <p:nvPr/>
        </p:nvSpPr>
        <p:spPr>
          <a:xfrm>
            <a:off x="484214" y="238125"/>
            <a:ext cx="3505494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latin typeface="Rockwell" panose="02060603020205020403" pitchFamily="18" charset="0"/>
              </a:rPr>
              <a:t>Data Analysis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000" b="1" dirty="0">
              <a:latin typeface="Rockwell" panose="02060603020205020403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en-US" sz="2000" b="0" i="0" dirty="0">
                <a:effectLst/>
              </a:rPr>
              <a:t>tatistical five number summary of mileage data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b="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Median closer to Q3 than Q1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Box is big, indicating big IQR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IQR points to high variability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b="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0C383A-74BD-5590-6860-647DB314F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676275"/>
            <a:ext cx="6138438" cy="52197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1263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AC569-2974-085D-CB1B-4EBF9838F322}"/>
              </a:ext>
            </a:extLst>
          </p:cNvPr>
          <p:cNvSpPr txBox="1"/>
          <p:nvPr/>
        </p:nvSpPr>
        <p:spPr>
          <a:xfrm>
            <a:off x="369913" y="333375"/>
            <a:ext cx="3872249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latin typeface="Rockwell" panose="02060603020205020403" pitchFamily="18" charset="0"/>
              </a:rPr>
              <a:t>Data Analysis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Distribution of the data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Asymmetric shaped distribution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Bimodal: (1)~ 60-80 miles,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(2) ~0-20 miles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Shows high variability in data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36019-9886-4A5C-B4AC-3606410C1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123950"/>
            <a:ext cx="6019331" cy="48577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457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5EB5D-5292-B95B-9E2B-E8022C9EADB3}"/>
              </a:ext>
            </a:extLst>
          </p:cNvPr>
          <p:cNvSpPr txBox="1"/>
          <p:nvPr/>
        </p:nvSpPr>
        <p:spPr>
          <a:xfrm>
            <a:off x="390525" y="352425"/>
            <a:ext cx="113919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ockwell" panose="02060603020205020403" pitchFamily="18" charset="0"/>
              </a:rPr>
              <a:t>Data Analysis</a:t>
            </a:r>
          </a:p>
          <a:p>
            <a:endParaRPr lang="en-US" sz="20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Mean daily mileage = 46.3 miles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Standard deviation = 36.6 miles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High standard deviation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Mean daily mileage American = 29 miles (per BTS)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Null hypothesis(H0) : µ(Chris) = µ(US)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Alternative hypothesis(Ha) : µ(Chris) &gt; µ(US)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Used one-sample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P-value = 0.04 with 95% confidence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73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A1AA69-C1A6-10DE-FC3B-0F1288515646}"/>
              </a:ext>
            </a:extLst>
          </p:cNvPr>
          <p:cNvSpPr txBox="1"/>
          <p:nvPr/>
        </p:nvSpPr>
        <p:spPr>
          <a:xfrm>
            <a:off x="609600" y="447675"/>
            <a:ext cx="112395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ockwell" panose="02060603020205020403" pitchFamily="18" charset="0"/>
              </a:rPr>
              <a:t>Conclusion</a:t>
            </a:r>
          </a:p>
          <a:p>
            <a:pPr algn="ctr"/>
            <a:endParaRPr lang="en-US" sz="2800" b="1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p &lt; 0.05,  we reject H0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There is sufficient evidence to suggest that I drive significantly more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     than the average American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296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Office Theme</vt:lpstr>
      <vt:lpstr>Do I Drive More Than The Average American?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I Drive More Than The Average American?</dc:title>
  <dc:creator>Engelhart, Christopher S</dc:creator>
  <cp:lastModifiedBy>Engelhart, Christopher S</cp:lastModifiedBy>
  <cp:revision>16</cp:revision>
  <dcterms:created xsi:type="dcterms:W3CDTF">2022-11-27T10:11:05Z</dcterms:created>
  <dcterms:modified xsi:type="dcterms:W3CDTF">2022-11-27T21:16:03Z</dcterms:modified>
</cp:coreProperties>
</file>