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Cabin Italics" charset="1" panose="00000500000000000000"/>
      <p:regular r:id="rId35"/>
    </p:embeddedFont>
    <p:embeddedFont>
      <p:font typeface="Cabin Bold" charset="1" panose="00000800000000000000"/>
      <p:regular r:id="rId36"/>
    </p:embeddedFont>
    <p:embeddedFont>
      <p:font typeface="Cabin Semi-Bold" charset="1" panose="00000700000000000000"/>
      <p:regular r:id="rId37"/>
    </p:embeddedFont>
    <p:embeddedFont>
      <p:font typeface="Cabin" charset="1" panose="00000500000000000000"/>
      <p:regular r:id="rId38"/>
    </p:embeddedFont>
    <p:embeddedFont>
      <p:font typeface="Cabin Medium" charset="1" panose="000006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46988" y="5739540"/>
            <a:ext cx="622706" cy="622706"/>
            <a:chOff x="0" y="0"/>
            <a:chExt cx="899160" cy="899160"/>
          </a:xfrm>
        </p:grpSpPr>
        <p:sp>
          <p:nvSpPr>
            <p:cNvPr name="Freeform 7" id="7"/>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grpSp>
        <p:nvGrpSpPr>
          <p:cNvPr name="Group 10" id="10"/>
          <p:cNvGrpSpPr/>
          <p:nvPr/>
        </p:nvGrpSpPr>
        <p:grpSpPr>
          <a:xfrm rot="0">
            <a:off x="-1309971" y="9258300"/>
            <a:ext cx="2338671" cy="233867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0" y="843848"/>
            <a:ext cx="18288000" cy="1543051"/>
          </a:xfrm>
          <a:prstGeom prst="rect">
            <a:avLst/>
          </a:prstGeom>
        </p:spPr>
        <p:txBody>
          <a:bodyPr anchor="t" rtlCol="false" tIns="0" lIns="0" bIns="0" rIns="0">
            <a:spAutoFit/>
          </a:bodyPr>
          <a:lstStyle/>
          <a:p>
            <a:pPr algn="ctr">
              <a:lnSpc>
                <a:spcPts val="6299"/>
              </a:lnSpc>
            </a:pPr>
            <a:r>
              <a:rPr lang="en-US" sz="4499" i="true">
                <a:solidFill>
                  <a:srgbClr val="000000"/>
                </a:solidFill>
                <a:latin typeface="Cabin Italics"/>
                <a:ea typeface="Cabin Italics"/>
                <a:cs typeface="Cabin Italics"/>
                <a:sym typeface="Cabin Italics"/>
              </a:rPr>
              <a:t>Báo cáo môn học</a:t>
            </a:r>
          </a:p>
          <a:p>
            <a:pPr algn="ctr" marL="0" indent="0" lvl="0">
              <a:lnSpc>
                <a:spcPts val="6299"/>
              </a:lnSpc>
              <a:spcBef>
                <a:spcPct val="0"/>
              </a:spcBef>
            </a:pPr>
            <a:r>
              <a:rPr lang="en-US" b="true" sz="4499">
                <a:solidFill>
                  <a:srgbClr val="000000"/>
                </a:solidFill>
                <a:latin typeface="Cabin Bold"/>
                <a:ea typeface="Cabin Bold"/>
                <a:cs typeface="Cabin Bold"/>
                <a:sym typeface="Cabin Bold"/>
              </a:rPr>
              <a:t>Phát Triển Ứng Dụng</a:t>
            </a:r>
          </a:p>
        </p:txBody>
      </p:sp>
      <p:sp>
        <p:nvSpPr>
          <p:cNvPr name="TextBox 14" id="14"/>
          <p:cNvSpPr txBox="true"/>
          <p:nvPr/>
        </p:nvSpPr>
        <p:spPr>
          <a:xfrm rot="0">
            <a:off x="0" y="3035254"/>
            <a:ext cx="18282568" cy="711200"/>
          </a:xfrm>
          <a:prstGeom prst="rect">
            <a:avLst/>
          </a:prstGeom>
        </p:spPr>
        <p:txBody>
          <a:bodyPr anchor="t" rtlCol="false" tIns="0" lIns="0" bIns="0" rIns="0">
            <a:spAutoFit/>
          </a:bodyPr>
          <a:lstStyle/>
          <a:p>
            <a:pPr algn="ctr">
              <a:lnSpc>
                <a:spcPts val="5500"/>
              </a:lnSpc>
              <a:spcBef>
                <a:spcPct val="0"/>
              </a:spcBef>
            </a:pPr>
            <a:r>
              <a:rPr lang="en-US" b="true" sz="5000">
                <a:solidFill>
                  <a:srgbClr val="000000"/>
                </a:solidFill>
                <a:latin typeface="Cabin Semi-Bold"/>
                <a:ea typeface="Cabin Semi-Bold"/>
                <a:cs typeface="Cabin Semi-Bold"/>
                <a:sym typeface="Cabin Semi-Bold"/>
              </a:rPr>
              <a:t>Chủ đề:</a:t>
            </a:r>
          </a:p>
        </p:txBody>
      </p:sp>
      <p:sp>
        <p:nvSpPr>
          <p:cNvPr name="TextBox 15" id="15"/>
          <p:cNvSpPr txBox="true"/>
          <p:nvPr/>
        </p:nvSpPr>
        <p:spPr>
          <a:xfrm rot="0">
            <a:off x="2613797" y="3813341"/>
            <a:ext cx="13065839" cy="2078063"/>
          </a:xfrm>
          <a:prstGeom prst="rect">
            <a:avLst/>
          </a:prstGeom>
        </p:spPr>
        <p:txBody>
          <a:bodyPr anchor="t" rtlCol="false" tIns="0" lIns="0" bIns="0" rIns="0">
            <a:spAutoFit/>
          </a:bodyPr>
          <a:lstStyle/>
          <a:p>
            <a:pPr algn="ctr" marL="0" indent="0" lvl="0">
              <a:lnSpc>
                <a:spcPts val="8359"/>
              </a:lnSpc>
            </a:pPr>
            <a:r>
              <a:rPr lang="en-US" b="true" sz="6101" spc="183">
                <a:solidFill>
                  <a:srgbClr val="1836B2"/>
                </a:solidFill>
                <a:latin typeface="Cabin Bold"/>
                <a:ea typeface="Cabin Bold"/>
                <a:cs typeface="Cabin Bold"/>
                <a:sym typeface="Cabin Bold"/>
              </a:rPr>
              <a:t>XÂY DỰNG ỨNG DỤNG BÁN VÉ TÀU TẠI NHÀ GA SỐ 8386</a:t>
            </a:r>
          </a:p>
        </p:txBody>
      </p:sp>
      <p:sp>
        <p:nvSpPr>
          <p:cNvPr name="TextBox 16" id="16"/>
          <p:cNvSpPr txBox="true"/>
          <p:nvPr/>
        </p:nvSpPr>
        <p:spPr>
          <a:xfrm rot="0">
            <a:off x="10055068" y="6916304"/>
            <a:ext cx="1975706" cy="530860"/>
          </a:xfrm>
          <a:prstGeom prst="rect">
            <a:avLst/>
          </a:prstGeom>
        </p:spPr>
        <p:txBody>
          <a:bodyPr anchor="t" rtlCol="false" tIns="0" lIns="0" bIns="0" rIns="0">
            <a:spAutoFit/>
          </a:bodyPr>
          <a:lstStyle/>
          <a:p>
            <a:pPr algn="just" marL="0" indent="0" lvl="0">
              <a:lnSpc>
                <a:spcPts val="4340"/>
              </a:lnSpc>
              <a:spcBef>
                <a:spcPct val="0"/>
              </a:spcBef>
            </a:pPr>
            <a:r>
              <a:rPr lang="en-US" b="true" sz="3100">
                <a:solidFill>
                  <a:srgbClr val="000000"/>
                </a:solidFill>
                <a:latin typeface="Cabin Bold"/>
                <a:ea typeface="Cabin Bold"/>
                <a:cs typeface="Cabin Bold"/>
                <a:sym typeface="Cabin Bold"/>
              </a:rPr>
              <a:t>T</a:t>
            </a:r>
            <a:r>
              <a:rPr lang="en-US" b="true" sz="3100" u="none">
                <a:solidFill>
                  <a:srgbClr val="000000"/>
                </a:solidFill>
                <a:latin typeface="Cabin Bold"/>
                <a:ea typeface="Cabin Bold"/>
                <a:cs typeface="Cabin Bold"/>
                <a:sym typeface="Cabin Bold"/>
              </a:rPr>
              <a:t>hành viên:</a:t>
            </a:r>
          </a:p>
        </p:txBody>
      </p:sp>
      <p:sp>
        <p:nvSpPr>
          <p:cNvPr name="TextBox 17" id="17"/>
          <p:cNvSpPr txBox="true"/>
          <p:nvPr/>
        </p:nvSpPr>
        <p:spPr>
          <a:xfrm rot="0">
            <a:off x="10351724" y="7651326"/>
            <a:ext cx="7517970" cy="2635674"/>
          </a:xfrm>
          <a:prstGeom prst="rect">
            <a:avLst/>
          </a:prstGeom>
        </p:spPr>
        <p:txBody>
          <a:bodyPr anchor="t" rtlCol="false" tIns="0" lIns="0" bIns="0" rIns="0">
            <a:spAutoFit/>
          </a:bodyPr>
          <a:lstStyle/>
          <a:p>
            <a:pPr algn="just" marL="582930" indent="-291465" lvl="1">
              <a:lnSpc>
                <a:spcPts val="4239"/>
              </a:lnSpc>
              <a:buAutoNum type="arabicPeriod" startAt="1"/>
            </a:pPr>
            <a:r>
              <a:rPr lang="en-US" sz="2700">
                <a:solidFill>
                  <a:srgbClr val="000000"/>
                </a:solidFill>
                <a:latin typeface="Cabin"/>
                <a:ea typeface="Cabin"/>
                <a:cs typeface="Cabin"/>
                <a:sym typeface="Cabin"/>
              </a:rPr>
              <a:t>Nguyễn Thành Trọng 22642481 DHKHMT18A</a:t>
            </a:r>
          </a:p>
          <a:p>
            <a:pPr algn="just" marL="582930" indent="-291465" lvl="1">
              <a:lnSpc>
                <a:spcPts val="4239"/>
              </a:lnSpc>
              <a:buAutoNum type="arabicPeriod" startAt="1"/>
            </a:pPr>
            <a:r>
              <a:rPr lang="en-US" sz="2700">
                <a:solidFill>
                  <a:srgbClr val="000000"/>
                </a:solidFill>
                <a:latin typeface="Cabin"/>
                <a:ea typeface="Cabin"/>
                <a:cs typeface="Cabin"/>
                <a:sym typeface="Cabin"/>
              </a:rPr>
              <a:t>Phạm Gia Khánh 22724051 DHKHMT18A</a:t>
            </a:r>
          </a:p>
          <a:p>
            <a:pPr algn="just" marL="582930" indent="-291465" lvl="1">
              <a:lnSpc>
                <a:spcPts val="4239"/>
              </a:lnSpc>
              <a:buAutoNum type="arabicPeriod" startAt="1"/>
            </a:pPr>
            <a:r>
              <a:rPr lang="en-US" sz="2700">
                <a:solidFill>
                  <a:srgbClr val="000000"/>
                </a:solidFill>
                <a:latin typeface="Cabin"/>
                <a:ea typeface="Cabin"/>
                <a:cs typeface="Cabin"/>
                <a:sym typeface="Cabin"/>
              </a:rPr>
              <a:t>Nguyễn Minh Phúc 22637001 DHKHMT18A</a:t>
            </a:r>
          </a:p>
          <a:p>
            <a:pPr algn="just" marL="582930" indent="-291465" lvl="1">
              <a:lnSpc>
                <a:spcPts val="4239"/>
              </a:lnSpc>
              <a:buAutoNum type="arabicPeriod" startAt="1"/>
            </a:pPr>
            <a:r>
              <a:rPr lang="en-US" sz="2700">
                <a:solidFill>
                  <a:srgbClr val="000000"/>
                </a:solidFill>
                <a:latin typeface="Cabin"/>
                <a:ea typeface="Cabin"/>
                <a:cs typeface="Cabin"/>
                <a:sym typeface="Cabin"/>
              </a:rPr>
              <a:t>Nguyễn Hải Tâm 22643391 DHKHMT18A</a:t>
            </a:r>
          </a:p>
          <a:p>
            <a:pPr algn="just" marL="0" indent="0" lvl="0">
              <a:lnSpc>
                <a:spcPts val="4239"/>
              </a:lnSpc>
            </a:pPr>
          </a:p>
        </p:txBody>
      </p:sp>
      <p:sp>
        <p:nvSpPr>
          <p:cNvPr name="TextBox 18" id="18"/>
          <p:cNvSpPr txBox="true"/>
          <p:nvPr/>
        </p:nvSpPr>
        <p:spPr>
          <a:xfrm rot="0">
            <a:off x="3317620" y="6916304"/>
            <a:ext cx="4845796" cy="530860"/>
          </a:xfrm>
          <a:prstGeom prst="rect">
            <a:avLst/>
          </a:prstGeom>
        </p:spPr>
        <p:txBody>
          <a:bodyPr anchor="t" rtlCol="false" tIns="0" lIns="0" bIns="0" rIns="0">
            <a:spAutoFit/>
          </a:bodyPr>
          <a:lstStyle/>
          <a:p>
            <a:pPr algn="just" marL="0" indent="0" lvl="0">
              <a:lnSpc>
                <a:spcPts val="4340"/>
              </a:lnSpc>
              <a:spcBef>
                <a:spcPct val="0"/>
              </a:spcBef>
            </a:pPr>
            <a:r>
              <a:rPr lang="en-US" b="true" sz="3100">
                <a:solidFill>
                  <a:srgbClr val="000000"/>
                </a:solidFill>
                <a:latin typeface="Cabin Bold"/>
                <a:ea typeface="Cabin Bold"/>
                <a:cs typeface="Cabin Bold"/>
                <a:sym typeface="Cabin Bold"/>
              </a:rPr>
              <a:t>GVHD:</a:t>
            </a:r>
            <a:r>
              <a:rPr lang="en-US" sz="3100">
                <a:solidFill>
                  <a:srgbClr val="000000"/>
                </a:solidFill>
                <a:latin typeface="Cabin"/>
                <a:ea typeface="Cabin"/>
                <a:cs typeface="Cabin"/>
                <a:sym typeface="Cabin"/>
              </a:rPr>
              <a:t> Th.S Trần Thị Anh Thi</a:t>
            </a:r>
          </a:p>
        </p:txBody>
      </p:sp>
      <p:sp>
        <p:nvSpPr>
          <p:cNvPr name="TextBox 19" id="19"/>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4. Thiết kế hệ thống</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111197" y="0"/>
            <a:ext cx="3176803" cy="1299843"/>
          </a:xfrm>
          <a:custGeom>
            <a:avLst/>
            <a:gdLst/>
            <a:ahLst/>
            <a:cxnLst/>
            <a:rect r="r" b="b" t="t" l="l"/>
            <a:pathLst>
              <a:path h="1299843" w="3176803">
                <a:moveTo>
                  <a:pt x="0" y="0"/>
                </a:moveTo>
                <a:lnTo>
                  <a:pt x="3176803" y="0"/>
                </a:lnTo>
                <a:lnTo>
                  <a:pt x="3176803" y="1299843"/>
                </a:lnTo>
                <a:lnTo>
                  <a:pt x="0" y="1299843"/>
                </a:lnTo>
                <a:lnTo>
                  <a:pt x="0" y="0"/>
                </a:lnTo>
                <a:close/>
              </a:path>
            </a:pathLst>
          </a:custGeom>
          <a:blipFill>
            <a:blip r:embed="rId3"/>
            <a:stretch>
              <a:fillRect l="-8748" t="-48464" r="-7866" b="-53176"/>
            </a:stretch>
          </a:blipFill>
        </p:spPr>
      </p:sp>
      <p:sp>
        <p:nvSpPr>
          <p:cNvPr name="Freeform 4" id="4"/>
          <p:cNvSpPr/>
          <p:nvPr/>
        </p:nvSpPr>
        <p:spPr>
          <a:xfrm flipH="false" flipV="false" rot="0">
            <a:off x="1421687" y="1028700"/>
            <a:ext cx="10979091" cy="9153817"/>
          </a:xfrm>
          <a:custGeom>
            <a:avLst/>
            <a:gdLst/>
            <a:ahLst/>
            <a:cxnLst/>
            <a:rect r="r" b="b" t="t" l="l"/>
            <a:pathLst>
              <a:path h="9153817" w="10979091">
                <a:moveTo>
                  <a:pt x="0" y="0"/>
                </a:moveTo>
                <a:lnTo>
                  <a:pt x="10979091" y="0"/>
                </a:lnTo>
                <a:lnTo>
                  <a:pt x="10979091" y="9153817"/>
                </a:lnTo>
                <a:lnTo>
                  <a:pt x="0" y="9153817"/>
                </a:lnTo>
                <a:lnTo>
                  <a:pt x="0" y="0"/>
                </a:lnTo>
                <a:close/>
              </a:path>
            </a:pathLst>
          </a:custGeom>
          <a:blipFill>
            <a:blip r:embed="rId4"/>
            <a:stretch>
              <a:fillRect l="0" t="0" r="0" b="0"/>
            </a:stretch>
          </a:blipFill>
        </p:spPr>
      </p:sp>
      <p:sp>
        <p:nvSpPr>
          <p:cNvPr name="TextBox 5" id="5"/>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4. Thiết kế hệ thống</a:t>
            </a:r>
          </a:p>
        </p:txBody>
      </p:sp>
      <p:sp>
        <p:nvSpPr>
          <p:cNvPr name="TextBox 6" id="6"/>
          <p:cNvSpPr txBox="true"/>
          <p:nvPr/>
        </p:nvSpPr>
        <p:spPr>
          <a:xfrm rot="0">
            <a:off x="11552136" y="4912120"/>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Sơ đồ use case</a:t>
            </a:r>
          </a:p>
        </p:txBody>
      </p:sp>
      <p:sp>
        <p:nvSpPr>
          <p:cNvPr name="TextBox 7" id="7"/>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46988" y="5739540"/>
            <a:ext cx="622706" cy="622706"/>
            <a:chOff x="0" y="0"/>
            <a:chExt cx="899160" cy="899160"/>
          </a:xfrm>
        </p:grpSpPr>
        <p:sp>
          <p:nvSpPr>
            <p:cNvPr name="Freeform 10" id="10"/>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1" id="11"/>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Freeform 13" id="13"/>
          <p:cNvSpPr/>
          <p:nvPr/>
        </p:nvSpPr>
        <p:spPr>
          <a:xfrm flipH="false" flipV="false" rot="0">
            <a:off x="1358550" y="2150832"/>
            <a:ext cx="15066978" cy="8136168"/>
          </a:xfrm>
          <a:custGeom>
            <a:avLst/>
            <a:gdLst/>
            <a:ahLst/>
            <a:cxnLst/>
            <a:rect r="r" b="b" t="t" l="l"/>
            <a:pathLst>
              <a:path h="8136168" w="15066978">
                <a:moveTo>
                  <a:pt x="0" y="0"/>
                </a:moveTo>
                <a:lnTo>
                  <a:pt x="15066979" y="0"/>
                </a:lnTo>
                <a:lnTo>
                  <a:pt x="15066979" y="8136168"/>
                </a:lnTo>
                <a:lnTo>
                  <a:pt x="0" y="8136168"/>
                </a:lnTo>
                <a:lnTo>
                  <a:pt x="0" y="0"/>
                </a:lnTo>
                <a:close/>
              </a:path>
            </a:pathLst>
          </a:custGeom>
          <a:blipFill>
            <a:blip r:embed="rId4"/>
            <a:stretch>
              <a:fillRect l="0" t="0" r="0" b="0"/>
            </a:stretch>
          </a:blipFill>
        </p:spPr>
      </p:sp>
      <p:sp>
        <p:nvSpPr>
          <p:cNvPr name="TextBox 14" id="14"/>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4. Thiết kế hệ thống</a:t>
            </a:r>
          </a:p>
        </p:txBody>
      </p:sp>
      <p:sp>
        <p:nvSpPr>
          <p:cNvPr name="TextBox 15" id="15"/>
          <p:cNvSpPr txBox="true"/>
          <p:nvPr/>
        </p:nvSpPr>
        <p:spPr>
          <a:xfrm rot="0">
            <a:off x="0" y="1188700"/>
            <a:ext cx="5948788"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Sơ đồ lớp</a:t>
            </a:r>
          </a:p>
        </p:txBody>
      </p:sp>
      <p:sp>
        <p:nvSpPr>
          <p:cNvPr name="TextBox 16" id="16"/>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Freeform 4" id="4"/>
          <p:cNvSpPr/>
          <p:nvPr/>
        </p:nvSpPr>
        <p:spPr>
          <a:xfrm flipH="false" flipV="false" rot="0">
            <a:off x="1794472" y="2149603"/>
            <a:ext cx="14905127" cy="8030137"/>
          </a:xfrm>
          <a:custGeom>
            <a:avLst/>
            <a:gdLst/>
            <a:ahLst/>
            <a:cxnLst/>
            <a:rect r="r" b="b" t="t" l="l"/>
            <a:pathLst>
              <a:path h="8030137" w="14905127">
                <a:moveTo>
                  <a:pt x="0" y="0"/>
                </a:moveTo>
                <a:lnTo>
                  <a:pt x="14905127" y="0"/>
                </a:lnTo>
                <a:lnTo>
                  <a:pt x="14905127" y="8030137"/>
                </a:lnTo>
                <a:lnTo>
                  <a:pt x="0" y="8030137"/>
                </a:lnTo>
                <a:lnTo>
                  <a:pt x="0" y="0"/>
                </a:lnTo>
                <a:close/>
              </a:path>
            </a:pathLst>
          </a:custGeom>
          <a:blipFill>
            <a:blip r:embed="rId4"/>
            <a:stretch>
              <a:fillRect l="0" t="0" r="0" b="0"/>
            </a:stretch>
          </a:blipFill>
        </p:spPr>
      </p:sp>
      <p:sp>
        <p:nvSpPr>
          <p:cNvPr name="TextBox 5" id="5"/>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4. Thiết kế hệ thống</a:t>
            </a:r>
          </a:p>
        </p:txBody>
      </p:sp>
      <p:sp>
        <p:nvSpPr>
          <p:cNvPr name="TextBox 6" id="6"/>
          <p:cNvSpPr txBox="true"/>
          <p:nvPr/>
        </p:nvSpPr>
        <p:spPr>
          <a:xfrm rot="0">
            <a:off x="174505" y="1114553"/>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Sơ đồ cơ sở dữ liệu</a:t>
            </a:r>
          </a:p>
        </p:txBody>
      </p:sp>
      <p:sp>
        <p:nvSpPr>
          <p:cNvPr name="TextBox 7" id="7"/>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080371" y="422227"/>
            <a:ext cx="11812321" cy="9789461"/>
          </a:xfrm>
          <a:custGeom>
            <a:avLst/>
            <a:gdLst/>
            <a:ahLst/>
            <a:cxnLst/>
            <a:rect r="r" b="b" t="t" l="l"/>
            <a:pathLst>
              <a:path h="9789461" w="11812321">
                <a:moveTo>
                  <a:pt x="0" y="0"/>
                </a:moveTo>
                <a:lnTo>
                  <a:pt x="11812321" y="0"/>
                </a:lnTo>
                <a:lnTo>
                  <a:pt x="11812321" y="9789461"/>
                </a:lnTo>
                <a:lnTo>
                  <a:pt x="0" y="9789461"/>
                </a:lnTo>
                <a:lnTo>
                  <a:pt x="0" y="0"/>
                </a:lnTo>
                <a:close/>
              </a:path>
            </a:pathLst>
          </a:custGeom>
          <a:blipFill>
            <a:blip r:embed="rId3"/>
            <a:stretch>
              <a:fillRect l="0" t="0" r="0" b="0"/>
            </a:stretch>
          </a:blipFill>
        </p:spPr>
      </p:sp>
      <p:sp>
        <p:nvSpPr>
          <p:cNvPr name="Freeform 4" id="4"/>
          <p:cNvSpPr/>
          <p:nvPr/>
        </p:nvSpPr>
        <p:spPr>
          <a:xfrm flipH="false" flipV="false" rot="0">
            <a:off x="15111197" y="0"/>
            <a:ext cx="3176803" cy="1299843"/>
          </a:xfrm>
          <a:custGeom>
            <a:avLst/>
            <a:gdLst/>
            <a:ahLst/>
            <a:cxnLst/>
            <a:rect r="r" b="b" t="t" l="l"/>
            <a:pathLst>
              <a:path h="1299843" w="3176803">
                <a:moveTo>
                  <a:pt x="0" y="0"/>
                </a:moveTo>
                <a:lnTo>
                  <a:pt x="3176803" y="0"/>
                </a:lnTo>
                <a:lnTo>
                  <a:pt x="3176803" y="1299843"/>
                </a:lnTo>
                <a:lnTo>
                  <a:pt x="0" y="1299843"/>
                </a:lnTo>
                <a:lnTo>
                  <a:pt x="0" y="0"/>
                </a:lnTo>
                <a:close/>
              </a:path>
            </a:pathLst>
          </a:custGeom>
          <a:blipFill>
            <a:blip r:embed="rId4"/>
            <a:stretch>
              <a:fillRect l="-8748" t="-48464" r="-7866" b="-53176"/>
            </a:stretch>
          </a:blipFill>
        </p:spPr>
      </p:sp>
      <p:sp>
        <p:nvSpPr>
          <p:cNvPr name="TextBox 5" id="5"/>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4. Thiết kế hệ thống</a:t>
            </a:r>
          </a:p>
        </p:txBody>
      </p:sp>
      <p:sp>
        <p:nvSpPr>
          <p:cNvPr name="TextBox 6" id="6"/>
          <p:cNvSpPr txBox="true"/>
          <p:nvPr/>
        </p:nvSpPr>
        <p:spPr>
          <a:xfrm rot="0">
            <a:off x="-140635" y="1204593"/>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Luồng màn hình</a:t>
            </a:r>
          </a:p>
        </p:txBody>
      </p:sp>
      <p:sp>
        <p:nvSpPr>
          <p:cNvPr name="TextBox 7" id="7"/>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5. Hiện thực ứng dụng</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46988" y="5739540"/>
            <a:ext cx="622706" cy="622706"/>
            <a:chOff x="0" y="0"/>
            <a:chExt cx="899160" cy="899160"/>
          </a:xfrm>
        </p:grpSpPr>
        <p:sp>
          <p:nvSpPr>
            <p:cNvPr name="Freeform 10" id="10"/>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1" id="11"/>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Freeform 13" id="13"/>
          <p:cNvSpPr/>
          <p:nvPr/>
        </p:nvSpPr>
        <p:spPr>
          <a:xfrm flipH="false" flipV="false" rot="0">
            <a:off x="1917951" y="2191486"/>
            <a:ext cx="14141334" cy="7954500"/>
          </a:xfrm>
          <a:custGeom>
            <a:avLst/>
            <a:gdLst/>
            <a:ahLst/>
            <a:cxnLst/>
            <a:rect r="r" b="b" t="t" l="l"/>
            <a:pathLst>
              <a:path h="7954500" w="14141334">
                <a:moveTo>
                  <a:pt x="0" y="0"/>
                </a:moveTo>
                <a:lnTo>
                  <a:pt x="14141334" y="0"/>
                </a:lnTo>
                <a:lnTo>
                  <a:pt x="14141334" y="7954501"/>
                </a:lnTo>
                <a:lnTo>
                  <a:pt x="0" y="7954501"/>
                </a:lnTo>
                <a:lnTo>
                  <a:pt x="0" y="0"/>
                </a:lnTo>
                <a:close/>
              </a:path>
            </a:pathLst>
          </a:custGeom>
          <a:blipFill>
            <a:blip r:embed="rId4"/>
            <a:stretch>
              <a:fillRect l="0" t="0" r="0" b="0"/>
            </a:stretch>
          </a:blipFill>
        </p:spPr>
      </p:sp>
      <p:sp>
        <p:nvSpPr>
          <p:cNvPr name="TextBox 14" id="14"/>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15" id="15"/>
          <p:cNvSpPr txBox="true"/>
          <p:nvPr/>
        </p:nvSpPr>
        <p:spPr>
          <a:xfrm rot="0">
            <a:off x="0" y="1137386"/>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Giao diện đặt vé</a:t>
            </a:r>
          </a:p>
        </p:txBody>
      </p:sp>
      <p:sp>
        <p:nvSpPr>
          <p:cNvPr name="TextBox 16" id="16"/>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154378" y="1991461"/>
            <a:ext cx="14988537" cy="7887718"/>
          </a:xfrm>
          <a:custGeom>
            <a:avLst/>
            <a:gdLst/>
            <a:ahLst/>
            <a:cxnLst/>
            <a:rect r="r" b="b" t="t" l="l"/>
            <a:pathLst>
              <a:path h="7887718" w="14988537">
                <a:moveTo>
                  <a:pt x="0" y="0"/>
                </a:moveTo>
                <a:lnTo>
                  <a:pt x="14988537" y="0"/>
                </a:lnTo>
                <a:lnTo>
                  <a:pt x="14988537" y="7887718"/>
                </a:lnTo>
                <a:lnTo>
                  <a:pt x="0" y="7887718"/>
                </a:lnTo>
                <a:lnTo>
                  <a:pt x="0" y="0"/>
                </a:lnTo>
                <a:close/>
              </a:path>
            </a:pathLst>
          </a:custGeom>
          <a:blipFill>
            <a:blip r:embed="rId3"/>
            <a:stretch>
              <a:fillRect l="0" t="0" r="0" b="0"/>
            </a:stretch>
          </a:blipFill>
        </p:spPr>
      </p:sp>
      <p:sp>
        <p:nvSpPr>
          <p:cNvPr name="TextBox 4" id="4"/>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5" id="5"/>
          <p:cNvSpPr txBox="true"/>
          <p:nvPr/>
        </p:nvSpPr>
        <p:spPr>
          <a:xfrm rot="0">
            <a:off x="0" y="1137386"/>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Giao diện đặt vé</a:t>
            </a:r>
          </a:p>
        </p:txBody>
      </p:sp>
      <p:sp>
        <p:nvSpPr>
          <p:cNvPr name="Freeform 6" id="6"/>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4"/>
            <a:stretch>
              <a:fillRect l="-8748" t="-44754" r="-7866" b="-41449"/>
            </a:stretch>
          </a:blipFill>
        </p:spPr>
      </p:sp>
      <p:sp>
        <p:nvSpPr>
          <p:cNvPr name="TextBox 7" id="7"/>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Freeform 4" id="4"/>
          <p:cNvSpPr/>
          <p:nvPr/>
        </p:nvSpPr>
        <p:spPr>
          <a:xfrm flipH="false" flipV="false" rot="0">
            <a:off x="3493371" y="2183983"/>
            <a:ext cx="14672495" cy="7684719"/>
          </a:xfrm>
          <a:custGeom>
            <a:avLst/>
            <a:gdLst/>
            <a:ahLst/>
            <a:cxnLst/>
            <a:rect r="r" b="b" t="t" l="l"/>
            <a:pathLst>
              <a:path h="7684719" w="14672495">
                <a:moveTo>
                  <a:pt x="0" y="0"/>
                </a:moveTo>
                <a:lnTo>
                  <a:pt x="14672494" y="0"/>
                </a:lnTo>
                <a:lnTo>
                  <a:pt x="14672494" y="7684719"/>
                </a:lnTo>
                <a:lnTo>
                  <a:pt x="0" y="7684719"/>
                </a:lnTo>
                <a:lnTo>
                  <a:pt x="0" y="0"/>
                </a:lnTo>
                <a:close/>
              </a:path>
            </a:pathLst>
          </a:custGeom>
          <a:blipFill>
            <a:blip r:embed="rId4"/>
            <a:stretch>
              <a:fillRect l="0" t="0" r="0" b="0"/>
            </a:stretch>
          </a:blipFill>
        </p:spPr>
      </p:sp>
      <p:sp>
        <p:nvSpPr>
          <p:cNvPr name="TextBox 5" id="5"/>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6" id="6"/>
          <p:cNvSpPr txBox="true"/>
          <p:nvPr/>
        </p:nvSpPr>
        <p:spPr>
          <a:xfrm rot="0">
            <a:off x="0" y="1137386"/>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Giao diện đặt vé</a:t>
            </a:r>
          </a:p>
        </p:txBody>
      </p:sp>
      <p:sp>
        <p:nvSpPr>
          <p:cNvPr name="TextBox 7" id="7"/>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Freeform 4" id="4"/>
          <p:cNvSpPr/>
          <p:nvPr/>
        </p:nvSpPr>
        <p:spPr>
          <a:xfrm flipH="false" flipV="false" rot="0">
            <a:off x="3493371" y="2176920"/>
            <a:ext cx="14658905" cy="7695925"/>
          </a:xfrm>
          <a:custGeom>
            <a:avLst/>
            <a:gdLst/>
            <a:ahLst/>
            <a:cxnLst/>
            <a:rect r="r" b="b" t="t" l="l"/>
            <a:pathLst>
              <a:path h="7695925" w="14658905">
                <a:moveTo>
                  <a:pt x="0" y="0"/>
                </a:moveTo>
                <a:lnTo>
                  <a:pt x="14658905" y="0"/>
                </a:lnTo>
                <a:lnTo>
                  <a:pt x="14658905" y="7695925"/>
                </a:lnTo>
                <a:lnTo>
                  <a:pt x="0" y="7695925"/>
                </a:lnTo>
                <a:lnTo>
                  <a:pt x="0" y="0"/>
                </a:lnTo>
                <a:close/>
              </a:path>
            </a:pathLst>
          </a:custGeom>
          <a:blipFill>
            <a:blip r:embed="rId4"/>
            <a:stretch>
              <a:fillRect l="0" t="0" r="0" b="0"/>
            </a:stretch>
          </a:blipFill>
        </p:spPr>
      </p:sp>
      <p:sp>
        <p:nvSpPr>
          <p:cNvPr name="TextBox 5" id="5"/>
          <p:cNvSpPr txBox="true"/>
          <p:nvPr/>
        </p:nvSpPr>
        <p:spPr>
          <a:xfrm rot="0">
            <a:off x="0" y="1137386"/>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Giao diện đặt vé</a:t>
            </a:r>
          </a:p>
        </p:txBody>
      </p:sp>
      <p:sp>
        <p:nvSpPr>
          <p:cNvPr name="TextBox 6" id="6"/>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7" id="7"/>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671503"/>
            <a:ext cx="18288000" cy="1377949"/>
          </a:xfrm>
          <a:prstGeom prst="rect">
            <a:avLst/>
          </a:prstGeom>
        </p:spPr>
        <p:txBody>
          <a:bodyPr anchor="t" rtlCol="false" tIns="0" lIns="0" bIns="0" rIns="0">
            <a:spAutoFit/>
          </a:bodyPr>
          <a:lstStyle/>
          <a:p>
            <a:pPr algn="ctr">
              <a:lnSpc>
                <a:spcPts val="11200"/>
              </a:lnSpc>
            </a:pPr>
            <a:r>
              <a:rPr lang="en-US" b="true" sz="8000">
                <a:solidFill>
                  <a:srgbClr val="0E2849"/>
                </a:solidFill>
                <a:latin typeface="Cabin Bold"/>
                <a:ea typeface="Cabin Bold"/>
                <a:cs typeface="Cabin Bold"/>
                <a:sym typeface="Cabin Bold"/>
              </a:rPr>
              <a:t>NỘI DUNG</a:t>
            </a:r>
          </a:p>
        </p:txBody>
      </p:sp>
      <p:sp>
        <p:nvSpPr>
          <p:cNvPr name="TextBox 10" id="10"/>
          <p:cNvSpPr txBox="true"/>
          <p:nvPr/>
        </p:nvSpPr>
        <p:spPr>
          <a:xfrm rot="0">
            <a:off x="1327741" y="2750242"/>
            <a:ext cx="636172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1. Kế hoạch thực hiện</a:t>
            </a:r>
          </a:p>
        </p:txBody>
      </p:sp>
      <p:sp>
        <p:nvSpPr>
          <p:cNvPr name="TextBox 11" id="11"/>
          <p:cNvSpPr txBox="true"/>
          <p:nvPr/>
        </p:nvSpPr>
        <p:spPr>
          <a:xfrm rot="0">
            <a:off x="1327741" y="4452042"/>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2. Giới thiệu - Đặt vấn đề</a:t>
            </a:r>
          </a:p>
        </p:txBody>
      </p:sp>
      <p:sp>
        <p:nvSpPr>
          <p:cNvPr name="TextBox 12" id="12"/>
          <p:cNvSpPr txBox="true"/>
          <p:nvPr/>
        </p:nvSpPr>
        <p:spPr>
          <a:xfrm rot="0">
            <a:off x="1327741" y="6154666"/>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3. Phân tích hệ thống</a:t>
            </a:r>
          </a:p>
        </p:txBody>
      </p:sp>
      <p:sp>
        <p:nvSpPr>
          <p:cNvPr name="TextBox 13" id="13"/>
          <p:cNvSpPr txBox="true"/>
          <p:nvPr/>
        </p:nvSpPr>
        <p:spPr>
          <a:xfrm rot="0">
            <a:off x="1327741" y="7857289"/>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4. Thiết kế hệ thống</a:t>
            </a:r>
          </a:p>
        </p:txBody>
      </p:sp>
      <p:sp>
        <p:nvSpPr>
          <p:cNvPr name="TextBox 14" id="14"/>
          <p:cNvSpPr txBox="true"/>
          <p:nvPr/>
        </p:nvSpPr>
        <p:spPr>
          <a:xfrm rot="0">
            <a:off x="9744276" y="2750242"/>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15" id="15"/>
          <p:cNvSpPr txBox="true"/>
          <p:nvPr/>
        </p:nvSpPr>
        <p:spPr>
          <a:xfrm rot="0">
            <a:off x="9744276" y="4449309"/>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6. Kiểm thử</a:t>
            </a:r>
          </a:p>
        </p:txBody>
      </p:sp>
      <p:sp>
        <p:nvSpPr>
          <p:cNvPr name="TextBox 16" id="16"/>
          <p:cNvSpPr txBox="true"/>
          <p:nvPr/>
        </p:nvSpPr>
        <p:spPr>
          <a:xfrm rot="0">
            <a:off x="9744276" y="6154666"/>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7. Kết luận</a:t>
            </a:r>
          </a:p>
        </p:txBody>
      </p:sp>
      <p:sp>
        <p:nvSpPr>
          <p:cNvPr name="TextBox 17" id="17"/>
          <p:cNvSpPr txBox="true"/>
          <p:nvPr/>
        </p:nvSpPr>
        <p:spPr>
          <a:xfrm rot="0">
            <a:off x="9744276" y="7857289"/>
            <a:ext cx="7318654" cy="854075"/>
          </a:xfrm>
          <a:prstGeom prst="rect">
            <a:avLst/>
          </a:prstGeom>
        </p:spPr>
        <p:txBody>
          <a:bodyPr anchor="t" rtlCol="false" tIns="0" lIns="0" bIns="0" rIns="0">
            <a:spAutoFit/>
          </a:bodyPr>
          <a:lstStyle/>
          <a:p>
            <a:pPr algn="l">
              <a:lnSpc>
                <a:spcPts val="7000"/>
              </a:lnSpc>
            </a:pPr>
            <a:r>
              <a:rPr lang="en-US" sz="5000" b="true">
                <a:solidFill>
                  <a:srgbClr val="0E2849"/>
                </a:solidFill>
                <a:latin typeface="Cabin Bold"/>
                <a:ea typeface="Cabin Bold"/>
                <a:cs typeface="Cabin Bold"/>
                <a:sym typeface="Cabin Bold"/>
              </a:rPr>
              <a:t>8. Hướng phát triển</a:t>
            </a:r>
          </a:p>
        </p:txBody>
      </p:sp>
      <p:grpSp>
        <p:nvGrpSpPr>
          <p:cNvPr name="Group 18" id="18"/>
          <p:cNvGrpSpPr/>
          <p:nvPr/>
        </p:nvGrpSpPr>
        <p:grpSpPr>
          <a:xfrm rot="0">
            <a:off x="17246988" y="5739540"/>
            <a:ext cx="622706" cy="622706"/>
            <a:chOff x="0" y="0"/>
            <a:chExt cx="899160" cy="899160"/>
          </a:xfrm>
        </p:grpSpPr>
        <p:sp>
          <p:nvSpPr>
            <p:cNvPr name="Freeform 19" id="19"/>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20" id="20"/>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22" id="22"/>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116032" y="2103771"/>
            <a:ext cx="14963313" cy="7780923"/>
          </a:xfrm>
          <a:custGeom>
            <a:avLst/>
            <a:gdLst/>
            <a:ahLst/>
            <a:cxnLst/>
            <a:rect r="r" b="b" t="t" l="l"/>
            <a:pathLst>
              <a:path h="7780923" w="14963313">
                <a:moveTo>
                  <a:pt x="0" y="0"/>
                </a:moveTo>
                <a:lnTo>
                  <a:pt x="14963313" y="0"/>
                </a:lnTo>
                <a:lnTo>
                  <a:pt x="14963313" y="7780923"/>
                </a:lnTo>
                <a:lnTo>
                  <a:pt x="0" y="7780923"/>
                </a:lnTo>
                <a:lnTo>
                  <a:pt x="0" y="0"/>
                </a:lnTo>
                <a:close/>
              </a:path>
            </a:pathLst>
          </a:custGeom>
          <a:blipFill>
            <a:blip r:embed="rId3"/>
            <a:stretch>
              <a:fillRect l="0" t="0" r="0" b="0"/>
            </a:stretch>
          </a:blipFill>
        </p:spPr>
      </p:sp>
      <p:sp>
        <p:nvSpPr>
          <p:cNvPr name="TextBox 4" id="4"/>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5" id="5"/>
          <p:cNvSpPr txBox="true"/>
          <p:nvPr/>
        </p:nvSpPr>
        <p:spPr>
          <a:xfrm rot="0">
            <a:off x="0" y="1137386"/>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Giao diện đổi vé</a:t>
            </a:r>
          </a:p>
        </p:txBody>
      </p:sp>
      <p:sp>
        <p:nvSpPr>
          <p:cNvPr name="TextBox 6" id="6"/>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493371" y="2205173"/>
            <a:ext cx="14599802" cy="7591897"/>
          </a:xfrm>
          <a:custGeom>
            <a:avLst/>
            <a:gdLst/>
            <a:ahLst/>
            <a:cxnLst/>
            <a:rect r="r" b="b" t="t" l="l"/>
            <a:pathLst>
              <a:path h="7591897" w="14599802">
                <a:moveTo>
                  <a:pt x="0" y="0"/>
                </a:moveTo>
                <a:lnTo>
                  <a:pt x="14599801" y="0"/>
                </a:lnTo>
                <a:lnTo>
                  <a:pt x="14599801" y="7591897"/>
                </a:lnTo>
                <a:lnTo>
                  <a:pt x="0" y="7591897"/>
                </a:lnTo>
                <a:lnTo>
                  <a:pt x="0" y="0"/>
                </a:lnTo>
                <a:close/>
              </a:path>
            </a:pathLst>
          </a:custGeom>
          <a:blipFill>
            <a:blip r:embed="rId3"/>
            <a:stretch>
              <a:fillRect l="0" t="0" r="0" b="0"/>
            </a:stretch>
          </a:blipFill>
        </p:spPr>
      </p:sp>
      <p:sp>
        <p:nvSpPr>
          <p:cNvPr name="TextBox 4" id="4"/>
          <p:cNvSpPr txBox="true"/>
          <p:nvPr/>
        </p:nvSpPr>
        <p:spPr>
          <a:xfrm rot="0">
            <a:off x="0" y="174625"/>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5. Hiện thực ứng dụng</a:t>
            </a:r>
          </a:p>
        </p:txBody>
      </p:sp>
      <p:sp>
        <p:nvSpPr>
          <p:cNvPr name="TextBox 5" id="5"/>
          <p:cNvSpPr txBox="true"/>
          <p:nvPr/>
        </p:nvSpPr>
        <p:spPr>
          <a:xfrm rot="0">
            <a:off x="0" y="1137386"/>
            <a:ext cx="7118123"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Giao diện trả vé</a:t>
            </a:r>
          </a:p>
        </p:txBody>
      </p:sp>
      <p:sp>
        <p:nvSpPr>
          <p:cNvPr name="TextBox 6" id="6"/>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6. Kiểm thử</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46988" y="5739540"/>
            <a:ext cx="622706" cy="622706"/>
            <a:chOff x="0" y="0"/>
            <a:chExt cx="899160" cy="899160"/>
          </a:xfrm>
        </p:grpSpPr>
        <p:sp>
          <p:nvSpPr>
            <p:cNvPr name="Freeform 10" id="10"/>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1" id="11"/>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graphicFrame>
        <p:nvGraphicFramePr>
          <p:cNvPr name="Table 13" id="13"/>
          <p:cNvGraphicFramePr>
            <a:graphicFrameLocks noGrp="true"/>
          </p:cNvGraphicFramePr>
          <p:nvPr/>
        </p:nvGraphicFramePr>
        <p:xfrm>
          <a:off x="2005282" y="2126411"/>
          <a:ext cx="13708051" cy="5756303"/>
        </p:xfrm>
        <a:graphic>
          <a:graphicData uri="http://schemas.openxmlformats.org/drawingml/2006/table">
            <a:tbl>
              <a:tblPr/>
              <a:tblGrid>
                <a:gridCol w="5472261"/>
                <a:gridCol w="4343623"/>
                <a:gridCol w="3892167"/>
              </a:tblGrid>
              <a:tr h="2061520">
                <a:tc gridSpan="3">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  BẢNG TỔNG KẾT BÁO CÁO TEST CASE</a:t>
                      </a:r>
                      <a:endParaRPr lang="en-US" sz="1100"/>
                    </a:p>
                    <a:p>
                      <a:pPr algn="ctr" marL="0" indent="0" lvl="0">
                        <a:lnSpc>
                          <a:spcPts val="588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  BẢNG TỔNG KẾT BÁO CÁO TEST CASE</a:t>
                      </a:r>
                      <a:endParaRPr lang="en-US" sz="1100"/>
                    </a:p>
                    <a:p>
                      <a:pPr algn="ctr" marL="0" indent="0" lvl="0">
                        <a:lnSpc>
                          <a:spcPts val="588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  BẢNG TỔNG KẾT BÁO CÁO TEST CASE</a:t>
                      </a:r>
                      <a:endParaRPr lang="en-US" sz="1100"/>
                    </a:p>
                    <a:p>
                      <a:pPr algn="ctr" marL="0" indent="0" lvl="0">
                        <a:lnSpc>
                          <a:spcPts val="5880"/>
                        </a:lnSpc>
                        <a:spcBef>
                          <a:spcPct val="0"/>
                        </a:spcBef>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5421">
                <a:tc rowSpan="2">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 Số Test Case: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 Fail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Pass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49362">
                <a:tc vMerge="true">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 Số Test Case: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marL="0" indent="0" lvl="0">
                        <a:lnSpc>
                          <a:spcPts val="5880"/>
                        </a:lnSpc>
                        <a:spcBef>
                          <a:spcPct val="0"/>
                        </a:spcBef>
                        <a:defRPr/>
                      </a:pPr>
                      <a:r>
                        <a:rPr lang="en-US" sz="4200" strike="noStrike" u="none">
                          <a:solidFill>
                            <a:srgbClr val="000000"/>
                          </a:solidFill>
                          <a:latin typeface="Cabin"/>
                          <a:ea typeface="Cabin"/>
                          <a:cs typeface="Cabin"/>
                          <a:sym typeface="Cabin"/>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0" y="174625"/>
            <a:ext cx="4010565"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6. Kiểm thử</a:t>
            </a:r>
          </a:p>
        </p:txBody>
      </p:sp>
      <p:sp>
        <p:nvSpPr>
          <p:cNvPr name="TextBox 15" id="15"/>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7. Kết luận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174625"/>
            <a:ext cx="4010565"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7. Kết luận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247590" y="1577182"/>
            <a:ext cx="14909565" cy="7073011"/>
          </a:xfrm>
          <a:prstGeom prst="rect">
            <a:avLst/>
          </a:prstGeom>
        </p:spPr>
        <p:txBody>
          <a:bodyPr anchor="t" rtlCol="false" tIns="0" lIns="0" bIns="0" rIns="0">
            <a:spAutoFit/>
          </a:bodyPr>
          <a:lstStyle/>
          <a:p>
            <a:pPr algn="l">
              <a:lnSpc>
                <a:spcPts val="7595"/>
              </a:lnSpc>
            </a:pPr>
            <a:r>
              <a:rPr lang="en-US" b="true" sz="3599">
                <a:solidFill>
                  <a:srgbClr val="0E2849"/>
                </a:solidFill>
                <a:latin typeface="Cabin Medium"/>
                <a:ea typeface="Cabin Medium"/>
                <a:cs typeface="Cabin Medium"/>
                <a:sym typeface="Cabin Medium"/>
              </a:rPr>
              <a:t>Kết quả đạt được</a:t>
            </a:r>
          </a:p>
          <a:p>
            <a:pPr algn="just">
              <a:lnSpc>
                <a:spcPts val="6118"/>
              </a:lnSpc>
            </a:pPr>
          </a:p>
          <a:p>
            <a:pPr algn="just">
              <a:lnSpc>
                <a:spcPts val="6118"/>
              </a:lnSpc>
            </a:pPr>
            <a:r>
              <a:rPr lang="en-US" b="true" sz="2899">
                <a:solidFill>
                  <a:srgbClr val="0E2849"/>
                </a:solidFill>
                <a:latin typeface="Cabin Medium"/>
                <a:ea typeface="Cabin Medium"/>
                <a:cs typeface="Cabin Medium"/>
                <a:sym typeface="Cabin Medium"/>
              </a:rPr>
              <a:t>Sau ba tháng triển khai, nhóm đã hoàn thiện toàn bộ chức năng cốt lõi của hệ thống. Ứng dụng hỗ trợ đầy đủ vòng đời vé—đặt, đổi, trả—kèm thanh toán tiền mặt, thẻ ngân hàng và ví điện tử; quy trình nhận–kết ca cùng bảng thống kê tài chính thời gian thực đã được kiểm thử thành công. Các mô-đun tra cứu và quản trị (tàu, ga, chuyến đi, khuyến mãi, nhân viên) hoạt động ổn định, cơ sở dữ liệu quan hệ đảm bảo toàn vẹn, còn phân quyền RBAC, bảo mật đăng nhập. Hệ thống chạy ổn định trên môi trường Windows 11, NetBeans 25 và SQL Server 2019, vượt qua 100 % ca kiểm thử chức năng.</a:t>
            </a:r>
          </a:p>
        </p:txBody>
      </p:sp>
      <p:sp>
        <p:nvSpPr>
          <p:cNvPr name="TextBox 15" id="15"/>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25</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174625"/>
            <a:ext cx="4010565"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7. Kết luận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105340" y="1274376"/>
            <a:ext cx="14909565" cy="8616002"/>
          </a:xfrm>
          <a:prstGeom prst="rect">
            <a:avLst/>
          </a:prstGeom>
        </p:spPr>
        <p:txBody>
          <a:bodyPr anchor="t" rtlCol="false" tIns="0" lIns="0" bIns="0" rIns="0">
            <a:spAutoFit/>
          </a:bodyPr>
          <a:lstStyle/>
          <a:p>
            <a:pPr algn="just">
              <a:lnSpc>
                <a:spcPts val="7595"/>
              </a:lnSpc>
            </a:pPr>
            <a:r>
              <a:rPr lang="en-US" b="true" sz="3599">
                <a:solidFill>
                  <a:srgbClr val="0E2849"/>
                </a:solidFill>
                <a:latin typeface="Cabin Medium"/>
                <a:ea typeface="Cabin Medium"/>
                <a:cs typeface="Cabin Medium"/>
                <a:sym typeface="Cabin Medium"/>
              </a:rPr>
              <a:t>Hạn ch</a:t>
            </a:r>
            <a:r>
              <a:rPr lang="en-US" b="true" sz="3599">
                <a:solidFill>
                  <a:srgbClr val="0E2849"/>
                </a:solidFill>
                <a:latin typeface="Cabin Medium"/>
                <a:ea typeface="Cabin Medium"/>
                <a:cs typeface="Cabin Medium"/>
                <a:sym typeface="Cabin Medium"/>
              </a:rPr>
              <a:t>ế của đồ án</a:t>
            </a:r>
          </a:p>
          <a:p>
            <a:pPr algn="just">
              <a:lnSpc>
                <a:spcPts val="6118"/>
              </a:lnSpc>
            </a:pPr>
            <a:r>
              <a:rPr lang="en-US" b="true" sz="2899">
                <a:solidFill>
                  <a:srgbClr val="0E2849"/>
                </a:solidFill>
                <a:latin typeface="Cabin Medium"/>
                <a:ea typeface="Cabin Medium"/>
                <a:cs typeface="Cabin Medium"/>
                <a:sym typeface="Cabin Medium"/>
              </a:rPr>
              <a:t>Tuy nhiên, đồ án vẫn tồn tại vài hạn chế. </a:t>
            </a:r>
          </a:p>
          <a:p>
            <a:pPr algn="just">
              <a:lnSpc>
                <a:spcPts val="6118"/>
              </a:lnSpc>
            </a:pPr>
            <a:r>
              <a:rPr lang="en-US" b="true" sz="2899">
                <a:solidFill>
                  <a:srgbClr val="0E2849"/>
                </a:solidFill>
                <a:latin typeface="Cabin Medium"/>
                <a:ea typeface="Cabin Medium"/>
                <a:cs typeface="Cabin Medium"/>
                <a:sym typeface="Cabin Medium"/>
              </a:rPr>
              <a:t>Thứ nhất, phạm vi chỉ gói gọn trong mô hình desktop cho một ga đơn lẻ, chưa hỗ trợ bán vé đa chi nhánh hay trực tuyến. </a:t>
            </a:r>
          </a:p>
          <a:p>
            <a:pPr algn="just">
              <a:lnSpc>
                <a:spcPts val="6118"/>
              </a:lnSpc>
            </a:pPr>
            <a:r>
              <a:rPr lang="en-US" b="true" sz="2899">
                <a:solidFill>
                  <a:srgbClr val="0E2849"/>
                </a:solidFill>
                <a:latin typeface="Cabin Medium"/>
                <a:ea typeface="Cabin Medium"/>
                <a:cs typeface="Cabin Medium"/>
                <a:sym typeface="Cabin Medium"/>
              </a:rPr>
              <a:t>Thứ hai, kênh thanh toán điện tử mới dừng ở một số ví và thẻ cơ bản, chưa tích hợp QR Banking thời gian thực. </a:t>
            </a:r>
          </a:p>
          <a:p>
            <a:pPr algn="just">
              <a:lnSpc>
                <a:spcPts val="6118"/>
              </a:lnSpc>
            </a:pPr>
            <a:r>
              <a:rPr lang="en-US" b="true" sz="2899">
                <a:solidFill>
                  <a:srgbClr val="0E2849"/>
                </a:solidFill>
                <a:latin typeface="Cabin Medium"/>
                <a:ea typeface="Cabin Medium"/>
                <a:cs typeface="Cabin Medium"/>
                <a:sym typeface="Cabin Medium"/>
              </a:rPr>
              <a:t>Thứ ba, giao diện chưa tối ưu cho màn hình độ phân giải thấp và thiếu chế độ tối hoặc đa ngôn ngữ. </a:t>
            </a:r>
          </a:p>
          <a:p>
            <a:pPr algn="just">
              <a:lnSpc>
                <a:spcPts val="6118"/>
              </a:lnSpc>
            </a:pPr>
            <a:r>
              <a:rPr lang="en-US" b="true" sz="2899">
                <a:solidFill>
                  <a:srgbClr val="0E2849"/>
                </a:solidFill>
                <a:latin typeface="Cabin Medium"/>
                <a:ea typeface="Cabin Medium"/>
                <a:cs typeface="Cabin Medium"/>
                <a:sym typeface="Cabin Medium"/>
              </a:rPr>
              <a:t>Ngoài ra, khả năng chịu tải chưa được benchmark với dữ liệu quy mô lớn, còn các biện pháp bảo mật nâng cao và hệ thống giám sát lỗi vẫn ở mức cơ bản.</a:t>
            </a:r>
          </a:p>
          <a:p>
            <a:pPr algn="just">
              <a:lnSpc>
                <a:spcPts val="6118"/>
              </a:lnSpc>
            </a:pPr>
          </a:p>
        </p:txBody>
      </p:sp>
      <p:sp>
        <p:nvSpPr>
          <p:cNvPr name="TextBox 15" id="15"/>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8. Hướng phát triển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174625"/>
            <a:ext cx="5847545"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8. Hướng phát triển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129049" y="1499071"/>
            <a:ext cx="15265190" cy="8204712"/>
          </a:xfrm>
          <a:prstGeom prst="rect">
            <a:avLst/>
          </a:prstGeom>
        </p:spPr>
        <p:txBody>
          <a:bodyPr anchor="t" rtlCol="false" tIns="0" lIns="0" bIns="0" rIns="0">
            <a:spAutoFit/>
          </a:bodyPr>
          <a:lstStyle/>
          <a:p>
            <a:pPr algn="just" marL="669283" indent="-334641" lvl="1">
              <a:lnSpc>
                <a:spcPts val="6540"/>
              </a:lnSpc>
              <a:buFont typeface="Arial"/>
              <a:buChar char="•"/>
            </a:pPr>
            <a:r>
              <a:rPr lang="en-US" b="true" sz="3099">
                <a:solidFill>
                  <a:srgbClr val="0E2849"/>
                </a:solidFill>
                <a:latin typeface="Cabin Medium"/>
                <a:ea typeface="Cabin Medium"/>
                <a:cs typeface="Cabin Medium"/>
                <a:sym typeface="Cabin Medium"/>
              </a:rPr>
              <a:t>Trong giai đoạn tiếp theo, nhóm định hướng mở rộng hệ thống thành nền tảng bán vé đa kênh, trước mắt là cổng web và ứng dụng di động, đồng thời bổ sung thanh toán QR và NFC để rút ngắn thời gian giao dịch. Kiến trúc sẽ được tái cấu trúc sang micro-services kết hợp đồng bộ dữ liệu trên đám mây, cho phép nhiều ga cùng khai thác. </a:t>
            </a:r>
          </a:p>
          <a:p>
            <a:pPr algn="just" marL="669283" indent="-334641" lvl="1">
              <a:lnSpc>
                <a:spcPts val="6540"/>
              </a:lnSpc>
              <a:buFont typeface="Arial"/>
              <a:buChar char="•"/>
            </a:pPr>
            <a:r>
              <a:rPr lang="en-US" b="true" sz="3099">
                <a:solidFill>
                  <a:srgbClr val="0E2849"/>
                </a:solidFill>
                <a:latin typeface="Cabin Medium"/>
                <a:ea typeface="Cabin Medium"/>
                <a:cs typeface="Cabin Medium"/>
                <a:sym typeface="Cabin Medium"/>
              </a:rPr>
              <a:t>Về nghiệp vụ, hệ thống sẽ tích hợp mô hình học máy dự báo nhu cầu hành khách, hỗ trợ lập lịch tàu và điều chỉnh giá linh hoạt. Nhóm cũng hướng tới triển khai e-Ticket QR để soát vé bằng thiết bị cầm tay, bổ sung giao diện đa ngôn ngữ, tính năng trợ năng, cùng mạng lưới giám sát–cảnh báo thời gian thực nhằm phát hiện sớm gian lận và sự cố. Những cải tiến này sẽ giúp Ga 8386 nâng tầm trải nghiệm hành khách, tối ưu vận hành và sẵn sàng nhân rộng trên toàn hệ thống đường sắt.</a:t>
            </a:r>
          </a:p>
        </p:txBody>
      </p:sp>
      <p:sp>
        <p:nvSpPr>
          <p:cNvPr name="TextBox 15" id="15"/>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953195" y="2557212"/>
            <a:ext cx="3906390" cy="390639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19075" cap="sq">
              <a:gradFill>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6410533" y="4502823"/>
            <a:ext cx="3643465" cy="364346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19075" cap="sq">
              <a:gradFill>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477209" y="813492"/>
            <a:ext cx="1145345" cy="114534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2913375" y="8496429"/>
            <a:ext cx="1145345" cy="114534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7062930" y="-1309971"/>
            <a:ext cx="2338671" cy="233867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309971" y="9258300"/>
            <a:ext cx="2338671" cy="23386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3200079" y="2506657"/>
            <a:ext cx="11963571" cy="5251451"/>
          </a:xfrm>
          <a:prstGeom prst="rect">
            <a:avLst/>
          </a:prstGeom>
        </p:spPr>
        <p:txBody>
          <a:bodyPr anchor="t" rtlCol="false" tIns="0" lIns="0" bIns="0" rIns="0">
            <a:spAutoFit/>
          </a:bodyPr>
          <a:lstStyle/>
          <a:p>
            <a:pPr algn="ctr" marL="0" indent="0" lvl="0">
              <a:lnSpc>
                <a:spcPts val="13999"/>
              </a:lnSpc>
              <a:spcBef>
                <a:spcPct val="0"/>
              </a:spcBef>
            </a:pPr>
            <a:r>
              <a:rPr lang="en-US" b="true" sz="9999">
                <a:solidFill>
                  <a:srgbClr val="FF5757"/>
                </a:solidFill>
                <a:latin typeface="Cabin Bold"/>
                <a:ea typeface="Cabin Bold"/>
                <a:cs typeface="Cabin Bold"/>
                <a:sym typeface="Cabin Bold"/>
              </a:rPr>
              <a:t>CẢM ƠN THẦY, CÔ VÀ CÁC BẠN ĐÃ LẮNG NGHE !!!</a:t>
            </a:r>
          </a:p>
        </p:txBody>
      </p:sp>
      <p:sp>
        <p:nvSpPr>
          <p:cNvPr name="TextBox 22" id="22"/>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29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1. Kế hoạch thực hiện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0862" y="378147"/>
            <a:ext cx="6505796" cy="854075"/>
          </a:xfrm>
          <a:prstGeom prst="rect">
            <a:avLst/>
          </a:prstGeom>
        </p:spPr>
        <p:txBody>
          <a:bodyPr anchor="t" rtlCol="false" tIns="0" lIns="0" bIns="0" rIns="0">
            <a:spAutoFit/>
          </a:bodyPr>
          <a:lstStyle/>
          <a:p>
            <a:pPr algn="ctr">
              <a:lnSpc>
                <a:spcPts val="7000"/>
              </a:lnSpc>
            </a:pPr>
            <a:r>
              <a:rPr lang="en-US" sz="5000" b="true">
                <a:solidFill>
                  <a:srgbClr val="0E2849"/>
                </a:solidFill>
                <a:latin typeface="Cabin Bold"/>
                <a:ea typeface="Cabin Bold"/>
                <a:cs typeface="Cabin Bold"/>
                <a:sym typeface="Cabin Bold"/>
              </a:rPr>
              <a:t>1. Kế hoạch thực hiện</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028700" y="2373631"/>
            <a:ext cx="15276660" cy="6884669"/>
          </a:xfrm>
          <a:prstGeom prst="rect">
            <a:avLst/>
          </a:prstGeom>
        </p:spPr>
        <p:txBody>
          <a:bodyPr anchor="t" rtlCol="false" tIns="0" lIns="0" bIns="0" rIns="0">
            <a:spAutoFit/>
          </a:bodyPr>
          <a:lstStyle/>
          <a:p>
            <a:pPr algn="just" marL="777248" indent="-388624" lvl="1">
              <a:lnSpc>
                <a:spcPts val="5040"/>
              </a:lnSpc>
              <a:buFont typeface="Arial"/>
              <a:buChar char="•"/>
            </a:pPr>
            <a:r>
              <a:rPr lang="en-US" b="true" sz="3600">
                <a:solidFill>
                  <a:srgbClr val="0E2849"/>
                </a:solidFill>
                <a:latin typeface="Cabin Bold"/>
                <a:ea typeface="Cabin Bold"/>
                <a:cs typeface="Cabin Bold"/>
                <a:sym typeface="Cabin Bold"/>
              </a:rPr>
              <a:t>Tuần 1–2: Lên kế hoạch, khảo sát hệ thống thực tế, xác định yêu cầu.</a:t>
            </a:r>
          </a:p>
          <a:p>
            <a:pPr algn="just">
              <a:lnSpc>
                <a:spcPts val="5040"/>
              </a:lnSpc>
            </a:pPr>
          </a:p>
          <a:p>
            <a:pPr algn="just" marL="777248" indent="-388624" lvl="1">
              <a:lnSpc>
                <a:spcPts val="5040"/>
              </a:lnSpc>
              <a:buFont typeface="Arial"/>
              <a:buChar char="•"/>
            </a:pPr>
            <a:r>
              <a:rPr lang="en-US" b="true" sz="3600">
                <a:solidFill>
                  <a:srgbClr val="0E2849"/>
                </a:solidFill>
                <a:latin typeface="Cabin Bold"/>
                <a:ea typeface="Cabin Bold"/>
                <a:cs typeface="Cabin Bold"/>
                <a:sym typeface="Cabin Bold"/>
              </a:rPr>
              <a:t>Tuần 3–4: Thiết kế mô hình nghiệp vụ, sơ đồ hệ thống và cơ sở dữ liệu.</a:t>
            </a:r>
          </a:p>
          <a:p>
            <a:pPr algn="just">
              <a:lnSpc>
                <a:spcPts val="5040"/>
              </a:lnSpc>
            </a:pPr>
          </a:p>
          <a:p>
            <a:pPr algn="just" marL="777248" indent="-388624" lvl="1">
              <a:lnSpc>
                <a:spcPts val="5040"/>
              </a:lnSpc>
              <a:buFont typeface="Arial"/>
              <a:buChar char="•"/>
            </a:pPr>
            <a:r>
              <a:rPr lang="en-US" b="true" sz="3600">
                <a:solidFill>
                  <a:srgbClr val="0E2849"/>
                </a:solidFill>
                <a:latin typeface="Cabin Bold"/>
                <a:ea typeface="Cabin Bold"/>
                <a:cs typeface="Cabin Bold"/>
                <a:sym typeface="Cabin Bold"/>
              </a:rPr>
              <a:t>Tuần 5–6: Lập trình các chức năng chính và thiết kế giao diện người dùng.</a:t>
            </a:r>
          </a:p>
          <a:p>
            <a:pPr algn="just">
              <a:lnSpc>
                <a:spcPts val="5040"/>
              </a:lnSpc>
            </a:pPr>
          </a:p>
          <a:p>
            <a:pPr algn="just" marL="777248" indent="-388624" lvl="1">
              <a:lnSpc>
                <a:spcPts val="5040"/>
              </a:lnSpc>
              <a:buFont typeface="Arial"/>
              <a:buChar char="•"/>
            </a:pPr>
            <a:r>
              <a:rPr lang="en-US" b="true" sz="3600">
                <a:solidFill>
                  <a:srgbClr val="0E2849"/>
                </a:solidFill>
                <a:latin typeface="Cabin Bold"/>
                <a:ea typeface="Cabin Bold"/>
                <a:cs typeface="Cabin Bold"/>
                <a:sym typeface="Cabin Bold"/>
              </a:rPr>
              <a:t>Tuần 7–14: Phát triển tính năng, kiểm thử nội bộ và hiệu chỉnh.</a:t>
            </a:r>
          </a:p>
          <a:p>
            <a:pPr algn="just">
              <a:lnSpc>
                <a:spcPts val="5040"/>
              </a:lnSpc>
            </a:pPr>
          </a:p>
          <a:p>
            <a:pPr algn="just" marL="777248" indent="-388624" lvl="1">
              <a:lnSpc>
                <a:spcPts val="5040"/>
              </a:lnSpc>
              <a:buFont typeface="Arial"/>
              <a:buChar char="•"/>
            </a:pPr>
            <a:r>
              <a:rPr lang="en-US" b="true" sz="3600">
                <a:solidFill>
                  <a:srgbClr val="0E2849"/>
                </a:solidFill>
                <a:latin typeface="Cabin Bold"/>
                <a:ea typeface="Cabin Bold"/>
                <a:cs typeface="Cabin Bold"/>
                <a:sym typeface="Cabin Bold"/>
              </a:rPr>
              <a:t>Tuần 15: Tổng kết, hoàn thiện báo cáo, demo sản phẩm.</a:t>
            </a:r>
          </a:p>
          <a:p>
            <a:pPr algn="just">
              <a:lnSpc>
                <a:spcPts val="4620"/>
              </a:lnSpc>
            </a:pPr>
          </a:p>
          <a:p>
            <a:pPr algn="just">
              <a:lnSpc>
                <a:spcPts val="4620"/>
              </a:lnSpc>
            </a:pPr>
          </a:p>
        </p:txBody>
      </p:sp>
      <p:sp>
        <p:nvSpPr>
          <p:cNvPr name="TextBox 15" id="15"/>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2. Giới thiệu - Đặt vấn đề</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46988" y="5739540"/>
            <a:ext cx="622706" cy="622706"/>
            <a:chOff x="0" y="0"/>
            <a:chExt cx="899160" cy="899160"/>
          </a:xfrm>
        </p:grpSpPr>
        <p:sp>
          <p:nvSpPr>
            <p:cNvPr name="Freeform 10" id="10"/>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1" id="11"/>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3" id="13"/>
          <p:cNvSpPr txBox="true"/>
          <p:nvPr/>
        </p:nvSpPr>
        <p:spPr>
          <a:xfrm rot="0">
            <a:off x="537091" y="2979358"/>
            <a:ext cx="12661206" cy="5161443"/>
          </a:xfrm>
          <a:prstGeom prst="rect">
            <a:avLst/>
          </a:prstGeom>
        </p:spPr>
        <p:txBody>
          <a:bodyPr anchor="t" rtlCol="false" tIns="0" lIns="0" bIns="0" rIns="0">
            <a:spAutoFit/>
          </a:bodyPr>
          <a:lstStyle/>
          <a:p>
            <a:pPr algn="just" marL="1061924" indent="-530962" lvl="1">
              <a:lnSpc>
                <a:spcPts val="6886"/>
              </a:lnSpc>
              <a:buFont typeface="Arial"/>
              <a:buChar char="•"/>
            </a:pPr>
            <a:r>
              <a:rPr lang="en-US" sz="4918">
                <a:solidFill>
                  <a:srgbClr val="0E2849"/>
                </a:solidFill>
                <a:latin typeface="Cabin"/>
                <a:ea typeface="Cabin"/>
                <a:cs typeface="Cabin"/>
                <a:sym typeface="Cabin"/>
              </a:rPr>
              <a:t>Quy trình bán vé tàu chủ yếu thực hiện thủ công</a:t>
            </a:r>
          </a:p>
          <a:p>
            <a:pPr algn="just" marL="1061924" indent="-530962" lvl="1">
              <a:lnSpc>
                <a:spcPts val="6886"/>
              </a:lnSpc>
              <a:buFont typeface="Arial"/>
              <a:buChar char="•"/>
            </a:pPr>
            <a:r>
              <a:rPr lang="en-US" sz="4918">
                <a:solidFill>
                  <a:srgbClr val="0E2849"/>
                </a:solidFill>
                <a:latin typeface="Cabin"/>
                <a:ea typeface="Cabin"/>
                <a:cs typeface="Cabin"/>
                <a:sym typeface="Cabin"/>
              </a:rPr>
              <a:t>Tốn thời gian quản lý và cập nhật thông tin</a:t>
            </a:r>
          </a:p>
          <a:p>
            <a:pPr algn="just" marL="1061924" indent="-530962" lvl="1">
              <a:lnSpc>
                <a:spcPts val="6886"/>
              </a:lnSpc>
              <a:buFont typeface="Arial"/>
              <a:buChar char="•"/>
            </a:pPr>
            <a:r>
              <a:rPr lang="en-US" sz="4918">
                <a:solidFill>
                  <a:srgbClr val="0E2849"/>
                </a:solidFill>
                <a:latin typeface="Cabin"/>
                <a:ea typeface="Cabin"/>
                <a:cs typeface="Cabin"/>
                <a:sym typeface="Cabin"/>
              </a:rPr>
              <a:t>Khó khăn trong theo dỗi và kiểm tra vé</a:t>
            </a:r>
          </a:p>
          <a:p>
            <a:pPr algn="just" marL="1061924" indent="-530962" lvl="1">
              <a:lnSpc>
                <a:spcPts val="6886"/>
              </a:lnSpc>
              <a:buFont typeface="Arial"/>
              <a:buChar char="•"/>
            </a:pPr>
            <a:r>
              <a:rPr lang="en-US" sz="4918">
                <a:solidFill>
                  <a:srgbClr val="0E2849"/>
                </a:solidFill>
                <a:latin typeface="Cabin"/>
                <a:ea typeface="Cabin"/>
                <a:cs typeface="Cabin"/>
                <a:sym typeface="Cabin"/>
              </a:rPr>
              <a:t>Dữ liệu bảo mật không tốt</a:t>
            </a:r>
          </a:p>
          <a:p>
            <a:pPr algn="just" marL="1061924" indent="-530962" lvl="1">
              <a:lnSpc>
                <a:spcPts val="6886"/>
              </a:lnSpc>
              <a:buFont typeface="Arial"/>
              <a:buChar char="•"/>
            </a:pPr>
            <a:r>
              <a:rPr lang="en-US" sz="4918">
                <a:solidFill>
                  <a:srgbClr val="0E2849"/>
                </a:solidFill>
                <a:latin typeface="Cabin"/>
                <a:ea typeface="Cabin"/>
                <a:cs typeface="Cabin"/>
                <a:sym typeface="Cabin"/>
              </a:rPr>
              <a:t>Khó tạo báo cáo và thống kê doanh thu</a:t>
            </a:r>
          </a:p>
        </p:txBody>
      </p:sp>
      <p:sp>
        <p:nvSpPr>
          <p:cNvPr name="TextBox 14" id="14"/>
          <p:cNvSpPr txBox="true"/>
          <p:nvPr/>
        </p:nvSpPr>
        <p:spPr>
          <a:xfrm rot="0">
            <a:off x="100862" y="378147"/>
            <a:ext cx="7928484"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2. Giới thiệu - Đặt vấn đề</a:t>
            </a:r>
          </a:p>
        </p:txBody>
      </p:sp>
      <p:sp>
        <p:nvSpPr>
          <p:cNvPr name="TextBox 15" id="15"/>
          <p:cNvSpPr txBox="true"/>
          <p:nvPr/>
        </p:nvSpPr>
        <p:spPr>
          <a:xfrm rot="0">
            <a:off x="318977" y="1564933"/>
            <a:ext cx="3471497"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Vấn đề</a:t>
            </a:r>
          </a:p>
        </p:txBody>
      </p:sp>
      <p:sp>
        <p:nvSpPr>
          <p:cNvPr name="TextBox 16" id="16"/>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442826" y="1250840"/>
            <a:ext cx="7423133" cy="8861788"/>
          </a:xfrm>
          <a:custGeom>
            <a:avLst/>
            <a:gdLst/>
            <a:ahLst/>
            <a:cxnLst/>
            <a:rect r="r" b="b" t="t" l="l"/>
            <a:pathLst>
              <a:path h="8861788" w="7423133">
                <a:moveTo>
                  <a:pt x="0" y="0"/>
                </a:moveTo>
                <a:lnTo>
                  <a:pt x="7423133" y="0"/>
                </a:lnTo>
                <a:lnTo>
                  <a:pt x="7423133" y="8861787"/>
                </a:lnTo>
                <a:lnTo>
                  <a:pt x="0" y="8861787"/>
                </a:lnTo>
                <a:lnTo>
                  <a:pt x="0" y="0"/>
                </a:lnTo>
                <a:close/>
              </a:path>
            </a:pathLst>
          </a:custGeom>
          <a:blipFill>
            <a:blip r:embed="rId3"/>
            <a:stretch>
              <a:fillRect l="-466" t="0" r="-466" b="-8750"/>
            </a:stretch>
          </a:blipFill>
        </p:spPr>
      </p:sp>
      <p:sp>
        <p:nvSpPr>
          <p:cNvPr name="Freeform 4" id="4"/>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4"/>
            <a:stretch>
              <a:fillRect l="-8748" t="-44754" r="-7866" b="-41449"/>
            </a:stretch>
          </a:blipFill>
        </p:spPr>
      </p:sp>
      <p:grpSp>
        <p:nvGrpSpPr>
          <p:cNvPr name="Group 5" id="5"/>
          <p:cNvGrpSpPr/>
          <p:nvPr/>
        </p:nvGrpSpPr>
        <p:grpSpPr>
          <a:xfrm rot="0">
            <a:off x="-1309971" y="9258300"/>
            <a:ext cx="2338671" cy="233867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0" y="-95250"/>
            <a:ext cx="7928484"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2. Giới thiệu - Đặt vấn đề</a:t>
            </a:r>
          </a:p>
        </p:txBody>
      </p:sp>
      <p:sp>
        <p:nvSpPr>
          <p:cNvPr name="TextBox 9" id="9"/>
          <p:cNvSpPr txBox="true"/>
          <p:nvPr/>
        </p:nvSpPr>
        <p:spPr>
          <a:xfrm rot="0">
            <a:off x="0" y="933450"/>
            <a:ext cx="3471497"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Vấn đề</a:t>
            </a:r>
          </a:p>
        </p:txBody>
      </p:sp>
      <p:sp>
        <p:nvSpPr>
          <p:cNvPr name="TextBox 10" id="10"/>
          <p:cNvSpPr txBox="true"/>
          <p:nvPr/>
        </p:nvSpPr>
        <p:spPr>
          <a:xfrm rot="0">
            <a:off x="560700" y="3447998"/>
            <a:ext cx="8583300" cy="3079854"/>
          </a:xfrm>
          <a:prstGeom prst="rect">
            <a:avLst/>
          </a:prstGeom>
        </p:spPr>
        <p:txBody>
          <a:bodyPr anchor="t" rtlCol="false" tIns="0" lIns="0" bIns="0" rIns="0">
            <a:spAutoFit/>
          </a:bodyPr>
          <a:lstStyle/>
          <a:p>
            <a:pPr algn="just" marL="1267526" indent="-633763" lvl="1">
              <a:lnSpc>
                <a:spcPts val="8219"/>
              </a:lnSpc>
              <a:buFont typeface="Arial"/>
              <a:buChar char="•"/>
            </a:pPr>
            <a:r>
              <a:rPr lang="en-US" sz="5870">
                <a:solidFill>
                  <a:srgbClr val="0E2849"/>
                </a:solidFill>
                <a:latin typeface="Cabin"/>
                <a:ea typeface="Cabin"/>
                <a:cs typeface="Cabin"/>
                <a:sym typeface="Cabin"/>
              </a:rPr>
              <a:t>Phiếu đặt vé tàu hỏa được quản lý một cách thủ công </a:t>
            </a:r>
          </a:p>
        </p:txBody>
      </p:sp>
      <p:sp>
        <p:nvSpPr>
          <p:cNvPr name="TextBox 11" id="11"/>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351665" y="83342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4632325"/>
            <a:ext cx="1828800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3. Phân tích hệ thống</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862" y="2846968"/>
            <a:ext cx="436229" cy="43622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09971" y="9258300"/>
            <a:ext cx="2338671" cy="23386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0862" y="210091"/>
            <a:ext cx="7118123" cy="1019176"/>
          </a:xfrm>
          <a:prstGeom prst="rect">
            <a:avLst/>
          </a:prstGeom>
        </p:spPr>
        <p:txBody>
          <a:bodyPr anchor="t" rtlCol="false" tIns="0" lIns="0" bIns="0" rIns="0">
            <a:spAutoFit/>
          </a:bodyPr>
          <a:lstStyle/>
          <a:p>
            <a:pPr algn="ctr">
              <a:lnSpc>
                <a:spcPts val="8399"/>
              </a:lnSpc>
            </a:pPr>
            <a:r>
              <a:rPr lang="en-US" sz="5999" b="true">
                <a:solidFill>
                  <a:srgbClr val="0E2849"/>
                </a:solidFill>
                <a:latin typeface="Cabin Bold"/>
                <a:ea typeface="Cabin Bold"/>
                <a:cs typeface="Cabin Bold"/>
                <a:sym typeface="Cabin Bold"/>
              </a:rPr>
              <a:t>3. Phân tích hệ thống</a:t>
            </a:r>
          </a:p>
        </p:txBody>
      </p:sp>
      <p:grpSp>
        <p:nvGrpSpPr>
          <p:cNvPr name="Group 10" id="10"/>
          <p:cNvGrpSpPr/>
          <p:nvPr/>
        </p:nvGrpSpPr>
        <p:grpSpPr>
          <a:xfrm rot="0">
            <a:off x="17246988" y="5739540"/>
            <a:ext cx="622706" cy="622706"/>
            <a:chOff x="0" y="0"/>
            <a:chExt cx="899160" cy="899160"/>
          </a:xfrm>
        </p:grpSpPr>
        <p:sp>
          <p:nvSpPr>
            <p:cNvPr name="Freeform 11" id="11"/>
            <p:cNvSpPr/>
            <p:nvPr/>
          </p:nvSpPr>
          <p:spPr>
            <a:xfrm flipH="false" flipV="false" rot="0">
              <a:off x="0" y="0"/>
              <a:ext cx="899160" cy="899160"/>
            </a:xfrm>
            <a:custGeom>
              <a:avLst/>
              <a:gdLst/>
              <a:ahLst/>
              <a:cxnLst/>
              <a:rect r="r" b="b" t="t" l="l"/>
              <a:pathLst>
                <a:path h="899160" w="899160">
                  <a:moveTo>
                    <a:pt x="449580" y="0"/>
                  </a:moveTo>
                  <a:cubicBezTo>
                    <a:pt x="201284" y="0"/>
                    <a:pt x="0" y="201284"/>
                    <a:pt x="0" y="449580"/>
                  </a:cubicBezTo>
                  <a:cubicBezTo>
                    <a:pt x="0" y="697876"/>
                    <a:pt x="201284" y="899160"/>
                    <a:pt x="449580" y="899160"/>
                  </a:cubicBezTo>
                  <a:cubicBezTo>
                    <a:pt x="697876" y="899160"/>
                    <a:pt x="899160" y="697876"/>
                    <a:pt x="899160" y="449580"/>
                  </a:cubicBezTo>
                  <a:cubicBezTo>
                    <a:pt x="899160" y="201284"/>
                    <a:pt x="697876" y="0"/>
                    <a:pt x="449580" y="0"/>
                  </a:cubicBezTo>
                  <a:close/>
                </a:path>
              </a:pathLst>
            </a:custGeom>
            <a:gradFill rotWithShape="true">
              <a:gsLst>
                <a:gs pos="0">
                  <a:srgbClr val="00B4ED">
                    <a:alpha val="100000"/>
                  </a:srgbClr>
                </a:gs>
                <a:gs pos="33333">
                  <a:srgbClr val="00B4ED">
                    <a:alpha val="100000"/>
                  </a:srgbClr>
                </a:gs>
                <a:gs pos="66667">
                  <a:srgbClr val="0188CB">
                    <a:alpha val="100000"/>
                  </a:srgbClr>
                </a:gs>
                <a:gs pos="100000">
                  <a:srgbClr val="0188CB">
                    <a:alpha val="100000"/>
                  </a:srgbClr>
                </a:gs>
              </a:gsLst>
              <a:path path="circle">
                <a:fillToRect l="50000" r="50000" t="50000" b="50000"/>
              </a:path>
            </a:gradFill>
          </p:spPr>
        </p:sp>
        <p:sp>
          <p:nvSpPr>
            <p:cNvPr name="TextBox 12" id="12"/>
            <p:cNvSpPr txBox="true"/>
            <p:nvPr/>
          </p:nvSpPr>
          <p:spPr>
            <a:xfrm>
              <a:off x="84296" y="46196"/>
              <a:ext cx="730568" cy="7686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111197" y="0"/>
            <a:ext cx="3176803" cy="1407608"/>
          </a:xfrm>
          <a:custGeom>
            <a:avLst/>
            <a:gdLst/>
            <a:ahLst/>
            <a:cxnLst/>
            <a:rect r="r" b="b" t="t" l="l"/>
            <a:pathLst>
              <a:path h="1407608" w="3176803">
                <a:moveTo>
                  <a:pt x="0" y="0"/>
                </a:moveTo>
                <a:lnTo>
                  <a:pt x="3176803" y="0"/>
                </a:lnTo>
                <a:lnTo>
                  <a:pt x="3176803" y="1407608"/>
                </a:lnTo>
                <a:lnTo>
                  <a:pt x="0" y="1407608"/>
                </a:lnTo>
                <a:lnTo>
                  <a:pt x="0" y="0"/>
                </a:lnTo>
                <a:close/>
              </a:path>
            </a:pathLst>
          </a:custGeom>
          <a:blipFill>
            <a:blip r:embed="rId3"/>
            <a:stretch>
              <a:fillRect l="-8748" t="-44754" r="-7866" b="-41449"/>
            </a:stretch>
          </a:blipFill>
        </p:spPr>
      </p:sp>
      <p:sp>
        <p:nvSpPr>
          <p:cNvPr name="TextBox 14" id="14"/>
          <p:cNvSpPr txBox="true"/>
          <p:nvPr/>
        </p:nvSpPr>
        <p:spPr>
          <a:xfrm rot="0">
            <a:off x="1530551" y="1975121"/>
            <a:ext cx="14011355" cy="6169025"/>
          </a:xfrm>
          <a:prstGeom prst="rect">
            <a:avLst/>
          </a:prstGeom>
        </p:spPr>
        <p:txBody>
          <a:bodyPr anchor="t" rtlCol="false" tIns="0" lIns="0" bIns="0" rIns="0">
            <a:spAutoFit/>
          </a:bodyPr>
          <a:lstStyle/>
          <a:p>
            <a:pPr algn="just">
              <a:lnSpc>
                <a:spcPts val="7000"/>
              </a:lnSpc>
            </a:pPr>
          </a:p>
          <a:p>
            <a:pPr algn="just" marL="1079501" indent="-539750" lvl="1">
              <a:lnSpc>
                <a:spcPts val="7000"/>
              </a:lnSpc>
              <a:buFont typeface="Arial"/>
              <a:buChar char="•"/>
            </a:pPr>
            <a:r>
              <a:rPr lang="en-US" sz="5000">
                <a:solidFill>
                  <a:srgbClr val="0E2849"/>
                </a:solidFill>
                <a:latin typeface="Cabin"/>
                <a:ea typeface="Cabin"/>
                <a:cs typeface="Cabin"/>
                <a:sym typeface="Cabin"/>
              </a:rPr>
              <a:t>Quá trình bán vé còn thủ công</a:t>
            </a:r>
          </a:p>
          <a:p>
            <a:pPr algn="just" marL="1079501" indent="-539750" lvl="1">
              <a:lnSpc>
                <a:spcPts val="7000"/>
              </a:lnSpc>
              <a:buFont typeface="Arial"/>
              <a:buChar char="•"/>
            </a:pPr>
            <a:r>
              <a:rPr lang="en-US" sz="5000">
                <a:solidFill>
                  <a:srgbClr val="0E2849"/>
                </a:solidFill>
                <a:latin typeface="Cabin"/>
                <a:ea typeface="Cabin"/>
                <a:cs typeface="Cabin"/>
                <a:sym typeface="Cabin"/>
              </a:rPr>
              <a:t>Nhân viên phải nhập liệu bằng tay, dễ sai sót</a:t>
            </a:r>
          </a:p>
          <a:p>
            <a:pPr algn="just" marL="1079501" indent="-539750" lvl="1">
              <a:lnSpc>
                <a:spcPts val="7000"/>
              </a:lnSpc>
              <a:buFont typeface="Arial"/>
              <a:buChar char="•"/>
            </a:pPr>
            <a:r>
              <a:rPr lang="en-US" sz="5000">
                <a:solidFill>
                  <a:srgbClr val="0E2849"/>
                </a:solidFill>
                <a:latin typeface="Cabin"/>
                <a:ea typeface="Cabin"/>
                <a:cs typeface="Cabin"/>
                <a:sym typeface="Cabin"/>
              </a:rPr>
              <a:t>Không có hệ thống quản lý vé, thanh toán điện tử hay thống kê doanh thu</a:t>
            </a:r>
          </a:p>
          <a:p>
            <a:pPr algn="just" marL="1079501" indent="-539750" lvl="1">
              <a:lnSpc>
                <a:spcPts val="7000"/>
              </a:lnSpc>
              <a:buFont typeface="Arial"/>
              <a:buChar char="•"/>
            </a:pPr>
            <a:r>
              <a:rPr lang="en-US" sz="5000">
                <a:solidFill>
                  <a:srgbClr val="0E2849"/>
                </a:solidFill>
                <a:latin typeface="Cabin"/>
                <a:ea typeface="Cabin"/>
                <a:cs typeface="Cabin"/>
                <a:sym typeface="Cabin"/>
              </a:rPr>
              <a:t>Khó kiểm soát khi đổi, trả vé hay tra cứu</a:t>
            </a:r>
          </a:p>
          <a:p>
            <a:pPr algn="just">
              <a:lnSpc>
                <a:spcPts val="7000"/>
              </a:lnSpc>
            </a:pPr>
          </a:p>
        </p:txBody>
      </p:sp>
      <p:sp>
        <p:nvSpPr>
          <p:cNvPr name="TextBox 15" id="15"/>
          <p:cNvSpPr txBox="true"/>
          <p:nvPr/>
        </p:nvSpPr>
        <p:spPr>
          <a:xfrm rot="0">
            <a:off x="100862" y="1526943"/>
            <a:ext cx="5137240" cy="927100"/>
          </a:xfrm>
          <a:prstGeom prst="rect">
            <a:avLst/>
          </a:prstGeom>
        </p:spPr>
        <p:txBody>
          <a:bodyPr anchor="t" rtlCol="false" tIns="0" lIns="0" bIns="0" rIns="0">
            <a:spAutoFit/>
          </a:bodyPr>
          <a:lstStyle/>
          <a:p>
            <a:pPr algn="ctr">
              <a:lnSpc>
                <a:spcPts val="7699"/>
              </a:lnSpc>
            </a:pPr>
            <a:r>
              <a:rPr lang="en-US" sz="5499" b="true">
                <a:solidFill>
                  <a:srgbClr val="0E2849"/>
                </a:solidFill>
                <a:latin typeface="Cabin Bold"/>
                <a:ea typeface="Cabin Bold"/>
                <a:cs typeface="Cabin Bold"/>
                <a:sym typeface="Cabin Bold"/>
              </a:rPr>
              <a:t>Khảo Sát</a:t>
            </a:r>
          </a:p>
        </p:txBody>
      </p:sp>
      <p:sp>
        <p:nvSpPr>
          <p:cNvPr name="TextBox 16" id="16"/>
          <p:cNvSpPr txBox="true"/>
          <p:nvPr/>
        </p:nvSpPr>
        <p:spPr>
          <a:xfrm rot="0">
            <a:off x="17246988" y="9803383"/>
            <a:ext cx="152400" cy="200025"/>
          </a:xfrm>
          <a:prstGeom prst="rect">
            <a:avLst/>
          </a:prstGeom>
        </p:spPr>
        <p:txBody>
          <a:bodyPr anchor="t" rtlCol="false" tIns="0" lIns="0" bIns="0" rIns="0" wrap="none">
            <a:spAutoFit/>
          </a:bodyPr>
          <a:lstStyle/>
          <a:p>
            <a:pPr algn="ctr">
              <a:lnSpc>
                <a:spcPts val="2800"/>
              </a:lnSpc>
              <a:spcBef>
                <a:spcPct val="0"/>
              </a:spcBef>
            </a:pPr>
            <a:r>
              <a:rPr lang="en-US" b="true" sz="2000">
                <a:solidFill>
                  <a:srgbClr val="000000"/>
                </a:solidFill>
                <a:latin typeface="Cabin Semi-Bold"/>
                <a:ea typeface="Cabin Semi-Bold"/>
                <a:cs typeface="Cabin Semi-Bold"/>
                <a:sym typeface="Cabin Semi-Bold"/>
              </a:rPr>
              <a:t>Trang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DAGooH3VWTc</dc:identifier>
  <dcterms:modified xsi:type="dcterms:W3CDTF">2011-08-01T06:04:30Z</dcterms:modified>
  <cp:revision>1</cp:revision>
  <dc:title>Development Application</dc:title>
</cp:coreProperties>
</file>