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4"/>
  </p:sldMasterIdLst>
  <p:notesMasterIdLst>
    <p:notesMasterId r:id="rId38"/>
  </p:notesMasterIdLst>
  <p:handoutMasterIdLst>
    <p:handoutMasterId r:id="rId39"/>
  </p:handoutMasterIdLst>
  <p:sldIdLst>
    <p:sldId id="259" r:id="rId5"/>
    <p:sldId id="257" r:id="rId6"/>
    <p:sldId id="260" r:id="rId7"/>
    <p:sldId id="262" r:id="rId8"/>
    <p:sldId id="264" r:id="rId9"/>
    <p:sldId id="263" r:id="rId10"/>
    <p:sldId id="266" r:id="rId11"/>
    <p:sldId id="268" r:id="rId12"/>
    <p:sldId id="269" r:id="rId13"/>
    <p:sldId id="270" r:id="rId14"/>
    <p:sldId id="271" r:id="rId15"/>
    <p:sldId id="272" r:id="rId16"/>
    <p:sldId id="274" r:id="rId17"/>
    <p:sldId id="273" r:id="rId18"/>
    <p:sldId id="275" r:id="rId19"/>
    <p:sldId id="277" r:id="rId20"/>
    <p:sldId id="276" r:id="rId21"/>
    <p:sldId id="280" r:id="rId22"/>
    <p:sldId id="279" r:id="rId23"/>
    <p:sldId id="282" r:id="rId24"/>
    <p:sldId id="283" r:id="rId25"/>
    <p:sldId id="284" r:id="rId26"/>
    <p:sldId id="285" r:id="rId27"/>
    <p:sldId id="286" r:id="rId28"/>
    <p:sldId id="288" r:id="rId29"/>
    <p:sldId id="287" r:id="rId30"/>
    <p:sldId id="289" r:id="rId31"/>
    <p:sldId id="290" r:id="rId32"/>
    <p:sldId id="291" r:id="rId33"/>
    <p:sldId id="261" r:id="rId34"/>
    <p:sldId id="265" r:id="rId35"/>
    <p:sldId id="278" r:id="rId36"/>
    <p:sldId id="281" r:id="rId37"/>
  </p:sldIdLst>
  <p:sldSz cx="9144000" cy="5715000" type="screen16x10"/>
  <p:notesSz cx="6858000" cy="9144000"/>
  <p:custDataLst>
    <p:tags r:id="rId4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5465">
          <p15:clr>
            <a:srgbClr val="A4A3A4"/>
          </p15:clr>
        </p15:guide>
        <p15:guide id="3" pos="4241">
          <p15:clr>
            <a:srgbClr val="A4A3A4"/>
          </p15:clr>
        </p15:guide>
        <p15:guide id="4" pos="4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2" name="Author" initials="A" lastIdx="0" clrIdx="1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96D3"/>
    <a:srgbClr val="E7EFF7"/>
    <a:srgbClr val="CBDDEF"/>
    <a:srgbClr val="0C94B7"/>
    <a:srgbClr val="41B4CE"/>
    <a:srgbClr val="73BAD1"/>
    <a:srgbClr val="65B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019BC1-0C3F-4AD3-9FEF-402C8D967C84}" v="14785" dt="2021-07-08T13:55:19.177"/>
  </p1510:revLst>
</p1510:revInfo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09" autoAdjust="0"/>
    <p:restoredTop sz="93783" autoAdjust="0"/>
  </p:normalViewPr>
  <p:slideViewPr>
    <p:cSldViewPr snapToGrid="0" showGuides="1">
      <p:cViewPr varScale="1">
        <p:scale>
          <a:sx n="136" d="100"/>
          <a:sy n="136" d="100"/>
        </p:scale>
        <p:origin x="510" y="114"/>
      </p:cViewPr>
      <p:guideLst>
        <p:guide orient="horz" pos="1800"/>
        <p:guide pos="5465"/>
        <p:guide pos="4241"/>
        <p:guide pos="4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3154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ags" Target="tags/tag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817FD-8155-4502-AF78-DBC2EA4B168F}" type="datetimeFigureOut">
              <a:rPr lang="en-GB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t>08/07/2021</a:t>
            </a:fld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F6F62-1C91-45E7-BAED-FBFBF67C82BC}" type="slidenum">
              <a:rPr lang="en-GB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‹#›</a:t>
            </a:fld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345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C0A972FC-F5E0-4F80-B169-F0B5EFC71333}" type="datetimeFigureOut">
              <a:rPr lang="en-GB" smtClean="0"/>
              <a:pPr/>
              <a:t>08/07/2021</a:t>
            </a:fld>
            <a:endParaRPr lang="en-GB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219CC2FD-B32F-4992-A15B-F95E2E35C81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5136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Bild 3 kurz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685846" y="5127682"/>
            <a:ext cx="1749600" cy="401894"/>
          </a:xfrm>
          <a:prstGeom prst="rect">
            <a:avLst/>
          </a:prstGeom>
        </p:spPr>
      </p:pic>
      <p:grpSp>
        <p:nvGrpSpPr>
          <p:cNvPr id="18" name="Gruppieren 17"/>
          <p:cNvGrpSpPr/>
          <p:nvPr userDrawn="1"/>
        </p:nvGrpSpPr>
        <p:grpSpPr>
          <a:xfrm>
            <a:off x="295575" y="625621"/>
            <a:ext cx="8552850" cy="2037600"/>
            <a:chOff x="287338" y="603319"/>
            <a:chExt cx="8552850" cy="2037600"/>
          </a:xfrm>
        </p:grpSpPr>
        <p:sp>
          <p:nvSpPr>
            <p:cNvPr id="21" name="Rechteck 20"/>
            <p:cNvSpPr/>
            <p:nvPr userDrawn="1"/>
          </p:nvSpPr>
          <p:spPr>
            <a:xfrm>
              <a:off x="6192000" y="603319"/>
              <a:ext cx="2648188" cy="203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Rechteck 21"/>
            <p:cNvSpPr/>
            <p:nvPr userDrawn="1"/>
          </p:nvSpPr>
          <p:spPr bwMode="blackWhite">
            <a:xfrm>
              <a:off x="287338" y="603319"/>
              <a:ext cx="5904662" cy="2037600"/>
            </a:xfrm>
            <a:prstGeom prst="rect">
              <a:avLst/>
            </a:prstGeom>
            <a:solidFill>
              <a:srgbClr val="0096D3">
                <a:alpha val="89804"/>
              </a:srgb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23" name="Bild 1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556993" y="1066425"/>
            <a:ext cx="1874020" cy="975100"/>
          </a:xfrm>
          <a:prstGeom prst="rect">
            <a:avLst/>
          </a:prstGeom>
        </p:spPr>
      </p:pic>
      <p:sp>
        <p:nvSpPr>
          <p:cNvPr id="24" name="Textplatzhalter 9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287338" y="2941638"/>
            <a:ext cx="4284662" cy="805551"/>
          </a:xfrm>
          <a:solidFill>
            <a:schemeClr val="bg1">
              <a:alpha val="90000"/>
            </a:schemeClr>
          </a:solidFill>
        </p:spPr>
        <p:txBody>
          <a:bodyPr wrap="square" lIns="324000" tIns="216000" rIns="324000" bIns="216000" rtlCol="0" anchor="t" anchorCtr="0">
            <a:spAutoFit/>
          </a:bodyPr>
          <a:lstStyle>
            <a:lvl1pPr marL="0" indent="0">
              <a:buNone/>
              <a:defRPr lang="de-DE" sz="1200" baseline="0" dirty="0" smtClean="0"/>
            </a:lvl1pPr>
          </a:lstStyle>
          <a:p>
            <a:r>
              <a:rPr lang="en-GB" dirty="0"/>
              <a:t>Information about presentation (author, version No. etc.)</a:t>
            </a:r>
          </a:p>
        </p:txBody>
      </p:sp>
      <p:sp>
        <p:nvSpPr>
          <p:cNvPr id="30" name="Untertitel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605406" y="993080"/>
            <a:ext cx="5436000" cy="351533"/>
          </a:xfrm>
        </p:spPr>
        <p:txBody>
          <a:bodyPr t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Add subtitle here if required</a:t>
            </a:r>
          </a:p>
        </p:txBody>
      </p:sp>
      <p:sp>
        <p:nvSpPr>
          <p:cNvPr id="31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605406" y="1301365"/>
            <a:ext cx="5436000" cy="1026000"/>
          </a:xfrm>
          <a:prstGeom prst="rect">
            <a:avLst/>
          </a:prstGeom>
        </p:spPr>
        <p:txBody>
          <a:bodyPr tIns="0" anchor="ctr" anchorCtr="0">
            <a:noAutofit/>
          </a:bodyPr>
          <a:lstStyle>
            <a:lvl1pPr algn="l">
              <a:lnSpc>
                <a:spcPct val="100000"/>
              </a:lnSpc>
              <a:defRPr sz="3200" b="1" i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GB" dirty="0"/>
              <a:t>Max. 2 lines of text for header</a:t>
            </a:r>
          </a:p>
        </p:txBody>
      </p:sp>
    </p:spTree>
    <p:extLst>
      <p:ext uri="{BB962C8B-B14F-4D97-AF65-F5344CB8AC3E}">
        <p14:creationId xmlns:p14="http://schemas.microsoft.com/office/powerpoint/2010/main" val="38395811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 userDrawn="1"/>
        </p:nvGrpSpPr>
        <p:grpSpPr>
          <a:xfrm>
            <a:off x="287338" y="603319"/>
            <a:ext cx="8552850" cy="2037600"/>
            <a:chOff x="287338" y="603319"/>
            <a:chExt cx="8552850" cy="2037600"/>
          </a:xfrm>
        </p:grpSpPr>
        <p:sp>
          <p:nvSpPr>
            <p:cNvPr id="16" name="Rechteck 15"/>
            <p:cNvSpPr/>
            <p:nvPr userDrawn="1"/>
          </p:nvSpPr>
          <p:spPr>
            <a:xfrm>
              <a:off x="6192000" y="603319"/>
              <a:ext cx="2648188" cy="2037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hteck 16"/>
            <p:cNvSpPr/>
            <p:nvPr userDrawn="1"/>
          </p:nvSpPr>
          <p:spPr bwMode="blackWhite">
            <a:xfrm>
              <a:off x="287338" y="603319"/>
              <a:ext cx="5904662" cy="2037600"/>
            </a:xfrm>
            <a:prstGeom prst="rect">
              <a:avLst/>
            </a:prstGeom>
            <a:solidFill>
              <a:srgbClr val="0096D3"/>
            </a:solidFill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183" y="5129960"/>
            <a:ext cx="1749556" cy="402337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6993" y="1066425"/>
            <a:ext cx="1874020" cy="975100"/>
          </a:xfrm>
          <a:prstGeom prst="rect">
            <a:avLst/>
          </a:prstGeom>
        </p:spPr>
      </p:pic>
      <p:sp>
        <p:nvSpPr>
          <p:cNvPr id="14" name="Textplatzhalter 9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287338" y="2941638"/>
            <a:ext cx="4284662" cy="805551"/>
          </a:xfrm>
          <a:solidFill>
            <a:schemeClr val="bg1">
              <a:alpha val="90000"/>
            </a:schemeClr>
          </a:solidFill>
        </p:spPr>
        <p:txBody>
          <a:bodyPr wrap="square" lIns="324000" tIns="216000" rIns="324000" bIns="216000" rtlCol="0" anchor="t" anchorCtr="0">
            <a:spAutoFit/>
          </a:bodyPr>
          <a:lstStyle>
            <a:lvl1pPr marL="0" indent="0">
              <a:buNone/>
              <a:defRPr lang="de-DE" sz="1200" dirty="0" smtClean="0"/>
            </a:lvl1pPr>
          </a:lstStyle>
          <a:p>
            <a:r>
              <a:rPr lang="en-GB" dirty="0"/>
              <a:t>Information about presentation (author, version No. etc.)</a:t>
            </a:r>
          </a:p>
        </p:txBody>
      </p:sp>
      <p:sp>
        <p:nvSpPr>
          <p:cNvPr id="13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605406" y="1301365"/>
            <a:ext cx="5436000" cy="1026000"/>
          </a:xfrm>
          <a:prstGeom prst="rect">
            <a:avLst/>
          </a:prstGeom>
        </p:spPr>
        <p:txBody>
          <a:bodyPr tIns="0" anchor="ctr" anchorCtr="0">
            <a:noAutofit/>
          </a:bodyPr>
          <a:lstStyle>
            <a:lvl1pPr algn="l">
              <a:lnSpc>
                <a:spcPct val="100000"/>
              </a:lnSpc>
              <a:defRPr sz="3200" b="1" i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GB" dirty="0"/>
              <a:t>Max. 2 lines of text for header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605406" y="993080"/>
            <a:ext cx="5436000" cy="351533"/>
          </a:xfrm>
        </p:spPr>
        <p:txBody>
          <a:bodyPr t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Add 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15467961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2019" y="1344613"/>
            <a:ext cx="7759644" cy="3587051"/>
          </a:xfrm>
        </p:spPr>
        <p:txBody>
          <a:bodyPr lIns="0" rIns="0">
            <a:normAutofit/>
          </a:bodyPr>
          <a:lstStyle>
            <a:lvl1pPr>
              <a:defRPr sz="16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6856333" y="5296319"/>
            <a:ext cx="489347" cy="258085"/>
          </a:xfrm>
        </p:spPr>
        <p:txBody>
          <a:bodyPr/>
          <a:lstStyle>
            <a:lvl1pPr>
              <a:defRPr sz="1050"/>
            </a:lvl1pPr>
          </a:lstStyle>
          <a:p>
            <a:fld id="{BE3DC40E-DBBE-4E2D-9EEC-FBF0DA0E917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0" hasCustomPrompt="1"/>
          </p:nvPr>
        </p:nvSpPr>
        <p:spPr>
          <a:xfrm>
            <a:off x="462408" y="1265366"/>
            <a:ext cx="8210547" cy="38149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GB" dirty="0"/>
              <a:t>Placeholder for objects</a:t>
            </a:r>
          </a:p>
        </p:txBody>
      </p:sp>
      <p:sp>
        <p:nvSpPr>
          <p:cNvPr id="8" name="Rechteck 7"/>
          <p:cNvSpPr/>
          <p:nvPr userDrawn="1"/>
        </p:nvSpPr>
        <p:spPr bwMode="gray">
          <a:xfrm>
            <a:off x="0" y="1043522"/>
            <a:ext cx="9144000" cy="25200"/>
          </a:xfrm>
          <a:prstGeom prst="rect">
            <a:avLst/>
          </a:prstGeom>
          <a:solidFill>
            <a:srgbClr val="0C9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     </a:t>
            </a:r>
          </a:p>
        </p:txBody>
      </p:sp>
      <p:pic>
        <p:nvPicPr>
          <p:cNvPr id="12" name="Bild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11621" y="289576"/>
            <a:ext cx="1168210" cy="6078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6856333" y="5296319"/>
            <a:ext cx="489347" cy="258085"/>
          </a:xfrm>
        </p:spPr>
        <p:txBody>
          <a:bodyPr/>
          <a:lstStyle>
            <a:lvl1pPr>
              <a:defRPr sz="1050"/>
            </a:lvl1pPr>
          </a:lstStyle>
          <a:p>
            <a:fld id="{BE3DC40E-DBBE-4E2D-9EEC-FBF0DA0E917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62405" y="1344612"/>
            <a:ext cx="3960000" cy="3715067"/>
          </a:xfrm>
        </p:spPr>
        <p:txBody>
          <a:bodyPr>
            <a:normAutofit/>
          </a:bodyPr>
          <a:lstStyle>
            <a:lvl1pPr>
              <a:defRPr sz="1600"/>
            </a:lvl1pPr>
            <a:lvl2pPr marL="541312" indent="-285750">
              <a:buClr>
                <a:schemeClr val="accent1"/>
              </a:buClr>
              <a:buFont typeface="Wingdings" charset="2"/>
              <a:buChar char="§"/>
              <a:defRPr sz="1500"/>
            </a:lvl2pPr>
            <a:lvl3pPr>
              <a:defRPr sz="1400"/>
            </a:lvl3pPr>
            <a:lvl4pPr>
              <a:buClr>
                <a:schemeClr val="accent1"/>
              </a:buCl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5688" y="1344613"/>
            <a:ext cx="3960000" cy="3715067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/>
            </a:lvl1pPr>
            <a:lvl2pPr marL="541312" indent="-285750">
              <a:buClr>
                <a:schemeClr val="accent1"/>
              </a:buClr>
              <a:buFont typeface="Wingdings" charset="2"/>
              <a:buChar char="§"/>
              <a:defRPr sz="1500"/>
            </a:lvl2pPr>
            <a:lvl3pPr>
              <a:defRPr sz="1400"/>
            </a:lvl3pPr>
            <a:lvl4pPr>
              <a:buClr>
                <a:schemeClr val="accent1"/>
              </a:buClr>
              <a:defRPr sz="1200"/>
            </a:lvl4pPr>
            <a:lvl5pPr>
              <a:buClr>
                <a:schemeClr val="accent1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6856333" y="5296319"/>
            <a:ext cx="495443" cy="258085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fld id="{BE3DC40E-DBBE-4E2D-9EEC-FBF0DA0E917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62405" y="1935991"/>
            <a:ext cx="3960000" cy="316951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5688" y="1935991"/>
            <a:ext cx="3960000" cy="316951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13" hasCustomPrompt="1"/>
          </p:nvPr>
        </p:nvSpPr>
        <p:spPr bwMode="gray">
          <a:xfrm>
            <a:off x="468314" y="1344613"/>
            <a:ext cx="3960811" cy="533136"/>
          </a:xfr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anchor="ctr" anchorCtr="0">
            <a:noAutofit/>
          </a:bodyPr>
          <a:lstStyle>
            <a:lvl1pPr marL="92066" indent="0">
              <a:buNone/>
              <a:tabLst/>
              <a:defRPr sz="1800" b="1" baseline="0">
                <a:solidFill>
                  <a:schemeClr val="bg1"/>
                </a:solidFill>
                <a:latin typeface="+mj-lt"/>
              </a:defRPr>
            </a:lvl1pPr>
            <a:lvl2pPr marL="457153" indent="0">
              <a:buNone/>
              <a:defRPr sz="2000" b="1"/>
            </a:lvl2pPr>
            <a:lvl3pPr marL="914306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20" indent="0">
              <a:buNone/>
              <a:defRPr sz="1600" b="1"/>
            </a:lvl7pPr>
            <a:lvl8pPr marL="3200073" indent="0">
              <a:buNone/>
              <a:defRPr sz="1600" b="1"/>
            </a:lvl8pPr>
            <a:lvl9pPr marL="3657227" indent="0">
              <a:buNone/>
              <a:defRPr sz="1600" b="1"/>
            </a:lvl9pPr>
          </a:lstStyle>
          <a:p>
            <a:pPr lvl="0"/>
            <a:r>
              <a:rPr lang="en-GB" dirty="0"/>
              <a:t>Subtitle 1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17" hasCustomPrompt="1"/>
          </p:nvPr>
        </p:nvSpPr>
        <p:spPr bwMode="gray">
          <a:xfrm>
            <a:off x="4727894" y="1344613"/>
            <a:ext cx="3960811" cy="533136"/>
          </a:xfr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anchor="ctr" anchorCtr="0">
            <a:noAutofit/>
          </a:bodyPr>
          <a:lstStyle>
            <a:lvl1pPr marL="92066" indent="0">
              <a:buNone/>
              <a:tabLst/>
              <a:defRPr sz="1800" b="1" baseline="0">
                <a:solidFill>
                  <a:schemeClr val="bg1"/>
                </a:solidFill>
                <a:latin typeface="+mj-lt"/>
              </a:defRPr>
            </a:lvl1pPr>
            <a:lvl2pPr marL="457153" indent="0">
              <a:buNone/>
              <a:defRPr sz="2000" b="1"/>
            </a:lvl2pPr>
            <a:lvl3pPr marL="914306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20" indent="0">
              <a:buNone/>
              <a:defRPr sz="1600" b="1"/>
            </a:lvl7pPr>
            <a:lvl8pPr marL="3200073" indent="0">
              <a:buNone/>
              <a:defRPr sz="1600" b="1"/>
            </a:lvl8pPr>
            <a:lvl9pPr marL="3657227" indent="0">
              <a:buNone/>
              <a:defRPr sz="1600" b="1"/>
            </a:lvl9pPr>
          </a:lstStyle>
          <a:p>
            <a:pPr lvl="0"/>
            <a:r>
              <a:rPr lang="en-GB" dirty="0"/>
              <a:t>Subtitle 2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6856333" y="5296319"/>
            <a:ext cx="501539" cy="258085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fld id="{BE3DC40E-DBBE-4E2D-9EEC-FBF0DA0E917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67544" y="1964530"/>
            <a:ext cx="4319712" cy="2716954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1" tIns="45715" rIns="91431" bIns="45715" rtlCol="0" anchor="ctr"/>
          <a:lstStyle/>
          <a:p>
            <a:pPr algn="ctr"/>
            <a:endParaRPr lang="en-GB" dirty="0"/>
          </a:p>
        </p:txBody>
      </p:sp>
      <p:pic>
        <p:nvPicPr>
          <p:cNvPr id="7" name="Grafik 6" descr="Logo-für-V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127250"/>
            <a:ext cx="492443" cy="2252663"/>
          </a:xfrm>
          <a:prstGeom prst="rect">
            <a:avLst/>
          </a:prstGeom>
        </p:spPr>
      </p:pic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684020" y="2559843"/>
            <a:ext cx="2763926" cy="1811291"/>
          </a:xfrm>
        </p:spPr>
        <p:txBody>
          <a:bodyPr>
            <a:normAutofit/>
          </a:bodyPr>
          <a:lstStyle>
            <a:lvl1pPr marL="0" marR="0" indent="0" algn="l" defTabSz="9143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2582"/>
              </a:buClr>
              <a:buSzTx/>
              <a:buFont typeface="Wingdings" pitchFamily="2" charset="2"/>
              <a:buNone/>
              <a:tabLst/>
              <a:defRPr sz="1100" baseline="0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marL="0" marR="0" lvl="0" indent="0" algn="l" defTabSz="9143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258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Hier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Adressdaten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eingeben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6856333" y="5296319"/>
            <a:ext cx="458867" cy="258085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fld id="{BE3DC40E-DBBE-4E2D-9EEC-FBF0DA0E917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D5BBC035-1F12-435E-BEBD-03B0546449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5178846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25" imgH="424" progId="TCLayout.ActiveDocument.1">
                  <p:embed/>
                </p:oleObj>
              </mc:Choice>
              <mc:Fallback>
                <p:oleObj name="think-cell Slide" r:id="rId10" imgW="425" imgH="424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D5BBC035-1F12-435E-BEBD-03B0546449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344613"/>
            <a:ext cx="7764463" cy="3715067"/>
          </a:xfrm>
          <a:prstGeom prst="rect">
            <a:avLst/>
          </a:prstGeom>
        </p:spPr>
        <p:txBody>
          <a:bodyPr vert="horz" lIns="0" tIns="45715" rIns="0" bIns="45715" rtlCol="0">
            <a:normAutofit/>
          </a:bodyPr>
          <a:lstStyle/>
          <a:p>
            <a:pPr lvl="0"/>
            <a:r>
              <a:rPr lang="en-GB" dirty="0" err="1"/>
              <a:t>Textmasterformate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8" name="Rechteck 17"/>
          <p:cNvSpPr/>
          <p:nvPr userDrawn="1"/>
        </p:nvSpPr>
        <p:spPr bwMode="gray">
          <a:xfrm>
            <a:off x="0" y="1043522"/>
            <a:ext cx="9144000" cy="25200"/>
          </a:xfrm>
          <a:prstGeom prst="rect">
            <a:avLst/>
          </a:prstGeom>
          <a:solidFill>
            <a:srgbClr val="0C94B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     </a:t>
            </a:r>
          </a:p>
        </p:txBody>
      </p:sp>
      <p:pic>
        <p:nvPicPr>
          <p:cNvPr id="20" name="Bild 19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711621" y="289576"/>
            <a:ext cx="1168210" cy="607850"/>
          </a:xfrm>
          <a:prstGeom prst="rect">
            <a:avLst/>
          </a:prstGeom>
        </p:spPr>
      </p:pic>
      <p:sp>
        <p:nvSpPr>
          <p:cNvPr id="15" name="Titelplatzhalter 14"/>
          <p:cNvSpPr>
            <a:spLocks noGrp="1"/>
          </p:cNvSpPr>
          <p:nvPr userDrawn="1">
            <p:ph type="title"/>
          </p:nvPr>
        </p:nvSpPr>
        <p:spPr bwMode="auto">
          <a:xfrm>
            <a:off x="462408" y="139700"/>
            <a:ext cx="6840000" cy="90382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113" y="5341775"/>
            <a:ext cx="1083600" cy="249400"/>
          </a:xfrm>
          <a:prstGeom prst="rect">
            <a:avLst/>
          </a:prstGeom>
        </p:spPr>
      </p:pic>
      <p:sp>
        <p:nvSpPr>
          <p:cNvPr id="10" name="Foliennummernplatzhalter 9"/>
          <p:cNvSpPr>
            <a:spLocks noGrp="1"/>
          </p:cNvSpPr>
          <p:nvPr>
            <p:ph type="sldNum" sz="quarter" idx="4"/>
          </p:nvPr>
        </p:nvSpPr>
        <p:spPr>
          <a:xfrm>
            <a:off x="6856333" y="5296319"/>
            <a:ext cx="892150" cy="258085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r>
              <a:rPr lang="en-GB" dirty="0"/>
              <a:t>Page </a:t>
            </a:r>
            <a:fld id="{BE3DC40E-DBBE-4E2D-9EEC-FBF0DA0E917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5" r:id="rId2"/>
    <p:sldLayoutId id="2147483663" r:id="rId3"/>
    <p:sldLayoutId id="2147483664" r:id="rId4"/>
    <p:sldLayoutId id="2147483667" r:id="rId5"/>
    <p:sldLayoutId id="2147483668" r:id="rId6"/>
    <p:sldLayoutId id="2147483670" r:id="rId7"/>
  </p:sldLayoutIdLst>
  <p:transition>
    <p:fade/>
  </p:transition>
  <p:hf hdr="0" dt="0"/>
  <p:txStyles>
    <p:titleStyle>
      <a:lvl1pPr algn="l" defTabSz="914306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</p:titleStyle>
    <p:bodyStyle>
      <a:lvl1pPr marL="266700" indent="-266700" algn="l" defTabSz="914306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73050" algn="l" defTabSz="914306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SzPct val="100000"/>
        <a:buFont typeface="Wingdings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14388" indent="-273050" algn="l" defTabSz="914306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4738" indent="-266700" algn="l" defTabSz="914306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41438" indent="-263525" algn="l" defTabSz="914306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3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6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0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03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3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3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7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8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5179" userDrawn="1">
          <p15:clr>
            <a:srgbClr val="F26B43"/>
          </p15:clr>
        </p15:guide>
        <p15:guide id="5" pos="5467" userDrawn="1">
          <p15:clr>
            <a:srgbClr val="F26B43"/>
          </p15:clr>
        </p15:guide>
        <p15:guide id="7" orient="horz" pos="3278" userDrawn="1">
          <p15:clr>
            <a:srgbClr val="F26B43"/>
          </p15:clr>
        </p15:guide>
        <p15:guide id="9" orient="horz" pos="182" userDrawn="1">
          <p15:clr>
            <a:srgbClr val="F26B43"/>
          </p15:clr>
        </p15:guide>
        <p15:guide id="10" orient="horz" pos="847" userDrawn="1">
          <p15:clr>
            <a:srgbClr val="F26B43"/>
          </p15:clr>
        </p15:guide>
        <p15:guide id="11" orient="horz" pos="3522" userDrawn="1">
          <p15:clr>
            <a:srgbClr val="F26B43"/>
          </p15:clr>
        </p15:guide>
        <p15:guide id="12" orient="horz" pos="10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Relationship Id="rId5" Type="http://schemas.openxmlformats.org/officeDocument/2006/relationships/image" Target="../media/image17.png"/><Relationship Id="rId4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Relationship Id="rId5" Type="http://schemas.openxmlformats.org/officeDocument/2006/relationships/image" Target="../media/image18.png"/><Relationship Id="rId4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oleObject" Target="../embeddings/oleObject18.bin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1.emf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Relationship Id="rId5" Type="http://schemas.openxmlformats.org/officeDocument/2006/relationships/image" Target="../media/image31.png"/><Relationship Id="rId4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Relationship Id="rId5" Type="http://schemas.openxmlformats.org/officeDocument/2006/relationships/image" Target="../media/image32.png"/><Relationship Id="rId4" Type="http://schemas.openxmlformats.org/officeDocument/2006/relationships/image" Target="../media/image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Relationship Id="rId4" Type="http://schemas.openxmlformats.org/officeDocument/2006/relationships/image" Target="../media/image1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oleObject" Target="../embeddings/oleObject23.bin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1.emf"/><Relationship Id="rId9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oleObject" Target="../embeddings/oleObject24.bin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7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1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oleObject" Target="../embeddings/oleObject27.bin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8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0.xml"/><Relationship Id="rId4" Type="http://schemas.openxmlformats.org/officeDocument/2006/relationships/image" Target="../media/image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1.xml"/><Relationship Id="rId6" Type="http://schemas.openxmlformats.org/officeDocument/2006/relationships/hyperlink" Target="https://doi.org/10.5281/zenodo.5002638" TargetMode="External"/><Relationship Id="rId5" Type="http://schemas.openxmlformats.org/officeDocument/2006/relationships/hyperlink" Target="https://github.com/csepanyij/master-thesis" TargetMode="Externa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2.xml"/><Relationship Id="rId4" Type="http://schemas.openxmlformats.org/officeDocument/2006/relationships/image" Target="../media/image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3.xml"/><Relationship Id="rId5" Type="http://schemas.openxmlformats.org/officeDocument/2006/relationships/hyperlink" Target="https://rstmonday.org/ojs/index.php/fm/article/download/1478/1393" TargetMode="External"/><Relationship Id="rId4" Type="http://schemas.openxmlformats.org/officeDocument/2006/relationships/image" Target="../media/image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4.xml"/><Relationship Id="rId5" Type="http://schemas.openxmlformats.org/officeDocument/2006/relationships/image" Target="../media/image48.png"/><Relationship Id="rId4" Type="http://schemas.openxmlformats.org/officeDocument/2006/relationships/image" Target="../media/image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5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5" Type="http://schemas.openxmlformats.org/officeDocument/2006/relationships/image" Target="../media/image8.png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5" Type="http://schemas.openxmlformats.org/officeDocument/2006/relationships/image" Target="../media/image11.gif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D1684C95-52D3-4F3A-A01A-9F254E284A6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1611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D1684C95-52D3-4F3A-A01A-9F254E284A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287338" y="2941638"/>
            <a:ext cx="4284662" cy="620885"/>
          </a:xfrm>
        </p:spPr>
        <p:txBody>
          <a:bodyPr/>
          <a:lstStyle/>
          <a:p>
            <a:r>
              <a:rPr lang="de-AT" dirty="0"/>
              <a:t>Jozsef Csepanyi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 dirty="0"/>
              <a:t>Open-source developer collaboration networks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2735088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D1772333-0E82-433A-BA5E-7B2FFF2A613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141396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D1772333-0E82-433A-BA5E-7B2FFF2A61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4B6981-B0F1-4E00-864A-D7D059ADD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network is described with network measures</a:t>
            </a:r>
          </a:p>
          <a:p>
            <a:pPr lvl="1"/>
            <a:r>
              <a:rPr lang="en-GB" dirty="0"/>
              <a:t>Mean path length</a:t>
            </a:r>
          </a:p>
          <a:p>
            <a:pPr lvl="1"/>
            <a:r>
              <a:rPr lang="en-GB" dirty="0"/>
              <a:t>Centralization</a:t>
            </a:r>
          </a:p>
          <a:p>
            <a:pPr lvl="1"/>
            <a:r>
              <a:rPr lang="en-GB" dirty="0"/>
              <a:t>Clustering coefficient</a:t>
            </a:r>
          </a:p>
          <a:p>
            <a:pPr lvl="1"/>
            <a:r>
              <a:rPr lang="en-GB" dirty="0"/>
              <a:t>Core/periphery ratio</a:t>
            </a:r>
          </a:p>
          <a:p>
            <a:pPr lvl="1"/>
            <a:r>
              <a:rPr lang="en-GB" dirty="0"/>
              <a:t>Hierarchy</a:t>
            </a:r>
          </a:p>
          <a:p>
            <a:r>
              <a:rPr lang="en-GB" dirty="0"/>
              <a:t>Non-network related measures</a:t>
            </a:r>
          </a:p>
          <a:p>
            <a:pPr lvl="1"/>
            <a:r>
              <a:rPr lang="en-GB" dirty="0"/>
              <a:t>Issues opened</a:t>
            </a:r>
          </a:p>
          <a:p>
            <a:pPr lvl="1"/>
            <a:r>
              <a:rPr lang="en-GB" dirty="0"/>
              <a:t>Issues closed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E23716-856A-4C16-A559-2293F068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5. Network measures (1/5)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86520-EF9C-4224-9920-56687E8A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C40E-DBBE-4E2D-9EEC-FBF0DA0E9179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45225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8C4371EB-B915-4C2F-B130-BE4358C546A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708191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8C4371EB-B915-4C2F-B130-BE4358C546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2BF6C1-09FC-4DCC-B891-76D0F294D6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1" dirty="0"/>
                  <a:t>Mean path length</a:t>
                </a:r>
              </a:p>
              <a:p>
                <a:pPr lvl="1"/>
                <a:r>
                  <a:rPr lang="en-GB" dirty="0"/>
                  <a:t>Average length of shortest paths between all pairs of nodes</a:t>
                </a:r>
              </a:p>
              <a:p>
                <a:pPr lvl="1"/>
                <a:r>
                  <a:rPr lang="en-GB" dirty="0"/>
                  <a:t>Larger value means longer path for the information to take</a:t>
                </a:r>
              </a:p>
              <a:p>
                <a:r>
                  <a:rPr lang="en-GB" b="1" dirty="0"/>
                  <a:t>Centralization</a:t>
                </a:r>
              </a:p>
              <a:p>
                <a:pPr lvl="1"/>
                <a:r>
                  <a:rPr lang="en-GB" dirty="0"/>
                  <a:t>Degree centrality for each node: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𝑒𝑑𝑔𝑒𝑠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𝑛𝑜𝑑𝑒𝑠</m:t>
                        </m:r>
                      </m:den>
                    </m:f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Centralization: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r>
                  <a:rPr lang="en-GB" dirty="0"/>
                  <a:t>, where a* is the max degree centrality and H is the theoretical maximum centralization</a:t>
                </a:r>
              </a:p>
              <a:p>
                <a:r>
                  <a:rPr lang="en-GB" b="1" dirty="0"/>
                  <a:t>Clustering coefficient</a:t>
                </a:r>
              </a:p>
              <a:p>
                <a:pPr lvl="1"/>
                <a:r>
                  <a:rPr lang="en-GB" dirty="0"/>
                  <a:t>Local clustering </a:t>
                </a:r>
                <a:r>
                  <a:rPr lang="en-GB" dirty="0" err="1"/>
                  <a:t>coeff</a:t>
                </a:r>
                <a:r>
                  <a:rPr lang="en-GB" dirty="0"/>
                  <a:t>.: probability of a node’s two </a:t>
                </a:r>
                <a:r>
                  <a:rPr lang="en-GB" dirty="0" err="1"/>
                  <a:t>neighbors</a:t>
                </a:r>
                <a:r>
                  <a:rPr lang="en-GB" dirty="0"/>
                  <a:t> also being </a:t>
                </a:r>
                <a:r>
                  <a:rPr lang="en-GB" dirty="0" err="1"/>
                  <a:t>neighbors</a:t>
                </a:r>
                <a:endParaRPr lang="en-GB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2BF6C1-09FC-4DCC-B891-76D0F294D6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493" t="-510" r="-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FC8CFDC-DB2E-433A-B009-A3A14846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5. Network measures (2/5)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C1244-FA9D-4659-8969-589FF80B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C40E-DBBE-4E2D-9EEC-FBF0DA0E9179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84DD8E11-5B6E-448B-B017-A6341F804A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207" y="4489151"/>
            <a:ext cx="3591267" cy="74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4997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8C4371EB-B915-4C2F-B130-BE4358C546A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76918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8C4371EB-B915-4C2F-B130-BE4358C546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2BF6C1-09FC-4DCC-B891-76D0F294D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Hierarchy</a:t>
            </a:r>
          </a:p>
          <a:p>
            <a:pPr lvl="1"/>
            <a:r>
              <a:rPr lang="en-GB" dirty="0"/>
              <a:t>Scale-free hierarchical network: hubs weakly connect to many distance nodes (other hubs), non-hubs cluster around hubs</a:t>
            </a:r>
          </a:p>
          <a:p>
            <a:pPr lvl="1"/>
            <a:r>
              <a:rPr lang="en-GB" dirty="0"/>
              <a:t>Hub = team leader, non-hub = developer</a:t>
            </a:r>
          </a:p>
          <a:p>
            <a:pPr marL="266700" lvl="1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C8CFDC-DB2E-433A-B009-A3A14846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5. Network measures (3/5)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C1244-FA9D-4659-8969-589FF80B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C40E-DBBE-4E2D-9EEC-FBF0DA0E9179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3310528-3946-423F-9C02-6C2707EA78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81" y="2670574"/>
            <a:ext cx="2991027" cy="2002257"/>
          </a:xfrm>
          <a:prstGeom prst="rect">
            <a:avLst/>
          </a:prstGeom>
        </p:spPr>
      </p:pic>
      <p:pic>
        <p:nvPicPr>
          <p:cNvPr id="9" name="Picture 8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35AB899C-3A40-4495-8F62-3384A98667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209" y="2670574"/>
            <a:ext cx="3405454" cy="230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3193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8C4371EB-B915-4C2F-B130-BE4358C546A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685041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8C4371EB-B915-4C2F-B130-BE4358C546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2BF6C1-09FC-4DCC-B891-76D0F294D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Core/periphery ratio</a:t>
            </a:r>
          </a:p>
          <a:p>
            <a:pPr lvl="1"/>
            <a:r>
              <a:rPr lang="en-GB" dirty="0"/>
              <a:t>Core: top 20</a:t>
            </a:r>
            <a:r>
              <a:rPr lang="en-GB" baseline="30000" dirty="0"/>
              <a:t>th</a:t>
            </a:r>
            <a:r>
              <a:rPr lang="en-GB" dirty="0"/>
              <a:t> percentile of developers regarding</a:t>
            </a:r>
          </a:p>
          <a:p>
            <a:pPr marL="884238" lvl="2" indent="-342900">
              <a:buFont typeface="+mj-lt"/>
              <a:buAutoNum type="alphaLcParenR"/>
            </a:pPr>
            <a:r>
              <a:rPr lang="en-GB" dirty="0"/>
              <a:t>Degree centrality</a:t>
            </a:r>
          </a:p>
          <a:p>
            <a:pPr marL="884238" lvl="2" indent="-342900">
              <a:buFont typeface="+mj-lt"/>
              <a:buAutoNum type="alphaLcParenR"/>
            </a:pPr>
            <a:r>
              <a:rPr lang="en-GB" dirty="0"/>
              <a:t>K-core</a:t>
            </a:r>
          </a:p>
          <a:p>
            <a:pPr lvl="1"/>
            <a:r>
              <a:rPr lang="en-GB" dirty="0"/>
              <a:t>Research has found that the core does not change over the project lifecycle </a:t>
            </a:r>
            <a:r>
              <a:rPr lang="en-GB" dirty="0">
                <a:sym typeface="Wingdings" panose="05000000000000000000" pitchFamily="2" charset="2"/>
              </a:rPr>
              <a:t> Decrease of ratio means more periphery joined</a:t>
            </a:r>
            <a:r>
              <a:rPr lang="en-GB" dirty="0"/>
              <a:t>	</a:t>
            </a:r>
          </a:p>
          <a:p>
            <a:pPr marL="266700" lvl="1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C8CFDC-DB2E-433A-B009-A3A14846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5. Network measures (4/5)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C1244-FA9D-4659-8969-589FF80B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C40E-DBBE-4E2D-9EEC-FBF0DA0E9179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8" name="Picture 7" descr="A picture containing red&#10;&#10;Description automatically generated">
            <a:extLst>
              <a:ext uri="{FF2B5EF4-FFF2-40B4-BE49-F238E27FC236}">
                <a16:creationId xmlns:a16="http://schemas.microsoft.com/office/drawing/2014/main" id="{68CCE91A-C46E-4BC3-B2CC-EDB9DD3C93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042" y="3138138"/>
            <a:ext cx="2386106" cy="2092432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39750DEB-A0EC-4FF9-AF92-50E9EE3DEF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729" y="3138138"/>
            <a:ext cx="2518851" cy="20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987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8C4371EB-B915-4C2F-B130-BE4358C546A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304820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8C4371EB-B915-4C2F-B130-BE4358C546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2BF6C1-09FC-4DCC-B891-76D0F294D6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1" dirty="0"/>
                  <a:t>Z-value</a:t>
                </a:r>
              </a:p>
              <a:p>
                <a:pPr lvl="1"/>
                <a:r>
                  <a:rPr lang="en-GB" dirty="0"/>
                  <a:t>Network measures are influenced by size</a:t>
                </a:r>
              </a:p>
              <a:p>
                <a:pPr lvl="1"/>
                <a:r>
                  <a:rPr lang="en-GB" dirty="0"/>
                  <a:t>We want to see how the network is different from a same-sized random network</a:t>
                </a:r>
              </a:p>
              <a:p>
                <a:pPr lvl="1"/>
                <a:r>
                  <a:rPr lang="en-GB" dirty="0"/>
                  <a:t>10 network randomized with same number of edges and nodes as the original</a:t>
                </a:r>
              </a:p>
              <a:p>
                <a:pPr lvl="1"/>
                <a:r>
                  <a:rPr lang="en-GB" dirty="0"/>
                  <a:t>Z-value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is the actual network measure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are the randomized networks’ measures</a:t>
                </a:r>
              </a:p>
              <a:p>
                <a:pPr lvl="1"/>
                <a:r>
                  <a:rPr lang="en-GB" dirty="0"/>
                  <a:t>Thresholds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 </m:t>
                    </m:r>
                  </m:oMath>
                </a14:m>
                <a:r>
                  <a:rPr lang="en-GB" dirty="0"/>
                  <a:t>: positively significant difference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−2≤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GB" dirty="0"/>
                  <a:t>: no significant difference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≤−2</m:t>
                    </m:r>
                  </m:oMath>
                </a14:m>
                <a:r>
                  <a:rPr lang="en-GB" dirty="0"/>
                  <a:t>: negatively </a:t>
                </a:r>
                <a:r>
                  <a:rPr lang="en-GB"/>
                  <a:t>significant difference</a:t>
                </a:r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2BF6C1-09FC-4DCC-B891-76D0F294D6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493" t="-5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FC8CFDC-DB2E-433A-B009-A3A14846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5. Network measures (5/5)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C1244-FA9D-4659-8969-589FF80B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C40E-DBBE-4E2D-9EEC-FBF0DA0E9179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779827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8C4371EB-B915-4C2F-B130-BE4358C546A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760378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8C4371EB-B915-4C2F-B130-BE4358C546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2BF6C1-09FC-4DCC-B891-76D0F294D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019" y="1344613"/>
            <a:ext cx="7759644" cy="649079"/>
          </a:xfrm>
        </p:spPr>
        <p:txBody>
          <a:bodyPr/>
          <a:lstStyle/>
          <a:p>
            <a:pPr lvl="1"/>
            <a:r>
              <a:rPr lang="en-GB" b="1" dirty="0"/>
              <a:t>Overall: </a:t>
            </a:r>
            <a:r>
              <a:rPr lang="en-GB" dirty="0"/>
              <a:t>the uniqueness of each project greatly influences the network measures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C8CFDC-DB2E-433A-B009-A3A14846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6. DCN patterns (1/4)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C1244-FA9D-4659-8969-589FF80B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C40E-DBBE-4E2D-9EEC-FBF0DA0E9179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9" name="Picture 8" descr="Calendar&#10;&#10;Description automatically generated with low confidence">
            <a:extLst>
              <a:ext uri="{FF2B5EF4-FFF2-40B4-BE49-F238E27FC236}">
                <a16:creationId xmlns:a16="http://schemas.microsoft.com/office/drawing/2014/main" id="{2700AAFF-D354-470C-B541-E8DD20775E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62" y="1919433"/>
            <a:ext cx="1605025" cy="30122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3D1748-8F06-480F-957E-F1A5599E2E29}"/>
              </a:ext>
            </a:extLst>
          </p:cNvPr>
          <p:cNvSpPr txBox="1"/>
          <p:nvPr/>
        </p:nvSpPr>
        <p:spPr>
          <a:xfrm>
            <a:off x="966865" y="4931664"/>
            <a:ext cx="1491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Network density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676FC294-396D-4E8B-8510-15E9174C299F}"/>
              </a:ext>
            </a:extLst>
          </p:cNvPr>
          <p:cNvSpPr txBox="1">
            <a:spLocks/>
          </p:cNvSpPr>
          <p:nvPr/>
        </p:nvSpPr>
        <p:spPr>
          <a:xfrm>
            <a:off x="2963233" y="1919433"/>
            <a:ext cx="5410830" cy="3164631"/>
          </a:xfrm>
          <a:prstGeom prst="rect">
            <a:avLst/>
          </a:prstGeom>
        </p:spPr>
        <p:txBody>
          <a:bodyPr vert="horz" lIns="0" tIns="45715" rIns="0" bIns="45715" rtlCol="0">
            <a:normAutofit lnSpcReduction="10000"/>
          </a:bodyPr>
          <a:lstStyle>
            <a:lvl1pPr marL="266700" indent="-266700" algn="l" defTabSz="914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750" indent="-273050" algn="l" defTabSz="914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4388" indent="-273050" algn="l" defTabSz="914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266700" algn="l" defTabSz="914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3525" algn="l" defTabSz="914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3" indent="-228577" algn="l" defTabSz="9143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96" indent="-228577" algn="l" defTabSz="9143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0" indent="-228577" algn="l" defTabSz="9143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03" indent="-228577" algn="l" defTabSz="9143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/>
              <a:t>Network graph</a:t>
            </a:r>
          </a:p>
          <a:p>
            <a:pPr lvl="2"/>
            <a:r>
              <a:rPr lang="en-GB" dirty="0" err="1"/>
              <a:t>Colored</a:t>
            </a:r>
            <a:r>
              <a:rPr lang="en-GB" dirty="0"/>
              <a:t> area: not significant Z-value</a:t>
            </a:r>
          </a:p>
          <a:p>
            <a:pPr lvl="2"/>
            <a:r>
              <a:rPr lang="en-GB" dirty="0"/>
              <a:t>Black lines: releases (minor and major)</a:t>
            </a:r>
          </a:p>
          <a:p>
            <a:pPr lvl="2"/>
            <a:r>
              <a:rPr lang="en-GB" dirty="0"/>
              <a:t>Red lines: layoff events</a:t>
            </a:r>
          </a:p>
          <a:p>
            <a:pPr lvl="1"/>
            <a:r>
              <a:rPr lang="en-GB" dirty="0"/>
              <a:t>Projects:</a:t>
            </a:r>
          </a:p>
          <a:p>
            <a:pPr lvl="2"/>
            <a:r>
              <a:rPr lang="en-GB" dirty="0"/>
              <a:t>Pandas: positive difference</a:t>
            </a:r>
          </a:p>
          <a:p>
            <a:pPr lvl="2"/>
            <a:r>
              <a:rPr lang="en-GB" dirty="0"/>
              <a:t>The rest: negative difference</a:t>
            </a:r>
          </a:p>
          <a:p>
            <a:pPr lvl="2"/>
            <a:r>
              <a:rPr lang="en-GB" dirty="0"/>
              <a:t>All: at a release or layoff event the network becomes more similar to a random network</a:t>
            </a:r>
          </a:p>
          <a:p>
            <a:pPr lvl="1"/>
            <a:r>
              <a:rPr lang="en-GB" b="1" dirty="0"/>
              <a:t>Smaller projects</a:t>
            </a:r>
            <a:r>
              <a:rPr lang="en-GB" dirty="0"/>
              <a:t> tend to only have activity right before a release</a:t>
            </a:r>
          </a:p>
          <a:p>
            <a:pPr lvl="1"/>
            <a:r>
              <a:rPr lang="en-GB" b="1" dirty="0"/>
              <a:t>Larger projects </a:t>
            </a:r>
            <a:r>
              <a:rPr lang="en-GB" dirty="0"/>
              <a:t>have constant activity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408366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9651ABEA-CA1F-428B-AB6B-B39C641452A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511293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9651ABEA-CA1F-428B-AB6B-B39C641452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Content Placeholder 6" descr="A picture containing text, building, window&#10;&#10;Description automatically generated">
            <a:extLst>
              <a:ext uri="{FF2B5EF4-FFF2-40B4-BE49-F238E27FC236}">
                <a16:creationId xmlns:a16="http://schemas.microsoft.com/office/drawing/2014/main" id="{3D66014A-3150-408F-AA86-B36F612139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3" y="1639431"/>
            <a:ext cx="3960812" cy="2885272"/>
          </a:xfrm>
        </p:spPr>
      </p:pic>
      <p:pic>
        <p:nvPicPr>
          <p:cNvPr id="9" name="Content Placeholder 8" descr="Diagram&#10;&#10;Description automatically generated with low confidence">
            <a:extLst>
              <a:ext uri="{FF2B5EF4-FFF2-40B4-BE49-F238E27FC236}">
                <a16:creationId xmlns:a16="http://schemas.microsoft.com/office/drawing/2014/main" id="{899533C9-8954-497D-850C-38E3FA4BBF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00" y="1639432"/>
            <a:ext cx="4198539" cy="288527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E5757-08B3-41C5-916A-F9773D52F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C40E-DBBE-4E2D-9EEC-FBF0DA0E9179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EAD554C-2177-4732-972E-21AEF751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6. DCN patterns (2/4)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0ACFA1-4D8D-482B-A1DE-96A7D125755D}"/>
              </a:ext>
            </a:extLst>
          </p:cNvPr>
          <p:cNvSpPr txBox="1"/>
          <p:nvPr/>
        </p:nvSpPr>
        <p:spPr>
          <a:xfrm>
            <a:off x="811924" y="4603531"/>
            <a:ext cx="3421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Clustering coefficient</a:t>
            </a:r>
            <a:endParaRPr lang="en-AT" sz="12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C0861B-9EF4-4EDC-826D-9F55C3A17337}"/>
              </a:ext>
            </a:extLst>
          </p:cNvPr>
          <p:cNvCxnSpPr/>
          <p:nvPr/>
        </p:nvCxnSpPr>
        <p:spPr>
          <a:xfrm>
            <a:off x="4572000" y="1294658"/>
            <a:ext cx="0" cy="39349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AD2311B-E2A4-424D-A36C-EE6B45E02585}"/>
              </a:ext>
            </a:extLst>
          </p:cNvPr>
          <p:cNvSpPr txBox="1"/>
          <p:nvPr/>
        </p:nvSpPr>
        <p:spPr>
          <a:xfrm>
            <a:off x="4816796" y="4603531"/>
            <a:ext cx="3421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Core/periphery ratio</a:t>
            </a:r>
            <a:endParaRPr lang="en-AT" sz="1200" dirty="0"/>
          </a:p>
        </p:txBody>
      </p:sp>
    </p:spTree>
    <p:extLst>
      <p:ext uri="{BB962C8B-B14F-4D97-AF65-F5344CB8AC3E}">
        <p14:creationId xmlns:p14="http://schemas.microsoft.com/office/powerpoint/2010/main" val="236326055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8C4371EB-B915-4C2F-B130-BE4358C546A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679741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8C4371EB-B915-4C2F-B130-BE4358C546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6FC8CFDC-DB2E-433A-B009-A3A14846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6. DCN patterns (3/4)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C1244-FA9D-4659-8969-589FF80B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C40E-DBBE-4E2D-9EEC-FBF0DA0E9179}" type="slidenum">
              <a:rPr lang="en-GB" smtClean="0"/>
              <a:pPr/>
              <a:t>17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B9AE901A-0F72-4F79-9449-419E3EB7CA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Release regularity</a:t>
                </a:r>
              </a:p>
              <a:p>
                <a:pPr lvl="1"/>
                <a:r>
                  <a:rPr lang="en-GB" dirty="0"/>
                  <a:t>Coefficient of Variation: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𝑠𝑡𝑑𝑒𝑣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b="0" dirty="0"/>
                </a:br>
                <a:br>
                  <a:rPr lang="en-US" b="0" dirty="0"/>
                </a:br>
                <a:br>
                  <a:rPr lang="en-US" b="0" dirty="0"/>
                </a:br>
                <a:br>
                  <a:rPr lang="en-US" b="0" dirty="0"/>
                </a:b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0" dirty="0"/>
                  <a:t> major or minor release</a:t>
                </a:r>
              </a:p>
              <a:p>
                <a:r>
                  <a:rPr lang="en-US" b="1" dirty="0"/>
                  <a:t>Findings</a:t>
                </a:r>
              </a:p>
              <a:p>
                <a:pPr lvl="1"/>
                <a:r>
                  <a:rPr lang="en-US" dirty="0"/>
                  <a:t>L</a:t>
                </a:r>
                <a:r>
                  <a:rPr lang="en-US" b="0" dirty="0"/>
                  <a:t>arger projects develop a more regular release schedule as they grow</a:t>
                </a:r>
              </a:p>
              <a:p>
                <a:pPr lvl="1"/>
                <a:r>
                  <a:rPr lang="en-US" b="0" dirty="0"/>
                  <a:t>Smaller projects have irregular schedules, because releases are created after a major functionality is implemented</a:t>
                </a: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B9AE901A-0F72-4F79-9449-419E3EB7CA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493" t="-5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19F9F031-AAF9-4F4F-A5CB-33FC81B3C37B}"/>
              </a:ext>
            </a:extLst>
          </p:cNvPr>
          <p:cNvSpPr/>
          <p:nvPr/>
        </p:nvSpPr>
        <p:spPr>
          <a:xfrm>
            <a:off x="1019331" y="2323476"/>
            <a:ext cx="142407" cy="142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118CFE-D340-43CD-B155-4EFB9F6DDEF2}"/>
              </a:ext>
            </a:extLst>
          </p:cNvPr>
          <p:cNvSpPr/>
          <p:nvPr/>
        </p:nvSpPr>
        <p:spPr>
          <a:xfrm>
            <a:off x="1161738" y="2323476"/>
            <a:ext cx="142407" cy="142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02647B-578B-43A0-8D33-91ABF4BB74D2}"/>
              </a:ext>
            </a:extLst>
          </p:cNvPr>
          <p:cNvSpPr/>
          <p:nvPr/>
        </p:nvSpPr>
        <p:spPr>
          <a:xfrm>
            <a:off x="1304145" y="2323476"/>
            <a:ext cx="142407" cy="14240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076B19-2442-494B-9C80-E6AE15FF9AAC}"/>
              </a:ext>
            </a:extLst>
          </p:cNvPr>
          <p:cNvSpPr/>
          <p:nvPr/>
        </p:nvSpPr>
        <p:spPr>
          <a:xfrm>
            <a:off x="1446552" y="2323476"/>
            <a:ext cx="142407" cy="142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84594-1326-46D3-BBAD-889951E10AAC}"/>
              </a:ext>
            </a:extLst>
          </p:cNvPr>
          <p:cNvSpPr/>
          <p:nvPr/>
        </p:nvSpPr>
        <p:spPr>
          <a:xfrm>
            <a:off x="1588959" y="2323476"/>
            <a:ext cx="142407" cy="142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3EB7B0-F968-4C7C-A30C-21327377EA6A}"/>
              </a:ext>
            </a:extLst>
          </p:cNvPr>
          <p:cNvSpPr/>
          <p:nvPr/>
        </p:nvSpPr>
        <p:spPr>
          <a:xfrm>
            <a:off x="1731366" y="2323476"/>
            <a:ext cx="142407" cy="142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316278-532F-4E15-BA91-1B0146822095}"/>
              </a:ext>
            </a:extLst>
          </p:cNvPr>
          <p:cNvSpPr/>
          <p:nvPr/>
        </p:nvSpPr>
        <p:spPr>
          <a:xfrm>
            <a:off x="1873773" y="2323476"/>
            <a:ext cx="142407" cy="142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B55879-6C10-4B1E-A3B7-9984A1C24A10}"/>
              </a:ext>
            </a:extLst>
          </p:cNvPr>
          <p:cNvSpPr/>
          <p:nvPr/>
        </p:nvSpPr>
        <p:spPr>
          <a:xfrm>
            <a:off x="2016180" y="2323476"/>
            <a:ext cx="142407" cy="142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CB8C13-1C45-40FE-8FD8-8D386725D0C4}"/>
              </a:ext>
            </a:extLst>
          </p:cNvPr>
          <p:cNvSpPr/>
          <p:nvPr/>
        </p:nvSpPr>
        <p:spPr>
          <a:xfrm>
            <a:off x="2158587" y="2323476"/>
            <a:ext cx="142407" cy="142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BD5A2B-FE65-4B3F-99CB-2E27004B08D9}"/>
              </a:ext>
            </a:extLst>
          </p:cNvPr>
          <p:cNvSpPr/>
          <p:nvPr/>
        </p:nvSpPr>
        <p:spPr>
          <a:xfrm>
            <a:off x="2300994" y="2323476"/>
            <a:ext cx="142407" cy="142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E3732D-4D11-48CE-9B25-BC4777E9CE86}"/>
              </a:ext>
            </a:extLst>
          </p:cNvPr>
          <p:cNvSpPr/>
          <p:nvPr/>
        </p:nvSpPr>
        <p:spPr>
          <a:xfrm>
            <a:off x="2443401" y="2323476"/>
            <a:ext cx="142407" cy="142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19EDD0-7F54-4887-B9D9-7B285081C32B}"/>
              </a:ext>
            </a:extLst>
          </p:cNvPr>
          <p:cNvSpPr/>
          <p:nvPr/>
        </p:nvSpPr>
        <p:spPr>
          <a:xfrm>
            <a:off x="2585808" y="2323476"/>
            <a:ext cx="142407" cy="142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668D52-BF61-47AD-A5EE-2316E486F7AD}"/>
              </a:ext>
            </a:extLst>
          </p:cNvPr>
          <p:cNvSpPr/>
          <p:nvPr/>
        </p:nvSpPr>
        <p:spPr>
          <a:xfrm>
            <a:off x="2728215" y="2323476"/>
            <a:ext cx="142407" cy="142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9FE27A-CC88-4941-B294-9E9AE03511C3}"/>
              </a:ext>
            </a:extLst>
          </p:cNvPr>
          <p:cNvSpPr/>
          <p:nvPr/>
        </p:nvSpPr>
        <p:spPr>
          <a:xfrm>
            <a:off x="2870622" y="2323476"/>
            <a:ext cx="142407" cy="142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CFB112-DF86-48B6-A891-A18434B5802D}"/>
              </a:ext>
            </a:extLst>
          </p:cNvPr>
          <p:cNvSpPr/>
          <p:nvPr/>
        </p:nvSpPr>
        <p:spPr>
          <a:xfrm>
            <a:off x="3013029" y="2323476"/>
            <a:ext cx="142407" cy="14240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40EDCE-72BC-4B28-9EE9-86749C9AB13D}"/>
              </a:ext>
            </a:extLst>
          </p:cNvPr>
          <p:cNvSpPr/>
          <p:nvPr/>
        </p:nvSpPr>
        <p:spPr>
          <a:xfrm>
            <a:off x="3155436" y="2323476"/>
            <a:ext cx="142407" cy="142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B164A7-2261-4085-8278-E4B36FBD1114}"/>
              </a:ext>
            </a:extLst>
          </p:cNvPr>
          <p:cNvSpPr/>
          <p:nvPr/>
        </p:nvSpPr>
        <p:spPr>
          <a:xfrm>
            <a:off x="3297843" y="2323476"/>
            <a:ext cx="142407" cy="142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8C033A-9AF6-47B6-899C-250E02D7C41E}"/>
              </a:ext>
            </a:extLst>
          </p:cNvPr>
          <p:cNvSpPr/>
          <p:nvPr/>
        </p:nvSpPr>
        <p:spPr>
          <a:xfrm>
            <a:off x="3440250" y="2323476"/>
            <a:ext cx="142407" cy="142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D8F073-3C52-4274-B39D-AA2BAFE95599}"/>
              </a:ext>
            </a:extLst>
          </p:cNvPr>
          <p:cNvSpPr/>
          <p:nvPr/>
        </p:nvSpPr>
        <p:spPr>
          <a:xfrm>
            <a:off x="3582657" y="2323476"/>
            <a:ext cx="142407" cy="142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8A58E4-86F5-4409-9AA7-F042CD8B4867}"/>
              </a:ext>
            </a:extLst>
          </p:cNvPr>
          <p:cNvSpPr/>
          <p:nvPr/>
        </p:nvSpPr>
        <p:spPr>
          <a:xfrm>
            <a:off x="3725064" y="2323476"/>
            <a:ext cx="142407" cy="14240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9A6B28-C319-4B0C-AC4A-49D02F4BA273}"/>
              </a:ext>
            </a:extLst>
          </p:cNvPr>
          <p:cNvSpPr/>
          <p:nvPr/>
        </p:nvSpPr>
        <p:spPr>
          <a:xfrm>
            <a:off x="3867471" y="2323476"/>
            <a:ext cx="142407" cy="142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B2E40A-F578-40B4-B19E-78A64C86E355}"/>
              </a:ext>
            </a:extLst>
          </p:cNvPr>
          <p:cNvSpPr/>
          <p:nvPr/>
        </p:nvSpPr>
        <p:spPr>
          <a:xfrm>
            <a:off x="4009878" y="2323476"/>
            <a:ext cx="142407" cy="142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2F0800-0E7A-4A55-9607-E0D9961507F2}"/>
              </a:ext>
            </a:extLst>
          </p:cNvPr>
          <p:cNvSpPr/>
          <p:nvPr/>
        </p:nvSpPr>
        <p:spPr>
          <a:xfrm>
            <a:off x="4152285" y="2323476"/>
            <a:ext cx="142407" cy="142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FC1E9DC-2DF3-4141-94D3-D4F64F6319F3}"/>
              </a:ext>
            </a:extLst>
          </p:cNvPr>
          <p:cNvSpPr/>
          <p:nvPr/>
        </p:nvSpPr>
        <p:spPr>
          <a:xfrm>
            <a:off x="4294692" y="2323476"/>
            <a:ext cx="142407" cy="142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A741B2-D46F-4AD7-9E82-A14AB87AC27E}"/>
              </a:ext>
            </a:extLst>
          </p:cNvPr>
          <p:cNvSpPr/>
          <p:nvPr/>
        </p:nvSpPr>
        <p:spPr>
          <a:xfrm>
            <a:off x="4437099" y="2323476"/>
            <a:ext cx="142407" cy="142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D0D2E41-4A6F-47C9-ACA3-873C8B7544DC}"/>
              </a:ext>
            </a:extLst>
          </p:cNvPr>
          <p:cNvSpPr/>
          <p:nvPr/>
        </p:nvSpPr>
        <p:spPr>
          <a:xfrm>
            <a:off x="4579506" y="2323476"/>
            <a:ext cx="142407" cy="142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5515645-A3E5-4B33-AF5C-F40B7BCBF723}"/>
              </a:ext>
            </a:extLst>
          </p:cNvPr>
          <p:cNvSpPr/>
          <p:nvPr/>
        </p:nvSpPr>
        <p:spPr>
          <a:xfrm>
            <a:off x="4721913" y="2323476"/>
            <a:ext cx="142407" cy="142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6226EF4-44FB-482A-902D-814FADD590E8}"/>
              </a:ext>
            </a:extLst>
          </p:cNvPr>
          <p:cNvSpPr/>
          <p:nvPr/>
        </p:nvSpPr>
        <p:spPr>
          <a:xfrm>
            <a:off x="4864320" y="2323476"/>
            <a:ext cx="142407" cy="142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5FF2663-8C4A-4712-9D30-F6573B07FE6D}"/>
              </a:ext>
            </a:extLst>
          </p:cNvPr>
          <p:cNvSpPr/>
          <p:nvPr/>
        </p:nvSpPr>
        <p:spPr>
          <a:xfrm>
            <a:off x="5006727" y="2323476"/>
            <a:ext cx="142407" cy="14240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2A6B332-F91B-4749-81E4-C8EC924FC04C}"/>
              </a:ext>
            </a:extLst>
          </p:cNvPr>
          <p:cNvSpPr/>
          <p:nvPr/>
        </p:nvSpPr>
        <p:spPr>
          <a:xfrm>
            <a:off x="5149134" y="2323476"/>
            <a:ext cx="142407" cy="142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669FCDC-36F6-4791-BE63-26FE82406A4C}"/>
              </a:ext>
            </a:extLst>
          </p:cNvPr>
          <p:cNvSpPr/>
          <p:nvPr/>
        </p:nvSpPr>
        <p:spPr>
          <a:xfrm>
            <a:off x="5291541" y="2323476"/>
            <a:ext cx="142407" cy="142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1386163-9AD8-4DE8-B1C6-B4B9265C339F}"/>
              </a:ext>
            </a:extLst>
          </p:cNvPr>
          <p:cNvSpPr/>
          <p:nvPr/>
        </p:nvSpPr>
        <p:spPr>
          <a:xfrm>
            <a:off x="5433948" y="2323476"/>
            <a:ext cx="142407" cy="142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66CD88-31AE-4565-A3B1-7C4726B4926C}"/>
              </a:ext>
            </a:extLst>
          </p:cNvPr>
          <p:cNvSpPr/>
          <p:nvPr/>
        </p:nvSpPr>
        <p:spPr>
          <a:xfrm>
            <a:off x="5576355" y="2323476"/>
            <a:ext cx="142407" cy="142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27697D-D134-4F38-81D6-ABA831736756}"/>
              </a:ext>
            </a:extLst>
          </p:cNvPr>
          <p:cNvSpPr/>
          <p:nvPr/>
        </p:nvSpPr>
        <p:spPr>
          <a:xfrm>
            <a:off x="5718762" y="2323476"/>
            <a:ext cx="142407" cy="142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976F07-D0EB-4C76-9939-182B892B6A07}"/>
              </a:ext>
            </a:extLst>
          </p:cNvPr>
          <p:cNvSpPr/>
          <p:nvPr/>
        </p:nvSpPr>
        <p:spPr>
          <a:xfrm>
            <a:off x="5861169" y="2323476"/>
            <a:ext cx="142407" cy="142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8B2924-6A43-45DA-97F1-3AF09B28A93E}"/>
              </a:ext>
            </a:extLst>
          </p:cNvPr>
          <p:cNvSpPr/>
          <p:nvPr/>
        </p:nvSpPr>
        <p:spPr>
          <a:xfrm>
            <a:off x="6003576" y="2323476"/>
            <a:ext cx="142407" cy="142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6EB95BC-9A14-42B9-BFD4-C2EE4E62ACB8}"/>
              </a:ext>
            </a:extLst>
          </p:cNvPr>
          <p:cNvSpPr/>
          <p:nvPr/>
        </p:nvSpPr>
        <p:spPr>
          <a:xfrm>
            <a:off x="6145983" y="2323476"/>
            <a:ext cx="142407" cy="142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0C21291-4E1F-40E7-9E60-0CAA65E34D61}"/>
              </a:ext>
            </a:extLst>
          </p:cNvPr>
          <p:cNvSpPr/>
          <p:nvPr/>
        </p:nvSpPr>
        <p:spPr>
          <a:xfrm>
            <a:off x="6288390" y="2323476"/>
            <a:ext cx="142407" cy="142407"/>
          </a:xfrm>
          <a:prstGeom prst="rect">
            <a:avLst/>
          </a:prstGeom>
          <a:solidFill>
            <a:srgbClr val="0096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34F49B9-33CF-4DD7-8753-185E2088D70F}"/>
                  </a:ext>
                </a:extLst>
              </p:cNvPr>
              <p:cNvSpPr txBox="1"/>
              <p:nvPr/>
            </p:nvSpPr>
            <p:spPr>
              <a:xfrm>
                <a:off x="1252143" y="2077255"/>
                <a:ext cx="2248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34F49B9-33CF-4DD7-8753-185E2088D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143" y="2077255"/>
                <a:ext cx="224854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4E0A1C2-36BE-49AA-BD48-B4D79E5AB4C5}"/>
                  </a:ext>
                </a:extLst>
              </p:cNvPr>
              <p:cNvSpPr txBox="1"/>
              <p:nvPr/>
            </p:nvSpPr>
            <p:spPr>
              <a:xfrm>
                <a:off x="2934330" y="2077255"/>
                <a:ext cx="2248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4E0A1C2-36BE-49AA-BD48-B4D79E5AB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330" y="2077255"/>
                <a:ext cx="224854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7B7BA0-3B84-455A-8BC8-5EEE4C6DD178}"/>
                  </a:ext>
                </a:extLst>
              </p:cNvPr>
              <p:cNvSpPr txBox="1"/>
              <p:nvPr/>
            </p:nvSpPr>
            <p:spPr>
              <a:xfrm>
                <a:off x="3670261" y="2079129"/>
                <a:ext cx="2248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7B7BA0-3B84-455A-8BC8-5EEE4C6DD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261" y="2079129"/>
                <a:ext cx="224854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2019BC8-182E-4DC4-84E4-A3384ABE11CE}"/>
                  </a:ext>
                </a:extLst>
              </p:cNvPr>
              <p:cNvSpPr txBox="1"/>
              <p:nvPr/>
            </p:nvSpPr>
            <p:spPr>
              <a:xfrm>
                <a:off x="4951449" y="2079129"/>
                <a:ext cx="2248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2019BC8-182E-4DC4-84E4-A3384ABE1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449" y="2079129"/>
                <a:ext cx="224854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0D363BB-D42A-4B62-A3C7-E2425F379DC9}"/>
                  </a:ext>
                </a:extLst>
              </p:cNvPr>
              <p:cNvSpPr txBox="1"/>
              <p:nvPr/>
            </p:nvSpPr>
            <p:spPr>
              <a:xfrm>
                <a:off x="6232637" y="2077255"/>
                <a:ext cx="2248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0D363BB-D42A-4B62-A3C7-E2425F379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637" y="2077255"/>
                <a:ext cx="224854" cy="246221"/>
              </a:xfrm>
              <a:prstGeom prst="rect">
                <a:avLst/>
              </a:prstGeom>
              <a:blipFill>
                <a:blip r:embed="rId10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Left Brace 56">
            <a:extLst>
              <a:ext uri="{FF2B5EF4-FFF2-40B4-BE49-F238E27FC236}">
                <a16:creationId xmlns:a16="http://schemas.microsoft.com/office/drawing/2014/main" id="{722CD524-D441-40BF-B5F2-378750B4C20E}"/>
              </a:ext>
            </a:extLst>
          </p:cNvPr>
          <p:cNvSpPr/>
          <p:nvPr/>
        </p:nvSpPr>
        <p:spPr>
          <a:xfrm rot="16200000">
            <a:off x="2143893" y="1700624"/>
            <a:ext cx="158682" cy="1689199"/>
          </a:xfrm>
          <a:prstGeom prst="leftBrace">
            <a:avLst>
              <a:gd name="adj1" fmla="val 49951"/>
              <a:gd name="adj2" fmla="val 5270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Left Brace 57">
            <a:extLst>
              <a:ext uri="{FF2B5EF4-FFF2-40B4-BE49-F238E27FC236}">
                <a16:creationId xmlns:a16="http://schemas.microsoft.com/office/drawing/2014/main" id="{F543FE75-1D19-48F8-A6B6-50FE7052F64F}"/>
              </a:ext>
            </a:extLst>
          </p:cNvPr>
          <p:cNvSpPr/>
          <p:nvPr/>
        </p:nvSpPr>
        <p:spPr>
          <a:xfrm rot="16200000">
            <a:off x="3371661" y="2175654"/>
            <a:ext cx="142407" cy="713958"/>
          </a:xfrm>
          <a:prstGeom prst="leftBrace">
            <a:avLst>
              <a:gd name="adj1" fmla="val 49951"/>
              <a:gd name="adj2" fmla="val 5270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341E152E-2F49-4A15-9A79-5AD299DFA1F0}"/>
              </a:ext>
            </a:extLst>
          </p:cNvPr>
          <p:cNvSpPr/>
          <p:nvPr/>
        </p:nvSpPr>
        <p:spPr>
          <a:xfrm rot="16200000">
            <a:off x="4369050" y="1903452"/>
            <a:ext cx="142407" cy="1279500"/>
          </a:xfrm>
          <a:prstGeom prst="leftBrace">
            <a:avLst>
              <a:gd name="adj1" fmla="val 49951"/>
              <a:gd name="adj2" fmla="val 5270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Left Brace 59">
            <a:extLst>
              <a:ext uri="{FF2B5EF4-FFF2-40B4-BE49-F238E27FC236}">
                <a16:creationId xmlns:a16="http://schemas.microsoft.com/office/drawing/2014/main" id="{48D687A5-0CE9-499A-9A50-8895ED6F6649}"/>
              </a:ext>
            </a:extLst>
          </p:cNvPr>
          <p:cNvSpPr/>
          <p:nvPr/>
        </p:nvSpPr>
        <p:spPr>
          <a:xfrm rot="16200000">
            <a:off x="5647756" y="1906303"/>
            <a:ext cx="148114" cy="1279504"/>
          </a:xfrm>
          <a:prstGeom prst="leftBrace">
            <a:avLst>
              <a:gd name="adj1" fmla="val 49951"/>
              <a:gd name="adj2" fmla="val 5270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C5FBBF5-5CC8-4A28-B497-19A170FDF4BE}"/>
                  </a:ext>
                </a:extLst>
              </p:cNvPr>
              <p:cNvSpPr txBox="1"/>
              <p:nvPr/>
            </p:nvSpPr>
            <p:spPr>
              <a:xfrm>
                <a:off x="2147343" y="2560671"/>
                <a:ext cx="2248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C5FBBF5-5CC8-4A28-B497-19A170FDF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343" y="2560671"/>
                <a:ext cx="224854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71C9497-E69F-4710-832C-F4618A499B01}"/>
                  </a:ext>
                </a:extLst>
              </p:cNvPr>
              <p:cNvSpPr txBox="1"/>
              <p:nvPr/>
            </p:nvSpPr>
            <p:spPr>
              <a:xfrm>
                <a:off x="3328835" y="2560671"/>
                <a:ext cx="2248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71C9497-E69F-4710-832C-F4618A499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835" y="2560671"/>
                <a:ext cx="224854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37F35E0-E621-4BBF-98F0-5CB634C12EBC}"/>
                  </a:ext>
                </a:extLst>
              </p:cNvPr>
              <p:cNvSpPr txBox="1"/>
              <p:nvPr/>
            </p:nvSpPr>
            <p:spPr>
              <a:xfrm>
                <a:off x="4353990" y="2560671"/>
                <a:ext cx="2248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37F35E0-E621-4BBF-98F0-5CB634C12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990" y="2560671"/>
                <a:ext cx="224854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A70131F-C11A-45E1-B45B-44AB45E7D4AA}"/>
                  </a:ext>
                </a:extLst>
              </p:cNvPr>
              <p:cNvSpPr txBox="1"/>
              <p:nvPr/>
            </p:nvSpPr>
            <p:spPr>
              <a:xfrm>
                <a:off x="5633491" y="2560671"/>
                <a:ext cx="2248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A70131F-C11A-45E1-B45B-44AB45E7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491" y="2560671"/>
                <a:ext cx="224854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922326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96563E47-9FC0-4F68-BBDF-1A5C0139A28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20467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96563E47-9FC0-4F68-BBDF-1A5C0139A2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Content Placeholder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E6CA61AD-511E-4D62-8DBD-B6BFAB6F80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3" y="1845869"/>
            <a:ext cx="3960812" cy="2712238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E3BEE-8EC6-4EFF-A86F-C22F72E6E3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Number of open issues constantly grow in (almost) all projects</a:t>
            </a:r>
          </a:p>
          <a:p>
            <a:r>
              <a:rPr lang="en-GB" dirty="0"/>
              <a:t>Issues do not correlate with releases</a:t>
            </a:r>
          </a:p>
          <a:p>
            <a:r>
              <a:rPr lang="en-GB" dirty="0"/>
              <a:t>There are ‘issue clean-up’ periods, where all the open issues are revisited</a:t>
            </a:r>
          </a:p>
          <a:p>
            <a:r>
              <a:rPr lang="en-GB" dirty="0"/>
              <a:t>Bug and feature classification</a:t>
            </a:r>
          </a:p>
          <a:p>
            <a:pPr lvl="1"/>
            <a:r>
              <a:rPr lang="en-GB" dirty="0"/>
              <a:t>Heterogeneity of issue tracking makes it inaccurate</a:t>
            </a:r>
          </a:p>
          <a:p>
            <a:pPr lvl="1"/>
            <a:r>
              <a:rPr lang="en-GB" dirty="0"/>
              <a:t>Simple keyword categorization effective only for 10-15% </a:t>
            </a:r>
            <a:r>
              <a:rPr lang="en-GB"/>
              <a:t>of issues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1C8A5-120C-43D5-AD4C-3094DFA4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C40E-DBBE-4E2D-9EEC-FBF0DA0E9179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A172D7-1B4E-445B-9E58-ECAF500E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6. DCN patterns (4/4)</a:t>
            </a:r>
          </a:p>
        </p:txBody>
      </p:sp>
    </p:spTree>
    <p:extLst>
      <p:ext uri="{BB962C8B-B14F-4D97-AF65-F5344CB8AC3E}">
        <p14:creationId xmlns:p14="http://schemas.microsoft.com/office/powerpoint/2010/main" val="237313527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8C4371EB-B915-4C2F-B130-BE4358C546A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492385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8C4371EB-B915-4C2F-B130-BE4358C546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6FC8CFDC-DB2E-433A-B009-A3A14846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7. Large-scale DCN analysis (1/9)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C1244-FA9D-4659-8969-589FF80B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C40E-DBBE-4E2D-9EEC-FBF0DA0E9179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9AE901A-0F72-4F79-9449-419E3EB7C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Randomized sampling of large GitHub repositories</a:t>
            </a:r>
          </a:p>
          <a:p>
            <a:r>
              <a:rPr lang="en-US" dirty="0"/>
              <a:t>Selection criteria:</a:t>
            </a:r>
          </a:p>
          <a:p>
            <a:pPr lvl="1"/>
            <a:r>
              <a:rPr lang="en-US" b="0" dirty="0"/>
              <a:t>Commits: minimum 5000</a:t>
            </a:r>
          </a:p>
          <a:p>
            <a:pPr lvl="1"/>
            <a:r>
              <a:rPr lang="en-US" dirty="0"/>
              <a:t>Contributors: minimum 5</a:t>
            </a:r>
          </a:p>
          <a:p>
            <a:pPr lvl="1"/>
            <a:r>
              <a:rPr lang="en-US" b="0" dirty="0"/>
              <a:t>Minimum amounts for issues, pull requests, release, stars, forks</a:t>
            </a:r>
          </a:p>
          <a:p>
            <a:pPr lvl="1"/>
            <a:r>
              <a:rPr lang="en-US" dirty="0"/>
              <a:t>Forks are excluded</a:t>
            </a:r>
          </a:p>
          <a:p>
            <a:pPr lvl="1"/>
            <a:r>
              <a:rPr lang="en-US" dirty="0"/>
              <a:t>Need to have at least one open issue and one open pull request (the project is not abandoned)</a:t>
            </a:r>
          </a:p>
          <a:p>
            <a:r>
              <a:rPr lang="en-US" dirty="0"/>
              <a:t>Result: 2211 repo </a:t>
            </a:r>
            <a:r>
              <a:rPr lang="en-US" dirty="0">
                <a:sym typeface="Wingdings" panose="05000000000000000000" pitchFamily="2" charset="2"/>
              </a:rPr>
              <a:t> randomly selected 110</a:t>
            </a:r>
          </a:p>
          <a:p>
            <a:r>
              <a:rPr lang="en-US" b="1" dirty="0">
                <a:sym typeface="Wingdings" panose="05000000000000000000" pitchFamily="2" charset="2"/>
              </a:rPr>
              <a:t>Successfully mined: 78 repository</a:t>
            </a:r>
            <a:endParaRPr lang="en-US" b="1" dirty="0"/>
          </a:p>
          <a:p>
            <a:pPr lvl="1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5690190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9BAD4A3-3485-4A9A-B110-49358728CB6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353509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9BAD4A3-3485-4A9A-B110-49358728CB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Background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Research topic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Collaboration networks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Network measures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DCN patterns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Large-scale DCN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Conclusion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Agenda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39768DC-28E9-4CC4-85DF-0EC60D667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6333" y="5296319"/>
            <a:ext cx="489347" cy="258085"/>
          </a:xfrm>
        </p:spPr>
        <p:txBody>
          <a:bodyPr/>
          <a:lstStyle/>
          <a:p>
            <a:fld id="{BE3DC40E-DBBE-4E2D-9EEC-FBF0DA0E9179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071617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DCACF58E-3C17-4B81-9D4B-99B3A8C964E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030030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DCACF58E-3C17-4B81-9D4B-99B3A8C964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5F0CFA-AF62-4C01-80FA-C54C4B409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Correlation matrix</a:t>
            </a:r>
          </a:p>
          <a:p>
            <a:pPr lvl="1"/>
            <a:r>
              <a:rPr lang="en-GB" dirty="0"/>
              <a:t>Network measures for the last 28 days before a release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F5723F-10F7-4754-8E40-9459F9E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7. Large-scale DCN analysis (2/9)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C41B9-B4D1-4805-B2BF-36C98D7F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C40E-DBBE-4E2D-9EEC-FBF0DA0E9179}" type="slidenum">
              <a:rPr lang="en-GB" smtClean="0"/>
              <a:pPr/>
              <a:t>20</a:t>
            </a:fld>
            <a:endParaRPr lang="en-GB" dirty="0"/>
          </a:p>
        </p:txBody>
      </p:sp>
      <p:pic>
        <p:nvPicPr>
          <p:cNvPr id="8" name="Picture 7" descr="Icon&#10;&#10;Description automatically generated with medium confidence">
            <a:extLst>
              <a:ext uri="{FF2B5EF4-FFF2-40B4-BE49-F238E27FC236}">
                <a16:creationId xmlns:a16="http://schemas.microsoft.com/office/drawing/2014/main" id="{5339A229-1287-4180-827C-ADCA13CE8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038" y="2045834"/>
            <a:ext cx="3557285" cy="306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066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0E63FBEE-61AA-4E6E-9348-023312DBDA5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307121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0E63FBEE-61AA-4E6E-9348-023312DBDA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73404E-C360-4DD1-82A1-8324F68761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977799"/>
              </p:ext>
            </p:extLst>
          </p:nvPr>
        </p:nvGraphicFramePr>
        <p:xfrm>
          <a:off x="461963" y="1344613"/>
          <a:ext cx="7759700" cy="344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1440">
                  <a:extLst>
                    <a:ext uri="{9D8B030D-6E8A-4147-A177-3AD203B41FA5}">
                      <a16:colId xmlns:a16="http://schemas.microsoft.com/office/drawing/2014/main" val="2135032365"/>
                    </a:ext>
                  </a:extLst>
                </a:gridCol>
                <a:gridCol w="1978260">
                  <a:extLst>
                    <a:ext uri="{9D8B030D-6E8A-4147-A177-3AD203B41FA5}">
                      <a16:colId xmlns:a16="http://schemas.microsoft.com/office/drawing/2014/main" val="2337511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Hypotheses</a:t>
                      </a:r>
                      <a:endParaRPr lang="en-A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Result</a:t>
                      </a:r>
                      <a:endParaRPr lang="en-A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45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H1a: A minor release has more lines changed than a patch release</a:t>
                      </a:r>
                      <a:endParaRPr lang="en-A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Supported</a:t>
                      </a:r>
                      <a:endParaRPr lang="en-A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74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H1b: A major release has more lines changed than a minor release</a:t>
                      </a:r>
                      <a:endParaRPr lang="en-A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Not Supported</a:t>
                      </a:r>
                      <a:endParaRPr lang="en-A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617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H2:  There is less independence between developers at releases</a:t>
                      </a:r>
                      <a:endParaRPr lang="en-A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Reverse supported</a:t>
                      </a:r>
                      <a:endParaRPr lang="en-A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4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H3:  Developers are clustered together significantly more during a release</a:t>
                      </a:r>
                      <a:endParaRPr lang="en-A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Not supported</a:t>
                      </a:r>
                      <a:endParaRPr lang="en-A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998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H4:  The developer network becomes less hierarchical during a release</a:t>
                      </a:r>
                      <a:endParaRPr lang="en-A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Supported</a:t>
                      </a:r>
                      <a:endParaRPr lang="en-A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250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H5:  More periphery developers are involved at a release</a:t>
                      </a:r>
                      <a:endParaRPr lang="en-A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Supported</a:t>
                      </a:r>
                      <a:endParaRPr lang="en-A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530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H6a: More issues opened before and after a release means more lines changed in the new version</a:t>
                      </a:r>
                      <a:endParaRPr lang="en-A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Reverse supported</a:t>
                      </a:r>
                      <a:endParaRPr lang="en-A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78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H6b: More issues closed before and after a release means more lines changed in the new version</a:t>
                      </a:r>
                      <a:endParaRPr lang="en-A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Reverse supported</a:t>
                      </a:r>
                      <a:endParaRPr lang="en-A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92178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78199F48-6CF7-4E11-88DE-14637444D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7. Large-scale DCN analysis (3/9)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7B02F-B436-4927-9189-5BE24101F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C40E-DBBE-4E2D-9EEC-FBF0DA0E9179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077264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63A020C-2D89-4534-9691-04C7691F555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629261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63A020C-2D89-4534-9691-04C7691F55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DBDCFD-3BD1-40EF-A628-131FEBFC7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H1a: Minor release &gt; patch release (by number of lines changed)</a:t>
            </a:r>
          </a:p>
          <a:p>
            <a:r>
              <a:rPr lang="en-US" dirty="0"/>
              <a:t>H1b: Major release &gt; minor release (by number of lines changed)</a:t>
            </a:r>
            <a:endParaRPr lang="en-A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49DAE5-F6C7-4F6D-934B-76DE1B93C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7. Large-scale DCN analysis (4/9)</a:t>
            </a:r>
            <a:endParaRPr lang="en-A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A2DE1-44C8-4A05-BD24-2D549A5A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C40E-DBBE-4E2D-9EEC-FBF0DA0E9179}" type="slidenum">
              <a:rPr lang="en-GB" smtClean="0"/>
              <a:pPr/>
              <a:t>22</a:t>
            </a:fld>
            <a:endParaRPr lang="en-GB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42E46A3B-04D7-48DE-BACB-DEE33629C3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333" y="2556961"/>
            <a:ext cx="1850344" cy="8282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50398F-1234-4EB4-8214-A66C14C784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905" y="2166419"/>
            <a:ext cx="3264503" cy="27934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5A866A-B723-4CB9-80EC-A6D334DFE30E}"/>
              </a:ext>
            </a:extLst>
          </p:cNvPr>
          <p:cNvSpPr/>
          <p:nvPr/>
        </p:nvSpPr>
        <p:spPr>
          <a:xfrm>
            <a:off x="685360" y="2788883"/>
            <a:ext cx="2395118" cy="182203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DB02BF-1D13-46E6-9050-A1FCB309E354}"/>
              </a:ext>
            </a:extLst>
          </p:cNvPr>
          <p:cNvSpPr/>
          <p:nvPr/>
        </p:nvSpPr>
        <p:spPr>
          <a:xfrm>
            <a:off x="695354" y="3106175"/>
            <a:ext cx="2395118" cy="182203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51AD3606-643F-42EF-861E-529354C1FC66}"/>
              </a:ext>
            </a:extLst>
          </p:cNvPr>
          <p:cNvSpPr txBox="1">
            <a:spLocks/>
          </p:cNvSpPr>
          <p:nvPr/>
        </p:nvSpPr>
        <p:spPr>
          <a:xfrm>
            <a:off x="4030636" y="2166419"/>
            <a:ext cx="4136844" cy="2917645"/>
          </a:xfrm>
          <a:prstGeom prst="rect">
            <a:avLst/>
          </a:prstGeom>
        </p:spPr>
        <p:txBody>
          <a:bodyPr vert="horz" lIns="0" tIns="45715" rIns="0" bIns="45715" rtlCol="0">
            <a:normAutofit/>
          </a:bodyPr>
          <a:lstStyle>
            <a:lvl1pPr marL="266700" indent="-266700" algn="l" defTabSz="914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750" indent="-273050" algn="l" defTabSz="914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4388" indent="-273050" algn="l" defTabSz="914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266700" algn="l" defTabSz="914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3525" algn="l" defTabSz="914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3" indent="-228577" algn="l" defTabSz="9143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96" indent="-228577" algn="l" defTabSz="9143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0" indent="-228577" algn="l" defTabSz="9143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03" indent="-228577" algn="l" defTabSz="9143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Baseline: patch (0)</a:t>
            </a:r>
          </a:p>
          <a:p>
            <a:r>
              <a:rPr lang="en-US" b="1" dirty="0"/>
              <a:t>H1a </a:t>
            </a:r>
          </a:p>
          <a:p>
            <a:r>
              <a:rPr lang="en-US" b="1" dirty="0"/>
              <a:t>H1b </a:t>
            </a:r>
          </a:p>
          <a:p>
            <a:endParaRPr lang="en-US" b="1" dirty="0"/>
          </a:p>
          <a:p>
            <a:r>
              <a:rPr lang="en-US" dirty="0"/>
              <a:t>Reasons:</a:t>
            </a:r>
          </a:p>
          <a:p>
            <a:pPr lvl="1"/>
            <a:r>
              <a:rPr lang="en-US" dirty="0"/>
              <a:t>Misclassification: multiple major release support</a:t>
            </a:r>
          </a:p>
          <a:p>
            <a:pPr lvl="1"/>
            <a:r>
              <a:rPr lang="en-US" dirty="0"/>
              <a:t>Arbitrary naming: major release just bundles the minor releases</a:t>
            </a:r>
            <a:endParaRPr lang="en-AT" dirty="0"/>
          </a:p>
        </p:txBody>
      </p:sp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B5586BE0-6157-4682-AE71-AE9A878DEA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39946" y="2454671"/>
            <a:ext cx="331657" cy="331657"/>
          </a:xfrm>
          <a:prstGeom prst="rect">
            <a:avLst/>
          </a:prstGeom>
        </p:spPr>
      </p:pic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9B2CC849-BEE3-4BEC-8B1F-09847C6622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39946" y="2805257"/>
            <a:ext cx="331658" cy="33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9315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01400A39-943A-40A0-AB6F-888F2334EE8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227606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01400A39-943A-40A0-AB6F-888F2334EE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732FAE-2D0C-4658-A907-79542245F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H2: Less independence between developers at a release</a:t>
            </a:r>
          </a:p>
          <a:p>
            <a:pPr lvl="1"/>
            <a:r>
              <a:rPr lang="en-GB" dirty="0"/>
              <a:t>Measure: </a:t>
            </a:r>
            <a:r>
              <a:rPr lang="en-GB" b="1" dirty="0"/>
              <a:t>mean path length </a:t>
            </a:r>
            <a:r>
              <a:rPr lang="en-GB" dirty="0">
                <a:sym typeface="Wingdings" panose="05000000000000000000" pitchFamily="2" charset="2"/>
              </a:rPr>
              <a:t> expected to fall at release</a:t>
            </a:r>
            <a:endParaRPr lang="en-GB" dirty="0"/>
          </a:p>
          <a:p>
            <a:endParaRPr lang="en-GB" dirty="0"/>
          </a:p>
          <a:p>
            <a:r>
              <a:rPr lang="en-GB" dirty="0"/>
              <a:t>Time windows: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C6A9DB-7841-49ED-9C30-AAC92C36E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7. Large-scale DCN analysis (5/9)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06EB0-4F25-4971-84AD-C3A2BF961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C40E-DBBE-4E2D-9EEC-FBF0DA0E9179}" type="slidenum">
              <a:rPr lang="en-GB" smtClean="0"/>
              <a:pPr/>
              <a:t>23</a:t>
            </a:fld>
            <a:endParaRPr lang="en-GB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E615957F-C857-419C-81DE-7F3F750BDC6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51" y="1929115"/>
            <a:ext cx="3830966" cy="902319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AAFFD7B8-31EC-4D14-A7D4-15C2E784EE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50" y="2857500"/>
            <a:ext cx="3892350" cy="2349189"/>
          </a:xfrm>
          <a:prstGeom prst="rect">
            <a:avLst/>
          </a:prstGeom>
        </p:spPr>
      </p:pic>
      <p:pic>
        <p:nvPicPr>
          <p:cNvPr id="15" name="Graphic 14" descr="Refresh outline">
            <a:extLst>
              <a:ext uri="{FF2B5EF4-FFF2-40B4-BE49-F238E27FC236}">
                <a16:creationId xmlns:a16="http://schemas.microsoft.com/office/drawing/2014/main" id="{97A49D93-667F-4D85-9B69-14D798D820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72324" y="1344613"/>
            <a:ext cx="372273" cy="372273"/>
          </a:xfrm>
          <a:prstGeom prst="rect">
            <a:avLst/>
          </a:prstGeom>
        </p:spPr>
      </p:pic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D1FA7643-2D49-433B-AACE-ED70EE6E2B6E}"/>
              </a:ext>
            </a:extLst>
          </p:cNvPr>
          <p:cNvSpPr txBox="1">
            <a:spLocks/>
          </p:cNvSpPr>
          <p:nvPr/>
        </p:nvSpPr>
        <p:spPr>
          <a:xfrm>
            <a:off x="4998422" y="2883567"/>
            <a:ext cx="3892350" cy="2323122"/>
          </a:xfrm>
          <a:prstGeom prst="rect">
            <a:avLst/>
          </a:prstGeom>
        </p:spPr>
        <p:txBody>
          <a:bodyPr vert="horz" lIns="0" tIns="45715" rIns="0" bIns="45715" rtlCol="0">
            <a:normAutofit/>
          </a:bodyPr>
          <a:lstStyle>
            <a:lvl1pPr marL="266700" indent="-266700" algn="l" defTabSz="914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750" indent="-273050" algn="l" defTabSz="914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4388" indent="-273050" algn="l" defTabSz="914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266700" algn="l" defTabSz="914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3525" algn="l" defTabSz="914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3" indent="-228577" algn="l" defTabSz="9143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96" indent="-228577" algn="l" defTabSz="9143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0" indent="-228577" algn="l" defTabSz="9143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03" indent="-228577" algn="l" defTabSz="9143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Mean path length rises at release</a:t>
            </a:r>
          </a:p>
          <a:p>
            <a:pPr lvl="1"/>
            <a:r>
              <a:rPr lang="en-GB" dirty="0"/>
              <a:t>Proof for the contrary of our hypothesis</a:t>
            </a:r>
          </a:p>
          <a:p>
            <a:r>
              <a:rPr lang="en-GB" b="1" dirty="0"/>
              <a:t>Reason: </a:t>
            </a:r>
            <a:r>
              <a:rPr lang="en-GB" dirty="0"/>
              <a:t>a release requires special tasks, that requires collaboration outside of normal circles</a:t>
            </a:r>
          </a:p>
        </p:txBody>
      </p:sp>
    </p:spTree>
    <p:extLst>
      <p:ext uri="{BB962C8B-B14F-4D97-AF65-F5344CB8AC3E}">
        <p14:creationId xmlns:p14="http://schemas.microsoft.com/office/powerpoint/2010/main" val="383537730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8C7929D-8549-4D2B-A507-1937DF9A474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171913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E8C7929D-8549-4D2B-A507-1937DF9A47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102E17-D949-4DA6-8C74-CEDE59165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019" y="1344613"/>
            <a:ext cx="7759644" cy="903823"/>
          </a:xfrm>
        </p:spPr>
        <p:txBody>
          <a:bodyPr/>
          <a:lstStyle/>
          <a:p>
            <a:r>
              <a:rPr lang="en-GB" dirty="0"/>
              <a:t>H3: Developers cluster more at a release </a:t>
            </a:r>
          </a:p>
          <a:p>
            <a:pPr lvl="1"/>
            <a:r>
              <a:rPr lang="en-GB" dirty="0"/>
              <a:t>Measure: </a:t>
            </a:r>
            <a:r>
              <a:rPr lang="en-GB" b="1" dirty="0"/>
              <a:t>clustering coefficient </a:t>
            </a:r>
            <a:r>
              <a:rPr lang="en-GB" dirty="0">
                <a:sym typeface="Wingdings" panose="05000000000000000000" pitchFamily="2" charset="2"/>
              </a:rPr>
              <a:t> expected to rise at release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3D1CCB-4B49-479F-B6E1-F985AD2C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7. Large-scale DCN analysis (6/9)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58158-6829-4CFB-ACC9-EAB959401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C40E-DBBE-4E2D-9EEC-FBF0DA0E9179}" type="slidenum">
              <a:rPr lang="en-GB" smtClean="0"/>
              <a:pPr/>
              <a:t>24</a:t>
            </a:fld>
            <a:endParaRPr lang="en-GB" dirty="0"/>
          </a:p>
        </p:txBody>
      </p:sp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62161EDF-FA9B-4E1B-868C-246E591246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29132" y="1344613"/>
            <a:ext cx="331658" cy="331658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3C85D496-6C6F-49B3-B7F0-A6049EACE2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19" y="2327262"/>
            <a:ext cx="4171256" cy="2590889"/>
          </a:xfrm>
          <a:prstGeom prst="rect">
            <a:avLst/>
          </a:prstGeom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DA372FFF-C1F8-47F2-A84F-47ABC4CAC371}"/>
              </a:ext>
            </a:extLst>
          </p:cNvPr>
          <p:cNvSpPr txBox="1">
            <a:spLocks/>
          </p:cNvSpPr>
          <p:nvPr/>
        </p:nvSpPr>
        <p:spPr>
          <a:xfrm>
            <a:off x="4810600" y="2327262"/>
            <a:ext cx="3932656" cy="1976723"/>
          </a:xfrm>
          <a:prstGeom prst="rect">
            <a:avLst/>
          </a:prstGeom>
        </p:spPr>
        <p:txBody>
          <a:bodyPr vert="horz" lIns="0" tIns="45715" rIns="0" bIns="45715" rtlCol="0">
            <a:normAutofit/>
          </a:bodyPr>
          <a:lstStyle>
            <a:lvl1pPr marL="266700" indent="-266700" algn="l" defTabSz="914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750" indent="-273050" algn="l" defTabSz="914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4388" indent="-273050" algn="l" defTabSz="914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266700" algn="l" defTabSz="914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3525" algn="l" defTabSz="914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3" indent="-228577" algn="l" defTabSz="9143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96" indent="-228577" algn="l" defTabSz="9143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0" indent="-228577" algn="l" defTabSz="9143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03" indent="-228577" algn="l" defTabSz="9143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Opposite is seen</a:t>
            </a:r>
          </a:p>
          <a:p>
            <a:r>
              <a:rPr lang="en-GB" b="1" dirty="0"/>
              <a:t>BUT: </a:t>
            </a:r>
            <a:r>
              <a:rPr lang="en-GB" dirty="0"/>
              <a:t>after normalization only 15% of releases remain</a:t>
            </a:r>
          </a:p>
          <a:p>
            <a:r>
              <a:rPr lang="en-GB" b="1" dirty="0">
                <a:sym typeface="Wingdings" panose="05000000000000000000" pitchFamily="2" charset="2"/>
              </a:rPr>
              <a:t> not significant amount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28951769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8C7929D-8549-4D2B-A507-1937DF9A474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919613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E8C7929D-8549-4D2B-A507-1937DF9A47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102E17-D949-4DA6-8C74-CEDE59165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019" y="1344613"/>
            <a:ext cx="7759644" cy="903823"/>
          </a:xfrm>
        </p:spPr>
        <p:txBody>
          <a:bodyPr/>
          <a:lstStyle/>
          <a:p>
            <a:r>
              <a:rPr lang="en-GB" dirty="0"/>
              <a:t>H4: Developer network is less hierarchical at a release</a:t>
            </a:r>
          </a:p>
          <a:p>
            <a:pPr lvl="1"/>
            <a:r>
              <a:rPr lang="en-GB" dirty="0"/>
              <a:t>Measure: </a:t>
            </a:r>
            <a:r>
              <a:rPr lang="en-GB" b="1" dirty="0"/>
              <a:t>hierarchy</a:t>
            </a:r>
            <a:r>
              <a:rPr lang="en-GB" dirty="0">
                <a:sym typeface="Wingdings" panose="05000000000000000000" pitchFamily="2" charset="2"/>
              </a:rPr>
              <a:t> expected to rise at release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3D1CCB-4B49-479F-B6E1-F985AD2C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7. Large-scale DCN analysis (7/9)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58158-6829-4CFB-ACC9-EAB959401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C40E-DBBE-4E2D-9EEC-FBF0DA0E9179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DA372FFF-C1F8-47F2-A84F-47ABC4CAC371}"/>
              </a:ext>
            </a:extLst>
          </p:cNvPr>
          <p:cNvSpPr txBox="1">
            <a:spLocks/>
          </p:cNvSpPr>
          <p:nvPr/>
        </p:nvSpPr>
        <p:spPr>
          <a:xfrm>
            <a:off x="4810600" y="2327262"/>
            <a:ext cx="3932656" cy="1976723"/>
          </a:xfrm>
          <a:prstGeom prst="rect">
            <a:avLst/>
          </a:prstGeom>
        </p:spPr>
        <p:txBody>
          <a:bodyPr vert="horz" lIns="0" tIns="45715" rIns="0" bIns="45715" rtlCol="0">
            <a:normAutofit/>
          </a:bodyPr>
          <a:lstStyle>
            <a:lvl1pPr marL="266700" indent="-266700" algn="l" defTabSz="914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750" indent="-273050" algn="l" defTabSz="914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4388" indent="-273050" algn="l" defTabSz="914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266700" algn="l" defTabSz="914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3525" algn="l" defTabSz="914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3" indent="-228577" algn="l" defTabSz="9143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96" indent="-228577" algn="l" defTabSz="9143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0" indent="-228577" algn="l" defTabSz="9143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03" indent="-228577" algn="l" defTabSz="9143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Higher value means less hierarchy</a:t>
            </a:r>
          </a:p>
          <a:p>
            <a:r>
              <a:rPr lang="en-GB" dirty="0"/>
              <a:t>Before the release it is significantly low</a:t>
            </a:r>
          </a:p>
          <a:p>
            <a:r>
              <a:rPr lang="en-GB" dirty="0"/>
              <a:t>But after release it stays high</a:t>
            </a:r>
          </a:p>
        </p:txBody>
      </p:sp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03ECE8EB-2D44-4A6E-BDA0-B6730EC0BF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4676" y="1344613"/>
            <a:ext cx="331657" cy="331657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1826C04E-BE0E-4D0D-92F0-6881F3324F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19" y="2327262"/>
            <a:ext cx="4232038" cy="259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4315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529F1A1-098E-421E-BAB7-D69B1ADADA2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606452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529F1A1-098E-421E-BAB7-D69B1ADADA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1D343C-FBDE-44DA-A865-214BB79D1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019" y="1344614"/>
            <a:ext cx="7759644" cy="831028"/>
          </a:xfrm>
        </p:spPr>
        <p:txBody>
          <a:bodyPr/>
          <a:lstStyle/>
          <a:p>
            <a:r>
              <a:rPr lang="en-GB" dirty="0"/>
              <a:t>H5: Periphery is more active at a release</a:t>
            </a:r>
          </a:p>
          <a:p>
            <a:pPr lvl="1"/>
            <a:r>
              <a:rPr lang="en-GB" dirty="0"/>
              <a:t>Measure: </a:t>
            </a:r>
            <a:r>
              <a:rPr lang="en-GB" b="1" dirty="0"/>
              <a:t>core/periphery ratio </a:t>
            </a:r>
            <a:r>
              <a:rPr lang="en-GB" dirty="0">
                <a:sym typeface="Wingdings" panose="05000000000000000000" pitchFamily="2" charset="2"/>
              </a:rPr>
              <a:t> expected to fall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8BD360-26CF-4632-95B5-AE2565A81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7. Large-scale DCN analysis (8/9)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1A2E8-549F-441B-8C5C-E56BC03A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C40E-DBBE-4E2D-9EEC-FBF0DA0E9179}" type="slidenum">
              <a:rPr lang="en-GB" smtClean="0"/>
              <a:pPr/>
              <a:t>26</a:t>
            </a:fld>
            <a:endParaRPr lang="en-GB" dirty="0"/>
          </a:p>
        </p:txBody>
      </p:sp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10CD59E0-3E15-4451-9C29-83495DD46C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68546" y="1344613"/>
            <a:ext cx="331657" cy="331657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E0085400-C228-44BE-BA1C-3776001804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19" y="2175642"/>
            <a:ext cx="4243988" cy="2598205"/>
          </a:xfrm>
          <a:prstGeom prst="rect">
            <a:avLst/>
          </a:prstGeom>
        </p:spPr>
      </p:pic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1854637A-1434-4695-885E-AA2F8EA603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148" y="2995807"/>
            <a:ext cx="3942370" cy="1650832"/>
          </a:xfrm>
          <a:prstGeom prst="rect">
            <a:avLst/>
          </a:prstGeom>
        </p:spPr>
      </p:pic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69180E87-78F4-4314-A856-20167D38C100}"/>
              </a:ext>
            </a:extLst>
          </p:cNvPr>
          <p:cNvSpPr txBox="1">
            <a:spLocks/>
          </p:cNvSpPr>
          <p:nvPr/>
        </p:nvSpPr>
        <p:spPr>
          <a:xfrm>
            <a:off x="4885148" y="2456641"/>
            <a:ext cx="3451990" cy="539166"/>
          </a:xfrm>
          <a:prstGeom prst="rect">
            <a:avLst/>
          </a:prstGeom>
        </p:spPr>
        <p:txBody>
          <a:bodyPr vert="horz" lIns="0" tIns="45715" rIns="0" bIns="45715" rtlCol="0">
            <a:normAutofit/>
          </a:bodyPr>
          <a:lstStyle>
            <a:lvl1pPr marL="266700" indent="-266700" algn="l" defTabSz="914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750" indent="-273050" algn="l" defTabSz="914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4388" indent="-273050" algn="l" defTabSz="914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266700" algn="l" defTabSz="914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3525" algn="l" defTabSz="914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3" indent="-228577" algn="l" defTabSz="9143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96" indent="-228577" algn="l" defTabSz="9143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0" indent="-228577" algn="l" defTabSz="9143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03" indent="-228577" algn="l" defTabSz="9143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4 patterns recognized</a:t>
            </a:r>
          </a:p>
        </p:txBody>
      </p:sp>
    </p:spTree>
    <p:extLst>
      <p:ext uri="{BB962C8B-B14F-4D97-AF65-F5344CB8AC3E}">
        <p14:creationId xmlns:p14="http://schemas.microsoft.com/office/powerpoint/2010/main" val="112360841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529F1A1-098E-421E-BAB7-D69B1ADADA2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438117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529F1A1-098E-421E-BAB7-D69B1ADADA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1D343C-FBDE-44DA-A865-214BB79D1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019" y="1344614"/>
            <a:ext cx="7759644" cy="844536"/>
          </a:xfrm>
        </p:spPr>
        <p:txBody>
          <a:bodyPr>
            <a:normAutofit/>
          </a:bodyPr>
          <a:lstStyle/>
          <a:p>
            <a:r>
              <a:rPr lang="en-GB" dirty="0"/>
              <a:t>H6a: More issues </a:t>
            </a:r>
            <a:r>
              <a:rPr lang="en-GB" i="1" dirty="0"/>
              <a:t>opened</a:t>
            </a:r>
            <a:r>
              <a:rPr lang="en-GB" dirty="0"/>
              <a:t> means more lines changed</a:t>
            </a:r>
          </a:p>
          <a:p>
            <a:r>
              <a:rPr lang="en-GB" dirty="0"/>
              <a:t>H6b: More issues </a:t>
            </a:r>
            <a:r>
              <a:rPr lang="en-GB" i="1" dirty="0"/>
              <a:t>closed</a:t>
            </a:r>
            <a:r>
              <a:rPr lang="en-GB" dirty="0"/>
              <a:t> means more lines changed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8BD360-26CF-4632-95B5-AE2565A81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7. Large-scale </a:t>
            </a:r>
            <a:r>
              <a:rPr lang="en-GB"/>
              <a:t>DCN analysis (9/9)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1A2E8-549F-441B-8C5C-E56BC03A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C40E-DBBE-4E2D-9EEC-FBF0DA0E9179}" type="slidenum">
              <a:rPr lang="en-GB" smtClean="0"/>
              <a:pPr/>
              <a:t>27</a:t>
            </a:fld>
            <a:endParaRPr lang="en-GB" dirty="0"/>
          </a:p>
        </p:txBody>
      </p:sp>
      <p:pic>
        <p:nvPicPr>
          <p:cNvPr id="10" name="Graphic 9" descr="Refresh outline">
            <a:extLst>
              <a:ext uri="{FF2B5EF4-FFF2-40B4-BE49-F238E27FC236}">
                <a16:creationId xmlns:a16="http://schemas.microsoft.com/office/drawing/2014/main" id="{02BE3DFB-B644-4DDA-962E-63D0A3740C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09717" y="1352136"/>
            <a:ext cx="284009" cy="284009"/>
          </a:xfrm>
          <a:prstGeom prst="rect">
            <a:avLst/>
          </a:prstGeom>
        </p:spPr>
      </p:pic>
      <p:pic>
        <p:nvPicPr>
          <p:cNvPr id="12" name="Graphic 11" descr="Refresh outline">
            <a:extLst>
              <a:ext uri="{FF2B5EF4-FFF2-40B4-BE49-F238E27FC236}">
                <a16:creationId xmlns:a16="http://schemas.microsoft.com/office/drawing/2014/main" id="{66D07FD1-C252-4A93-8E45-00FEA4BDFB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09716" y="1676975"/>
            <a:ext cx="284009" cy="2840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F4425E-F243-4C31-AD87-0BE621BD1B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205" y="2222938"/>
            <a:ext cx="4466457" cy="262360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425A0C6-D375-49A3-ABFB-5B029F4FD55A}"/>
              </a:ext>
            </a:extLst>
          </p:cNvPr>
          <p:cNvSpPr/>
          <p:nvPr/>
        </p:nvSpPr>
        <p:spPr>
          <a:xfrm>
            <a:off x="4463314" y="2908738"/>
            <a:ext cx="431880" cy="142524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57B518-3954-499A-B7E0-DC1D3D98E652}"/>
              </a:ext>
            </a:extLst>
          </p:cNvPr>
          <p:cNvSpPr/>
          <p:nvPr/>
        </p:nvSpPr>
        <p:spPr>
          <a:xfrm>
            <a:off x="3646135" y="3139966"/>
            <a:ext cx="431880" cy="142524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C67CD9-82A7-4F77-AE1D-C90B007D8184}"/>
              </a:ext>
            </a:extLst>
          </p:cNvPr>
          <p:cNvSpPr/>
          <p:nvPr/>
        </p:nvSpPr>
        <p:spPr>
          <a:xfrm>
            <a:off x="2794796" y="3368566"/>
            <a:ext cx="431880" cy="142524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92051E-7876-40A3-9107-8F103853151A}"/>
              </a:ext>
            </a:extLst>
          </p:cNvPr>
          <p:cNvSpPr/>
          <p:nvPr/>
        </p:nvSpPr>
        <p:spPr>
          <a:xfrm>
            <a:off x="1935576" y="3620814"/>
            <a:ext cx="431880" cy="142524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5802A626-0C53-4F7C-AFD7-AB568E6BABA0}"/>
              </a:ext>
            </a:extLst>
          </p:cNvPr>
          <p:cNvSpPr txBox="1">
            <a:spLocks/>
          </p:cNvSpPr>
          <p:nvPr/>
        </p:nvSpPr>
        <p:spPr>
          <a:xfrm>
            <a:off x="5403987" y="2189149"/>
            <a:ext cx="3369524" cy="2879003"/>
          </a:xfrm>
          <a:prstGeom prst="rect">
            <a:avLst/>
          </a:prstGeom>
        </p:spPr>
        <p:txBody>
          <a:bodyPr vert="horz" lIns="0" tIns="45715" rIns="0" bIns="45715" rtlCol="0">
            <a:normAutofit/>
          </a:bodyPr>
          <a:lstStyle>
            <a:lvl1pPr marL="266700" indent="-266700" algn="l" defTabSz="914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750" indent="-273050" algn="l" defTabSz="914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4388" indent="-273050" algn="l" defTabSz="914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266700" algn="l" defTabSz="914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3525" algn="l" defTabSz="914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3" indent="-228577" algn="l" defTabSz="9143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96" indent="-228577" algn="l" defTabSz="9143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0" indent="-228577" algn="l" defTabSz="9143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03" indent="-228577" algn="l" defTabSz="9143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All coefficients have p&lt;0.05</a:t>
            </a:r>
          </a:p>
          <a:p>
            <a:r>
              <a:rPr lang="en-GB" dirty="0"/>
              <a:t>Negative coefficient </a:t>
            </a:r>
            <a:r>
              <a:rPr lang="en-GB" dirty="0">
                <a:sym typeface="Wingdings" panose="05000000000000000000" pitchFamily="2" charset="2"/>
              </a:rPr>
              <a:t> reverse correlation</a:t>
            </a:r>
          </a:p>
          <a:p>
            <a:r>
              <a:rPr lang="en-GB" dirty="0">
                <a:sym typeface="Wingdings" panose="05000000000000000000" pitchFamily="2" charset="2"/>
              </a:rPr>
              <a:t>Correlation with the </a:t>
            </a:r>
            <a:r>
              <a:rPr lang="en-GB" b="1" dirty="0">
                <a:sym typeface="Wingdings" panose="05000000000000000000" pitchFamily="2" charset="2"/>
              </a:rPr>
              <a:t>log</a:t>
            </a:r>
            <a:r>
              <a:rPr lang="en-GB" dirty="0">
                <a:sym typeface="Wingdings" panose="05000000000000000000" pitchFamily="2" charset="2"/>
              </a:rPr>
              <a:t> of lines changed (not linear)</a:t>
            </a:r>
          </a:p>
          <a:p>
            <a:r>
              <a:rPr lang="en-GB" b="1" dirty="0"/>
              <a:t>Explanation:</a:t>
            </a:r>
          </a:p>
          <a:p>
            <a:pPr lvl="1"/>
            <a:r>
              <a:rPr lang="en-GB" dirty="0"/>
              <a:t>Most issues are resolved with patch releases, since they have less lines changed (H1a-b)</a:t>
            </a:r>
          </a:p>
        </p:txBody>
      </p:sp>
    </p:spTree>
    <p:extLst>
      <p:ext uri="{BB962C8B-B14F-4D97-AF65-F5344CB8AC3E}">
        <p14:creationId xmlns:p14="http://schemas.microsoft.com/office/powerpoint/2010/main" val="84211314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1B616F0-46E9-4382-946F-9A41A9F747E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040228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1B616F0-46E9-4382-946F-9A41A9F747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0D7C0B-A679-4683-AAE5-008A2B457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Heterogeneity of projects makes is hard to draw general conclusions</a:t>
            </a:r>
          </a:p>
          <a:p>
            <a:pPr lvl="1"/>
            <a:r>
              <a:rPr lang="en-GB" dirty="0"/>
              <a:t>Network size</a:t>
            </a:r>
          </a:p>
          <a:p>
            <a:pPr lvl="1"/>
            <a:r>
              <a:rPr lang="en-GB" dirty="0"/>
              <a:t>Release cycles</a:t>
            </a:r>
          </a:p>
          <a:p>
            <a:pPr lvl="1"/>
            <a:r>
              <a:rPr lang="en-GB" dirty="0"/>
              <a:t>Issue tracking</a:t>
            </a:r>
          </a:p>
          <a:p>
            <a:pPr lvl="1"/>
            <a:r>
              <a:rPr lang="en-GB" dirty="0"/>
              <a:t>Software type and language</a:t>
            </a:r>
          </a:p>
          <a:p>
            <a:pPr lvl="1"/>
            <a:r>
              <a:rPr lang="en-GB" dirty="0"/>
              <a:t>Different patterns in measures</a:t>
            </a:r>
          </a:p>
          <a:p>
            <a:r>
              <a:rPr lang="en-GB" dirty="0"/>
              <a:t>However, generally projects get more chaotic around releases</a:t>
            </a:r>
          </a:p>
          <a:p>
            <a:pPr lvl="1"/>
            <a:r>
              <a:rPr lang="en-GB" dirty="0"/>
              <a:t>Longer paths between developers</a:t>
            </a:r>
          </a:p>
          <a:p>
            <a:pPr lvl="1"/>
            <a:r>
              <a:rPr lang="en-GB" dirty="0"/>
              <a:t>Less hierarchy</a:t>
            </a:r>
          </a:p>
          <a:p>
            <a:pPr lvl="1"/>
            <a:r>
              <a:rPr lang="en-GB" dirty="0"/>
              <a:t>More developers</a:t>
            </a:r>
          </a:p>
          <a:p>
            <a:pPr lvl="1"/>
            <a:r>
              <a:rPr lang="en-GB" dirty="0"/>
              <a:t>Different tasks than normally</a:t>
            </a:r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A3A6F0-2F8F-4382-83FF-44ED051EA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8. Conclusion (1/2)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7358C-A68B-4BFF-8E16-692FD096E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C40E-DBBE-4E2D-9EEC-FBF0DA0E9179}" type="slidenum">
              <a:rPr lang="en-GB" smtClean="0"/>
              <a:pPr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998325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BCD1F5CB-F07C-496C-B622-62164BBFA53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381217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BCD1F5CB-F07C-496C-B622-62164BBFA5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4C9E00-12C5-47BB-8DA9-4E11803A1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Future research topics</a:t>
            </a:r>
          </a:p>
          <a:p>
            <a:pPr lvl="1"/>
            <a:r>
              <a:rPr lang="en-GB" dirty="0"/>
              <a:t>Bug and feature categorization (natural language processing)</a:t>
            </a:r>
          </a:p>
          <a:p>
            <a:pPr lvl="1"/>
            <a:r>
              <a:rPr lang="en-GB" dirty="0"/>
              <a:t>More precise semantic versioning classification algorithm</a:t>
            </a:r>
          </a:p>
          <a:p>
            <a:pPr lvl="1"/>
            <a:r>
              <a:rPr lang="en-GB" dirty="0"/>
              <a:t>How the success of an OSS can be measured (maturity levels)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All resources can be found online</a:t>
            </a:r>
          </a:p>
          <a:p>
            <a:pPr lvl="1"/>
            <a:r>
              <a:rPr lang="en-GB" dirty="0"/>
              <a:t>Github (source code): </a:t>
            </a:r>
            <a:r>
              <a:rPr lang="en-US" dirty="0">
                <a:hlinkClick r:id="rId5"/>
              </a:rPr>
              <a:t>https://github.com/csepanyij/master-thesis</a:t>
            </a:r>
            <a:endParaRPr lang="en-US" dirty="0"/>
          </a:p>
          <a:p>
            <a:pPr lvl="1"/>
            <a:r>
              <a:rPr lang="en-US" dirty="0" err="1"/>
              <a:t>Zenodo</a:t>
            </a:r>
            <a:r>
              <a:rPr lang="en-US" dirty="0"/>
              <a:t> (mining databases): </a:t>
            </a:r>
            <a:r>
              <a:rPr lang="en-US" dirty="0">
                <a:hlinkClick r:id="rId6"/>
              </a:rPr>
              <a:t>https://doi.org/10.5281/zenodo.5002638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AA150A-D848-490F-9B33-1CBF49805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8. Conclusion (2/2)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0E5F0-C0A7-40C4-AB69-A5909CE5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C40E-DBBE-4E2D-9EEC-FBF0DA0E9179}" type="slidenum">
              <a:rPr lang="en-GB" smtClean="0"/>
              <a:pPr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32398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ED055AF-FBCA-4378-B100-4B96F7DF039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588353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ED055AF-FBCA-4378-B100-4B96F7DF03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A7E489-8906-46F3-BAC2-CF8425A31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 of FLOSS projects</a:t>
            </a:r>
          </a:p>
          <a:p>
            <a:pPr lvl="1"/>
            <a:r>
              <a:rPr lang="en-US" dirty="0"/>
              <a:t>FLOSS = Free / Libre Open-Source Software, or</a:t>
            </a:r>
          </a:p>
          <a:p>
            <a:pPr lvl="1"/>
            <a:r>
              <a:rPr lang="en-US" dirty="0"/>
              <a:t>OSS = Open-Source Software</a:t>
            </a:r>
          </a:p>
          <a:p>
            <a:r>
              <a:rPr lang="en-US" dirty="0"/>
              <a:t>Companies are embracing OSS</a:t>
            </a:r>
          </a:p>
          <a:p>
            <a:pPr lvl="1"/>
            <a:r>
              <a:rPr lang="en-US" dirty="0"/>
              <a:t>E.g. Microsoft adding Linux shell and Android to Windows</a:t>
            </a:r>
          </a:p>
          <a:p>
            <a:pPr lvl="1"/>
            <a:r>
              <a:rPr lang="en-US" dirty="0"/>
              <a:t>Reasons are:</a:t>
            </a:r>
          </a:p>
          <a:p>
            <a:pPr lvl="2"/>
            <a:r>
              <a:rPr lang="en-US" dirty="0"/>
              <a:t>Interoperability</a:t>
            </a:r>
          </a:p>
          <a:p>
            <a:pPr lvl="2"/>
            <a:r>
              <a:rPr lang="en-US" dirty="0"/>
              <a:t>Transparency</a:t>
            </a:r>
          </a:p>
          <a:p>
            <a:pPr lvl="2"/>
            <a:r>
              <a:rPr lang="en-US" dirty="0"/>
              <a:t>Modularity</a:t>
            </a:r>
          </a:p>
          <a:p>
            <a:pPr lvl="2"/>
            <a:r>
              <a:rPr lang="en-US" dirty="0"/>
              <a:t>Cost</a:t>
            </a:r>
            <a:endParaRPr lang="en-A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BC7F28-719B-44AA-8785-7A9066BA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1. Introduction</a:t>
            </a:r>
            <a:endParaRPr lang="en-A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FDE9C-6083-49AA-BF27-6CBC3C2D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C40E-DBBE-4E2D-9EEC-FBF0DA0E9179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29339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FF56481-31C8-40F6-B967-67DD1760C65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115698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4FF56481-31C8-40F6-B967-67DD1760C6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2ED4553-0D95-432E-BA2F-3D6511B53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05589"/>
            <a:ext cx="6840000" cy="903822"/>
          </a:xfrm>
        </p:spPr>
        <p:txBody>
          <a:bodyPr vert="horz"/>
          <a:lstStyle/>
          <a:p>
            <a:pPr algn="ctr"/>
            <a:r>
              <a:rPr lang="en-US" dirty="0"/>
              <a:t>Thank you for your attention!</a:t>
            </a:r>
            <a:endParaRPr lang="en-A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168AB-BDBC-4918-8C40-B4FED8B81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C40E-DBBE-4E2D-9EEC-FBF0DA0E9179}" type="slidenum">
              <a:rPr lang="en-GB" smtClean="0"/>
              <a:pPr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682557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6C0BA17-C8A1-40A9-BD89-0E97261BFB0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628042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6C0BA17-C8A1-40A9-BD89-0E97261BFB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4DAC5F-244E-4978-B2D4-C4F32040E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effectLst/>
              </a:rPr>
              <a:t>[1] Kelvin McClean, Des Greer, and Anna Jurek-</a:t>
            </a:r>
            <a:r>
              <a:rPr lang="en-US" b="0" i="0" dirty="0" err="1">
                <a:effectLst/>
              </a:rPr>
              <a:t>Loughrey</a:t>
            </a:r>
            <a:r>
              <a:rPr lang="en-US" b="0" i="0" dirty="0">
                <a:effectLst/>
              </a:rPr>
              <a:t>. Social network analysis of open source software: A review and </a:t>
            </a:r>
            <a:r>
              <a:rPr lang="en-US" b="0" i="0" dirty="0" err="1">
                <a:effectLst/>
              </a:rPr>
              <a:t>categorisation</a:t>
            </a:r>
            <a:r>
              <a:rPr lang="en-US" b="0" i="0" dirty="0">
                <a:effectLst/>
              </a:rPr>
              <a:t>. </a:t>
            </a:r>
            <a:r>
              <a:rPr lang="en-US" b="0" i="0" dirty="0" err="1">
                <a:effectLst/>
              </a:rPr>
              <a:t>Informationand</a:t>
            </a:r>
            <a:r>
              <a:rPr lang="en-US" b="0" i="0" dirty="0">
                <a:effectLst/>
              </a:rPr>
              <a:t> Software Technology, 130:106442, February 2021.</a:t>
            </a:r>
          </a:p>
          <a:p>
            <a:r>
              <a:rPr lang="en-US" b="0" i="0" dirty="0">
                <a:effectLst/>
              </a:rPr>
              <a:t>[2] Kevin </a:t>
            </a:r>
            <a:r>
              <a:rPr lang="en-US" b="0" i="0" dirty="0" err="1">
                <a:effectLst/>
              </a:rPr>
              <a:t>Crowston</a:t>
            </a:r>
            <a:r>
              <a:rPr lang="en-US" b="0" i="0" dirty="0">
                <a:effectLst/>
              </a:rPr>
              <a:t> and James </a:t>
            </a:r>
            <a:r>
              <a:rPr lang="en-US" b="0" i="0" dirty="0" err="1">
                <a:effectLst/>
              </a:rPr>
              <a:t>Howison</a:t>
            </a:r>
            <a:r>
              <a:rPr lang="en-US" b="0" i="0" dirty="0">
                <a:effectLst/>
              </a:rPr>
              <a:t>. The social structure of free and open source software development. </a:t>
            </a:r>
            <a:r>
              <a:rPr lang="en-US" b="0" i="0" dirty="0">
                <a:effectLst/>
                <a:hlinkClick r:id="rId5"/>
              </a:rPr>
              <a:t>https://rstmonday.org/ojs/index.php/fm/article/download/1478/1393</a:t>
            </a:r>
            <a:r>
              <a:rPr lang="en-US" b="0" i="0" dirty="0">
                <a:effectLst/>
              </a:rPr>
              <a:t>, February 2005</a:t>
            </a:r>
          </a:p>
          <a:p>
            <a:r>
              <a:rPr lang="en-US" b="0" i="0" dirty="0">
                <a:effectLst/>
              </a:rPr>
              <a:t>[3] </a:t>
            </a:r>
            <a:r>
              <a:rPr lang="en-US" b="0" i="0" dirty="0" err="1">
                <a:effectLst/>
              </a:rPr>
              <a:t>Audris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Mockus</a:t>
            </a:r>
            <a:r>
              <a:rPr lang="en-US" b="0" i="0" dirty="0">
                <a:effectLst/>
              </a:rPr>
              <a:t>, Roy T. Fielding, and James D. </a:t>
            </a:r>
            <a:r>
              <a:rPr lang="en-US" b="0" i="0" dirty="0" err="1">
                <a:effectLst/>
              </a:rPr>
              <a:t>Herbsleb</a:t>
            </a:r>
            <a:r>
              <a:rPr lang="en-US" b="0" i="0" dirty="0">
                <a:effectLst/>
              </a:rPr>
              <a:t>. Two case studies of open source software development: Apache and Mozilla. ACM Transactions on Software Engineering and Methodology, 11(3):309-346, July 2002.</a:t>
            </a:r>
          </a:p>
          <a:p>
            <a:r>
              <a:rPr lang="en-US" b="0" i="0" dirty="0">
                <a:effectLst/>
              </a:rPr>
              <a:t>[4] Mohammed </a:t>
            </a:r>
            <a:r>
              <a:rPr lang="en-US" b="0" i="0" dirty="0" err="1">
                <a:effectLst/>
              </a:rPr>
              <a:t>Aljemabi</a:t>
            </a:r>
            <a:r>
              <a:rPr lang="en-US" b="0" i="0" dirty="0">
                <a:effectLst/>
              </a:rPr>
              <a:t> and </a:t>
            </a:r>
            <a:r>
              <a:rPr lang="en-US" b="0" i="0" dirty="0" err="1">
                <a:effectLst/>
              </a:rPr>
              <a:t>Zhongjie</a:t>
            </a:r>
            <a:r>
              <a:rPr lang="en-US" b="0" i="0" dirty="0">
                <a:effectLst/>
              </a:rPr>
              <a:t> Wang. Empirical Study on the Evolution of Developer Social Networks. IEEE Access, PP: 1-1, September 2018.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A6FCB7-EB92-4656-958A-D4D131CDA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2ADBF-6270-4440-8476-BD436197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C40E-DBBE-4E2D-9EEC-FBF0DA0E9179}" type="slidenum">
              <a:rPr lang="en-GB" smtClean="0"/>
              <a:pPr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587299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FBF37A2-F5D5-442B-847F-3290B92543D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974854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AFBF37A2-F5D5-442B-847F-3290B92543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EE30DD-C4E3-42D1-AE42-7EBF763A7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Release regularities of projects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73DD27-9334-4F60-B52F-9B75DEDC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Appendices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986E8-3515-4476-8FC1-DCAE8D5A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C40E-DBBE-4E2D-9EEC-FBF0DA0E9179}" type="slidenum">
              <a:rPr lang="en-GB" smtClean="0"/>
              <a:pPr/>
              <a:t>32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A5C98A-47FC-42A8-B581-CB2EEC63E7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468" y="1718715"/>
            <a:ext cx="7983064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93086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C304A8C-2B35-46E2-BB1D-824B318759B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395839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C304A8C-2B35-46E2-BB1D-824B318759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3FBD926-F5BE-40FD-A25E-BCF3FDC9D58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461963" y="2110744"/>
            <a:ext cx="3960812" cy="218248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5D11F55-424A-441A-A0A5-5EA117D0A1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5095652" y="2063591"/>
            <a:ext cx="3200847" cy="227679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A9E8A-59DF-4A5E-B4EA-C55A0F4E1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C40E-DBBE-4E2D-9EEC-FBF0DA0E9179}" type="slidenum">
              <a:rPr lang="en-GB" smtClean="0"/>
              <a:pPr/>
              <a:t>33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B2B6260-1072-4631-85B1-DA688489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Appendices</a:t>
            </a: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58AB4D82-225D-48AB-ACA3-F6C802D6DFF3}"/>
              </a:ext>
            </a:extLst>
          </p:cNvPr>
          <p:cNvSpPr txBox="1">
            <a:spLocks/>
          </p:cNvSpPr>
          <p:nvPr/>
        </p:nvSpPr>
        <p:spPr>
          <a:xfrm>
            <a:off x="462019" y="1344613"/>
            <a:ext cx="7759644" cy="3587051"/>
          </a:xfrm>
          <a:prstGeom prst="rect">
            <a:avLst/>
          </a:prstGeom>
        </p:spPr>
        <p:txBody>
          <a:bodyPr vert="horz" lIns="0" tIns="45715" rIns="0" bIns="45715" rtlCol="0">
            <a:normAutofit/>
          </a:bodyPr>
          <a:lstStyle>
            <a:lvl1pPr marL="266700" indent="-266700" algn="l" defTabSz="914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12" indent="-285750" algn="l" defTabSz="914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4388" indent="-273050" algn="l" defTabSz="914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266700" algn="l" defTabSz="914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3525" algn="l" defTabSz="914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3" indent="-228577" algn="l" defTabSz="9143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96" indent="-228577" algn="l" defTabSz="9143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0" indent="-228577" algn="l" defTabSz="9143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03" indent="-228577" algn="l" defTabSz="9143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Basic statistics of the 78 mined repository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218776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2508A017-60C5-4EC7-8A5E-C91AA9F4F9B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838816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2508A017-60C5-4EC7-8A5E-C91AA9F4F9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7E160C-394F-4541-9149-4FA8040BB1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Strict hierarchy</a:t>
            </a:r>
          </a:p>
          <a:p>
            <a:r>
              <a:rPr lang="en-US" dirty="0"/>
              <a:t>Precise responsibilities</a:t>
            </a:r>
          </a:p>
          <a:p>
            <a:r>
              <a:rPr lang="en-US" dirty="0"/>
              <a:t>Closed source code</a:t>
            </a:r>
          </a:p>
          <a:p>
            <a:r>
              <a:rPr lang="en-US" dirty="0"/>
              <a:t>Clear business goal</a:t>
            </a:r>
          </a:p>
          <a:p>
            <a:r>
              <a:rPr lang="en-US" dirty="0"/>
              <a:t>Well-defined quality criteria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53829-F506-491D-87C2-1E8AB5D4F3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Self-organizing and dynamic structure</a:t>
            </a:r>
          </a:p>
          <a:p>
            <a:r>
              <a:rPr lang="en-US" dirty="0"/>
              <a:t>Open source code</a:t>
            </a:r>
          </a:p>
          <a:p>
            <a:r>
              <a:rPr lang="en-US" dirty="0"/>
              <a:t>Volunteering</a:t>
            </a:r>
          </a:p>
          <a:p>
            <a:r>
              <a:rPr lang="en-US" dirty="0"/>
              <a:t>More interaction and innovation</a:t>
            </a:r>
          </a:p>
          <a:p>
            <a:r>
              <a:rPr lang="en-US" dirty="0"/>
              <a:t>Evolutionary projects</a:t>
            </a:r>
            <a:endParaRPr lang="en-A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240E1-D0A7-4DF4-80C2-634DFB228A1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Commercial software</a:t>
            </a:r>
            <a:endParaRPr lang="en-AT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F13F8D-2C69-4769-8915-BAA180665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2. Background (1/2)</a:t>
            </a:r>
            <a:endParaRPr lang="en-A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E45EB6-A3D8-42F0-B553-08CC02FE63E8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 dirty="0"/>
              <a:t>Open-source software</a:t>
            </a:r>
            <a:endParaRPr lang="en-A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254BA-EC6A-4F6D-9BD9-D40D49A8A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C40E-DBBE-4E2D-9EEC-FBF0DA0E9179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73512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0052546D-FFA4-4218-A437-99EE4FFDFDE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72899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0052546D-FFA4-4218-A437-99EE4FFDFD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9D960B87-EB21-4604-A3D7-CAC1568410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79" y="2245595"/>
            <a:ext cx="3459780" cy="1912786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A2DFB-5FB5-48E1-A754-47A6516EE0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Each layer in the onion model is about one magnitude larger than the closest inner layer [3]</a:t>
            </a:r>
          </a:p>
          <a:p>
            <a:r>
              <a:rPr lang="en-GB" dirty="0"/>
              <a:t>Core does not change throughout a project’s lifecycle [1]</a:t>
            </a:r>
          </a:p>
          <a:p>
            <a:r>
              <a:rPr lang="en-GB" dirty="0"/>
              <a:t>More decentralized over time [1]</a:t>
            </a:r>
          </a:p>
          <a:p>
            <a:r>
              <a:rPr lang="en-GB" dirty="0"/>
              <a:t>Lack of research into temporal models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8D6E8-D20E-424F-8BC8-8C641ECD0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C40E-DBBE-4E2D-9EEC-FBF0DA0E9179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097183-7A68-469A-9B6E-265393C8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2. Background (2/2)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1A961F-6AB2-4AE1-9DAE-D71DFB5DFB89}"/>
              </a:ext>
            </a:extLst>
          </p:cNvPr>
          <p:cNvSpPr txBox="1"/>
          <p:nvPr/>
        </p:nvSpPr>
        <p:spPr>
          <a:xfrm>
            <a:off x="712479" y="4158381"/>
            <a:ext cx="3282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Verdana (Body)"/>
              </a:rPr>
              <a:t>Onion model [2] </a:t>
            </a:r>
          </a:p>
        </p:txBody>
      </p:sp>
    </p:spTree>
    <p:extLst>
      <p:ext uri="{BB962C8B-B14F-4D97-AF65-F5344CB8AC3E}">
        <p14:creationId xmlns:p14="http://schemas.microsoft.com/office/powerpoint/2010/main" val="418721566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C1644AE-BCF0-45D9-A053-44183761A9D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327700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FC1644AE-BCF0-45D9-A053-44183761A9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94EE7E-82AF-48E3-B630-921BFE3D3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How do major events in the project lifecycle change the collaboration network of the project?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dirty="0"/>
              <a:t>Effect of expected events (releases)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dirty="0"/>
              <a:t>Effect of unexpected events (layoffs)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E53084-6621-4926-98B9-4DAFED182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3. Research topic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F2ABD-DEDC-4637-98B0-F0D85B34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C40E-DBBE-4E2D-9EEC-FBF0DA0E9179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560499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0665B3A-DDB7-4771-B333-0B76A6C04F2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260632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0665B3A-DDB7-4771-B333-0B76A6C04F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CA100E-6BC2-495C-B91B-8A560980F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Developer Collaboration Network (DCN)</a:t>
            </a:r>
          </a:p>
          <a:p>
            <a:pPr lvl="1"/>
            <a:r>
              <a:rPr lang="en-GB" i="1" dirty="0"/>
              <a:t>A network of developers within an OSS project based on collaborative effort.</a:t>
            </a:r>
          </a:p>
          <a:p>
            <a:r>
              <a:rPr lang="en-GB" dirty="0"/>
              <a:t>Types [4]:</a:t>
            </a:r>
          </a:p>
          <a:p>
            <a:pPr lvl="1"/>
            <a:r>
              <a:rPr lang="en-GB" dirty="0"/>
              <a:t>Bug Tracking System-based (BTS-DCN)</a:t>
            </a:r>
          </a:p>
          <a:p>
            <a:pPr lvl="1"/>
            <a:r>
              <a:rPr lang="en-GB" dirty="0"/>
              <a:t>Social Interaction-based (SI-DCN)</a:t>
            </a:r>
          </a:p>
          <a:p>
            <a:pPr lvl="1"/>
            <a:r>
              <a:rPr lang="en-GB" b="1" dirty="0"/>
              <a:t>Version Control System-based (VCS-DCN)</a:t>
            </a:r>
          </a:p>
          <a:p>
            <a:pPr lvl="2"/>
            <a:r>
              <a:rPr lang="en-GB" dirty="0"/>
              <a:t>The VCS (git and GitHub) tracks who edited which files and when</a:t>
            </a:r>
          </a:p>
          <a:p>
            <a:pPr lvl="2"/>
            <a:r>
              <a:rPr lang="en-GB" i="1" dirty="0"/>
              <a:t>Collaboration effort: </a:t>
            </a:r>
            <a:r>
              <a:rPr lang="en-GB" dirty="0"/>
              <a:t>same file edited by two developers within a given timeframe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2E5B8-5F1B-4570-B331-6B9D6CD2C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4. Collaboration networks (1/3)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9146B-368F-442F-8895-6E0EB6A7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C40E-DBBE-4E2D-9EEC-FBF0DA0E9179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598342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CA584D7F-7FC7-4B16-86EB-40DB1EA0043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93214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CA584D7F-7FC7-4B16-86EB-40DB1EA004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3943F62E-1EF4-4388-AF4C-DCA9E6EF02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08" y="2032062"/>
            <a:ext cx="3283108" cy="3154718"/>
          </a:xfrm>
        </p:spPr>
      </p:pic>
      <p:pic>
        <p:nvPicPr>
          <p:cNvPr id="13" name="Content Placeholder 12" descr="Chart, radar chart&#10;&#10;Description automatically generated">
            <a:extLst>
              <a:ext uri="{FF2B5EF4-FFF2-40B4-BE49-F238E27FC236}">
                <a16:creationId xmlns:a16="http://schemas.microsoft.com/office/drawing/2014/main" id="{67B8D335-3863-404E-88FF-7CC13FC211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952" y="2510853"/>
            <a:ext cx="3024646" cy="251853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8CB92-5A65-49E6-9748-70618735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C40E-DBBE-4E2D-9EEC-FBF0DA0E9179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58D079-F5B5-4086-9DCB-9F899FA4E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4. Collaboration networks (2/3)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F1F244F-736B-474F-8C56-CF33B8791B11}"/>
              </a:ext>
            </a:extLst>
          </p:cNvPr>
          <p:cNvSpPr/>
          <p:nvPr/>
        </p:nvSpPr>
        <p:spPr>
          <a:xfrm>
            <a:off x="3839206" y="3108345"/>
            <a:ext cx="1369876" cy="90382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24E56B-171D-4667-A46F-DC8CE6845FE3}"/>
              </a:ext>
            </a:extLst>
          </p:cNvPr>
          <p:cNvSpPr txBox="1"/>
          <p:nvPr/>
        </p:nvSpPr>
        <p:spPr>
          <a:xfrm>
            <a:off x="415563" y="1382816"/>
            <a:ext cx="3376798" cy="661720"/>
          </a:xfrm>
          <a:prstGeom prst="rect">
            <a:avLst/>
          </a:prstGeom>
        </p:spPr>
        <p:txBody>
          <a:bodyPr vert="horz" lIns="0" tIns="45715" rIns="0" bIns="45715" rtlCol="0">
            <a:normAutofit fontScale="92500" lnSpcReduction="10000"/>
          </a:bodyPr>
          <a:lstStyle>
            <a:lvl1pPr marL="266700" indent="-266700" defTabSz="91430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charset="2"/>
              <a:buChar char="§"/>
              <a:defRPr sz="1600" b="1"/>
            </a:lvl1pPr>
            <a:lvl2pPr marL="539750" lvl="1" indent="-273050" defTabSz="914306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charset="2"/>
              <a:buChar char="§"/>
              <a:defRPr sz="1500" i="1"/>
            </a:lvl2pPr>
            <a:lvl3pPr marL="814388" lvl="2" indent="-273050" defTabSz="914306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§"/>
              <a:defRPr sz="1400"/>
            </a:lvl3pPr>
            <a:lvl4pPr marL="1074738" indent="-266700" defTabSz="914306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§"/>
              <a:defRPr sz="1200"/>
            </a:lvl4pPr>
            <a:lvl5pPr marL="1341438" indent="-263525" defTabSz="914306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§"/>
              <a:defRPr sz="1200"/>
            </a:lvl5pPr>
            <a:lvl6pPr marL="2514343" indent="-228577" defTabSz="914306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496" indent="-228577" defTabSz="914306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650" indent="-228577" defTabSz="914306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5803" indent="-228577" defTabSz="914306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 algn="ctr">
              <a:buNone/>
            </a:pPr>
            <a:r>
              <a:rPr lang="en-GB" dirty="0"/>
              <a:t>Bipartite network</a:t>
            </a:r>
          </a:p>
          <a:p>
            <a:pPr marL="0" indent="0" algn="ctr">
              <a:buNone/>
            </a:pPr>
            <a:r>
              <a:rPr lang="en-GB" sz="1500" b="0" i="1" dirty="0"/>
              <a:t>Author </a:t>
            </a:r>
            <a:r>
              <a:rPr lang="en-GB" sz="1500" b="0" dirty="0">
                <a:sym typeface="Webdings" panose="05030102010509060703" pitchFamily="18" charset="2"/>
              </a:rPr>
              <a:t></a:t>
            </a:r>
            <a:r>
              <a:rPr lang="en-GB" sz="1500" b="0" i="1" dirty="0">
                <a:sym typeface="Webdings" panose="05030102010509060703" pitchFamily="18" charset="2"/>
              </a:rPr>
              <a:t> File</a:t>
            </a:r>
            <a:endParaRPr lang="en-GB" sz="1500" b="0" i="1" dirty="0"/>
          </a:p>
          <a:p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5B4BB1-B64D-4206-AAE3-7F25AFA1FE92}"/>
              </a:ext>
            </a:extLst>
          </p:cNvPr>
          <p:cNvSpPr txBox="1"/>
          <p:nvPr/>
        </p:nvSpPr>
        <p:spPr>
          <a:xfrm>
            <a:off x="5415655" y="1384074"/>
            <a:ext cx="3376798" cy="661720"/>
          </a:xfrm>
          <a:prstGeom prst="rect">
            <a:avLst/>
          </a:prstGeom>
        </p:spPr>
        <p:txBody>
          <a:bodyPr vert="horz" lIns="0" tIns="45715" rIns="0" bIns="45715" rtlCol="0">
            <a:normAutofit fontScale="92500" lnSpcReduction="10000"/>
          </a:bodyPr>
          <a:lstStyle>
            <a:lvl1pPr marL="266700" indent="-266700" defTabSz="91430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charset="2"/>
              <a:buChar char="§"/>
              <a:defRPr sz="1600" b="1"/>
            </a:lvl1pPr>
            <a:lvl2pPr marL="539750" lvl="1" indent="-273050" defTabSz="914306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charset="2"/>
              <a:buChar char="§"/>
              <a:defRPr sz="1500" i="1"/>
            </a:lvl2pPr>
            <a:lvl3pPr marL="814388" lvl="2" indent="-273050" defTabSz="914306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§"/>
              <a:defRPr sz="1400"/>
            </a:lvl3pPr>
            <a:lvl4pPr marL="1074738" indent="-266700" defTabSz="914306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§"/>
              <a:defRPr sz="1200"/>
            </a:lvl4pPr>
            <a:lvl5pPr marL="1341438" indent="-263525" defTabSz="914306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§"/>
              <a:defRPr sz="1200"/>
            </a:lvl5pPr>
            <a:lvl6pPr marL="2514343" indent="-228577" defTabSz="914306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496" indent="-228577" defTabSz="914306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650" indent="-228577" defTabSz="914306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5803" indent="-228577" defTabSz="914306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 algn="ctr">
              <a:buNone/>
            </a:pPr>
            <a:r>
              <a:rPr lang="en-GB" dirty="0"/>
              <a:t>Weighted undirected graph</a:t>
            </a:r>
          </a:p>
          <a:p>
            <a:pPr marL="0" indent="0" algn="ctr">
              <a:buNone/>
            </a:pPr>
            <a:r>
              <a:rPr lang="en-GB" sz="1500" b="0" i="1" dirty="0"/>
              <a:t>Author </a:t>
            </a:r>
            <a:r>
              <a:rPr lang="en-GB" sz="1500" b="0" dirty="0">
                <a:sym typeface="Webdings" panose="05030102010509060703" pitchFamily="18" charset="2"/>
              </a:rPr>
              <a:t></a:t>
            </a:r>
            <a:r>
              <a:rPr lang="en-GB" sz="1500" b="0" i="1" dirty="0">
                <a:sym typeface="Webdings" panose="05030102010509060703" pitchFamily="18" charset="2"/>
              </a:rPr>
              <a:t> Author</a:t>
            </a:r>
            <a:endParaRPr lang="en-GB" sz="1500" b="0" i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255711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D1772333-0E82-433A-BA5E-7B2FFF2A613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732168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D1772333-0E82-433A-BA5E-7B2FFF2A61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4B6981-B0F1-4E00-864A-D7D059ADD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019" y="1344614"/>
            <a:ext cx="7759644" cy="476304"/>
          </a:xfrm>
        </p:spPr>
        <p:txBody>
          <a:bodyPr/>
          <a:lstStyle/>
          <a:p>
            <a:r>
              <a:rPr lang="en-GB" dirty="0"/>
              <a:t>Collaboration network change over 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E23716-856A-4C16-A559-2293F068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4. Collaboration networks (3/3)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86520-EF9C-4224-9920-56687E8A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C40E-DBBE-4E2D-9EEC-FBF0DA0E9179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7" name="Picture 6" descr="A group of black dots&#10;&#10;Description automatically generated with low confidence">
            <a:extLst>
              <a:ext uri="{FF2B5EF4-FFF2-40B4-BE49-F238E27FC236}">
                <a16:creationId xmlns:a16="http://schemas.microsoft.com/office/drawing/2014/main" id="{97E77C85-D6D6-4B11-B28C-6EAD1E18D1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013" y="1876099"/>
            <a:ext cx="3385973" cy="333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9258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LANGUAGE" val="English UK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WU 16:10">
  <a:themeElements>
    <a:clrScheme name="WU">
      <a:dk1>
        <a:srgbClr val="000000"/>
      </a:dk1>
      <a:lt1>
        <a:srgbClr val="FFFFFF"/>
      </a:lt1>
      <a:dk2>
        <a:srgbClr val="002350"/>
      </a:dk2>
      <a:lt2>
        <a:srgbClr val="E5F5FA"/>
      </a:lt2>
      <a:accent1>
        <a:srgbClr val="0096D3"/>
      </a:accent1>
      <a:accent2>
        <a:srgbClr val="002350"/>
      </a:accent2>
      <a:accent3>
        <a:srgbClr val="4B2582"/>
      </a:accent3>
      <a:accent4>
        <a:srgbClr val="457AA0"/>
      </a:accent4>
      <a:accent5>
        <a:srgbClr val="A592C0"/>
      </a:accent5>
      <a:accent6>
        <a:srgbClr val="80CFE9"/>
      </a:accent6>
      <a:hlink>
        <a:srgbClr val="405A7C"/>
      </a:hlink>
      <a:folHlink>
        <a:srgbClr val="0082AA"/>
      </a:folHlink>
    </a:clrScheme>
    <a:fontScheme name="WU neu">
      <a:majorFont>
        <a:latin typeface="Georgi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U Farbschema neu">
        <a:dk1>
          <a:srgbClr val="000000"/>
        </a:dk1>
        <a:lt1>
          <a:sysClr val="window" lastClr="FFFFFF"/>
        </a:lt1>
        <a:dk2>
          <a:srgbClr val="002E60"/>
        </a:dk2>
        <a:lt2>
          <a:srgbClr val="E5F5FA"/>
        </a:lt2>
        <a:accent1>
          <a:srgbClr val="0096D3"/>
        </a:accent1>
        <a:accent2>
          <a:srgbClr val="002E60"/>
        </a:accent2>
        <a:accent3>
          <a:srgbClr val="532481"/>
        </a:accent3>
        <a:accent4>
          <a:srgbClr val="457AA0"/>
        </a:accent4>
        <a:accent5>
          <a:srgbClr val="A991C0"/>
        </a:accent5>
        <a:accent6>
          <a:srgbClr val="7FCAE9"/>
        </a:accent6>
        <a:hlink>
          <a:srgbClr val="406288"/>
        </a:hlink>
        <a:folHlink>
          <a:srgbClr val="008F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U Sample Presentation 16x10 with pictures V1.potx" id="{A40F362A-B76E-412D-8E18-69796A2AA4D0}" vid="{109EF84B-B0AD-4929-8F80-9F33A237FDD6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CF651A35DF3154DB01328AF51148DAE" ma:contentTypeVersion="1" ma:contentTypeDescription="Ein neues Dokument erstellen." ma:contentTypeScope="" ma:versionID="0dcebb7a579e7f029c72fac92e1dfe73">
  <xsd:schema xmlns:xsd="http://www.w3.org/2001/XMLSchema" xmlns:xs="http://www.w3.org/2001/XMLSchema" xmlns:p="http://schemas.microsoft.com/office/2006/metadata/properties" xmlns:ns2="1a8d9a65-8471-4209-a900-f8e11db75e0a" xmlns:ns3="08b0a3ee-3d2a-451c-9a1a-7e5d5b0c9c77" xmlns:ns4="dde413db-0745-4f3a-8dca-564dc7ff6f7d" targetNamespace="http://schemas.microsoft.com/office/2006/metadata/properties" ma:root="true" ma:fieldsID="b5ffb9764d314564f3e389d2af5484ad" ns2:_="" ns3:_="" ns4:_="">
    <xsd:import namespace="1a8d9a65-8471-4209-a900-f8e11db75e0a"/>
    <xsd:import namespace="08b0a3ee-3d2a-451c-9a1a-7e5d5b0c9c77"/>
    <xsd:import namespace="dde413db-0745-4f3a-8dca-564dc7ff6f7d"/>
    <xsd:element name="properties">
      <xsd:complexType>
        <xsd:sequence>
          <xsd:element name="documentManagement">
            <xsd:complexType>
              <xsd:all>
                <xsd:element ref="ns2:WU_x0020_ThemaTaxHTField0" minOccurs="0"/>
                <xsd:element ref="ns3:TaxCatchAll" minOccurs="0"/>
                <xsd:element ref="ns2:DokumentenartTaxHTField0" minOccurs="0"/>
                <xsd:element ref="ns4:Beschreibung" minOccurs="0"/>
                <xsd:element ref="ns4:Format" minOccurs="0"/>
                <xsd:element ref="ns4:Kategorie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8d9a65-8471-4209-a900-f8e11db75e0a" elementFormDefault="qualified">
    <xsd:import namespace="http://schemas.microsoft.com/office/2006/documentManagement/types"/>
    <xsd:import namespace="http://schemas.microsoft.com/office/infopath/2007/PartnerControls"/>
    <xsd:element name="WU_x0020_ThemaTaxHTField0" ma:index="9" nillable="true" ma:taxonomy="true" ma:internalName="WU_x0020_ThemaTaxHTField0" ma:taxonomyFieldName="WU_x0020_Thema" ma:displayName="Schlagwort" ma:default="" ma:fieldId="{a2eb3201-e251-4055-97e9-466604fc777f}" ma:taxonomyMulti="true" ma:sspId="59da4ae5-1217-4de6-bd64-b7a740f353bb" ma:termSetId="c1edca97-812b-4584-b6b5-1e5cade81ca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DokumentenartTaxHTField0" ma:index="12" nillable="true" ma:taxonomy="true" ma:internalName="DokumentenartTaxHTField0" ma:taxonomyFieldName="Dokumentenart" ma:displayName="Dokumentenart" ma:default="" ma:fieldId="{0f2e647f-32b7-4850-b6be-ae358ed71e70}" ma:taxonomyMulti="true" ma:sspId="59da4ae5-1217-4de6-bd64-b7a740f353bb" ma:termSetId="325756d7-e24e-4b6f-ba71-3f779d34c1ea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b0a3ee-3d2a-451c-9a1a-7e5d5b0c9c77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6a103bb8-3913-4e3b-a229-080a76572464}" ma:internalName="TaxCatchAll" ma:showField="CatchAllData" ma:web="08b0a3ee-3d2a-451c-9a1a-7e5d5b0c9c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e413db-0745-4f3a-8dca-564dc7ff6f7d" elementFormDefault="qualified">
    <xsd:import namespace="http://schemas.microsoft.com/office/2006/documentManagement/types"/>
    <xsd:import namespace="http://schemas.microsoft.com/office/infopath/2007/PartnerControls"/>
    <xsd:element name="Beschreibung" ma:index="13" nillable="true" ma:displayName="Beschreibung" ma:internalName="Beschreibung">
      <xsd:simpleType>
        <xsd:restriction base="dms:Note">
          <xsd:maxLength value="255"/>
        </xsd:restriction>
      </xsd:simpleType>
    </xsd:element>
    <xsd:element name="Format" ma:index="14" nillable="true" ma:displayName="Format" ma:format="Dropdown" ma:internalName="Format">
      <xsd:simpleType>
        <xsd:union memberTypes="dms:Text">
          <xsd:simpleType>
            <xsd:restriction base="dms:Choice">
              <xsd:enumeration value="LaTeX"/>
              <xsd:enumeration value="Office 2003"/>
              <xsd:enumeration value="Office 2007-2013"/>
              <xsd:enumeration value="OpenOffice 3.0"/>
            </xsd:restriction>
          </xsd:simpleType>
        </xsd:union>
      </xsd:simpleType>
    </xsd:element>
    <xsd:element name="Kategorie" ma:index="15" nillable="true" ma:displayName="Kategorie" ma:default="Anleitungen" ma:format="Dropdown" ma:internalName="Kategorie">
      <xsd:simpleType>
        <xsd:union memberTypes="dms:Text">
          <xsd:simpleType>
            <xsd:restriction base="dms:Choice">
              <xsd:enumeration value="Anleitungen"/>
              <xsd:enumeration value="Aushänge für Lift und Tür"/>
              <xsd:enumeration value="Basisvorlagen"/>
              <xsd:enumeration value="Brief-/Faxvorlagen"/>
              <xsd:enumeration value="Einladungen"/>
              <xsd:enumeration value="Etiketten"/>
              <xsd:enumeration value="Musterdateien"/>
              <xsd:enumeration value="Namensschilder"/>
              <xsd:enumeration value="Präsentationen"/>
              <xsd:enumeration value="Skripten-Cover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ategorie xmlns="dde413db-0745-4f3a-8dca-564dc7ff6f7d">Präsentationen</Kategorie>
    <Beschreibung xmlns="dde413db-0745-4f3a-8dca-564dc7ff6f7d" xsi:nil="true"/>
    <TaxCatchAll xmlns="08b0a3ee-3d2a-451c-9a1a-7e5d5b0c9c77">
      <Value>266</Value>
      <Value>403</Value>
    </TaxCatchAll>
    <DokumentenartTaxHTField0 xmlns="1a8d9a65-8471-4209-a900-f8e11db75e0a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Vorlagen</TermName>
          <TermId xmlns="http://schemas.microsoft.com/office/infopath/2007/PartnerControls">17fc50ed-8ad1-47be-ab12-04243fd74ddb</TermId>
        </TermInfo>
      </Terms>
    </DokumentenartTaxHTField0>
    <WU_x0020_ThemaTaxHTField0 xmlns="1a8d9a65-8471-4209-a900-f8e11db75e0a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Corporate Design</TermName>
          <TermId xmlns="http://schemas.microsoft.com/office/infopath/2007/PartnerControls">19895bcd-b158-45ae-ab7b-f5ca217dfcec</TermId>
        </TermInfo>
      </Terms>
    </WU_x0020_ThemaTaxHTField0>
    <Format xmlns="dde413db-0745-4f3a-8dca-564dc7ff6f7d">Office 2007-2013</Format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A01B68-F869-4573-825C-4DD8EBCAED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8d9a65-8471-4209-a900-f8e11db75e0a"/>
    <ds:schemaRef ds:uri="08b0a3ee-3d2a-451c-9a1a-7e5d5b0c9c77"/>
    <ds:schemaRef ds:uri="dde413db-0745-4f3a-8dca-564dc7ff6f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4CA5C6-2D19-402E-93C4-D8DC7CBBDCC2}">
  <ds:schemaRefs>
    <ds:schemaRef ds:uri="1a8d9a65-8471-4209-a900-f8e11db75e0a"/>
    <ds:schemaRef ds:uri="dde413db-0745-4f3a-8dca-564dc7ff6f7d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purl.org/dc/dcmitype/"/>
    <ds:schemaRef ds:uri="http://purl.org/dc/terms/"/>
    <ds:schemaRef ds:uri="08b0a3ee-3d2a-451c-9a1a-7e5d5b0c9c77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78F21957-FCA6-4C40-BED5-A169E35177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WU Template ENGLISH 16x10 with pictures V1</Template>
  <TotalTime>0</TotalTime>
  <Words>1640</Words>
  <Application>Microsoft Office PowerPoint</Application>
  <PresentationFormat>On-screen Show (16:10)</PresentationFormat>
  <Paragraphs>277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Cambria Math</vt:lpstr>
      <vt:lpstr>Georgia</vt:lpstr>
      <vt:lpstr>Verdana</vt:lpstr>
      <vt:lpstr>Verdana (Body)</vt:lpstr>
      <vt:lpstr>Wingdings</vt:lpstr>
      <vt:lpstr>WU 16:10</vt:lpstr>
      <vt:lpstr>think-cell Slide</vt:lpstr>
      <vt:lpstr>Open-source developer collaboration networks</vt:lpstr>
      <vt:lpstr>Agenda</vt:lpstr>
      <vt:lpstr>1. Introduction</vt:lpstr>
      <vt:lpstr>2. Background (1/2)</vt:lpstr>
      <vt:lpstr>2. Background (2/2)</vt:lpstr>
      <vt:lpstr>3. Research topic</vt:lpstr>
      <vt:lpstr>4. Collaboration networks (1/3)</vt:lpstr>
      <vt:lpstr>4. Collaboration networks (2/3)</vt:lpstr>
      <vt:lpstr>4. Collaboration networks (3/3)</vt:lpstr>
      <vt:lpstr>5. Network measures (1/5)</vt:lpstr>
      <vt:lpstr>5. Network measures (2/5)</vt:lpstr>
      <vt:lpstr>5. Network measures (3/5)</vt:lpstr>
      <vt:lpstr>5. Network measures (4/5)</vt:lpstr>
      <vt:lpstr>5. Network measures (5/5)</vt:lpstr>
      <vt:lpstr>6. DCN patterns (1/4)</vt:lpstr>
      <vt:lpstr>6. DCN patterns (2/4)</vt:lpstr>
      <vt:lpstr>6. DCN patterns (3/4)</vt:lpstr>
      <vt:lpstr>6. DCN patterns (4/4)</vt:lpstr>
      <vt:lpstr>7. Large-scale DCN analysis (1/9)</vt:lpstr>
      <vt:lpstr>7. Large-scale DCN analysis (2/9)</vt:lpstr>
      <vt:lpstr>7. Large-scale DCN analysis (3/9)</vt:lpstr>
      <vt:lpstr>7. Large-scale DCN analysis (4/9)</vt:lpstr>
      <vt:lpstr>7. Large-scale DCN analysis (5/9)</vt:lpstr>
      <vt:lpstr>7. Large-scale DCN analysis (6/9)</vt:lpstr>
      <vt:lpstr>7. Large-scale DCN analysis (7/9)</vt:lpstr>
      <vt:lpstr>7. Large-scale DCN analysis (8/9)</vt:lpstr>
      <vt:lpstr>7. Large-scale DCN analysis (9/9)</vt:lpstr>
      <vt:lpstr>8. Conclusion (1/2)</vt:lpstr>
      <vt:lpstr>8. Conclusion (2/2)</vt:lpstr>
      <vt:lpstr>Thank you for your attention!</vt:lpstr>
      <vt:lpstr>References</vt:lpstr>
      <vt:lpstr>Appendices</vt:lpstr>
      <vt:lpstr>Appendices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2017-03-31T09:52:02Z</dcterms:created>
  <dcterms:modified xsi:type="dcterms:W3CDTF">2021-07-08T13:55:19Z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0x010100BCF651A35DF3154DB01328AF51148DAE</vt:lpwstr>
  </property>
  <property fmtid="{D5CDD505-2E9C-101B-9397-08002B2CF9AE}" pid="3" name="WU Thema">
    <vt:lpwstr>403;#Corporate Design|19895bcd-b158-45ae-ab7b-f5ca217dfcec</vt:lpwstr>
  </property>
  <property fmtid="{D5CDD505-2E9C-101B-9397-08002B2CF9AE}" pid="4" name="Dokumentenart">
    <vt:lpwstr>266;#Vorlagen|17fc50ed-8ad1-47be-ab12-04243fd74ddb</vt:lpwstr>
  </property>
</Properties>
</file>