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1"/>
    <p:sldMasterId id="2147483664" r:id="rId2"/>
  </p:sldMasterIdLst>
  <p:notesMasterIdLst>
    <p:notesMasterId r:id="rId18"/>
  </p:notesMasterIdLst>
  <p:sldIdLst>
    <p:sldId id="256" r:id="rId3"/>
    <p:sldId id="273" r:id="rId4"/>
    <p:sldId id="274" r:id="rId5"/>
    <p:sldId id="269" r:id="rId6"/>
    <p:sldId id="310" r:id="rId7"/>
    <p:sldId id="311" r:id="rId8"/>
    <p:sldId id="312" r:id="rId9"/>
    <p:sldId id="313" r:id="rId10"/>
    <p:sldId id="270" r:id="rId11"/>
    <p:sldId id="314" r:id="rId12"/>
    <p:sldId id="315" r:id="rId13"/>
    <p:sldId id="316" r:id="rId14"/>
    <p:sldId id="264" r:id="rId15"/>
    <p:sldId id="263" r:id="rId16"/>
    <p:sldId id="267"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userDrawn="1">
          <p15:clr>
            <a:srgbClr val="A4A3A4"/>
          </p15:clr>
        </p15:guide>
        <p15:guide id="3" orient="horz" pos="912" userDrawn="1">
          <p15:clr>
            <a:srgbClr val="A4A3A4"/>
          </p15:clr>
        </p15:guide>
        <p15:guide id="5"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E13"/>
    <a:srgbClr val="213163"/>
    <a:srgbClr val="002060"/>
    <a:srgbClr val="FFE600"/>
    <a:srgbClr val="C00000"/>
    <a:srgbClr val="FFFFFF"/>
    <a:srgbClr val="FCF3C0"/>
    <a:srgbClr val="F8E156"/>
    <a:srgbClr val="3278B2"/>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FD63B-2061-4AA5-832D-98A024FB2FBA}" v="18" dt="2025-07-16T12:44:27.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5033" autoAdjust="0"/>
  </p:normalViewPr>
  <p:slideViewPr>
    <p:cSldViewPr>
      <p:cViewPr varScale="1">
        <p:scale>
          <a:sx n="82" d="100"/>
          <a:sy n="82" d="100"/>
        </p:scale>
        <p:origin x="725" y="72"/>
      </p:cViewPr>
      <p:guideLst>
        <p:guide orient="horz" pos="672"/>
        <p:guide orient="horz" pos="912"/>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Kaisar" userId="9c081128-0687-4cc5-906f-c826450d4c39" providerId="ADAL" clId="{671FD63B-2061-4AA5-832D-98A024FB2FBA}"/>
    <pc:docChg chg="undo custSel addSld delSld modSld addMainMaster modMainMaster">
      <pc:chgData name="Mohd Kaisar" userId="9c081128-0687-4cc5-906f-c826450d4c39" providerId="ADAL" clId="{671FD63B-2061-4AA5-832D-98A024FB2FBA}" dt="2025-07-16T12:48:14.916" v="236" actId="1076"/>
      <pc:docMkLst>
        <pc:docMk/>
      </pc:docMkLst>
      <pc:sldChg chg="addSp delSp modSp add mod">
        <pc:chgData name="Mohd Kaisar" userId="9c081128-0687-4cc5-906f-c826450d4c39" providerId="ADAL" clId="{671FD63B-2061-4AA5-832D-98A024FB2FBA}" dt="2025-07-16T12:46:28.502" v="233" actId="1037"/>
        <pc:sldMkLst>
          <pc:docMk/>
          <pc:sldMk cId="0" sldId="256"/>
        </pc:sldMkLst>
        <pc:spChg chg="mod">
          <ac:chgData name="Mohd Kaisar" userId="9c081128-0687-4cc5-906f-c826450d4c39" providerId="ADAL" clId="{671FD63B-2061-4AA5-832D-98A024FB2FBA}" dt="2025-07-16T12:42:31.726" v="159" actId="1076"/>
          <ac:spMkLst>
            <pc:docMk/>
            <pc:sldMk cId="0" sldId="256"/>
            <ac:spMk id="2" creationId="{00000000-0000-0000-0000-000000000000}"/>
          </ac:spMkLst>
        </pc:spChg>
        <pc:spChg chg="add del mod">
          <ac:chgData name="Mohd Kaisar" userId="9c081128-0687-4cc5-906f-c826450d4c39" providerId="ADAL" clId="{671FD63B-2061-4AA5-832D-98A024FB2FBA}" dt="2025-07-16T12:40:21.885" v="137" actId="478"/>
          <ac:spMkLst>
            <pc:docMk/>
            <pc:sldMk cId="0" sldId="256"/>
            <ac:spMk id="3" creationId="{672710B0-CBD3-EC44-6D62-F5DCE56BF405}"/>
          </ac:spMkLst>
        </pc:spChg>
        <pc:spChg chg="mod">
          <ac:chgData name="Mohd Kaisar" userId="9c081128-0687-4cc5-906f-c826450d4c39" providerId="ADAL" clId="{671FD63B-2061-4AA5-832D-98A024FB2FBA}" dt="2025-07-16T12:40:06.780" v="129" actId="1076"/>
          <ac:spMkLst>
            <pc:docMk/>
            <pc:sldMk cId="0" sldId="256"/>
            <ac:spMk id="30" creationId="{00000000-0000-0000-0000-000000000000}"/>
          </ac:spMkLst>
        </pc:spChg>
        <pc:spChg chg="mod">
          <ac:chgData name="Mohd Kaisar" userId="9c081128-0687-4cc5-906f-c826450d4c39" providerId="ADAL" clId="{671FD63B-2061-4AA5-832D-98A024FB2FBA}" dt="2025-07-16T12:46:28.502" v="233" actId="1037"/>
          <ac:spMkLst>
            <pc:docMk/>
            <pc:sldMk cId="0" sldId="256"/>
            <ac:spMk id="43" creationId="{00000000-0000-0000-0000-000000000000}"/>
          </ac:spMkLst>
        </pc:spChg>
        <pc:spChg chg="mod">
          <ac:chgData name="Mohd Kaisar" userId="9c081128-0687-4cc5-906f-c826450d4c39" providerId="ADAL" clId="{671FD63B-2061-4AA5-832D-98A024FB2FBA}" dt="2025-07-16T12:46:28.502" v="233" actId="1037"/>
          <ac:spMkLst>
            <pc:docMk/>
            <pc:sldMk cId="0" sldId="256"/>
            <ac:spMk id="44" creationId="{00000000-0000-0000-0000-000000000000}"/>
          </ac:spMkLst>
        </pc:spChg>
        <pc:grpChg chg="del">
          <ac:chgData name="Mohd Kaisar" userId="9c081128-0687-4cc5-906f-c826450d4c39" providerId="ADAL" clId="{671FD63B-2061-4AA5-832D-98A024FB2FBA}" dt="2025-07-16T12:43:20.430" v="167" actId="478"/>
          <ac:grpSpMkLst>
            <pc:docMk/>
            <pc:sldMk cId="0" sldId="256"/>
            <ac:grpSpMk id="14" creationId="{00000000-0000-0000-0000-000000000000}"/>
          </ac:grpSpMkLst>
        </pc:grpChg>
        <pc:grpChg chg="del mod">
          <ac:chgData name="Mohd Kaisar" userId="9c081128-0687-4cc5-906f-c826450d4c39" providerId="ADAL" clId="{671FD63B-2061-4AA5-832D-98A024FB2FBA}" dt="2025-07-16T12:43:18.405" v="165" actId="478"/>
          <ac:grpSpMkLst>
            <pc:docMk/>
            <pc:sldMk cId="0" sldId="256"/>
            <ac:grpSpMk id="17" creationId="{00000000-0000-0000-0000-000000000000}"/>
          </ac:grpSpMkLst>
        </pc:grpChg>
        <pc:grpChg chg="del mod">
          <ac:chgData name="Mohd Kaisar" userId="9c081128-0687-4cc5-906f-c826450d4c39" providerId="ADAL" clId="{671FD63B-2061-4AA5-832D-98A024FB2FBA}" dt="2025-07-16T12:42:23.309" v="152" actId="478"/>
          <ac:grpSpMkLst>
            <pc:docMk/>
            <pc:sldMk cId="0" sldId="256"/>
            <ac:grpSpMk id="35" creationId="{00000000-0000-0000-0000-000000000000}"/>
          </ac:grpSpMkLst>
        </pc:grpChg>
        <pc:grpChg chg="del">
          <ac:chgData name="Mohd Kaisar" userId="9c081128-0687-4cc5-906f-c826450d4c39" providerId="ADAL" clId="{671FD63B-2061-4AA5-832D-98A024FB2FBA}" dt="2025-07-16T12:43:19.605" v="166" actId="478"/>
          <ac:grpSpMkLst>
            <pc:docMk/>
            <pc:sldMk cId="0" sldId="256"/>
            <ac:grpSpMk id="37" creationId="{00000000-0000-0000-0000-000000000000}"/>
          </ac:grpSpMkLst>
        </pc:grpChg>
        <pc:picChg chg="add del mod modCrop">
          <ac:chgData name="Mohd Kaisar" userId="9c081128-0687-4cc5-906f-c826450d4c39" providerId="ADAL" clId="{671FD63B-2061-4AA5-832D-98A024FB2FBA}" dt="2025-07-16T12:42:22.265" v="151" actId="21"/>
          <ac:picMkLst>
            <pc:docMk/>
            <pc:sldMk cId="0" sldId="256"/>
            <ac:picMk id="29" creationId="{1E60AAE9-5643-07E1-0BD2-B447F7083C71}"/>
          </ac:picMkLst>
        </pc:picChg>
        <pc:picChg chg="add mod">
          <ac:chgData name="Mohd Kaisar" userId="9c081128-0687-4cc5-906f-c826450d4c39" providerId="ADAL" clId="{671FD63B-2061-4AA5-832D-98A024FB2FBA}" dt="2025-07-16T12:42:26.394" v="157" actId="1035"/>
          <ac:picMkLst>
            <pc:docMk/>
            <pc:sldMk cId="0" sldId="256"/>
            <ac:picMk id="45" creationId="{1E60AAE9-5643-07E1-0BD2-B447F7083C71}"/>
          </ac:picMkLst>
        </pc:picChg>
        <pc:picChg chg="add mod">
          <ac:chgData name="Mohd Kaisar" userId="9c081128-0687-4cc5-906f-c826450d4c39" providerId="ADAL" clId="{671FD63B-2061-4AA5-832D-98A024FB2FBA}" dt="2025-07-16T12:43:37.957" v="171" actId="1076"/>
          <ac:picMkLst>
            <pc:docMk/>
            <pc:sldMk cId="0" sldId="256"/>
            <ac:picMk id="46" creationId="{1F12B121-E782-785C-AB3C-4EED4E66E3B2}"/>
          </ac:picMkLst>
        </pc:picChg>
      </pc:sldChg>
      <pc:sldChg chg="addSp delSp modSp mod">
        <pc:chgData name="Mohd Kaisar" userId="9c081128-0687-4cc5-906f-c826450d4c39" providerId="ADAL" clId="{671FD63B-2061-4AA5-832D-98A024FB2FBA}" dt="2025-07-16T12:48:14.916" v="236" actId="1076"/>
        <pc:sldMkLst>
          <pc:docMk/>
          <pc:sldMk cId="62280004" sldId="265"/>
        </pc:sldMkLst>
        <pc:spChg chg="del mod">
          <ac:chgData name="Mohd Kaisar" userId="9c081128-0687-4cc5-906f-c826450d4c39" providerId="ADAL" clId="{671FD63B-2061-4AA5-832D-98A024FB2FBA}" dt="2025-07-16T12:18:34.970" v="66" actId="478"/>
          <ac:spMkLst>
            <pc:docMk/>
            <pc:sldMk cId="62280004" sldId="265"/>
            <ac:spMk id="24" creationId="{666AE3B9-E5B5-09AF-47F9-3EA5EF3DD9A2}"/>
          </ac:spMkLst>
        </pc:spChg>
        <pc:grpChg chg="mod">
          <ac:chgData name="Mohd Kaisar" userId="9c081128-0687-4cc5-906f-c826450d4c39" providerId="ADAL" clId="{671FD63B-2061-4AA5-832D-98A024FB2FBA}" dt="2025-07-16T12:48:14.916" v="236" actId="1076"/>
          <ac:grpSpMkLst>
            <pc:docMk/>
            <pc:sldMk cId="62280004" sldId="265"/>
            <ac:grpSpMk id="41" creationId="{27E17DAE-20EA-374A-EFA8-B396D021182A}"/>
          </ac:grpSpMkLst>
        </pc:grpChg>
        <pc:picChg chg="add mod">
          <ac:chgData name="Mohd Kaisar" userId="9c081128-0687-4cc5-906f-c826450d4c39" providerId="ADAL" clId="{671FD63B-2061-4AA5-832D-98A024FB2FBA}" dt="2025-07-16T12:20:11.230" v="85" actId="1076"/>
          <ac:picMkLst>
            <pc:docMk/>
            <pc:sldMk cId="62280004" sldId="265"/>
            <ac:picMk id="3" creationId="{35FF7610-A516-AE1D-C9BE-C340FD994972}"/>
          </ac:picMkLst>
        </pc:picChg>
      </pc:sldChg>
      <pc:sldChg chg="addSp delSp modSp add del mod modClrScheme chgLayout">
        <pc:chgData name="Mohd Kaisar" userId="9c081128-0687-4cc5-906f-c826450d4c39" providerId="ADAL" clId="{671FD63B-2061-4AA5-832D-98A024FB2FBA}" dt="2025-07-16T12:44:04.578" v="172" actId="47"/>
        <pc:sldMkLst>
          <pc:docMk/>
          <pc:sldMk cId="740663529" sldId="272"/>
        </pc:sldMkLst>
        <pc:spChg chg="add mod">
          <ac:chgData name="Mohd Kaisar" userId="9c081128-0687-4cc5-906f-c826450d4c39" providerId="ADAL" clId="{671FD63B-2061-4AA5-832D-98A024FB2FBA}" dt="2025-07-16T12:24:20.459" v="105" actId="2085"/>
          <ac:spMkLst>
            <pc:docMk/>
            <pc:sldMk cId="740663529" sldId="272"/>
            <ac:spMk id="2" creationId="{D0073AA7-F33B-5FD0-64A2-5411E69C447D}"/>
          </ac:spMkLst>
        </pc:spChg>
        <pc:spChg chg="mod">
          <ac:chgData name="Mohd Kaisar" userId="9c081128-0687-4cc5-906f-c826450d4c39" providerId="ADAL" clId="{671FD63B-2061-4AA5-832D-98A024FB2FBA}" dt="2025-07-16T12:24:13.710" v="103"/>
          <ac:spMkLst>
            <pc:docMk/>
            <pc:sldMk cId="740663529" sldId="272"/>
            <ac:spMk id="4" creationId="{68E0767E-4A1E-599D-B51B-FC4A3B185BC4}"/>
          </ac:spMkLst>
        </pc:spChg>
        <pc:spChg chg="mod">
          <ac:chgData name="Mohd Kaisar" userId="9c081128-0687-4cc5-906f-c826450d4c39" providerId="ADAL" clId="{671FD63B-2061-4AA5-832D-98A024FB2FBA}" dt="2025-07-16T12:24:13.710" v="103"/>
          <ac:spMkLst>
            <pc:docMk/>
            <pc:sldMk cId="740663529" sldId="272"/>
            <ac:spMk id="5" creationId="{86168FBE-6D89-9786-5998-B6C4D6947525}"/>
          </ac:spMkLst>
        </pc:spChg>
        <pc:spChg chg="mod">
          <ac:chgData name="Mohd Kaisar" userId="9c081128-0687-4cc5-906f-c826450d4c39" providerId="ADAL" clId="{671FD63B-2061-4AA5-832D-98A024FB2FBA}" dt="2025-07-16T12:24:13.710" v="103"/>
          <ac:spMkLst>
            <pc:docMk/>
            <pc:sldMk cId="740663529" sldId="272"/>
            <ac:spMk id="7" creationId="{E95970C7-562E-BBD0-D8C9-FB37F30EE125}"/>
          </ac:spMkLst>
        </pc:spChg>
        <pc:spChg chg="mod">
          <ac:chgData name="Mohd Kaisar" userId="9c081128-0687-4cc5-906f-c826450d4c39" providerId="ADAL" clId="{671FD63B-2061-4AA5-832D-98A024FB2FBA}" dt="2025-07-16T12:24:13.710" v="103"/>
          <ac:spMkLst>
            <pc:docMk/>
            <pc:sldMk cId="740663529" sldId="272"/>
            <ac:spMk id="8" creationId="{DE20DF31-0F6F-EC3C-3115-55204E0E2DD3}"/>
          </ac:spMkLst>
        </pc:spChg>
        <pc:spChg chg="add del">
          <ac:chgData name="Mohd Kaisar" userId="9c081128-0687-4cc5-906f-c826450d4c39" providerId="ADAL" clId="{671FD63B-2061-4AA5-832D-98A024FB2FBA}" dt="2025-07-16T12:22:25.742" v="88" actId="478"/>
          <ac:spMkLst>
            <pc:docMk/>
            <pc:sldMk cId="740663529" sldId="272"/>
            <ac:spMk id="62" creationId="{818F8FBA-C1B4-999D-8CD1-DBBD63FE7A3D}"/>
          </ac:spMkLst>
        </pc:spChg>
        <pc:spChg chg="mod">
          <ac:chgData name="Mohd Kaisar" userId="9c081128-0687-4cc5-906f-c826450d4c39" providerId="ADAL" clId="{671FD63B-2061-4AA5-832D-98A024FB2FBA}" dt="2025-07-16T12:40:10.785" v="131" actId="1076"/>
          <ac:spMkLst>
            <pc:docMk/>
            <pc:sldMk cId="740663529" sldId="272"/>
            <ac:spMk id="64" creationId="{32F43B62-66A6-0AFD-A25E-1A42AACD6A4D}"/>
          </ac:spMkLst>
        </pc:spChg>
        <pc:spChg chg="del mod topLvl">
          <ac:chgData name="Mohd Kaisar" userId="9c081128-0687-4cc5-906f-c826450d4c39" providerId="ADAL" clId="{671FD63B-2061-4AA5-832D-98A024FB2FBA}" dt="2025-07-15T11:35:44.215" v="4" actId="478"/>
          <ac:spMkLst>
            <pc:docMk/>
            <pc:sldMk cId="740663529" sldId="272"/>
            <ac:spMk id="69" creationId="{C6EC27A9-F96B-0FCC-9081-B0FACD2F6501}"/>
          </ac:spMkLst>
        </pc:spChg>
        <pc:spChg chg="mod">
          <ac:chgData name="Mohd Kaisar" userId="9c081128-0687-4cc5-906f-c826450d4c39" providerId="ADAL" clId="{671FD63B-2061-4AA5-832D-98A024FB2FBA}" dt="2025-07-16T12:23:02.942" v="99" actId="1076"/>
          <ac:spMkLst>
            <pc:docMk/>
            <pc:sldMk cId="740663529" sldId="272"/>
            <ac:spMk id="100" creationId="{0FC3259C-7A6E-0612-D7FB-36D4314F5C5F}"/>
          </ac:spMkLst>
        </pc:spChg>
        <pc:grpChg chg="add mod">
          <ac:chgData name="Mohd Kaisar" userId="9c081128-0687-4cc5-906f-c826450d4c39" providerId="ADAL" clId="{671FD63B-2061-4AA5-832D-98A024FB2FBA}" dt="2025-07-16T12:24:13.710" v="103"/>
          <ac:grpSpMkLst>
            <pc:docMk/>
            <pc:sldMk cId="740663529" sldId="272"/>
            <ac:grpSpMk id="3" creationId="{3201E686-8EC1-C39A-F71B-09EFB55606C4}"/>
          </ac:grpSpMkLst>
        </pc:grpChg>
        <pc:grpChg chg="add mod">
          <ac:chgData name="Mohd Kaisar" userId="9c081128-0687-4cc5-906f-c826450d4c39" providerId="ADAL" clId="{671FD63B-2061-4AA5-832D-98A024FB2FBA}" dt="2025-07-16T12:24:13.710" v="103"/>
          <ac:grpSpMkLst>
            <pc:docMk/>
            <pc:sldMk cId="740663529" sldId="272"/>
            <ac:grpSpMk id="6" creationId="{25A0DAE6-19D4-440C-2716-2FB4D20DCAD7}"/>
          </ac:grpSpMkLst>
        </pc:grpChg>
        <pc:grpChg chg="del">
          <ac:chgData name="Mohd Kaisar" userId="9c081128-0687-4cc5-906f-c826450d4c39" providerId="ADAL" clId="{671FD63B-2061-4AA5-832D-98A024FB2FBA}" dt="2025-07-16T12:24:13.250" v="102" actId="21"/>
          <ac:grpSpMkLst>
            <pc:docMk/>
            <pc:sldMk cId="740663529" sldId="272"/>
            <ac:grpSpMk id="53" creationId="{3201E686-8EC1-C39A-F71B-09EFB55606C4}"/>
          </ac:grpSpMkLst>
        </pc:grpChg>
        <pc:grpChg chg="add del">
          <ac:chgData name="Mohd Kaisar" userId="9c081128-0687-4cc5-906f-c826450d4c39" providerId="ADAL" clId="{671FD63B-2061-4AA5-832D-98A024FB2FBA}" dt="2025-07-15T11:35:41.663" v="3" actId="165"/>
          <ac:grpSpMkLst>
            <pc:docMk/>
            <pc:sldMk cId="740663529" sldId="272"/>
            <ac:grpSpMk id="68" creationId="{836F2C37-23C4-E7C4-A6CF-AA3D1773221A}"/>
          </ac:grpSpMkLst>
        </pc:grpChg>
        <pc:grpChg chg="del">
          <ac:chgData name="Mohd Kaisar" userId="9c081128-0687-4cc5-906f-c826450d4c39" providerId="ADAL" clId="{671FD63B-2061-4AA5-832D-98A024FB2FBA}" dt="2025-07-16T12:24:13.250" v="102" actId="21"/>
          <ac:grpSpMkLst>
            <pc:docMk/>
            <pc:sldMk cId="740663529" sldId="272"/>
            <ac:grpSpMk id="91" creationId="{25A0DAE6-19D4-440C-2716-2FB4D20DCAD7}"/>
          </ac:grpSpMkLst>
        </pc:grpChg>
        <pc:grpChg chg="del mod">
          <ac:chgData name="Mohd Kaisar" userId="9c081128-0687-4cc5-906f-c826450d4c39" providerId="ADAL" clId="{671FD63B-2061-4AA5-832D-98A024FB2FBA}" dt="2025-07-16T12:26:14.785" v="123" actId="478"/>
          <ac:grpSpMkLst>
            <pc:docMk/>
            <pc:sldMk cId="740663529" sldId="272"/>
            <ac:grpSpMk id="97" creationId="{C2B4FA8E-8252-612A-C86B-C20A043EC7A4}"/>
          </ac:grpSpMkLst>
        </pc:grpChg>
        <pc:picChg chg="add mod">
          <ac:chgData name="Mohd Kaisar" userId="9c081128-0687-4cc5-906f-c826450d4c39" providerId="ADAL" clId="{671FD63B-2061-4AA5-832D-98A024FB2FBA}" dt="2025-07-16T12:26:21.314" v="125" actId="1076"/>
          <ac:picMkLst>
            <pc:docMk/>
            <pc:sldMk cId="740663529" sldId="272"/>
            <ac:picMk id="10" creationId="{0EE566F8-EB06-0257-9057-B51BAE817BA7}"/>
          </ac:picMkLst>
        </pc:picChg>
        <pc:picChg chg="mod topLvl">
          <ac:chgData name="Mohd Kaisar" userId="9c081128-0687-4cc5-906f-c826450d4c39" providerId="ADAL" clId="{671FD63B-2061-4AA5-832D-98A024FB2FBA}" dt="2025-07-15T11:35:48.738" v="6" actId="1076"/>
          <ac:picMkLst>
            <pc:docMk/>
            <pc:sldMk cId="740663529" sldId="272"/>
            <ac:picMk id="70" creationId="{DEC81FA6-D76B-146E-D7DB-7E00E19FA399}"/>
          </ac:picMkLst>
        </pc:picChg>
        <pc:picChg chg="del">
          <ac:chgData name="Mohd Kaisar" userId="9c081128-0687-4cc5-906f-c826450d4c39" providerId="ADAL" clId="{671FD63B-2061-4AA5-832D-98A024FB2FBA}" dt="2025-07-15T11:35:36.785" v="0" actId="478"/>
          <ac:picMkLst>
            <pc:docMk/>
            <pc:sldMk cId="740663529" sldId="272"/>
            <ac:picMk id="71" creationId="{5025484B-2E41-1E79-925A-98E36350B29B}"/>
          </ac:picMkLst>
        </pc:picChg>
        <pc:cxnChg chg="del mod topLvl">
          <ac:chgData name="Mohd Kaisar" userId="9c081128-0687-4cc5-906f-c826450d4c39" providerId="ADAL" clId="{671FD63B-2061-4AA5-832D-98A024FB2FBA}" dt="2025-07-15T11:35:45.077" v="5" actId="478"/>
          <ac:cxnSpMkLst>
            <pc:docMk/>
            <pc:sldMk cId="740663529" sldId="272"/>
            <ac:cxnSpMk id="72" creationId="{A6B6A6AD-EE14-CA62-20EC-8D84CA4C34AD}"/>
          </ac:cxnSpMkLst>
        </pc:cxnChg>
      </pc:sldChg>
      <pc:sldChg chg="add del">
        <pc:chgData name="Mohd Kaisar" userId="9c081128-0687-4cc5-906f-c826450d4c39" providerId="ADAL" clId="{671FD63B-2061-4AA5-832D-98A024FB2FBA}" dt="2025-07-16T12:47:44.186" v="234" actId="47"/>
        <pc:sldMkLst>
          <pc:docMk/>
          <pc:sldMk cId="1571600081" sldId="275"/>
        </pc:sldMkLst>
      </pc:sldChg>
      <pc:sldMasterChg chg="addSp delSp modSp mod">
        <pc:chgData name="Mohd Kaisar" userId="9c081128-0687-4cc5-906f-c826450d4c39" providerId="ADAL" clId="{671FD63B-2061-4AA5-832D-98A024FB2FBA}" dt="2025-07-16T12:17:55.813" v="60" actId="207"/>
        <pc:sldMasterMkLst>
          <pc:docMk/>
          <pc:sldMasterMk cId="3087201848" sldId="2147483661"/>
        </pc:sldMasterMkLst>
        <pc:spChg chg="mod topLvl">
          <ac:chgData name="Mohd Kaisar" userId="9c081128-0687-4cc5-906f-c826450d4c39" providerId="ADAL" clId="{671FD63B-2061-4AA5-832D-98A024FB2FBA}" dt="2025-07-16T12:17:55.813" v="60" actId="207"/>
          <ac:spMkLst>
            <pc:docMk/>
            <pc:sldMasterMk cId="3087201848" sldId="2147483661"/>
            <ac:spMk id="3" creationId="{E6A62E7C-B7C7-E07D-38B0-7E9DBE53FBF5}"/>
          </ac:spMkLst>
        </pc:spChg>
        <pc:spChg chg="mod topLvl">
          <ac:chgData name="Mohd Kaisar" userId="9c081128-0687-4cc5-906f-c826450d4c39" providerId="ADAL" clId="{671FD63B-2061-4AA5-832D-98A024FB2FBA}" dt="2025-07-16T12:14:16.822" v="23" actId="207"/>
          <ac:spMkLst>
            <pc:docMk/>
            <pc:sldMasterMk cId="3087201848" sldId="2147483661"/>
            <ac:spMk id="6" creationId="{0078F538-F7F7-D16F-6929-7CD95D2D08D4}"/>
          </ac:spMkLst>
        </pc:spChg>
        <pc:spChg chg="mod">
          <ac:chgData name="Mohd Kaisar" userId="9c081128-0687-4cc5-906f-c826450d4c39" providerId="ADAL" clId="{671FD63B-2061-4AA5-832D-98A024FB2FBA}" dt="2025-07-16T12:15:48.113" v="39" actId="1076"/>
          <ac:spMkLst>
            <pc:docMk/>
            <pc:sldMasterMk cId="3087201848" sldId="2147483661"/>
            <ac:spMk id="9" creationId="{4436090B-0864-8EAA-2D3E-D976C74FA41F}"/>
          </ac:spMkLst>
        </pc:spChg>
        <pc:spChg chg="del topLvl">
          <ac:chgData name="Mohd Kaisar" userId="9c081128-0687-4cc5-906f-c826450d4c39" providerId="ADAL" clId="{671FD63B-2061-4AA5-832D-98A024FB2FBA}" dt="2025-07-16T12:16:12.460" v="48" actId="478"/>
          <ac:spMkLst>
            <pc:docMk/>
            <pc:sldMasterMk cId="3087201848" sldId="2147483661"/>
            <ac:spMk id="10" creationId="{BFF52187-21A0-FAE1-91DD-D25DB769055A}"/>
          </ac:spMkLst>
        </pc:spChg>
        <pc:spChg chg="del">
          <ac:chgData name="Mohd Kaisar" userId="9c081128-0687-4cc5-906f-c826450d4c39" providerId="ADAL" clId="{671FD63B-2061-4AA5-832D-98A024FB2FBA}" dt="2025-07-16T12:16:06.434" v="44" actId="478"/>
          <ac:spMkLst>
            <pc:docMk/>
            <pc:sldMasterMk cId="3087201848" sldId="2147483661"/>
            <ac:spMk id="11" creationId="{D37F9448-9FD3-2A17-5850-CD837E231262}"/>
          </ac:spMkLst>
        </pc:spChg>
        <pc:spChg chg="del">
          <ac:chgData name="Mohd Kaisar" userId="9c081128-0687-4cc5-906f-c826450d4c39" providerId="ADAL" clId="{671FD63B-2061-4AA5-832D-98A024FB2FBA}" dt="2025-07-16T12:16:08.197" v="45" actId="478"/>
          <ac:spMkLst>
            <pc:docMk/>
            <pc:sldMasterMk cId="3087201848" sldId="2147483661"/>
            <ac:spMk id="12" creationId="{65762B44-0C34-621C-DE9C-4FCF251A92F3}"/>
          </ac:spMkLst>
        </pc:spChg>
        <pc:spChg chg="add del topLvl">
          <ac:chgData name="Mohd Kaisar" userId="9c081128-0687-4cc5-906f-c826450d4c39" providerId="ADAL" clId="{671FD63B-2061-4AA5-832D-98A024FB2FBA}" dt="2025-07-16T12:13:27.958" v="13" actId="478"/>
          <ac:spMkLst>
            <pc:docMk/>
            <pc:sldMasterMk cId="3087201848" sldId="2147483661"/>
            <ac:spMk id="20" creationId="{26B901D0-8B11-8DF4-295F-D6387A84129B}"/>
          </ac:spMkLst>
        </pc:spChg>
        <pc:spChg chg="add del mod topLvl">
          <ac:chgData name="Mohd Kaisar" userId="9c081128-0687-4cc5-906f-c826450d4c39" providerId="ADAL" clId="{671FD63B-2061-4AA5-832D-98A024FB2FBA}" dt="2025-07-16T12:13:42.383" v="20" actId="164"/>
          <ac:spMkLst>
            <pc:docMk/>
            <pc:sldMasterMk cId="3087201848" sldId="2147483661"/>
            <ac:spMk id="21" creationId="{8DA66CC4-859A-7F0A-1568-608648DEDED9}"/>
          </ac:spMkLst>
        </pc:spChg>
        <pc:spChg chg="mod">
          <ac:chgData name="Mohd Kaisar" userId="9c081128-0687-4cc5-906f-c826450d4c39" providerId="ADAL" clId="{671FD63B-2061-4AA5-832D-98A024FB2FBA}" dt="2025-07-16T12:17:37.162" v="59" actId="571"/>
          <ac:spMkLst>
            <pc:docMk/>
            <pc:sldMasterMk cId="3087201848" sldId="2147483661"/>
            <ac:spMk id="23" creationId="{36EBB3E9-8858-D29B-AA73-A2D10226129C}"/>
          </ac:spMkLst>
        </pc:spChg>
        <pc:spChg chg="mod">
          <ac:chgData name="Mohd Kaisar" userId="9c081128-0687-4cc5-906f-c826450d4c39" providerId="ADAL" clId="{671FD63B-2061-4AA5-832D-98A024FB2FBA}" dt="2025-07-16T12:17:37.162" v="59" actId="571"/>
          <ac:spMkLst>
            <pc:docMk/>
            <pc:sldMasterMk cId="3087201848" sldId="2147483661"/>
            <ac:spMk id="24" creationId="{2A47388A-B6B3-1CDD-266E-1095845B2B38}"/>
          </ac:spMkLst>
        </pc:spChg>
        <pc:grpChg chg="add mod">
          <ac:chgData name="Mohd Kaisar" userId="9c081128-0687-4cc5-906f-c826450d4c39" providerId="ADAL" clId="{671FD63B-2061-4AA5-832D-98A024FB2FBA}" dt="2025-07-16T12:17:26.812" v="58" actId="1036"/>
          <ac:grpSpMkLst>
            <pc:docMk/>
            <pc:sldMasterMk cId="3087201848" sldId="2147483661"/>
            <ac:grpSpMk id="2" creationId="{01609837-A8AD-5109-AF33-880B07B7AC84}"/>
          </ac:grpSpMkLst>
        </pc:grpChg>
        <pc:grpChg chg="del">
          <ac:chgData name="Mohd Kaisar" userId="9c081128-0687-4cc5-906f-c826450d4c39" providerId="ADAL" clId="{671FD63B-2061-4AA5-832D-98A024FB2FBA}" dt="2025-07-16T12:16:08.197" v="45" actId="478"/>
          <ac:grpSpMkLst>
            <pc:docMk/>
            <pc:sldMasterMk cId="3087201848" sldId="2147483661"/>
            <ac:grpSpMk id="13" creationId="{3A6DDC43-4121-21C7-3B96-CED3901C91BB}"/>
          </ac:grpSpMkLst>
        </pc:grpChg>
        <pc:grpChg chg="del">
          <ac:chgData name="Mohd Kaisar" userId="9c081128-0687-4cc5-906f-c826450d4c39" providerId="ADAL" clId="{671FD63B-2061-4AA5-832D-98A024FB2FBA}" dt="2025-07-16T12:13:52.841" v="22" actId="478"/>
          <ac:grpSpMkLst>
            <pc:docMk/>
            <pc:sldMasterMk cId="3087201848" sldId="2147483661"/>
            <ac:grpSpMk id="14" creationId="{5315F033-9A93-C65F-8D58-DC6378F0AF44}"/>
          </ac:grpSpMkLst>
        </pc:grpChg>
        <pc:grpChg chg="add mod">
          <ac:chgData name="Mohd Kaisar" userId="9c081128-0687-4cc5-906f-c826450d4c39" providerId="ADAL" clId="{671FD63B-2061-4AA5-832D-98A024FB2FBA}" dt="2025-07-16T12:17:37.162" v="59" actId="571"/>
          <ac:grpSpMkLst>
            <pc:docMk/>
            <pc:sldMasterMk cId="3087201848" sldId="2147483661"/>
            <ac:grpSpMk id="18" creationId="{D96F7494-3D95-9671-D6CF-793D1D5B6A69}"/>
          </ac:grpSpMkLst>
        </pc:grpChg>
        <pc:grpChg chg="add del">
          <ac:chgData name="Mohd Kaisar" userId="9c081128-0687-4cc5-906f-c826450d4c39" providerId="ADAL" clId="{671FD63B-2061-4AA5-832D-98A024FB2FBA}" dt="2025-07-16T12:16:12.460" v="48" actId="478"/>
          <ac:grpSpMkLst>
            <pc:docMk/>
            <pc:sldMasterMk cId="3087201848" sldId="2147483661"/>
            <ac:grpSpMk id="19" creationId="{9F98A119-494E-641B-2DA3-3EFEE2CAEE76}"/>
          </ac:grpSpMkLst>
        </pc:grpChg>
        <pc:grpChg chg="add del">
          <ac:chgData name="Mohd Kaisar" userId="9c081128-0687-4cc5-906f-c826450d4c39" providerId="ADAL" clId="{671FD63B-2061-4AA5-832D-98A024FB2FBA}" dt="2025-07-16T12:13:32.776" v="14" actId="165"/>
          <ac:grpSpMkLst>
            <pc:docMk/>
            <pc:sldMasterMk cId="3087201848" sldId="2147483661"/>
            <ac:grpSpMk id="22" creationId="{4181BC76-B6A6-B67D-DC52-74C28F58C919}"/>
          </ac:grpSpMkLst>
        </pc:grpChg>
        <pc:picChg chg="add del mod">
          <ac:chgData name="Mohd Kaisar" userId="9c081128-0687-4cc5-906f-c826450d4c39" providerId="ADAL" clId="{671FD63B-2061-4AA5-832D-98A024FB2FBA}" dt="2025-07-16T12:15:58.121" v="41" actId="478"/>
          <ac:picMkLst>
            <pc:docMk/>
            <pc:sldMasterMk cId="3087201848" sldId="2147483661"/>
            <ac:picMk id="7" creationId="{A4ED49AA-8289-F22F-66A8-25A49034E212}"/>
          </ac:picMkLst>
        </pc:picChg>
        <pc:picChg chg="mod">
          <ac:chgData name="Mohd Kaisar" userId="9c081128-0687-4cc5-906f-c826450d4c39" providerId="ADAL" clId="{671FD63B-2061-4AA5-832D-98A024FB2FBA}" dt="2025-07-16T12:14:37.167" v="32" actId="1038"/>
          <ac:picMkLst>
            <pc:docMk/>
            <pc:sldMasterMk cId="3087201848" sldId="2147483661"/>
            <ac:picMk id="8" creationId="{D3C2C946-B0A3-40AE-C407-13D0251B5FA5}"/>
          </ac:picMkLst>
        </pc:picChg>
      </pc:sldMasterChg>
      <pc:sldMasterChg chg="delSp modSp new mod addSldLayout">
        <pc:chgData name="Mohd Kaisar" userId="9c081128-0687-4cc5-906f-c826450d4c39" providerId="ADAL" clId="{671FD63B-2061-4AA5-832D-98A024FB2FBA}" dt="2025-07-16T12:22:43.933" v="93" actId="478"/>
        <pc:sldMasterMkLst>
          <pc:docMk/>
          <pc:sldMasterMk cId="2269232269" sldId="2147483664"/>
        </pc:sldMasterMkLst>
        <pc:spChg chg="del">
          <ac:chgData name="Mohd Kaisar" userId="9c081128-0687-4cc5-906f-c826450d4c39" providerId="ADAL" clId="{671FD63B-2061-4AA5-832D-98A024FB2FBA}" dt="2025-07-16T12:22:43.933" v="93" actId="478"/>
          <ac:spMkLst>
            <pc:docMk/>
            <pc:sldMasterMk cId="2269232269" sldId="2147483664"/>
            <ac:spMk id="2" creationId="{9289A9E9-033A-BD68-BAA2-EDEC3DD8F331}"/>
          </ac:spMkLst>
        </pc:spChg>
        <pc:spChg chg="del">
          <ac:chgData name="Mohd Kaisar" userId="9c081128-0687-4cc5-906f-c826450d4c39" providerId="ADAL" clId="{671FD63B-2061-4AA5-832D-98A024FB2FBA}" dt="2025-07-16T12:22:43.933" v="93" actId="478"/>
          <ac:spMkLst>
            <pc:docMk/>
            <pc:sldMasterMk cId="2269232269" sldId="2147483664"/>
            <ac:spMk id="3" creationId="{31D3823E-85CF-2833-1CCD-0EAE2BC31CE0}"/>
          </ac:spMkLst>
        </pc:spChg>
        <pc:spChg chg="del">
          <ac:chgData name="Mohd Kaisar" userId="9c081128-0687-4cc5-906f-c826450d4c39" providerId="ADAL" clId="{671FD63B-2061-4AA5-832D-98A024FB2FBA}" dt="2025-07-16T12:22:43.933" v="93" actId="478"/>
          <ac:spMkLst>
            <pc:docMk/>
            <pc:sldMasterMk cId="2269232269" sldId="2147483664"/>
            <ac:spMk id="4" creationId="{4F285C27-C562-E16D-A531-0E3D0C49EEE4}"/>
          </ac:spMkLst>
        </pc:spChg>
        <pc:spChg chg="del">
          <ac:chgData name="Mohd Kaisar" userId="9c081128-0687-4cc5-906f-c826450d4c39" providerId="ADAL" clId="{671FD63B-2061-4AA5-832D-98A024FB2FBA}" dt="2025-07-16T12:22:43.933" v="93" actId="478"/>
          <ac:spMkLst>
            <pc:docMk/>
            <pc:sldMasterMk cId="2269232269" sldId="2147483664"/>
            <ac:spMk id="5" creationId="{C8ED76DA-3F10-AF69-7757-0752E3B60965}"/>
          </ac:spMkLst>
        </pc:spChg>
        <pc:spChg chg="del">
          <ac:chgData name="Mohd Kaisar" userId="9c081128-0687-4cc5-906f-c826450d4c39" providerId="ADAL" clId="{671FD63B-2061-4AA5-832D-98A024FB2FBA}" dt="2025-07-16T12:22:43.933" v="93" actId="478"/>
          <ac:spMkLst>
            <pc:docMk/>
            <pc:sldMasterMk cId="2269232269" sldId="2147483664"/>
            <ac:spMk id="6" creationId="{4D2CFE9A-AA09-591E-847D-26946836AECD}"/>
          </ac:spMkLst>
        </pc:spChg>
        <pc:sldLayoutChg chg="new replId">
          <pc:chgData name="Mohd Kaisar" userId="9c081128-0687-4cc5-906f-c826450d4c39" providerId="ADAL" clId="{671FD63B-2061-4AA5-832D-98A024FB2FBA}" dt="2025-07-16T12:22:41.422" v="91" actId="6938"/>
          <pc:sldLayoutMkLst>
            <pc:docMk/>
            <pc:sldMasterMk cId="2269232269" sldId="2147483664"/>
            <pc:sldLayoutMk cId="4052932322" sldId="2147483665"/>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141507942" sldId="2147483666"/>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694683168" sldId="2147483667"/>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1505531313" sldId="2147483668"/>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3305340292" sldId="2147483669"/>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567814431" sldId="2147483670"/>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4137145578" sldId="2147483671"/>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3636447179" sldId="2147483672"/>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3485006141" sldId="2147483673"/>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2025368735" sldId="2147483674"/>
          </pc:sldLayoutMkLst>
        </pc:sldLayoutChg>
        <pc:sldLayoutChg chg="new replId">
          <pc:chgData name="Mohd Kaisar" userId="9c081128-0687-4cc5-906f-c826450d4c39" providerId="ADAL" clId="{671FD63B-2061-4AA5-832D-98A024FB2FBA}" dt="2025-07-16T12:22:41.422" v="91" actId="6938"/>
          <pc:sldLayoutMkLst>
            <pc:docMk/>
            <pc:sldMasterMk cId="2269232269" sldId="2147483664"/>
            <pc:sldLayoutMk cId="1292803136" sldId="2147483675"/>
          </pc:sldLayoutMkLst>
        </pc:sldLayoutChg>
      </pc:sldMasterChg>
    </pc:docChg>
  </pc:docChgLst>
  <pc:docChgLst>
    <pc:chgData name="Mohd Kaisar" userId="9c081128-0687-4cc5-906f-c826450d4c39" providerId="ADAL" clId="{44C7847B-C20C-463A-BA60-210619A71456}"/>
    <pc:docChg chg="undo custSel addSld delSld modSld modMainMaster">
      <pc:chgData name="Mohd Kaisar" userId="9c081128-0687-4cc5-906f-c826450d4c39" providerId="ADAL" clId="{44C7847B-C20C-463A-BA60-210619A71456}" dt="2025-03-12T06:11:33.439" v="22" actId="14100"/>
      <pc:docMkLst>
        <pc:docMk/>
      </pc:docMkLst>
      <pc:sldChg chg="del">
        <pc:chgData name="Mohd Kaisar" userId="9c081128-0687-4cc5-906f-c826450d4c39" providerId="ADAL" clId="{44C7847B-C20C-463A-BA60-210619A71456}" dt="2025-03-12T06:10:54.970" v="21" actId="47"/>
        <pc:sldMkLst>
          <pc:docMk/>
          <pc:sldMk cId="3247350826" sldId="262"/>
        </pc:sldMkLst>
      </pc:sldChg>
      <pc:sldChg chg="add del">
        <pc:chgData name="Mohd Kaisar" userId="9c081128-0687-4cc5-906f-c826450d4c39" providerId="ADAL" clId="{44C7847B-C20C-463A-BA60-210619A71456}" dt="2025-03-12T06:10:54.030" v="20" actId="47"/>
        <pc:sldMkLst>
          <pc:docMk/>
          <pc:sldMk cId="2849240956" sldId="268"/>
        </pc:sldMkLst>
      </pc:sldChg>
      <pc:sldChg chg="addSp delSp modSp mod">
        <pc:chgData name="Mohd Kaisar" userId="9c081128-0687-4cc5-906f-c826450d4c39" providerId="ADAL" clId="{44C7847B-C20C-463A-BA60-210619A71456}" dt="2025-03-11T11:52:05.987" v="18" actId="164"/>
        <pc:sldMkLst>
          <pc:docMk/>
          <pc:sldMk cId="740663529" sldId="272"/>
        </pc:sldMkLst>
      </pc:sldChg>
      <pc:sldMasterChg chg="modSp mod">
        <pc:chgData name="Mohd Kaisar" userId="9c081128-0687-4cc5-906f-c826450d4c39" providerId="ADAL" clId="{44C7847B-C20C-463A-BA60-210619A71456}" dt="2025-03-12T06:11:33.439" v="22" actId="14100"/>
        <pc:sldMasterMkLst>
          <pc:docMk/>
          <pc:sldMasterMk cId="3087201848" sldId="2147483661"/>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ADAD7-F2D7-48B4-896D-80625584E88D}" type="datetimeFigureOut">
              <a:rPr lang="en-IN" smtClean="0"/>
              <a:t>14-08-2025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87AB6-0C90-4C13-BFEE-4EBE8F3CA032}" type="slidenum">
              <a:rPr lang="en-IN" smtClean="0"/>
              <a:t>‹#›</a:t>
            </a:fld>
            <a:endParaRPr lang="en-IN"/>
          </a:p>
        </p:txBody>
      </p:sp>
    </p:spTree>
    <p:extLst>
      <p:ext uri="{BB962C8B-B14F-4D97-AF65-F5344CB8AC3E}">
        <p14:creationId xmlns:p14="http://schemas.microsoft.com/office/powerpoint/2010/main" val="7087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In this slide, the trainers would be making the audience aware about the program and need of this program</a:t>
            </a:r>
            <a:r>
              <a:rPr lang="en-US" b="0" dirty="0"/>
              <a:t>.</a:t>
            </a:r>
            <a:endParaRPr lang="en-US" dirty="0"/>
          </a:p>
          <a:p>
            <a:endParaRPr lang="en-IN" dirty="0"/>
          </a:p>
        </p:txBody>
      </p:sp>
      <p:sp>
        <p:nvSpPr>
          <p:cNvPr id="4" name="Slide Number Placeholder 3"/>
          <p:cNvSpPr>
            <a:spLocks noGrp="1"/>
          </p:cNvSpPr>
          <p:nvPr>
            <p:ph type="sldNum" sz="quarter" idx="10"/>
          </p:nvPr>
        </p:nvSpPr>
        <p:spPr/>
        <p:txBody>
          <a:bodyPr/>
          <a:lstStyle/>
          <a:p>
            <a:fld id="{61387AB6-0C90-4C13-BFEE-4EBE8F3CA032}" type="slidenum">
              <a:rPr lang="en-IN" smtClean="0"/>
              <a:t>1</a:t>
            </a:fld>
            <a:endParaRPr lang="en-IN"/>
          </a:p>
        </p:txBody>
      </p:sp>
    </p:spTree>
    <p:extLst>
      <p:ext uri="{BB962C8B-B14F-4D97-AF65-F5344CB8AC3E}">
        <p14:creationId xmlns:p14="http://schemas.microsoft.com/office/powerpoint/2010/main" val="249567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its benefits, Generative AI also presents several challenges. One major risk is the generation of biased or incorrect financial outputs, especially when the model is trained on poor-quality or incomplete data. Financial data is sensitive, so there are significant concerns about data security and privacy. Moreover, regulatory frameworks are still evolving, and using AI-generated content in decision-making may violate compliance norms. Another issue is that Generative AI often functions as a black box, making it difficult to explain how it reached a particular conclusion. The cost of setting up and maintaining these systems can also be high, especially for small institutions. Lastly, excessive dependence on AI could reduce human oversight in critical areas.</a:t>
            </a:r>
          </a:p>
        </p:txBody>
      </p:sp>
      <p:sp>
        <p:nvSpPr>
          <p:cNvPr id="4" name="Slide Number Placeholder 3"/>
          <p:cNvSpPr>
            <a:spLocks noGrp="1"/>
          </p:cNvSpPr>
          <p:nvPr>
            <p:ph type="sldNum" sz="quarter" idx="10"/>
          </p:nvPr>
        </p:nvSpPr>
        <p:spPr/>
        <p:txBody>
          <a:bodyPr/>
          <a:lstStyle/>
          <a:p>
            <a:fld id="{61387AB6-0C90-4C13-BFEE-4EBE8F3CA032}" type="slidenum">
              <a:rPr lang="en-IN" smtClean="0"/>
              <a:t>11</a:t>
            </a:fld>
            <a:endParaRPr lang="en-IN"/>
          </a:p>
        </p:txBody>
      </p:sp>
    </p:spTree>
    <p:extLst>
      <p:ext uri="{BB962C8B-B14F-4D97-AF65-F5344CB8AC3E}">
        <p14:creationId xmlns:p14="http://schemas.microsoft.com/office/powerpoint/2010/main" val="3285958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wraps up our exploration of how Generative AI is impacting the FinTech sector. We have seen that Generative AI is not just a buzzword—it is actually being used to automate processes, offer personalized financial experiences, and support smarter decision-making. The benefits are significant—ranging from improved efficiency to reduced operational costs. However, challenges remain, particularly in areas such as ethical use, regulation, and data privacy. Going forward, the true potential of Generative AI in FinTech will depend on how responsibly and thoughtfully it is integrated into existing systems. This also underlines the importance of nurturing skilled professionals who can implement and manage such technologies effectively.</a:t>
            </a:r>
          </a:p>
        </p:txBody>
      </p:sp>
      <p:sp>
        <p:nvSpPr>
          <p:cNvPr id="4" name="Slide Number Placeholder 3"/>
          <p:cNvSpPr>
            <a:spLocks noGrp="1"/>
          </p:cNvSpPr>
          <p:nvPr>
            <p:ph type="sldNum" sz="quarter" idx="10"/>
          </p:nvPr>
        </p:nvSpPr>
        <p:spPr/>
        <p:txBody>
          <a:bodyPr/>
          <a:lstStyle/>
          <a:p>
            <a:fld id="{61387AB6-0C90-4C13-BFEE-4EBE8F3CA032}" type="slidenum">
              <a:rPr lang="en-IN" smtClean="0"/>
              <a:t>12</a:t>
            </a:fld>
            <a:endParaRPr lang="en-IN"/>
          </a:p>
        </p:txBody>
      </p:sp>
    </p:spTree>
    <p:extLst>
      <p:ext uri="{BB962C8B-B14F-4D97-AF65-F5344CB8AC3E}">
        <p14:creationId xmlns:p14="http://schemas.microsoft.com/office/powerpoint/2010/main" val="299324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would be briefing the students that this content has been prepared for the educational purpose only and is referred from multiple sites which are cited in the last.​</a:t>
            </a:r>
          </a:p>
          <a:p>
            <a:r>
              <a:rPr lang="en-US" b="1" dirty="0"/>
              <a:t>---------------------------------------------------​</a:t>
            </a:r>
          </a:p>
          <a:p>
            <a:r>
              <a:rPr lang="en-US" b="1" dirty="0"/>
              <a:t>A disclaimer is a statement or notice that is intended to clarify, limit, or provide information about the scope, limitations, or potential risks associated with certain actions, information, products, services, or content. </a:t>
            </a:r>
          </a:p>
          <a:p>
            <a:endParaRPr lang="en-IN" b="1" dirty="0"/>
          </a:p>
        </p:txBody>
      </p:sp>
      <p:sp>
        <p:nvSpPr>
          <p:cNvPr id="4" name="Slide Number Placeholder 3"/>
          <p:cNvSpPr>
            <a:spLocks noGrp="1"/>
          </p:cNvSpPr>
          <p:nvPr>
            <p:ph type="sldNum" sz="quarter" idx="10"/>
          </p:nvPr>
        </p:nvSpPr>
        <p:spPr/>
        <p:txBody>
          <a:bodyPr/>
          <a:lstStyle/>
          <a:p>
            <a:fld id="{61387AB6-0C90-4C13-BFEE-4EBE8F3CA032}" type="slidenum">
              <a:rPr lang="en-IN" smtClean="0"/>
              <a:t>2</a:t>
            </a:fld>
            <a:endParaRPr lang="en-IN"/>
          </a:p>
        </p:txBody>
      </p:sp>
    </p:spTree>
    <p:extLst>
      <p:ext uri="{BB962C8B-B14F-4D97-AF65-F5344CB8AC3E}">
        <p14:creationId xmlns:p14="http://schemas.microsoft.com/office/powerpoint/2010/main" val="366200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financial technology—commonly called FinTech—is changing the way people interact with money. From mobile banking to investment tracking, there is a strong demand for smart, efficient, and user-friendly applications.</a:t>
            </a:r>
          </a:p>
          <a:p>
            <a:r>
              <a:rPr lang="en-US" dirty="0"/>
              <a:t>However, traditional methods of web development can be time-consuming and require significant manual effort, especially when building interfaces for complex financial functions.</a:t>
            </a:r>
          </a:p>
          <a:p>
            <a:r>
              <a:rPr lang="en-US" dirty="0"/>
              <a:t>This is where Generative AI comes in. By using AI models that can generate code, content, and designs, we can drastically reduce the development time and enhance flexibility.</a:t>
            </a:r>
          </a:p>
          <a:p>
            <a:r>
              <a:rPr lang="en-US" dirty="0"/>
              <a:t>In this session, we will explore how combining Generative AI with Python-based tools like Streamlit can help build functional FinTech web applications quickly and effectively.</a:t>
            </a:r>
          </a:p>
        </p:txBody>
      </p:sp>
      <p:sp>
        <p:nvSpPr>
          <p:cNvPr id="4" name="Slide Number Placeholder 3"/>
          <p:cNvSpPr>
            <a:spLocks noGrp="1"/>
          </p:cNvSpPr>
          <p:nvPr>
            <p:ph type="sldNum" sz="quarter" idx="10"/>
          </p:nvPr>
        </p:nvSpPr>
        <p:spPr/>
        <p:txBody>
          <a:bodyPr/>
          <a:lstStyle/>
          <a:p>
            <a:fld id="{61387AB6-0C90-4C13-BFEE-4EBE8F3CA032}" type="slidenum">
              <a:rPr lang="en-IN" smtClean="0"/>
              <a:t>4</a:t>
            </a:fld>
            <a:endParaRPr lang="en-IN"/>
          </a:p>
        </p:txBody>
      </p:sp>
    </p:spTree>
    <p:extLst>
      <p:ext uri="{BB962C8B-B14F-4D97-AF65-F5344CB8AC3E}">
        <p14:creationId xmlns:p14="http://schemas.microsoft.com/office/powerpoint/2010/main" val="237259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financial technology (FinTech) sector is undergoing rapid digital transformation. It deals with huge volumes of sensitive, regulated, and structured data — from transactions to user identities.</a:t>
            </a:r>
          </a:p>
          <a:p>
            <a:r>
              <a:rPr lang="en-US" dirty="0"/>
              <a:t>Traditionally, customer support, risk analysis, content creation, and reporting are done manually or through rule-based systems. These methods can be rigid, slow, and prone to error.</a:t>
            </a:r>
          </a:p>
          <a:p>
            <a:r>
              <a:rPr lang="en-US" dirty="0"/>
              <a:t>Generative AI offers dynamic capabilities like generating human-like responses, creating personalized financial summaries, explaining complex terms in simple language, or generating synthetic financial datasets for training models.</a:t>
            </a:r>
          </a:p>
          <a:p>
            <a:r>
              <a:rPr lang="en-US" dirty="0"/>
              <a:t>It also plays a growing role in </a:t>
            </a:r>
            <a:r>
              <a:rPr lang="en-US" b="1" dirty="0"/>
              <a:t>detecting fraud</a:t>
            </a:r>
            <a:r>
              <a:rPr lang="en-US" dirty="0"/>
              <a:t>, </a:t>
            </a:r>
            <a:r>
              <a:rPr lang="en-US" b="1" dirty="0"/>
              <a:t>generating audit reports</a:t>
            </a:r>
            <a:r>
              <a:rPr lang="en-US" dirty="0"/>
              <a:t>, and </a:t>
            </a:r>
            <a:r>
              <a:rPr lang="en-US" b="1" dirty="0"/>
              <a:t>educating customers</a:t>
            </a:r>
            <a:r>
              <a:rPr lang="en-US" dirty="0"/>
              <a:t> through interactive financial assistants.</a:t>
            </a:r>
          </a:p>
          <a:p>
            <a:r>
              <a:rPr lang="en-US" dirty="0"/>
              <a:t>Generative AI meets the FinTech sector’s urgent need for speed, scale, accuracy, and personalization.</a:t>
            </a:r>
          </a:p>
        </p:txBody>
      </p:sp>
      <p:sp>
        <p:nvSpPr>
          <p:cNvPr id="4" name="Slide Number Placeholder 3"/>
          <p:cNvSpPr>
            <a:spLocks noGrp="1"/>
          </p:cNvSpPr>
          <p:nvPr>
            <p:ph type="sldNum" sz="quarter" idx="10"/>
          </p:nvPr>
        </p:nvSpPr>
        <p:spPr/>
        <p:txBody>
          <a:bodyPr/>
          <a:lstStyle/>
          <a:p>
            <a:fld id="{61387AB6-0C90-4C13-BFEE-4EBE8F3CA032}" type="slidenum">
              <a:rPr lang="en-IN" smtClean="0"/>
              <a:t>5</a:t>
            </a:fld>
            <a:endParaRPr lang="en-IN"/>
          </a:p>
        </p:txBody>
      </p:sp>
    </p:spTree>
    <p:extLst>
      <p:ext uri="{BB962C8B-B14F-4D97-AF65-F5344CB8AC3E}">
        <p14:creationId xmlns:p14="http://schemas.microsoft.com/office/powerpoint/2010/main" val="4103318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AI refers to a category of artificial intelligence that can create new content — not just analyze or classify existing data. This includes generating text, images, videos, and importantly, code.</a:t>
            </a:r>
          </a:p>
          <a:p>
            <a:r>
              <a:rPr lang="en-US" dirty="0"/>
              <a:t>The most popular example is Large Language Models, such as GPT, which can understand and respond to natural language prompts.</a:t>
            </a:r>
          </a:p>
          <a:p>
            <a:r>
              <a:rPr lang="en-US" dirty="0"/>
              <a:t>For web development, this means we can describe what we want in plain English — such as "create a form to collect user income details" — and the model generates the appropriate HTML or Python code.</a:t>
            </a:r>
          </a:p>
          <a:p>
            <a:r>
              <a:rPr lang="en-US" dirty="0"/>
              <a:t>This makes it possible to prototype interfaces or logic without deep coding knowledge, allowing both faculty and students to focus on solving domain-specific problems instead of struggling with syntax.</a:t>
            </a:r>
          </a:p>
          <a:p>
            <a:endParaRPr lang="en-US" dirty="0"/>
          </a:p>
        </p:txBody>
      </p:sp>
      <p:sp>
        <p:nvSpPr>
          <p:cNvPr id="4" name="Slide Number Placeholder 3"/>
          <p:cNvSpPr>
            <a:spLocks noGrp="1"/>
          </p:cNvSpPr>
          <p:nvPr>
            <p:ph type="sldNum" sz="quarter" idx="10"/>
          </p:nvPr>
        </p:nvSpPr>
        <p:spPr/>
        <p:txBody>
          <a:bodyPr/>
          <a:lstStyle/>
          <a:p>
            <a:fld id="{61387AB6-0C90-4C13-BFEE-4EBE8F3CA032}" type="slidenum">
              <a:rPr lang="en-IN" smtClean="0"/>
              <a:t>6</a:t>
            </a:fld>
            <a:endParaRPr lang="en-IN"/>
          </a:p>
        </p:txBody>
      </p:sp>
    </p:spTree>
    <p:extLst>
      <p:ext uri="{BB962C8B-B14F-4D97-AF65-F5344CB8AC3E}">
        <p14:creationId xmlns:p14="http://schemas.microsoft.com/office/powerpoint/2010/main" val="648856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design FinTech applications, we're working in a domain that deals directly with users' finances — investments, loans, spending, and savings.</a:t>
            </a:r>
          </a:p>
          <a:p>
            <a:r>
              <a:rPr lang="en-US" dirty="0"/>
              <a:t>That means there are unique requirements. The application must be secure, accurate, and easy to use. A confusing interface or even a small error in calculations can damage user trust.</a:t>
            </a:r>
          </a:p>
          <a:p>
            <a:r>
              <a:rPr lang="en-US" dirty="0"/>
              <a:t>Common UI elements include expense trackers, dashboards, calculators, and interactive charts. These require real-time responsiveness and a clean layout.</a:t>
            </a:r>
          </a:p>
          <a:p>
            <a:r>
              <a:rPr lang="en-US" dirty="0"/>
              <a:t>Also, since financial apps often need to follow legal and regulatory standards, developers must ensure that the app architecture supports secure data handling and compliance.</a:t>
            </a:r>
          </a:p>
          <a:p>
            <a:r>
              <a:rPr lang="en-US" dirty="0"/>
              <a:t>As we move forward, we'll see how Generative AI can help meet these demanding requirements more easily.</a:t>
            </a:r>
          </a:p>
          <a:p>
            <a:endParaRPr lang="en-US" dirty="0"/>
          </a:p>
        </p:txBody>
      </p:sp>
      <p:sp>
        <p:nvSpPr>
          <p:cNvPr id="4" name="Slide Number Placeholder 3"/>
          <p:cNvSpPr>
            <a:spLocks noGrp="1"/>
          </p:cNvSpPr>
          <p:nvPr>
            <p:ph type="sldNum" sz="quarter" idx="10"/>
          </p:nvPr>
        </p:nvSpPr>
        <p:spPr/>
        <p:txBody>
          <a:bodyPr/>
          <a:lstStyle/>
          <a:p>
            <a:fld id="{61387AB6-0C90-4C13-BFEE-4EBE8F3CA032}" type="slidenum">
              <a:rPr lang="en-IN" smtClean="0"/>
              <a:t>7</a:t>
            </a:fld>
            <a:endParaRPr lang="en-IN"/>
          </a:p>
        </p:txBody>
      </p:sp>
    </p:spTree>
    <p:extLst>
      <p:ext uri="{BB962C8B-B14F-4D97-AF65-F5344CB8AC3E}">
        <p14:creationId xmlns:p14="http://schemas.microsoft.com/office/powerpoint/2010/main" val="4138456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Discuss the tools</a:t>
            </a:r>
            <a:r>
              <a:rPr lang="en-US" b="1" i="1" baseline="0" dirty="0"/>
              <a:t> and technologies used to build an application.</a:t>
            </a:r>
            <a:endParaRPr lang="en-US" b="1" i="1" dirty="0"/>
          </a:p>
          <a:p>
            <a:endParaRPr lang="en-US" b="1" dirty="0"/>
          </a:p>
          <a:p>
            <a:pPr marL="228600" indent="-228600">
              <a:buFont typeface="+mj-lt"/>
              <a:buAutoNum type="arabicPeriod"/>
            </a:pPr>
            <a:r>
              <a:rPr lang="en-US" b="1" dirty="0"/>
              <a:t>Python</a:t>
            </a:r>
            <a:r>
              <a:rPr lang="en-US" b="0" dirty="0"/>
              <a:t>:</a:t>
            </a:r>
            <a:r>
              <a:rPr lang="en-US" b="0" baseline="0" dirty="0"/>
              <a:t> </a:t>
            </a:r>
            <a:r>
              <a:rPr lang="en-US" dirty="0"/>
              <a:t>Python is the backbone of our project. It handles the core logic, processes the data, and controls what happens behind the scenes. We chose Python because it is beginner-friendly, has a vast ecosystem of libraries, and is commonly used in AI and data projects.</a:t>
            </a:r>
          </a:p>
          <a:p>
            <a:pPr marL="228600" indent="-228600">
              <a:buFont typeface="+mj-lt"/>
              <a:buAutoNum type="arabicPeriod"/>
            </a:pPr>
            <a:r>
              <a:rPr lang="en-US" b="1" dirty="0"/>
              <a:t>Streamlit</a:t>
            </a:r>
            <a:r>
              <a:rPr lang="en-US" b="0" dirty="0"/>
              <a:t>:</a:t>
            </a:r>
            <a:r>
              <a:rPr lang="en-US" b="0" baseline="0" dirty="0"/>
              <a:t> </a:t>
            </a:r>
            <a:r>
              <a:rPr lang="en-US" dirty="0"/>
              <a:t>Streamlit allows us to quickly convert Python scripts into interactive web apps. It is perfect for non-web developers who still want to create clean, modern UIs without touching HTML or CSS. Just a few lines of Python code are enough to build full dashboards or interfaces.</a:t>
            </a:r>
          </a:p>
          <a:p>
            <a:pPr marL="228600" indent="-228600">
              <a:buFont typeface="+mj-lt"/>
              <a:buAutoNum type="arabicPeriod"/>
            </a:pPr>
            <a:r>
              <a:rPr lang="en-US" b="1" dirty="0"/>
              <a:t>GitHub</a:t>
            </a:r>
            <a:r>
              <a:rPr lang="en-US" b="0" dirty="0"/>
              <a:t>:</a:t>
            </a:r>
            <a:r>
              <a:rPr lang="en-US" b="0" baseline="0" dirty="0"/>
              <a:t> </a:t>
            </a:r>
            <a:r>
              <a:rPr lang="en-US" dirty="0"/>
              <a:t>We use GitHub for version control, so every change in the code is tracked. It also supports team collaboration—multiple people can work on the same project. Moreover, Streamlit apps can be deployed directly from GitHub repositories to Streamlit Community Cloud.</a:t>
            </a:r>
          </a:p>
          <a:p>
            <a:pPr marL="228600" indent="-228600">
              <a:buFont typeface="+mj-lt"/>
              <a:buAutoNum type="arabicPeriod"/>
            </a:pPr>
            <a:r>
              <a:rPr lang="en-US" b="1" dirty="0"/>
              <a:t>Generative AI Tools</a:t>
            </a:r>
            <a:r>
              <a:rPr lang="en-US" b="0" dirty="0"/>
              <a:t>:</a:t>
            </a:r>
            <a:r>
              <a:rPr lang="en-US" b="0" baseline="0" dirty="0"/>
              <a:t> </a:t>
            </a:r>
            <a:r>
              <a:rPr lang="en-US" dirty="0"/>
              <a:t>Tools like ChatGPT, GitHub Copilot, or Gemini helped us write and debug code faster. Instead of writing every line from scratch, we described what we needed and let the tools generate code suggestions. This saved time and helped us avoid common errors.</a:t>
            </a:r>
          </a:p>
          <a:p>
            <a:pPr marL="228600" indent="-228600">
              <a:buFont typeface="+mj-lt"/>
              <a:buAutoNum type="arabicPeriod"/>
            </a:pPr>
            <a:r>
              <a:rPr lang="en-US" b="1" dirty="0"/>
              <a:t>Pandas, </a:t>
            </a:r>
            <a:r>
              <a:rPr lang="en-US" b="1" dirty="0" err="1"/>
              <a:t>NumPy</a:t>
            </a:r>
            <a:r>
              <a:rPr lang="en-US" b="1" dirty="0"/>
              <a:t>, Matplotlib</a:t>
            </a:r>
            <a:r>
              <a:rPr lang="en-US" b="0" dirty="0"/>
              <a:t>:</a:t>
            </a:r>
            <a:r>
              <a:rPr lang="en-US" b="0" baseline="0" dirty="0"/>
              <a:t> </a:t>
            </a:r>
            <a:r>
              <a:rPr lang="en-US" dirty="0"/>
              <a:t>These are standard Python libraries used in almost every data project. Pandas and </a:t>
            </a:r>
            <a:r>
              <a:rPr lang="en-US" dirty="0" err="1"/>
              <a:t>NumPy</a:t>
            </a:r>
            <a:r>
              <a:rPr lang="en-US" dirty="0"/>
              <a:t> helped us manipulate data—like filtering, sorting, and cleaning. Matplotlib allowed us to create basic visualizations, which we later integrated into our Streamlit app.</a:t>
            </a:r>
          </a:p>
        </p:txBody>
      </p:sp>
      <p:sp>
        <p:nvSpPr>
          <p:cNvPr id="4" name="Slide Number Placeholder 3"/>
          <p:cNvSpPr>
            <a:spLocks noGrp="1"/>
          </p:cNvSpPr>
          <p:nvPr>
            <p:ph type="sldNum" sz="quarter" idx="10"/>
          </p:nvPr>
        </p:nvSpPr>
        <p:spPr/>
        <p:txBody>
          <a:bodyPr/>
          <a:lstStyle/>
          <a:p>
            <a:fld id="{61387AB6-0C90-4C13-BFEE-4EBE8F3CA032}" type="slidenum">
              <a:rPr lang="en-IN" smtClean="0"/>
              <a:t>8</a:t>
            </a:fld>
            <a:endParaRPr lang="en-IN"/>
          </a:p>
        </p:txBody>
      </p:sp>
    </p:spTree>
    <p:extLst>
      <p:ext uri="{BB962C8B-B14F-4D97-AF65-F5344CB8AC3E}">
        <p14:creationId xmlns:p14="http://schemas.microsoft.com/office/powerpoint/2010/main" val="290835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Sample Prompt:</a:t>
            </a:r>
            <a:br>
              <a:rPr lang="en-US" b="1" dirty="0"/>
            </a:br>
            <a:br>
              <a:rPr lang="en-US" b="1" dirty="0"/>
            </a:br>
            <a:r>
              <a:rPr lang="en-US" b="1" dirty="0"/>
              <a:t>1. Prompt for FinTech Landing Page</a:t>
            </a:r>
          </a:p>
          <a:p>
            <a:r>
              <a:rPr lang="en-US" dirty="0"/>
              <a:t>"Generate a responsive FinTech landing page using HTML, CSS, and JavaScript. The page should have a sticky navigation bar with a logo on the left and three links on the right. Below it, create a hero section with a financial theme, a heading, a short tagline, and a button that smoothly scrolls down to the services section. The services section should have three cards arranged in a responsive grid describing digital payments, smart investments, and instant lending, each with an icon and text. After that, add an About section with text on one side and an image on the other side, followed by a contact section with a form that has validation for name, email, and message. Include a footer at the end. The JavaScript should handle smooth scrolling for the navigation links, change the </a:t>
            </a:r>
            <a:r>
              <a:rPr lang="en-US" dirty="0" err="1"/>
              <a:t>navbar</a:t>
            </a:r>
            <a:r>
              <a:rPr lang="en-US" dirty="0"/>
              <a:t> background when scrolling, and show a success or error message when the form is submitted. Use a blue and gold color palette with simple, modern styling, and ensure the page is responsive on all screen sizes."</a:t>
            </a:r>
          </a:p>
          <a:p>
            <a:endParaRPr lang="en-IN" b="1" dirty="0"/>
          </a:p>
        </p:txBody>
      </p:sp>
      <p:sp>
        <p:nvSpPr>
          <p:cNvPr id="4" name="Slide Number Placeholder 3"/>
          <p:cNvSpPr>
            <a:spLocks noGrp="1"/>
          </p:cNvSpPr>
          <p:nvPr>
            <p:ph type="sldNum" sz="quarter" idx="10"/>
          </p:nvPr>
        </p:nvSpPr>
        <p:spPr/>
        <p:txBody>
          <a:bodyPr/>
          <a:lstStyle/>
          <a:p>
            <a:fld id="{61387AB6-0C90-4C13-BFEE-4EBE8F3CA032}" type="slidenum">
              <a:rPr lang="en-IN" smtClean="0"/>
              <a:t>9</a:t>
            </a:fld>
            <a:endParaRPr lang="en-IN"/>
          </a:p>
        </p:txBody>
      </p:sp>
    </p:spTree>
    <p:extLst>
      <p:ext uri="{BB962C8B-B14F-4D97-AF65-F5344CB8AC3E}">
        <p14:creationId xmlns:p14="http://schemas.microsoft.com/office/powerpoint/2010/main" val="3877823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AI offers several advantages in the FinTech sector. It reduces manual effort by automating repetitive tasks such as report generation, data entry, and KYC checks. It also improves fraud detection by identifying unusual patterns in financial transactions in real time. Chatbots and virtual assistants powered by </a:t>
            </a:r>
            <a:r>
              <a:rPr lang="en-US" dirty="0" err="1"/>
              <a:t>GenAI</a:t>
            </a:r>
            <a:r>
              <a:rPr lang="en-US" dirty="0"/>
              <a:t> provide round-the-clock customer service, addressing queries, resolving issues, and even explaining financial products. </a:t>
            </a:r>
            <a:r>
              <a:rPr lang="en-US" dirty="0" err="1"/>
              <a:t>GenAI</a:t>
            </a:r>
            <a:r>
              <a:rPr lang="en-US" dirty="0"/>
              <a:t> can also offer customized investment suggestions based on user data and risk preferences. It enhances the speed and accuracy of document verification, making onboarding smoother. </a:t>
            </a:r>
          </a:p>
        </p:txBody>
      </p:sp>
      <p:sp>
        <p:nvSpPr>
          <p:cNvPr id="4" name="Slide Number Placeholder 3"/>
          <p:cNvSpPr>
            <a:spLocks noGrp="1"/>
          </p:cNvSpPr>
          <p:nvPr>
            <p:ph type="sldNum" sz="quarter" idx="10"/>
          </p:nvPr>
        </p:nvSpPr>
        <p:spPr/>
        <p:txBody>
          <a:bodyPr/>
          <a:lstStyle/>
          <a:p>
            <a:fld id="{61387AB6-0C90-4C13-BFEE-4EBE8F3CA032}" type="slidenum">
              <a:rPr lang="en-IN" smtClean="0"/>
              <a:t>10</a:t>
            </a:fld>
            <a:endParaRPr lang="en-IN"/>
          </a:p>
        </p:txBody>
      </p:sp>
    </p:spTree>
    <p:extLst>
      <p:ext uri="{BB962C8B-B14F-4D97-AF65-F5344CB8AC3E}">
        <p14:creationId xmlns:p14="http://schemas.microsoft.com/office/powerpoint/2010/main" val="148930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703438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7830A7-1F2B-07AE-8D25-DF7A9499E2CB}"/>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3" name="Footer Placeholder 2">
            <a:extLst>
              <a:ext uri="{FF2B5EF4-FFF2-40B4-BE49-F238E27FC236}">
                <a16:creationId xmlns:a16="http://schemas.microsoft.com/office/drawing/2014/main" id="{8B50AD9F-1CD4-FA9F-AE90-1B4F30C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08D68BE-443C-ABEA-7E86-4A4F8CA9117C}"/>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413714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FF89-EAA9-9B99-EC16-89A4A7AFBC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04E8F-FBC5-F54C-051D-7E0561FE4A0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4C71C8-FA50-000A-B361-AA8F096A13B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D815C-CBC5-6A2B-97C1-821136F7DA2A}"/>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6" name="Footer Placeholder 5">
            <a:extLst>
              <a:ext uri="{FF2B5EF4-FFF2-40B4-BE49-F238E27FC236}">
                <a16:creationId xmlns:a16="http://schemas.microsoft.com/office/drawing/2014/main" id="{54F4554E-E2FB-F60B-0F32-CA319AB603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457D953-7E31-6A09-754C-1B912DCACD45}"/>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3636447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9B02-CEBF-D98A-098A-381C7AA1655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3CB739-8543-B602-BEB9-BA53E80A60E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33662-881E-FF77-D9A7-3AC5B6AF767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2B586-6D24-7FE8-B0C4-8CA6C375FD74}"/>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6" name="Footer Placeholder 5">
            <a:extLst>
              <a:ext uri="{FF2B5EF4-FFF2-40B4-BE49-F238E27FC236}">
                <a16:creationId xmlns:a16="http://schemas.microsoft.com/office/drawing/2014/main" id="{4B1A97CF-D2B8-E0BC-80F4-228623389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9A8C514-35C5-A5D8-6535-CD51C6914768}"/>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3485006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04B-AF15-FE50-B1E6-B15857A8BFB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A2331-E1C6-0A24-342A-DDDD141F4FE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2F158-FA0F-3CCF-5055-24A761C0D618}"/>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F48A4F24-0A4B-2017-9374-33A80CD0E7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2DBB72A-C8DC-6B8E-4D8E-C97C29306E2E}"/>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2025368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2C2E0-2F7B-6233-FFEA-10B87CCE4CF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DD1888-FF5E-FFEA-301F-1F85A6AB5F3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5CFD1-0DD2-B2BA-4811-90BB528659D7}"/>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08DAF700-04F9-37A3-A4AA-636C6CF762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870D081-8457-7784-6AA9-F6BA5E2D56A9}"/>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129280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3514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436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1382-537D-FA3A-8BCE-DF5F6D1228C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4DD055-0CDE-C402-DEF4-14087D900DE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0D55DA-DDA2-3BED-7EA8-83E4591A7537}"/>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14FA65E1-1663-26CA-9C52-0D795B97053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A5BD0FD-F3AD-0EEC-99B6-EC504B318461}"/>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405293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D048-2D86-DB0F-E5D4-7A003BA73A0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AFB3CA4-2A9E-A818-C75B-1EF5107AD08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BF7CD-E556-8FBE-F20E-6C31A8DF6909}"/>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E926B6E4-F62B-0BF7-263C-C0047FBE393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2666C04-E104-7E70-E872-87A0DF4697EF}"/>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1415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306A-97C2-BF59-8622-78CEE1ACADD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64BA1F-7E10-3DA2-4D35-AE9C535EE6A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DD3DD-CA22-95C9-228B-24EF179D2D98}"/>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5" name="Footer Placeholder 4">
            <a:extLst>
              <a:ext uri="{FF2B5EF4-FFF2-40B4-BE49-F238E27FC236}">
                <a16:creationId xmlns:a16="http://schemas.microsoft.com/office/drawing/2014/main" id="{573B749F-921D-84E1-5EF9-14E3EAEF720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77C5BE2-B335-3DE0-45C1-5498201E369A}"/>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69468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2D39-78A7-5F92-55D7-2A59C53D742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4AB3977-2081-F2C7-4F38-59E0AD77E9E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C9028-0A03-E65C-10A8-4C02F4CDE50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4951C4-5037-6512-1B78-FFCA98DF9E52}"/>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6" name="Footer Placeholder 5">
            <a:extLst>
              <a:ext uri="{FF2B5EF4-FFF2-40B4-BE49-F238E27FC236}">
                <a16:creationId xmlns:a16="http://schemas.microsoft.com/office/drawing/2014/main" id="{661E26CE-04A7-50E6-AB77-3B5BF13182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D7A88CD-52CB-4719-4A42-2C28003A5FC0}"/>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150553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E479-9047-90D3-4813-73F758BBFA8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FF6DF905-3E15-2BA4-0780-F94E0CFFACE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90F562-DC65-6B14-93E7-6B95B9262A7D}"/>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CAEEB3-0317-80E8-5B3D-E8D56870FB0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5EBB87-F2A9-7C27-A99C-C23613C01BE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680CA7-6A19-4A35-92FA-EAE30A7BDDCC}"/>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8" name="Footer Placeholder 7">
            <a:extLst>
              <a:ext uri="{FF2B5EF4-FFF2-40B4-BE49-F238E27FC236}">
                <a16:creationId xmlns:a16="http://schemas.microsoft.com/office/drawing/2014/main" id="{8C8833CB-E9A6-DF35-986C-EB1AF71E24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1965827-8FE0-B017-8A2A-1CDDCE5D8A0A}"/>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330534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5A09-FC6C-B640-64D0-F9BE9F0428F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5B8CA57-187D-976A-FAF7-88F72BF4A938}"/>
              </a:ext>
            </a:extLst>
          </p:cNvPr>
          <p:cNvSpPr>
            <a:spLocks noGrp="1"/>
          </p:cNvSpPr>
          <p:nvPr>
            <p:ph type="dt" sz="half" idx="10"/>
          </p:nvPr>
        </p:nvSpPr>
        <p:spPr>
          <a:xfrm>
            <a:off x="838200" y="6356350"/>
            <a:ext cx="2743200" cy="365125"/>
          </a:xfrm>
          <a:prstGeom prst="rect">
            <a:avLst/>
          </a:prstGeom>
        </p:spPr>
        <p:txBody>
          <a:bodyPr/>
          <a:lstStyle/>
          <a:p>
            <a:fld id="{44ADF6BA-D62C-4634-94DF-6322AE69E099}" type="datetimeFigureOut">
              <a:rPr lang="en-US" smtClean="0"/>
              <a:t>8/14/2025</a:t>
            </a:fld>
            <a:endParaRPr lang="en-US"/>
          </a:p>
        </p:txBody>
      </p:sp>
      <p:sp>
        <p:nvSpPr>
          <p:cNvPr id="4" name="Footer Placeholder 3">
            <a:extLst>
              <a:ext uri="{FF2B5EF4-FFF2-40B4-BE49-F238E27FC236}">
                <a16:creationId xmlns:a16="http://schemas.microsoft.com/office/drawing/2014/main" id="{C1CE946A-781B-CB5B-798F-3A1292428F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E887891-1853-B276-6CEA-5A7F748107A9}"/>
              </a:ext>
            </a:extLst>
          </p:cNvPr>
          <p:cNvSpPr>
            <a:spLocks noGrp="1"/>
          </p:cNvSpPr>
          <p:nvPr>
            <p:ph type="sldNum" sz="quarter" idx="12"/>
          </p:nvPr>
        </p:nvSpPr>
        <p:spPr>
          <a:xfrm>
            <a:off x="8610600" y="6356350"/>
            <a:ext cx="2743200" cy="365125"/>
          </a:xfrm>
          <a:prstGeom prst="rect">
            <a:avLst/>
          </a:prstGeom>
        </p:spPr>
        <p:txBody>
          <a:bodyPr/>
          <a:lstStyle/>
          <a:p>
            <a:fld id="{482F5DAA-96DA-452F-BC59-745590CAA1F4}" type="slidenum">
              <a:rPr lang="en-US" smtClean="0"/>
              <a:t>‹#›</a:t>
            </a:fld>
            <a:endParaRPr lang="en-US"/>
          </a:p>
        </p:txBody>
      </p:sp>
    </p:spTree>
    <p:extLst>
      <p:ext uri="{BB962C8B-B14F-4D97-AF65-F5344CB8AC3E}">
        <p14:creationId xmlns:p14="http://schemas.microsoft.com/office/powerpoint/2010/main" val="5678144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ags" Target="../tags/tag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ags" Target="../tags/tag4.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A black and white logo&#10;&#10;Description automatically generated">
            <a:extLst>
              <a:ext uri="{FF2B5EF4-FFF2-40B4-BE49-F238E27FC236}">
                <a16:creationId xmlns:a16="http://schemas.microsoft.com/office/drawing/2014/main" id="{36C3B04E-21B7-6DF7-E251-F9932F99B6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490199" y="102869"/>
            <a:ext cx="1259347" cy="409575"/>
          </a:xfrm>
          <a:prstGeom prst="rect">
            <a:avLst/>
          </a:prstGeom>
        </p:spPr>
      </p:pic>
      <p:pic>
        <p:nvPicPr>
          <p:cNvPr id="8" name="Picture 7" descr="A close up of a logo&#10;&#10;AI-generated content may be incorrect.">
            <a:extLst>
              <a:ext uri="{FF2B5EF4-FFF2-40B4-BE49-F238E27FC236}">
                <a16:creationId xmlns:a16="http://schemas.microsoft.com/office/drawing/2014/main" id="{D3C2C946-B0A3-40AE-C407-13D0251B5FA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295674" y="74294"/>
            <a:ext cx="1439126" cy="468066"/>
          </a:xfrm>
          <a:prstGeom prst="rect">
            <a:avLst/>
          </a:prstGeom>
        </p:spPr>
      </p:pic>
      <p:sp>
        <p:nvSpPr>
          <p:cNvPr id="9" name="Rectangle 8">
            <a:extLst>
              <a:ext uri="{FF2B5EF4-FFF2-40B4-BE49-F238E27FC236}">
                <a16:creationId xmlns:a16="http://schemas.microsoft.com/office/drawing/2014/main" id="{4436090B-0864-8EAA-2D3E-D976C74FA41F}"/>
              </a:ext>
            </a:extLst>
          </p:cNvPr>
          <p:cNvSpPr/>
          <p:nvPr userDrawn="1"/>
        </p:nvSpPr>
        <p:spPr>
          <a:xfrm>
            <a:off x="0" y="0"/>
            <a:ext cx="10143274" cy="5334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6A62E7C-B7C7-E07D-38B0-7E9DBE53FBF5}"/>
              </a:ext>
            </a:extLst>
          </p:cNvPr>
          <p:cNvSpPr/>
          <p:nvPr userDrawn="1"/>
        </p:nvSpPr>
        <p:spPr>
          <a:xfrm>
            <a:off x="0" y="6781800"/>
            <a:ext cx="12192000" cy="762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01609837-A8AD-5109-AF33-880B07B7AC84}"/>
              </a:ext>
            </a:extLst>
          </p:cNvPr>
          <p:cNvGrpSpPr/>
          <p:nvPr userDrawn="1"/>
        </p:nvGrpSpPr>
        <p:grpSpPr>
          <a:xfrm>
            <a:off x="0" y="0"/>
            <a:ext cx="304800" cy="533400"/>
            <a:chOff x="11430001" y="0"/>
            <a:chExt cx="761999" cy="533400"/>
          </a:xfrm>
        </p:grpSpPr>
        <p:sp>
          <p:nvSpPr>
            <p:cNvPr id="6" name="Rectangle: Rounded Corners 5">
              <a:extLst>
                <a:ext uri="{FF2B5EF4-FFF2-40B4-BE49-F238E27FC236}">
                  <a16:creationId xmlns:a16="http://schemas.microsoft.com/office/drawing/2014/main" id="{0078F538-F7F7-D16F-6929-7CD95D2D08D4}"/>
                </a:ext>
              </a:extLst>
            </p:cNvPr>
            <p:cNvSpPr/>
            <p:nvPr userDrawn="1"/>
          </p:nvSpPr>
          <p:spPr>
            <a:xfrm>
              <a:off x="11430001" y="0"/>
              <a:ext cx="380999" cy="533400"/>
            </a:xfrm>
            <a:prstGeom prst="roundRect">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8DA66CC4-859A-7F0A-1568-608648DEDED9}"/>
                </a:ext>
              </a:extLst>
            </p:cNvPr>
            <p:cNvSpPr/>
            <p:nvPr userDrawn="1"/>
          </p:nvSpPr>
          <p:spPr>
            <a:xfrm>
              <a:off x="11811001" y="0"/>
              <a:ext cx="380999" cy="533400"/>
            </a:xfrm>
            <a:prstGeom prst="roundRect">
              <a:avLst>
                <a:gd name="adj" fmla="val 0"/>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D96F7494-3D95-9671-D6CF-793D1D5B6A69}"/>
              </a:ext>
            </a:extLst>
          </p:cNvPr>
          <p:cNvGrpSpPr/>
          <p:nvPr userDrawn="1"/>
        </p:nvGrpSpPr>
        <p:grpSpPr>
          <a:xfrm>
            <a:off x="11896725" y="0"/>
            <a:ext cx="304800" cy="533400"/>
            <a:chOff x="11430001" y="0"/>
            <a:chExt cx="761999" cy="533400"/>
          </a:xfrm>
        </p:grpSpPr>
        <p:sp>
          <p:nvSpPr>
            <p:cNvPr id="23" name="Rectangle: Rounded Corners 22">
              <a:extLst>
                <a:ext uri="{FF2B5EF4-FFF2-40B4-BE49-F238E27FC236}">
                  <a16:creationId xmlns:a16="http://schemas.microsoft.com/office/drawing/2014/main" id="{36EBB3E9-8858-D29B-AA73-A2D10226129C}"/>
                </a:ext>
              </a:extLst>
            </p:cNvPr>
            <p:cNvSpPr/>
            <p:nvPr userDrawn="1"/>
          </p:nvSpPr>
          <p:spPr>
            <a:xfrm>
              <a:off x="11430001" y="0"/>
              <a:ext cx="380999" cy="533400"/>
            </a:xfrm>
            <a:prstGeom prst="roundRect">
              <a:avLst>
                <a:gd name="adj" fmla="val 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A47388A-B6B3-1CDD-266E-1095845B2B38}"/>
                </a:ext>
              </a:extLst>
            </p:cNvPr>
            <p:cNvSpPr/>
            <p:nvPr userDrawn="1"/>
          </p:nvSpPr>
          <p:spPr>
            <a:xfrm>
              <a:off x="11811001" y="0"/>
              <a:ext cx="380999" cy="533400"/>
            </a:xfrm>
            <a:prstGeom prst="roundRect">
              <a:avLst>
                <a:gd name="adj" fmla="val 0"/>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5"/>
    </p:custDataLst>
    <p:extLst>
      <p:ext uri="{BB962C8B-B14F-4D97-AF65-F5344CB8AC3E}">
        <p14:creationId xmlns:p14="http://schemas.microsoft.com/office/powerpoint/2010/main" val="30872018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13"/>
    </p:custDataLst>
    <p:extLst>
      <p:ext uri="{BB962C8B-B14F-4D97-AF65-F5344CB8AC3E}">
        <p14:creationId xmlns:p14="http://schemas.microsoft.com/office/powerpoint/2010/main" val="226923226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jpg"/><Relationship Id="rId2" Type="http://schemas.openxmlformats.org/officeDocument/2006/relationships/slideLayout" Target="../slideLayouts/slideLayout10.xml"/><Relationship Id="rId1" Type="http://schemas.openxmlformats.org/officeDocument/2006/relationships/tags" Target="../tags/tag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3" Type="http://schemas.openxmlformats.org/officeDocument/2006/relationships/hyperlink" Target="https://startups.epam.com/blog/ai-in-fintech" TargetMode="Externa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hyperlink" Target="https://aisera.com/blog/ai-in-fintech/"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2.jpeg"/><Relationship Id="rId4" Type="http://schemas.openxmlformats.org/officeDocument/2006/relationships/hyperlink" Target="https://miro.medium.com/v2/resize:fit:1400/0*TkLsNTtcyRVup3RI.jpg"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3.png"/><Relationship Id="rId4" Type="http://schemas.openxmlformats.org/officeDocument/2006/relationships/hyperlink" Target="https://www.iconpacks.net/icons/free-icons-6/free-generative-artificial-intelligence-icon-22109-thumb.png"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stretch>
              <a:fillRect/>
            </a:stretch>
          </a:blipFill>
        </p:spPr>
        <p:txBody>
          <a:bodyPr/>
          <a:lstStyle/>
          <a:p>
            <a:endParaRPr lang="en-US" sz="1200"/>
          </a:p>
        </p:txBody>
      </p:sp>
      <p:grpSp>
        <p:nvGrpSpPr>
          <p:cNvPr id="4" name="Group 4"/>
          <p:cNvGrpSpPr/>
          <p:nvPr/>
        </p:nvGrpSpPr>
        <p:grpSpPr>
          <a:xfrm>
            <a:off x="953590" y="4839984"/>
            <a:ext cx="1832889" cy="1832889"/>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0"/>
              </a:gradFill>
              <a:prstDash val="solid"/>
              <a:miter/>
            </a:ln>
          </p:spPr>
          <p:txBody>
            <a:bodyPr/>
            <a:lstStyle/>
            <a:p>
              <a:endParaRPr lang="en-US" sz="1200"/>
            </a:p>
          </p:txBody>
        </p:sp>
        <p:sp>
          <p:nvSpPr>
            <p:cNvPr id="6" name="TextBox 6"/>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sp>
        <p:nvSpPr>
          <p:cNvPr id="7" name="Freeform 7"/>
          <p:cNvSpPr/>
          <p:nvPr/>
        </p:nvSpPr>
        <p:spPr>
          <a:xfrm>
            <a:off x="3222193" y="2050368"/>
            <a:ext cx="4876800" cy="2145792"/>
          </a:xfrm>
          <a:custGeom>
            <a:avLst/>
            <a:gdLst/>
            <a:ahLst/>
            <a:cxnLst/>
            <a:rect l="l" t="t" r="r" b="b"/>
            <a:pathLst>
              <a:path w="7315200" h="3218688">
                <a:moveTo>
                  <a:pt x="0" y="0"/>
                </a:moveTo>
                <a:lnTo>
                  <a:pt x="7315200" y="0"/>
                </a:lnTo>
                <a:lnTo>
                  <a:pt x="7315200" y="3218688"/>
                </a:lnTo>
                <a:lnTo>
                  <a:pt x="0" y="3218688"/>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txBody>
          <a:bodyPr/>
          <a:lstStyle/>
          <a:p>
            <a:endParaRPr lang="en-US" sz="1200"/>
          </a:p>
        </p:txBody>
      </p:sp>
      <p:grpSp>
        <p:nvGrpSpPr>
          <p:cNvPr id="8" name="Group 8"/>
          <p:cNvGrpSpPr/>
          <p:nvPr/>
        </p:nvGrpSpPr>
        <p:grpSpPr>
          <a:xfrm>
            <a:off x="2111265" y="3729055"/>
            <a:ext cx="2221859" cy="222185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0"/>
              </a:gradFill>
              <a:prstDash val="solid"/>
              <a:miter/>
            </a:ln>
          </p:spPr>
          <p:txBody>
            <a:bodyPr/>
            <a:lstStyle/>
            <a:p>
              <a:endParaRPr lang="en-US" sz="1200"/>
            </a:p>
          </p:txBody>
        </p:sp>
        <p:sp>
          <p:nvSpPr>
            <p:cNvPr id="10" name="TextBox 10"/>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sp>
        <p:nvSpPr>
          <p:cNvPr id="12" name="Freeform 12"/>
          <p:cNvSpPr/>
          <p:nvPr/>
        </p:nvSpPr>
        <p:spPr>
          <a:xfrm>
            <a:off x="-2139503" y="2463118"/>
            <a:ext cx="5245456" cy="5245456"/>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AAC7E9">
                  <a:alpha val="100000"/>
                </a:srgbClr>
              </a:gs>
              <a:gs pos="100000">
                <a:srgbClr val="224367">
                  <a:alpha val="100000"/>
                </a:srgbClr>
              </a:gs>
            </a:gsLst>
            <a:lin ang="5400000"/>
          </a:gradFill>
        </p:spPr>
        <p:txBody>
          <a:bodyPr/>
          <a:lstStyle/>
          <a:p>
            <a:endParaRPr lang="en-US" sz="1200"/>
          </a:p>
        </p:txBody>
      </p:sp>
      <p:sp>
        <p:nvSpPr>
          <p:cNvPr id="13" name="TextBox 13"/>
          <p:cNvSpPr txBox="1"/>
          <p:nvPr/>
        </p:nvSpPr>
        <p:spPr>
          <a:xfrm>
            <a:off x="-1237941" y="2872919"/>
            <a:ext cx="3442331" cy="3934092"/>
          </a:xfrm>
          <a:prstGeom prst="rect">
            <a:avLst/>
          </a:prstGeom>
        </p:spPr>
        <p:txBody>
          <a:bodyPr lIns="33867" tIns="33867" rIns="33867" bIns="33867" rtlCol="0" anchor="ctr"/>
          <a:lstStyle/>
          <a:p>
            <a:pPr algn="ctr">
              <a:lnSpc>
                <a:spcPts val="2169"/>
              </a:lnSpc>
            </a:pPr>
            <a:endParaRPr sz="1200"/>
          </a:p>
        </p:txBody>
      </p:sp>
      <p:grpSp>
        <p:nvGrpSpPr>
          <p:cNvPr id="20" name="Group 20"/>
          <p:cNvGrpSpPr/>
          <p:nvPr/>
        </p:nvGrpSpPr>
        <p:grpSpPr>
          <a:xfrm>
            <a:off x="11506200" y="4569956"/>
            <a:ext cx="1832889" cy="183288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5400000"/>
              </a:gradFill>
              <a:prstDash val="solid"/>
              <a:miter/>
            </a:ln>
          </p:spPr>
          <p:txBody>
            <a:bodyPr/>
            <a:lstStyle/>
            <a:p>
              <a:endParaRPr lang="en-US" sz="1200"/>
            </a:p>
          </p:txBody>
        </p:sp>
        <p:sp>
          <p:nvSpPr>
            <p:cNvPr id="22" name="TextBox 22"/>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grpSp>
        <p:nvGrpSpPr>
          <p:cNvPr id="23" name="Group 23"/>
          <p:cNvGrpSpPr/>
          <p:nvPr/>
        </p:nvGrpSpPr>
        <p:grpSpPr>
          <a:xfrm rot="5400000">
            <a:off x="11293948" y="3692905"/>
            <a:ext cx="5245456" cy="524545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07BA7">
                    <a:alpha val="100000"/>
                  </a:srgbClr>
                </a:gs>
                <a:gs pos="100000">
                  <a:srgbClr val="224367">
                    <a:alpha val="100000"/>
                  </a:srgbClr>
                </a:gs>
              </a:gsLst>
              <a:lin ang="0"/>
            </a:gradFill>
          </p:spPr>
          <p:txBody>
            <a:bodyPr/>
            <a:lstStyle/>
            <a:p>
              <a:endParaRPr lang="en-US" sz="1200"/>
            </a:p>
          </p:txBody>
        </p:sp>
        <p:sp>
          <p:nvSpPr>
            <p:cNvPr id="25" name="TextBox 25"/>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grpSp>
        <p:nvGrpSpPr>
          <p:cNvPr id="26" name="Group 26"/>
          <p:cNvGrpSpPr/>
          <p:nvPr/>
        </p:nvGrpSpPr>
        <p:grpSpPr>
          <a:xfrm>
            <a:off x="4333124" y="-1188269"/>
            <a:ext cx="1832889" cy="1832889"/>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5400000"/>
              </a:gradFill>
              <a:prstDash val="solid"/>
              <a:miter/>
            </a:ln>
          </p:spPr>
          <p:txBody>
            <a:bodyPr/>
            <a:lstStyle/>
            <a:p>
              <a:endParaRPr lang="en-US" sz="1200"/>
            </a:p>
          </p:txBody>
        </p:sp>
        <p:sp>
          <p:nvSpPr>
            <p:cNvPr id="28" name="TextBox 28"/>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sp>
        <p:nvSpPr>
          <p:cNvPr id="30" name="Freeform 30"/>
          <p:cNvSpPr/>
          <p:nvPr/>
        </p:nvSpPr>
        <p:spPr>
          <a:xfrm>
            <a:off x="850544" y="-525207"/>
            <a:ext cx="5245456" cy="5245456"/>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F9BE13"/>
          </a:solidFill>
        </p:spPr>
        <p:txBody>
          <a:bodyPr/>
          <a:lstStyle/>
          <a:p>
            <a:endParaRPr lang="en-US" sz="1200"/>
          </a:p>
        </p:txBody>
      </p:sp>
      <p:sp>
        <p:nvSpPr>
          <p:cNvPr id="31" name="TextBox 31"/>
          <p:cNvSpPr txBox="1"/>
          <p:nvPr/>
        </p:nvSpPr>
        <p:spPr>
          <a:xfrm>
            <a:off x="1752107" y="-115406"/>
            <a:ext cx="3442331" cy="3934092"/>
          </a:xfrm>
          <a:prstGeom prst="rect">
            <a:avLst/>
          </a:prstGeom>
        </p:spPr>
        <p:txBody>
          <a:bodyPr lIns="33867" tIns="33867" rIns="33867" bIns="33867" rtlCol="0" anchor="ctr"/>
          <a:lstStyle/>
          <a:p>
            <a:pPr algn="ctr">
              <a:lnSpc>
                <a:spcPts val="2169"/>
              </a:lnSpc>
            </a:pPr>
            <a:endParaRPr sz="1200"/>
          </a:p>
        </p:txBody>
      </p:sp>
      <p:grpSp>
        <p:nvGrpSpPr>
          <p:cNvPr id="32" name="Group 32"/>
          <p:cNvGrpSpPr/>
          <p:nvPr/>
        </p:nvGrpSpPr>
        <p:grpSpPr>
          <a:xfrm>
            <a:off x="850544" y="-3128299"/>
            <a:ext cx="5245456" cy="5245456"/>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gradFill rotWithShape="1">
              <a:gsLst>
                <a:gs pos="0">
                  <a:srgbClr val="507BA7">
                    <a:alpha val="100000"/>
                  </a:srgbClr>
                </a:gs>
                <a:gs pos="100000">
                  <a:srgbClr val="224367">
                    <a:alpha val="100000"/>
                  </a:srgbClr>
                </a:gs>
              </a:gsLst>
              <a:lin ang="0"/>
            </a:gradFill>
          </p:spPr>
          <p:txBody>
            <a:bodyPr/>
            <a:lstStyle/>
            <a:p>
              <a:endParaRPr lang="en-US" sz="1200"/>
            </a:p>
          </p:txBody>
        </p:sp>
        <p:sp>
          <p:nvSpPr>
            <p:cNvPr id="34" name="TextBox 34"/>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grpSp>
        <p:nvGrpSpPr>
          <p:cNvPr id="40" name="Group 40"/>
          <p:cNvGrpSpPr/>
          <p:nvPr/>
        </p:nvGrpSpPr>
        <p:grpSpPr>
          <a:xfrm>
            <a:off x="10333712" y="6409195"/>
            <a:ext cx="1832889" cy="1832889"/>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000000">
                <a:alpha val="0"/>
              </a:srgbClr>
            </a:solidFill>
            <a:ln w="76200" cap="sq">
              <a:gradFill>
                <a:gsLst>
                  <a:gs pos="0">
                    <a:srgbClr val="AAC7E9">
                      <a:alpha val="100000"/>
                    </a:srgbClr>
                  </a:gs>
                  <a:gs pos="100000">
                    <a:srgbClr val="224367">
                      <a:alpha val="100000"/>
                    </a:srgbClr>
                  </a:gs>
                </a:gsLst>
                <a:lin ang="0"/>
              </a:gradFill>
              <a:prstDash val="solid"/>
              <a:miter/>
            </a:ln>
          </p:spPr>
          <p:txBody>
            <a:bodyPr/>
            <a:lstStyle/>
            <a:p>
              <a:endParaRPr lang="en-US" sz="1200"/>
            </a:p>
          </p:txBody>
        </p:sp>
        <p:sp>
          <p:nvSpPr>
            <p:cNvPr id="42" name="TextBox 42"/>
            <p:cNvSpPr txBox="1"/>
            <p:nvPr/>
          </p:nvSpPr>
          <p:spPr>
            <a:xfrm>
              <a:off x="139700" y="63500"/>
              <a:ext cx="533400" cy="609600"/>
            </a:xfrm>
            <a:prstGeom prst="rect">
              <a:avLst/>
            </a:prstGeom>
          </p:spPr>
          <p:txBody>
            <a:bodyPr lIns="33867" tIns="33867" rIns="33867" bIns="33867" rtlCol="0" anchor="ctr"/>
            <a:lstStyle/>
            <a:p>
              <a:pPr algn="ctr">
                <a:lnSpc>
                  <a:spcPts val="2169"/>
                </a:lnSpc>
              </a:pPr>
              <a:endParaRPr sz="1200"/>
            </a:p>
          </p:txBody>
        </p:sp>
      </p:grpSp>
      <p:pic>
        <p:nvPicPr>
          <p:cNvPr id="45" name="Picture 44" descr="Person working with laptop and notepad">
            <a:extLst>
              <a:ext uri="{FF2B5EF4-FFF2-40B4-BE49-F238E27FC236}">
                <a16:creationId xmlns:a16="http://schemas.microsoft.com/office/drawing/2014/main" id="{1E60AAE9-5643-07E1-0BD2-B447F7083C71}"/>
              </a:ext>
            </a:extLst>
          </p:cNvPr>
          <p:cNvPicPr>
            <a:picLocks noChangeAspect="1"/>
          </p:cNvPicPr>
          <p:nvPr/>
        </p:nvPicPr>
        <p:blipFill rotWithShape="1">
          <a:blip r:embed="rId7">
            <a:extLst>
              <a:ext uri="{28A0092B-C50C-407E-A947-70E740481C1C}">
                <a14:useLocalDpi xmlns:a14="http://schemas.microsoft.com/office/drawing/2010/main" val="0"/>
              </a:ext>
            </a:extLst>
          </a:blip>
          <a:srcRect l="25699" t="702" r="7553" b="-702"/>
          <a:stretch>
            <a:fillRect/>
          </a:stretch>
        </p:blipFill>
        <p:spPr>
          <a:xfrm>
            <a:off x="-1847021" y="-1600200"/>
            <a:ext cx="7433191" cy="7433191"/>
          </a:xfrm>
          <a:prstGeom prst="diamond">
            <a:avLst/>
          </a:prstGeom>
          <a:ln w="152400">
            <a:solidFill>
              <a:schemeClr val="bg1"/>
            </a:solidFill>
          </a:ln>
        </p:spPr>
      </p:pic>
      <p:pic>
        <p:nvPicPr>
          <p:cNvPr id="46" name="Picture 45" descr="A close up of a logo&#10;&#10;Description automatically generated">
            <a:extLst>
              <a:ext uri="{FF2B5EF4-FFF2-40B4-BE49-F238E27FC236}">
                <a16:creationId xmlns:a16="http://schemas.microsoft.com/office/drawing/2014/main" id="{1F12B121-E782-785C-AB3C-4EED4E66E3B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0574" y="212696"/>
            <a:ext cx="1694805" cy="551224"/>
          </a:xfrm>
          <a:prstGeom prst="rect">
            <a:avLst/>
          </a:prstGeom>
        </p:spPr>
      </p:pic>
      <p:sp>
        <p:nvSpPr>
          <p:cNvPr id="37" name="TextBox 36">
            <a:extLst>
              <a:ext uri="{FF2B5EF4-FFF2-40B4-BE49-F238E27FC236}">
                <a16:creationId xmlns:a16="http://schemas.microsoft.com/office/drawing/2014/main" id="{DD4466D4-A665-0E1A-D490-636E5E52C17E}"/>
              </a:ext>
            </a:extLst>
          </p:cNvPr>
          <p:cNvSpPr txBox="1"/>
          <p:nvPr/>
        </p:nvSpPr>
        <p:spPr>
          <a:xfrm>
            <a:off x="6024566" y="2081857"/>
            <a:ext cx="4300786" cy="1938992"/>
          </a:xfrm>
          <a:prstGeom prst="rect">
            <a:avLst/>
          </a:prstGeom>
          <a:noFill/>
        </p:spPr>
        <p:txBody>
          <a:bodyPr wrap="square" lIns="91440" tIns="45720" rIns="91440" bIns="45720" rtlCol="0" anchor="t">
            <a:spAutoFit/>
          </a:bodyPr>
          <a:lstStyle/>
          <a:p>
            <a:pPr algn="ctr">
              <a:buClr>
                <a:srgbClr val="000000"/>
              </a:buClr>
              <a:buFont typeface="Arial"/>
              <a:buNone/>
            </a:pPr>
            <a:r>
              <a:rPr lang="en-US" sz="4000" b="1" kern="0" dirty="0">
                <a:latin typeface="Arial"/>
                <a:cs typeface="Arial"/>
                <a:sym typeface="Arial"/>
              </a:rPr>
              <a:t>Next Gen Employability Program</a:t>
            </a:r>
          </a:p>
        </p:txBody>
      </p:sp>
      <p:sp>
        <p:nvSpPr>
          <p:cNvPr id="38" name="TextBox 37">
            <a:extLst>
              <a:ext uri="{FF2B5EF4-FFF2-40B4-BE49-F238E27FC236}">
                <a16:creationId xmlns:a16="http://schemas.microsoft.com/office/drawing/2014/main" id="{F16A2810-3E2D-0A4B-1B73-D4EEBB8E4FD9}"/>
              </a:ext>
            </a:extLst>
          </p:cNvPr>
          <p:cNvSpPr txBox="1"/>
          <p:nvPr/>
        </p:nvSpPr>
        <p:spPr>
          <a:xfrm>
            <a:off x="5304917" y="4196041"/>
            <a:ext cx="5648959" cy="1169551"/>
          </a:xfrm>
          <a:prstGeom prst="rect">
            <a:avLst/>
          </a:prstGeom>
          <a:noFill/>
        </p:spPr>
        <p:txBody>
          <a:bodyPr wrap="square" rtlCol="0">
            <a:spAutoFit/>
          </a:bodyPr>
          <a:lstStyle/>
          <a:p>
            <a:pPr algn="ctr">
              <a:buClr>
                <a:srgbClr val="000000"/>
              </a:buClr>
              <a:buFont typeface="Arial"/>
              <a:buNone/>
            </a:pPr>
            <a:r>
              <a:rPr lang="en-US" sz="3500" b="1" kern="0" dirty="0">
                <a:solidFill>
                  <a:srgbClr val="F9BE13"/>
                </a:solidFill>
                <a:latin typeface="Arial"/>
                <a:cs typeface="Arial"/>
                <a:sym typeface="Arial"/>
              </a:rPr>
              <a:t>Faculty Development Program</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1 - FinTech</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76335" y="1631784"/>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Automates repetitive financial tasks.</a:t>
            </a:r>
          </a:p>
          <a:p>
            <a:pPr>
              <a:spcBef>
                <a:spcPts val="0"/>
              </a:spcBef>
              <a:spcAft>
                <a:spcPts val="800"/>
              </a:spcAft>
            </a:pPr>
            <a:r>
              <a:rPr lang="en-US" sz="1800" dirty="0">
                <a:latin typeface="Arial" panose="020B0604020202020204" pitchFamily="34" charset="0"/>
                <a:cs typeface="Arial" panose="020B0604020202020204" pitchFamily="34" charset="0"/>
              </a:rPr>
              <a:t>Enhances fraud detection with real-time insights.</a:t>
            </a:r>
          </a:p>
          <a:p>
            <a:pPr>
              <a:spcBef>
                <a:spcPts val="0"/>
              </a:spcBef>
              <a:spcAft>
                <a:spcPts val="800"/>
              </a:spcAft>
            </a:pPr>
            <a:r>
              <a:rPr lang="en-US" sz="1800" dirty="0">
                <a:latin typeface="Arial" panose="020B0604020202020204" pitchFamily="34" charset="0"/>
                <a:cs typeface="Arial" panose="020B0604020202020204" pitchFamily="34" charset="0"/>
              </a:rPr>
              <a:t>Improves customer service via chatbots and virtual assistants.</a:t>
            </a:r>
          </a:p>
          <a:p>
            <a:pPr>
              <a:spcBef>
                <a:spcPts val="0"/>
              </a:spcBef>
              <a:spcAft>
                <a:spcPts val="800"/>
              </a:spcAft>
            </a:pPr>
            <a:r>
              <a:rPr lang="en-US" sz="1800" dirty="0">
                <a:latin typeface="Arial" panose="020B0604020202020204" pitchFamily="34" charset="0"/>
                <a:cs typeface="Arial" panose="020B0604020202020204" pitchFamily="34" charset="0"/>
              </a:rPr>
              <a:t>Generates personalized investment advice.</a:t>
            </a:r>
          </a:p>
          <a:p>
            <a:pPr>
              <a:spcBef>
                <a:spcPts val="0"/>
              </a:spcBef>
              <a:spcAft>
                <a:spcPts val="800"/>
              </a:spcAft>
            </a:pPr>
            <a:r>
              <a:rPr lang="en-US" sz="1800" dirty="0">
                <a:latin typeface="Arial" panose="020B0604020202020204" pitchFamily="34" charset="0"/>
                <a:cs typeface="Arial" panose="020B0604020202020204" pitchFamily="34" charset="0"/>
              </a:rPr>
              <a:t>Speeds up document processing and KYC compliance.</a:t>
            </a:r>
          </a:p>
          <a:p>
            <a:pPr>
              <a:spcBef>
                <a:spcPts val="0"/>
              </a:spcBef>
              <a:spcAft>
                <a:spcPts val="800"/>
              </a:spcAft>
            </a:pPr>
            <a:r>
              <a:rPr lang="en-US" sz="1800" dirty="0">
                <a:latin typeface="Arial" panose="020B0604020202020204" pitchFamily="34" charset="0"/>
                <a:cs typeface="Arial" panose="020B0604020202020204" pitchFamily="34" charset="0"/>
              </a:rPr>
              <a:t>Enables 24/7 service availability.</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492571" cy="307777"/>
            </a:xfrm>
            <a:prstGeom prst="rect">
              <a:avLst/>
            </a:prstGeom>
            <a:noFill/>
          </p:spPr>
          <p:txBody>
            <a:bodyPr wrap="none" rtlCol="0">
              <a:spAutoFit/>
            </a:bodyPr>
            <a:lstStyle/>
            <a:p>
              <a:r>
                <a:rPr lang="en-US" sz="1400" dirty="0">
                  <a:solidFill>
                    <a:srgbClr val="0000FF"/>
                  </a:solidFill>
                </a:rPr>
                <a:t>Icon</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64962"/>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Benefits of using Generative AI in FinTech</a:t>
            </a:r>
          </a:p>
        </p:txBody>
      </p:sp>
      <p:pic>
        <p:nvPicPr>
          <p:cNvPr id="3" name="Picture 2"/>
          <p:cNvPicPr>
            <a:picLocks noChangeAspect="1"/>
          </p:cNvPicPr>
          <p:nvPr/>
        </p:nvPicPr>
        <p:blipFill>
          <a:blip r:embed="rId4"/>
          <a:stretch>
            <a:fillRect/>
          </a:stretch>
        </p:blipFill>
        <p:spPr>
          <a:xfrm>
            <a:off x="7162800" y="1748364"/>
            <a:ext cx="3600000" cy="3600000"/>
          </a:xfrm>
          <a:prstGeom prst="rect">
            <a:avLst/>
          </a:prstGeom>
        </p:spPr>
      </p:pic>
    </p:spTree>
    <p:custDataLst>
      <p:tags r:id="rId1"/>
    </p:custDataLst>
    <p:extLst>
      <p:ext uri="{BB962C8B-B14F-4D97-AF65-F5344CB8AC3E}">
        <p14:creationId xmlns:p14="http://schemas.microsoft.com/office/powerpoint/2010/main" val="86384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1 - FinTech</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620209"/>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Risk of generating biased or incorrect financial content.</a:t>
            </a:r>
          </a:p>
          <a:p>
            <a:pPr>
              <a:spcBef>
                <a:spcPts val="0"/>
              </a:spcBef>
              <a:spcAft>
                <a:spcPts val="800"/>
              </a:spcAft>
            </a:pPr>
            <a:r>
              <a:rPr lang="en-US" sz="1800" dirty="0">
                <a:latin typeface="Arial" panose="020B0604020202020204" pitchFamily="34" charset="0"/>
                <a:cs typeface="Arial" panose="020B0604020202020204" pitchFamily="34" charset="0"/>
              </a:rPr>
              <a:t>Data privacy and security concerns.</a:t>
            </a:r>
          </a:p>
          <a:p>
            <a:pPr>
              <a:spcBef>
                <a:spcPts val="0"/>
              </a:spcBef>
              <a:spcAft>
                <a:spcPts val="800"/>
              </a:spcAft>
            </a:pPr>
            <a:r>
              <a:rPr lang="en-US" sz="1800" dirty="0">
                <a:latin typeface="Arial" panose="020B0604020202020204" pitchFamily="34" charset="0"/>
                <a:cs typeface="Arial" panose="020B0604020202020204" pitchFamily="34" charset="0"/>
              </a:rPr>
              <a:t>High dependency on quality data for accuracy.</a:t>
            </a:r>
          </a:p>
          <a:p>
            <a:pPr>
              <a:spcBef>
                <a:spcPts val="0"/>
              </a:spcBef>
              <a:spcAft>
                <a:spcPts val="800"/>
              </a:spcAft>
            </a:pPr>
            <a:r>
              <a:rPr lang="en-US" sz="1800" dirty="0">
                <a:latin typeface="Arial" panose="020B0604020202020204" pitchFamily="34" charset="0"/>
                <a:cs typeface="Arial" panose="020B0604020202020204" pitchFamily="34" charset="0"/>
              </a:rPr>
              <a:t>Regulatory and compliance challenges.</a:t>
            </a:r>
          </a:p>
          <a:p>
            <a:pPr>
              <a:spcBef>
                <a:spcPts val="0"/>
              </a:spcBef>
              <a:spcAft>
                <a:spcPts val="800"/>
              </a:spcAft>
            </a:pPr>
            <a:r>
              <a:rPr lang="en-US" sz="1800" dirty="0">
                <a:latin typeface="Arial" panose="020B0604020202020204" pitchFamily="34" charset="0"/>
                <a:cs typeface="Arial" panose="020B0604020202020204" pitchFamily="34" charset="0"/>
              </a:rPr>
              <a:t>Difficulty in explaining AI decisions (lack of transparency).</a:t>
            </a:r>
          </a:p>
          <a:p>
            <a:pPr>
              <a:spcBef>
                <a:spcPts val="0"/>
              </a:spcBef>
              <a:spcAft>
                <a:spcPts val="800"/>
              </a:spcAft>
            </a:pPr>
            <a:r>
              <a:rPr lang="en-US" sz="1800" dirty="0">
                <a:latin typeface="Arial" panose="020B0604020202020204" pitchFamily="34" charset="0"/>
                <a:cs typeface="Arial" panose="020B0604020202020204" pitchFamily="34" charset="0"/>
              </a:rPr>
              <a:t>High cost of implementation and maintenance.</a:t>
            </a:r>
          </a:p>
          <a:p>
            <a:pPr>
              <a:spcBef>
                <a:spcPts val="0"/>
              </a:spcBef>
              <a:spcAft>
                <a:spcPts val="800"/>
              </a:spcAft>
            </a:pPr>
            <a:r>
              <a:rPr lang="en-US" sz="1800" dirty="0">
                <a:latin typeface="Arial" panose="020B0604020202020204" pitchFamily="34" charset="0"/>
                <a:cs typeface="Arial" panose="020B0604020202020204" pitchFamily="34" charset="0"/>
              </a:rPr>
              <a:t>Possibility of over-reliance on AI for critical decisions.</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492571" cy="307777"/>
            </a:xfrm>
            <a:prstGeom prst="rect">
              <a:avLst/>
            </a:prstGeom>
            <a:noFill/>
          </p:spPr>
          <p:txBody>
            <a:bodyPr wrap="none" rtlCol="0">
              <a:spAutoFit/>
            </a:bodyPr>
            <a:lstStyle/>
            <a:p>
              <a:r>
                <a:rPr lang="en-US" sz="1400" dirty="0">
                  <a:solidFill>
                    <a:srgbClr val="0000FF"/>
                  </a:solidFill>
                </a:rPr>
                <a:t>Icon</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53387"/>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Challenges of using Generative AI in FinTech</a:t>
            </a:r>
          </a:p>
        </p:txBody>
      </p:sp>
      <p:pic>
        <p:nvPicPr>
          <p:cNvPr id="3" name="Picture 2"/>
          <p:cNvPicPr>
            <a:picLocks noChangeAspect="1"/>
          </p:cNvPicPr>
          <p:nvPr/>
        </p:nvPicPr>
        <p:blipFill>
          <a:blip r:embed="rId4"/>
          <a:stretch>
            <a:fillRect/>
          </a:stretch>
        </p:blipFill>
        <p:spPr>
          <a:xfrm>
            <a:off x="7162800" y="1900893"/>
            <a:ext cx="3600000" cy="3600000"/>
          </a:xfrm>
          <a:prstGeom prst="rect">
            <a:avLst/>
          </a:prstGeom>
        </p:spPr>
      </p:pic>
    </p:spTree>
    <p:custDataLst>
      <p:tags r:id="rId1"/>
    </p:custDataLst>
    <p:extLst>
      <p:ext uri="{BB962C8B-B14F-4D97-AF65-F5344CB8AC3E}">
        <p14:creationId xmlns:p14="http://schemas.microsoft.com/office/powerpoint/2010/main" val="236936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1 - FinTech</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641938"/>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Generative AI is transforming the FinTech industry.</a:t>
            </a:r>
          </a:p>
          <a:p>
            <a:pPr>
              <a:spcBef>
                <a:spcPts val="0"/>
              </a:spcBef>
              <a:spcAft>
                <a:spcPts val="800"/>
              </a:spcAft>
            </a:pPr>
            <a:r>
              <a:rPr lang="en-US" sz="1800" dirty="0">
                <a:latin typeface="Arial" panose="020B0604020202020204" pitchFamily="34" charset="0"/>
                <a:cs typeface="Arial" panose="020B0604020202020204" pitchFamily="34" charset="0"/>
              </a:rPr>
              <a:t>Enables automation, personalization, and intelligent decision-making.</a:t>
            </a:r>
          </a:p>
          <a:p>
            <a:pPr>
              <a:spcBef>
                <a:spcPts val="0"/>
              </a:spcBef>
              <a:spcAft>
                <a:spcPts val="800"/>
              </a:spcAft>
            </a:pPr>
            <a:r>
              <a:rPr lang="en-US" sz="1800" dirty="0">
                <a:latin typeface="Arial" panose="020B0604020202020204" pitchFamily="34" charset="0"/>
                <a:cs typeface="Arial" panose="020B0604020202020204" pitchFamily="34" charset="0"/>
              </a:rPr>
              <a:t>Offers efficiency gains and cost reductions.</a:t>
            </a:r>
          </a:p>
          <a:p>
            <a:pPr>
              <a:spcBef>
                <a:spcPts val="0"/>
              </a:spcBef>
              <a:spcAft>
                <a:spcPts val="800"/>
              </a:spcAft>
            </a:pPr>
            <a:r>
              <a:rPr lang="en-US" sz="1800" dirty="0">
                <a:latin typeface="Arial" panose="020B0604020202020204" pitchFamily="34" charset="0"/>
                <a:cs typeface="Arial" panose="020B0604020202020204" pitchFamily="34" charset="0"/>
              </a:rPr>
              <a:t>Presents challenges in regulation, ethics, and data privacy.</a:t>
            </a:r>
          </a:p>
          <a:p>
            <a:pPr>
              <a:spcBef>
                <a:spcPts val="0"/>
              </a:spcBef>
              <a:spcAft>
                <a:spcPts val="800"/>
              </a:spcAft>
            </a:pPr>
            <a:r>
              <a:rPr lang="en-US" sz="1800" dirty="0">
                <a:latin typeface="Arial" panose="020B0604020202020204" pitchFamily="34" charset="0"/>
                <a:cs typeface="Arial" panose="020B0604020202020204" pitchFamily="34" charset="0"/>
              </a:rPr>
              <a:t>Future lies in responsible integration and innovation.</a:t>
            </a:r>
          </a:p>
          <a:p>
            <a:pPr>
              <a:spcBef>
                <a:spcPts val="0"/>
              </a:spcBef>
              <a:spcAft>
                <a:spcPts val="800"/>
              </a:spcAft>
            </a:pPr>
            <a:r>
              <a:rPr lang="en-US" sz="1800" dirty="0">
                <a:latin typeface="Arial" panose="020B0604020202020204" pitchFamily="34" charset="0"/>
                <a:cs typeface="Arial" panose="020B0604020202020204" pitchFamily="34" charset="0"/>
              </a:rPr>
              <a:t>Requires skilled professionals to drive adoption.</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492571" cy="307777"/>
            </a:xfrm>
            <a:prstGeom prst="rect">
              <a:avLst/>
            </a:prstGeom>
            <a:noFill/>
          </p:spPr>
          <p:txBody>
            <a:bodyPr wrap="none" rtlCol="0">
              <a:spAutoFit/>
            </a:bodyPr>
            <a:lstStyle/>
            <a:p>
              <a:r>
                <a:rPr lang="en-US" sz="1400" dirty="0">
                  <a:solidFill>
                    <a:srgbClr val="0000FF"/>
                  </a:solidFill>
                </a:rPr>
                <a:t>Icon</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64273"/>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Conclusion</a:t>
            </a:r>
          </a:p>
        </p:txBody>
      </p:sp>
      <p:pic>
        <p:nvPicPr>
          <p:cNvPr id="3" name="Picture 2"/>
          <p:cNvPicPr>
            <a:picLocks noChangeAspect="1"/>
          </p:cNvPicPr>
          <p:nvPr/>
        </p:nvPicPr>
        <p:blipFill>
          <a:blip r:embed="rId4"/>
          <a:stretch>
            <a:fillRect/>
          </a:stretch>
        </p:blipFill>
        <p:spPr>
          <a:xfrm>
            <a:off x="7086600" y="1748364"/>
            <a:ext cx="3600000" cy="3600000"/>
          </a:xfrm>
          <a:prstGeom prst="rect">
            <a:avLst/>
          </a:prstGeom>
        </p:spPr>
      </p:pic>
    </p:spTree>
    <p:custDataLst>
      <p:tags r:id="rId1"/>
    </p:custDataLst>
    <p:extLst>
      <p:ext uri="{BB962C8B-B14F-4D97-AF65-F5344CB8AC3E}">
        <p14:creationId xmlns:p14="http://schemas.microsoft.com/office/powerpoint/2010/main" val="998386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40229" y="759787"/>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Summary</a:t>
            </a:r>
          </a:p>
        </p:txBody>
      </p:sp>
      <p:sp>
        <p:nvSpPr>
          <p:cNvPr id="2" name="Text Placeholder 4">
            <a:extLst>
              <a:ext uri="{FF2B5EF4-FFF2-40B4-BE49-F238E27FC236}">
                <a16:creationId xmlns:a16="http://schemas.microsoft.com/office/drawing/2014/main" id="{976EDFFF-7E60-F4A2-ECDA-81CD89054335}"/>
              </a:ext>
            </a:extLst>
          </p:cNvPr>
          <p:cNvSpPr txBox="1">
            <a:spLocks/>
          </p:cNvSpPr>
          <p:nvPr/>
        </p:nvSpPr>
        <p:spPr>
          <a:xfrm>
            <a:off x="381000" y="1185356"/>
            <a:ext cx="6324600" cy="5596444"/>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marL="173736" indent="-173736">
              <a:spcBef>
                <a:spcPts val="0"/>
              </a:spcBef>
              <a:spcAft>
                <a:spcPts val="800"/>
              </a:spcAft>
              <a:buFont typeface="Arial" pitchFamily="34" charset="0"/>
              <a:buNone/>
            </a:pPr>
            <a:r>
              <a:rPr lang="en-US" sz="1800" b="1" dirty="0">
                <a:latin typeface="Arial" panose="020B0604020202020204" pitchFamily="34" charset="0"/>
                <a:cs typeface="Arial" panose="020B0604020202020204" pitchFamily="34" charset="0"/>
              </a:rPr>
              <a:t>You will learn in this Chapter:</a:t>
            </a:r>
          </a:p>
          <a:p>
            <a:pPr marL="228600" indent="-228600">
              <a:spcBef>
                <a:spcPts val="0"/>
              </a:spcBef>
              <a:spcAft>
                <a:spcPts val="800"/>
              </a:spcAft>
            </a:pPr>
            <a:r>
              <a:rPr lang="en-US" sz="1800" dirty="0">
                <a:latin typeface="Arial" panose="020B0604020202020204" pitchFamily="34" charset="0"/>
                <a:cs typeface="Arial" panose="020B0604020202020204" pitchFamily="34" charset="0"/>
              </a:rPr>
              <a:t>The meaning and scope of FinTech, E‑commerce, Business Portfolios and Fashion Technology.</a:t>
            </a:r>
          </a:p>
          <a:p>
            <a:pPr marL="228600" indent="-228600">
              <a:spcBef>
                <a:spcPts val="0"/>
              </a:spcBef>
              <a:spcAft>
                <a:spcPts val="800"/>
              </a:spcAft>
            </a:pPr>
            <a:r>
              <a:rPr lang="en-US" sz="1800" dirty="0">
                <a:latin typeface="Arial" panose="020B0604020202020204" pitchFamily="34" charset="0"/>
                <a:cs typeface="Arial" panose="020B0604020202020204" pitchFamily="34" charset="0"/>
              </a:rPr>
              <a:t>How technology and innovation are transforming these fields in today’s world.</a:t>
            </a:r>
          </a:p>
          <a:p>
            <a:pPr marL="228600" indent="-228600">
              <a:spcBef>
                <a:spcPts val="0"/>
              </a:spcBef>
              <a:spcAft>
                <a:spcPts val="800"/>
              </a:spcAft>
            </a:pPr>
            <a:r>
              <a:rPr lang="en-US" sz="1800" dirty="0">
                <a:latin typeface="Arial" panose="020B0604020202020204" pitchFamily="34" charset="0"/>
                <a:cs typeface="Arial" panose="020B0604020202020204" pitchFamily="34" charset="0"/>
              </a:rPr>
              <a:t>Real-life examples that show how these fields work in practice.</a:t>
            </a:r>
          </a:p>
          <a:p>
            <a:pPr marL="228600" indent="-228600">
              <a:spcBef>
                <a:spcPts val="0"/>
              </a:spcBef>
              <a:spcAft>
                <a:spcPts val="800"/>
              </a:spcAft>
            </a:pPr>
            <a:r>
              <a:rPr lang="en-US" sz="1800" dirty="0">
                <a:latin typeface="Arial" panose="020B0604020202020204" pitchFamily="34" charset="0"/>
                <a:cs typeface="Arial" panose="020B0604020202020204" pitchFamily="34" charset="0"/>
              </a:rPr>
              <a:t>The specific roles Artificial Intelligence plays in improving efficiency and decision-making.</a:t>
            </a:r>
          </a:p>
          <a:p>
            <a:pPr marL="228600" indent="-228600">
              <a:spcBef>
                <a:spcPts val="0"/>
              </a:spcBef>
              <a:spcAft>
                <a:spcPts val="800"/>
              </a:spcAft>
            </a:pPr>
            <a:r>
              <a:rPr lang="en-US" sz="1800" dirty="0">
                <a:latin typeface="Arial" panose="020B0604020202020204" pitchFamily="34" charset="0"/>
                <a:cs typeface="Arial" panose="020B0604020202020204" pitchFamily="34" charset="0"/>
              </a:rPr>
              <a:t>How AI enables personalization, prediction, automation and fraud detection.</a:t>
            </a:r>
          </a:p>
          <a:p>
            <a:pPr marL="228600" indent="-228600">
              <a:spcBef>
                <a:spcPts val="0"/>
              </a:spcBef>
              <a:spcAft>
                <a:spcPts val="800"/>
              </a:spcAft>
            </a:pPr>
            <a:r>
              <a:rPr lang="en-US" sz="1800" dirty="0">
                <a:latin typeface="Arial" panose="020B0604020202020204" pitchFamily="34" charset="0"/>
                <a:cs typeface="Arial" panose="020B0604020202020204" pitchFamily="34" charset="0"/>
              </a:rPr>
              <a:t>The major advantages of adopting AI in these fields for businesses and customers.</a:t>
            </a:r>
          </a:p>
          <a:p>
            <a:pPr marL="228600" indent="-228600">
              <a:spcBef>
                <a:spcPts val="0"/>
              </a:spcBef>
              <a:spcAft>
                <a:spcPts val="800"/>
              </a:spcAft>
            </a:pPr>
            <a:r>
              <a:rPr lang="en-US" sz="1800" dirty="0">
                <a:latin typeface="Arial" panose="020B0604020202020204" pitchFamily="34" charset="0"/>
                <a:cs typeface="Arial" panose="020B0604020202020204" pitchFamily="34" charset="0"/>
              </a:rPr>
              <a:t>The possible risks, limitations and ethical concerns linked to AI use.</a:t>
            </a:r>
          </a:p>
          <a:p>
            <a:pPr marL="228600" indent="-228600">
              <a:spcBef>
                <a:spcPts val="0"/>
              </a:spcBef>
              <a:spcAft>
                <a:spcPts val="800"/>
              </a:spcAft>
            </a:pPr>
            <a:r>
              <a:rPr lang="en-US" sz="1800" dirty="0">
                <a:latin typeface="Arial" panose="020B0604020202020204" pitchFamily="34" charset="0"/>
                <a:cs typeface="Arial" panose="020B0604020202020204" pitchFamily="34" charset="0"/>
              </a:rPr>
              <a:t>The balance needed between technology and human judgment in these modern industries.</a:t>
            </a:r>
          </a:p>
        </p:txBody>
      </p:sp>
      <p:sp>
        <p:nvSpPr>
          <p:cNvPr id="3" name="Freeform 2">
            <a:extLst>
              <a:ext uri="{FF2B5EF4-FFF2-40B4-BE49-F238E27FC236}">
                <a16:creationId xmlns:a16="http://schemas.microsoft.com/office/drawing/2014/main" id="{C603D4E8-9BAA-B8B5-0D8A-9F11B05FF385}"/>
              </a:ext>
            </a:extLst>
          </p:cNvPr>
          <p:cNvSpPr/>
          <p:nvPr/>
        </p:nvSpPr>
        <p:spPr>
          <a:xfrm>
            <a:off x="6858000" y="1447800"/>
            <a:ext cx="4478694" cy="4114800"/>
          </a:xfrm>
          <a:custGeom>
            <a:avLst/>
            <a:gdLst/>
            <a:ahLst/>
            <a:cxnLst/>
            <a:rect l="l" t="t" r="r" b="b"/>
            <a:pathLst>
              <a:path w="4478694" h="4114800">
                <a:moveTo>
                  <a:pt x="0" y="0"/>
                </a:moveTo>
                <a:lnTo>
                  <a:pt x="4478694" y="0"/>
                </a:lnTo>
                <a:lnTo>
                  <a:pt x="447869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ustDataLst>
      <p:tags r:id="rId1"/>
    </p:custDataLst>
    <p:extLst>
      <p:ext uri="{BB962C8B-B14F-4D97-AF65-F5344CB8AC3E}">
        <p14:creationId xmlns:p14="http://schemas.microsoft.com/office/powerpoint/2010/main" val="334375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1112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Reference</a:t>
            </a:r>
          </a:p>
        </p:txBody>
      </p:sp>
      <p:sp>
        <p:nvSpPr>
          <p:cNvPr id="8" name="Text Placeholder 4">
            <a:extLst>
              <a:ext uri="{FF2B5EF4-FFF2-40B4-BE49-F238E27FC236}">
                <a16:creationId xmlns:a16="http://schemas.microsoft.com/office/drawing/2014/main" id="{8FB8E816-E868-A86A-9AC1-52D61C79325A}"/>
              </a:ext>
            </a:extLst>
          </p:cNvPr>
          <p:cNvSpPr txBox="1">
            <a:spLocks/>
          </p:cNvSpPr>
          <p:nvPr/>
        </p:nvSpPr>
        <p:spPr>
          <a:xfrm>
            <a:off x="361142" y="1196050"/>
            <a:ext cx="11297458" cy="322355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marL="228600" indent="-228600">
              <a:spcBef>
                <a:spcPts val="0"/>
              </a:spcBef>
              <a:spcAft>
                <a:spcPts val="800"/>
              </a:spcAft>
            </a:pPr>
            <a:r>
              <a:rPr lang="en-US" sz="1800" dirty="0" err="1">
                <a:latin typeface="Arial" panose="020B0604020202020204" pitchFamily="34" charset="0"/>
                <a:cs typeface="Arial" panose="020B0604020202020204" pitchFamily="34" charset="0"/>
              </a:rPr>
              <a:t>Efimova</a:t>
            </a:r>
            <a:r>
              <a:rPr lang="en-US" sz="1800" dirty="0">
                <a:latin typeface="Arial" panose="020B0604020202020204" pitchFamily="34" charset="0"/>
                <a:cs typeface="Arial" panose="020B0604020202020204" pitchFamily="34" charset="0"/>
              </a:rPr>
              <a:t>, D. (2024, July 24). AI in the Fintech Industry: Your 2024 Guide. </a:t>
            </a:r>
            <a:r>
              <a:rPr lang="en-US" sz="1800" dirty="0">
                <a:latin typeface="Arial" panose="020B0604020202020204" pitchFamily="34" charset="0"/>
                <a:cs typeface="Arial" panose="020B0604020202020204" pitchFamily="34" charset="0"/>
                <a:hlinkClick r:id="rId3"/>
              </a:rPr>
              <a:t>https://startups.epam.com/blog/ai-in-fintech</a:t>
            </a:r>
            <a:endParaRPr lang="en-US" sz="1800" dirty="0">
              <a:latin typeface="Arial" panose="020B0604020202020204" pitchFamily="34" charset="0"/>
              <a:cs typeface="Arial" panose="020B0604020202020204" pitchFamily="34" charset="0"/>
            </a:endParaRPr>
          </a:p>
          <a:p>
            <a:pPr marL="228600" indent="-228600">
              <a:spcBef>
                <a:spcPts val="0"/>
              </a:spcBef>
              <a:spcAft>
                <a:spcPts val="800"/>
              </a:spcAft>
            </a:pPr>
            <a:r>
              <a:rPr lang="en-US" sz="1800" dirty="0" err="1">
                <a:latin typeface="Arial" panose="020B0604020202020204" pitchFamily="34" charset="0"/>
                <a:cs typeface="Arial" panose="020B0604020202020204" pitchFamily="34" charset="0"/>
              </a:rPr>
              <a:t>Nucci</a:t>
            </a:r>
            <a:r>
              <a:rPr lang="en-US" sz="1800" dirty="0">
                <a:latin typeface="Arial" panose="020B0604020202020204" pitchFamily="34" charset="0"/>
                <a:cs typeface="Arial" panose="020B0604020202020204" pitchFamily="34" charset="0"/>
              </a:rPr>
              <a:t>, A. (2025, July 25). Role of AI in </a:t>
            </a:r>
            <a:r>
              <a:rPr lang="en-US" sz="1800" dirty="0" err="1">
                <a:latin typeface="Arial" panose="020B0604020202020204" pitchFamily="34" charset="0"/>
                <a:cs typeface="Arial" panose="020B0604020202020204" pitchFamily="34" charset="0"/>
              </a:rPr>
              <a:t>fintech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Aisera</a:t>
            </a:r>
            <a:r>
              <a:rPr lang="en-US" sz="1800" dirty="0">
                <a:latin typeface="Arial" panose="020B0604020202020204" pitchFamily="34" charset="0"/>
                <a:cs typeface="Arial" panose="020B0604020202020204" pitchFamily="34" charset="0"/>
              </a:rPr>
              <a:t>: Best Agentic AI for Enterprise. </a:t>
            </a:r>
            <a:r>
              <a:rPr lang="en-US" sz="1800" dirty="0">
                <a:latin typeface="Arial" panose="020B0604020202020204" pitchFamily="34" charset="0"/>
                <a:cs typeface="Arial" panose="020B0604020202020204" pitchFamily="34" charset="0"/>
                <a:hlinkClick r:id="rId4"/>
              </a:rPr>
              <a:t>https://aisera.com/blog/ai-in-fintech/</a:t>
            </a:r>
            <a:endParaRPr lang="en-US" sz="18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67171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3">
            <a:extLst>
              <a:ext uri="{FF2B5EF4-FFF2-40B4-BE49-F238E27FC236}">
                <a16:creationId xmlns:a16="http://schemas.microsoft.com/office/drawing/2014/main" id="{0E178734-7E1D-0740-E039-E64D8B06102C}"/>
              </a:ext>
            </a:extLst>
          </p:cNvPr>
          <p:cNvSpPr txBox="1">
            <a:spLocks/>
          </p:cNvSpPr>
          <p:nvPr/>
        </p:nvSpPr>
        <p:spPr>
          <a:xfrm>
            <a:off x="4230058" y="2971800"/>
            <a:ext cx="3770942" cy="990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r>
              <a:rPr lang="en-US" sz="5000" b="1" dirty="0">
                <a:solidFill>
                  <a:srgbClr val="002060"/>
                </a:solidFill>
                <a:latin typeface="Arial" panose="020B0604020202020204" pitchFamily="34"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21902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05505-AEC7-358C-0EF9-EF61EFF21F6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C59BB45-663F-93B8-F1E1-85162698EB15}"/>
              </a:ext>
            </a:extLst>
          </p:cNvPr>
          <p:cNvSpPr txBox="1"/>
          <p:nvPr/>
        </p:nvSpPr>
        <p:spPr>
          <a:xfrm>
            <a:off x="5181600" y="4495800"/>
            <a:ext cx="1828800" cy="400110"/>
          </a:xfrm>
          <a:prstGeom prst="rect">
            <a:avLst/>
          </a:prstGeom>
          <a:noFill/>
        </p:spPr>
        <p:txBody>
          <a:bodyPr wrap="square">
            <a:spAutoFit/>
          </a:bodyPr>
          <a:lstStyle/>
          <a:p>
            <a:pPr algn="ctr"/>
            <a:r>
              <a:rPr lang="en-US" sz="2000" b="1" dirty="0">
                <a:latin typeface="Arial" panose="020B0604020202020204" pitchFamily="34" charset="0"/>
                <a:cs typeface="Arial" panose="020B0604020202020204" pitchFamily="34" charset="0"/>
              </a:rPr>
              <a:t>DISCLAIMER</a:t>
            </a:r>
          </a:p>
        </p:txBody>
      </p:sp>
      <p:sp>
        <p:nvSpPr>
          <p:cNvPr id="9" name="TextBox 8">
            <a:extLst>
              <a:ext uri="{FF2B5EF4-FFF2-40B4-BE49-F238E27FC236}">
                <a16:creationId xmlns:a16="http://schemas.microsoft.com/office/drawing/2014/main" id="{0BE0182C-C2E4-AB4D-F165-672C44EA8A3B}"/>
              </a:ext>
            </a:extLst>
          </p:cNvPr>
          <p:cNvSpPr txBox="1"/>
          <p:nvPr/>
        </p:nvSpPr>
        <p:spPr>
          <a:xfrm>
            <a:off x="2705100" y="5029200"/>
            <a:ext cx="678180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The content is curated from online/offline resources and used for educational purpose only</a:t>
            </a:r>
          </a:p>
        </p:txBody>
      </p:sp>
      <p:grpSp>
        <p:nvGrpSpPr>
          <p:cNvPr id="8" name="Group 7">
            <a:extLst>
              <a:ext uri="{FF2B5EF4-FFF2-40B4-BE49-F238E27FC236}">
                <a16:creationId xmlns:a16="http://schemas.microsoft.com/office/drawing/2014/main" id="{4A12D025-B233-F28D-C474-1BD84E55D66F}"/>
              </a:ext>
            </a:extLst>
          </p:cNvPr>
          <p:cNvGrpSpPr/>
          <p:nvPr/>
        </p:nvGrpSpPr>
        <p:grpSpPr>
          <a:xfrm>
            <a:off x="3619500" y="1485900"/>
            <a:ext cx="4953000" cy="2857500"/>
            <a:chOff x="3619500" y="1485900"/>
            <a:chExt cx="4953000" cy="2857500"/>
          </a:xfrm>
        </p:grpSpPr>
        <p:sp>
          <p:nvSpPr>
            <p:cNvPr id="5" name="Rectangle: Rounded Corners 4">
              <a:extLst>
                <a:ext uri="{FF2B5EF4-FFF2-40B4-BE49-F238E27FC236}">
                  <a16:creationId xmlns:a16="http://schemas.microsoft.com/office/drawing/2014/main" id="{B774559D-5EE9-220D-66AF-E46228A2099E}"/>
                </a:ext>
              </a:extLst>
            </p:cNvPr>
            <p:cNvSpPr/>
            <p:nvPr/>
          </p:nvSpPr>
          <p:spPr>
            <a:xfrm>
              <a:off x="3619500" y="1828800"/>
              <a:ext cx="4953000" cy="2514600"/>
            </a:xfrm>
            <a:prstGeom prst="roundRect">
              <a:avLst>
                <a:gd name="adj" fmla="val 7500"/>
              </a:avLst>
            </a:prstGeom>
            <a:solidFill>
              <a:schemeClr val="bg1"/>
            </a:solidFill>
            <a:ln w="12700">
              <a:solidFill>
                <a:srgbClr val="F9BE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BF7B388D-5A3C-91C8-4705-E93C597FAF6E}"/>
                </a:ext>
              </a:extLst>
            </p:cNvPr>
            <p:cNvSpPr/>
            <p:nvPr/>
          </p:nvSpPr>
          <p:spPr>
            <a:xfrm>
              <a:off x="3993931" y="1485900"/>
              <a:ext cx="4204138" cy="2590800"/>
            </a:xfrm>
            <a:custGeom>
              <a:avLst/>
              <a:gdLst/>
              <a:ahLst/>
              <a:cxnLst/>
              <a:rect l="l" t="t" r="r" b="b"/>
              <a:pathLst>
                <a:path w="6677160" h="4114800">
                  <a:moveTo>
                    <a:pt x="0" y="0"/>
                  </a:moveTo>
                  <a:lnTo>
                    <a:pt x="6677160" y="0"/>
                  </a:lnTo>
                  <a:lnTo>
                    <a:pt x="66771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Tree>
    <p:custDataLst>
      <p:tags r:id="rId1"/>
    </p:custDataLst>
    <p:extLst>
      <p:ext uri="{BB962C8B-B14F-4D97-AF65-F5344CB8AC3E}">
        <p14:creationId xmlns:p14="http://schemas.microsoft.com/office/powerpoint/2010/main" val="185886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4D4B0-41C7-DDA4-FBE4-DAD880E278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0722E1-DD56-D75A-819D-997F3AC8A24A}"/>
              </a:ext>
            </a:extLst>
          </p:cNvPr>
          <p:cNvSpPr txBox="1">
            <a:spLocks/>
          </p:cNvSpPr>
          <p:nvPr/>
        </p:nvSpPr>
        <p:spPr>
          <a:xfrm>
            <a:off x="340229" y="759787"/>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Content</a:t>
            </a:r>
          </a:p>
        </p:txBody>
      </p:sp>
      <p:sp>
        <p:nvSpPr>
          <p:cNvPr id="2" name="Text Placeholder 4">
            <a:extLst>
              <a:ext uri="{FF2B5EF4-FFF2-40B4-BE49-F238E27FC236}">
                <a16:creationId xmlns:a16="http://schemas.microsoft.com/office/drawing/2014/main" id="{3EC1CF50-C44B-4663-169F-B206995360F1}"/>
              </a:ext>
            </a:extLst>
          </p:cNvPr>
          <p:cNvSpPr txBox="1">
            <a:spLocks/>
          </p:cNvSpPr>
          <p:nvPr/>
        </p:nvSpPr>
        <p:spPr>
          <a:xfrm>
            <a:off x="340228" y="1182997"/>
            <a:ext cx="5984372" cy="5003756"/>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Introduction</a:t>
            </a:r>
          </a:p>
          <a:p>
            <a:pPr>
              <a:spcBef>
                <a:spcPts val="0"/>
              </a:spcBef>
              <a:spcAft>
                <a:spcPts val="800"/>
              </a:spcAft>
            </a:pPr>
            <a:r>
              <a:rPr lang="en-US" sz="1800" dirty="0">
                <a:latin typeface="Arial" panose="020B0604020202020204" pitchFamily="34" charset="0"/>
                <a:cs typeface="Arial" panose="020B0604020202020204" pitchFamily="34" charset="0"/>
              </a:rPr>
              <a:t>Need for Generative AI in Web Development</a:t>
            </a:r>
          </a:p>
          <a:p>
            <a:pPr>
              <a:spcBef>
                <a:spcPts val="0"/>
              </a:spcBef>
              <a:spcAft>
                <a:spcPts val="800"/>
              </a:spcAft>
            </a:pPr>
            <a:r>
              <a:rPr lang="en-US" sz="1800" dirty="0">
                <a:latin typeface="Arial" panose="020B0604020202020204" pitchFamily="34" charset="0"/>
                <a:cs typeface="Arial" panose="020B0604020202020204" pitchFamily="34" charset="0"/>
              </a:rPr>
              <a:t>Generative AI Overview</a:t>
            </a:r>
          </a:p>
          <a:p>
            <a:pPr>
              <a:spcBef>
                <a:spcPts val="0"/>
              </a:spcBef>
              <a:spcAft>
                <a:spcPts val="800"/>
              </a:spcAft>
            </a:pPr>
            <a:r>
              <a:rPr lang="en-US" sz="1800" dirty="0">
                <a:latin typeface="Arial" panose="020B0604020202020204" pitchFamily="34" charset="0"/>
                <a:cs typeface="Arial" panose="020B0604020202020204" pitchFamily="34" charset="0"/>
              </a:rPr>
              <a:t>Target Domain Requirements</a:t>
            </a:r>
          </a:p>
          <a:p>
            <a:pPr>
              <a:spcBef>
                <a:spcPts val="0"/>
              </a:spcBef>
              <a:spcAft>
                <a:spcPts val="800"/>
              </a:spcAft>
            </a:pPr>
            <a:r>
              <a:rPr lang="en-US" sz="1800" dirty="0">
                <a:latin typeface="Arial" panose="020B0604020202020204" pitchFamily="34" charset="0"/>
                <a:cs typeface="Arial" panose="020B0604020202020204" pitchFamily="34" charset="0"/>
              </a:rPr>
              <a:t>Key functionalities typically needed in FinTech apps</a:t>
            </a:r>
          </a:p>
          <a:p>
            <a:pPr>
              <a:spcBef>
                <a:spcPts val="0"/>
              </a:spcBef>
              <a:spcAft>
                <a:spcPts val="800"/>
              </a:spcAft>
            </a:pPr>
            <a:r>
              <a:rPr lang="en-US" sz="1800" dirty="0">
                <a:latin typeface="Arial" panose="020B0604020202020204" pitchFamily="34" charset="0"/>
                <a:cs typeface="Arial" panose="020B0604020202020204" pitchFamily="34" charset="0"/>
              </a:rPr>
              <a:t>Tools and Technologies Used</a:t>
            </a:r>
          </a:p>
          <a:p>
            <a:pPr>
              <a:spcBef>
                <a:spcPts val="0"/>
              </a:spcBef>
              <a:spcAft>
                <a:spcPts val="800"/>
              </a:spcAft>
            </a:pPr>
            <a:r>
              <a:rPr lang="en-US" sz="1800" dirty="0">
                <a:latin typeface="Arial" panose="020B0604020202020204" pitchFamily="34" charset="0"/>
                <a:cs typeface="Arial" panose="020B0604020202020204" pitchFamily="34" charset="0"/>
              </a:rPr>
              <a:t>Use Case Walkthrough</a:t>
            </a:r>
          </a:p>
          <a:p>
            <a:pPr>
              <a:spcBef>
                <a:spcPts val="0"/>
              </a:spcBef>
              <a:spcAft>
                <a:spcPts val="800"/>
              </a:spcAft>
            </a:pPr>
            <a:r>
              <a:rPr lang="en-US" sz="1800" dirty="0">
                <a:latin typeface="Arial" panose="020B0604020202020204" pitchFamily="34" charset="0"/>
                <a:cs typeface="Arial" panose="020B0604020202020204" pitchFamily="34" charset="0"/>
              </a:rPr>
              <a:t>Benefits and Challenges</a:t>
            </a:r>
          </a:p>
          <a:p>
            <a:pPr>
              <a:spcBef>
                <a:spcPts val="0"/>
              </a:spcBef>
              <a:spcAft>
                <a:spcPts val="800"/>
              </a:spcAft>
            </a:pPr>
            <a:r>
              <a:rPr lang="en-US" sz="1800" dirty="0">
                <a:latin typeface="Arial" panose="020B0604020202020204" pitchFamily="34" charset="0"/>
                <a:cs typeface="Arial" panose="020B0604020202020204" pitchFamily="34" charset="0"/>
              </a:rPr>
              <a:t>Conclusion</a:t>
            </a:r>
          </a:p>
        </p:txBody>
      </p:sp>
      <p:sp>
        <p:nvSpPr>
          <p:cNvPr id="10" name="Rectangle 1">
            <a:extLst>
              <a:ext uri="{FF2B5EF4-FFF2-40B4-BE49-F238E27FC236}">
                <a16:creationId xmlns:a16="http://schemas.microsoft.com/office/drawing/2014/main" id="{92CDC6E4-C34E-58DE-F34F-00E90BED1A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Freeform 4">
            <a:extLst>
              <a:ext uri="{FF2B5EF4-FFF2-40B4-BE49-F238E27FC236}">
                <a16:creationId xmlns:a16="http://schemas.microsoft.com/office/drawing/2014/main" id="{443E8E68-F152-CCEA-781B-569A37081246}"/>
              </a:ext>
            </a:extLst>
          </p:cNvPr>
          <p:cNvSpPr/>
          <p:nvPr/>
        </p:nvSpPr>
        <p:spPr>
          <a:xfrm>
            <a:off x="6629400" y="1457325"/>
            <a:ext cx="5211521" cy="3732752"/>
          </a:xfrm>
          <a:custGeom>
            <a:avLst/>
            <a:gdLst/>
            <a:ahLst/>
            <a:cxnLst/>
            <a:rect l="l" t="t" r="r" b="b"/>
            <a:pathLst>
              <a:path w="5744921" h="4114800">
                <a:moveTo>
                  <a:pt x="0" y="0"/>
                </a:moveTo>
                <a:lnTo>
                  <a:pt x="5744922" y="0"/>
                </a:lnTo>
                <a:lnTo>
                  <a:pt x="5744922" y="4114800"/>
                </a:lnTo>
                <a:lnTo>
                  <a:pt x="0" y="4114800"/>
                </a:lnTo>
                <a:lnTo>
                  <a:pt x="0" y="0"/>
                </a:lnTo>
                <a:close/>
              </a:path>
            </a:pathLst>
          </a:custGeom>
          <a:blipFill>
            <a:blip r:embed="rId3"/>
            <a:stretch>
              <a:fillRect/>
            </a:stretch>
          </a:blipFill>
        </p:spPr>
        <p:txBody>
          <a:bodyPr/>
          <a:lstStyle/>
          <a:p>
            <a:endParaRPr lang="en-US"/>
          </a:p>
        </p:txBody>
      </p:sp>
    </p:spTree>
    <p:custDataLst>
      <p:tags r:id="rId1"/>
    </p:custDataLst>
    <p:extLst>
      <p:ext uri="{BB962C8B-B14F-4D97-AF65-F5344CB8AC3E}">
        <p14:creationId xmlns:p14="http://schemas.microsoft.com/office/powerpoint/2010/main" val="225483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1 - FinTech</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618654"/>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FinTech is revolutionizing financial services through digital platforms.</a:t>
            </a:r>
          </a:p>
          <a:p>
            <a:pPr>
              <a:spcBef>
                <a:spcPts val="0"/>
              </a:spcBef>
              <a:spcAft>
                <a:spcPts val="800"/>
              </a:spcAft>
            </a:pPr>
            <a:r>
              <a:rPr lang="en-US" sz="1800" dirty="0">
                <a:latin typeface="Arial" panose="020B0604020202020204" pitchFamily="34" charset="0"/>
                <a:cs typeface="Arial" panose="020B0604020202020204" pitchFamily="34" charset="0"/>
              </a:rPr>
              <a:t>Demand for modern, user-friendly financial web apps is increasing.</a:t>
            </a:r>
          </a:p>
          <a:p>
            <a:pPr>
              <a:spcBef>
                <a:spcPts val="0"/>
              </a:spcBef>
              <a:spcAft>
                <a:spcPts val="800"/>
              </a:spcAft>
            </a:pPr>
            <a:r>
              <a:rPr lang="en-US" sz="1800" dirty="0">
                <a:latin typeface="Arial" panose="020B0604020202020204" pitchFamily="34" charset="0"/>
                <a:cs typeface="Arial" panose="020B0604020202020204" pitchFamily="34" charset="0"/>
              </a:rPr>
              <a:t>Traditional web development has limitations in speed and adaptability.</a:t>
            </a:r>
          </a:p>
          <a:p>
            <a:pPr>
              <a:spcBef>
                <a:spcPts val="0"/>
              </a:spcBef>
              <a:spcAft>
                <a:spcPts val="800"/>
              </a:spcAft>
            </a:pPr>
            <a:r>
              <a:rPr lang="en-US" sz="1800" dirty="0">
                <a:latin typeface="Arial" panose="020B0604020202020204" pitchFamily="34" charset="0"/>
                <a:cs typeface="Arial" panose="020B0604020202020204" pitchFamily="34" charset="0"/>
              </a:rPr>
              <a:t>Generative AI enables rapid, intelligent web development.</a:t>
            </a:r>
          </a:p>
          <a:p>
            <a:pPr>
              <a:spcBef>
                <a:spcPts val="0"/>
              </a:spcBef>
              <a:spcAft>
                <a:spcPts val="800"/>
              </a:spcAft>
            </a:pPr>
            <a:r>
              <a:rPr lang="en-US" sz="1800" dirty="0">
                <a:latin typeface="Arial" panose="020B0604020202020204" pitchFamily="34" charset="0"/>
                <a:cs typeface="Arial" panose="020B0604020202020204" pitchFamily="34" charset="0"/>
              </a:rPr>
              <a:t>Combining Generative AI with tools like Streamlit supports fast prototyping.</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492571" cy="307777"/>
            </a:xfrm>
            <a:prstGeom prst="rect">
              <a:avLst/>
            </a:prstGeom>
            <a:noFill/>
          </p:spPr>
          <p:txBody>
            <a:bodyPr wrap="none" rtlCol="0">
              <a:spAutoFit/>
            </a:bodyPr>
            <a:lstStyle/>
            <a:p>
              <a:r>
                <a:rPr lang="en-US" sz="1400" dirty="0">
                  <a:solidFill>
                    <a:srgbClr val="0000FF"/>
                  </a:solidFill>
                </a:rPr>
                <a:t>Icon</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53387"/>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Introduction</a:t>
            </a:r>
          </a:p>
        </p:txBody>
      </p:sp>
      <p:pic>
        <p:nvPicPr>
          <p:cNvPr id="3" name="Picture 2"/>
          <p:cNvPicPr>
            <a:picLocks noChangeAspect="1"/>
          </p:cNvPicPr>
          <p:nvPr/>
        </p:nvPicPr>
        <p:blipFill>
          <a:blip r:embed="rId4"/>
          <a:stretch>
            <a:fillRect/>
          </a:stretch>
        </p:blipFill>
        <p:spPr>
          <a:xfrm>
            <a:off x="7010400" y="1495014"/>
            <a:ext cx="3600000" cy="3600000"/>
          </a:xfrm>
          <a:prstGeom prst="rect">
            <a:avLst/>
          </a:prstGeom>
        </p:spPr>
      </p:pic>
    </p:spTree>
    <p:custDataLst>
      <p:tags r:id="rId1"/>
    </p:custDataLst>
    <p:extLst>
      <p:ext uri="{BB962C8B-B14F-4D97-AF65-F5344CB8AC3E}">
        <p14:creationId xmlns:p14="http://schemas.microsoft.com/office/powerpoint/2010/main" val="95435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1 - FinTech</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613211"/>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FinTech is evolving rapidly with complex data and user expectations.</a:t>
            </a:r>
          </a:p>
          <a:p>
            <a:pPr>
              <a:spcBef>
                <a:spcPts val="0"/>
              </a:spcBef>
              <a:spcAft>
                <a:spcPts val="800"/>
              </a:spcAft>
            </a:pPr>
            <a:r>
              <a:rPr lang="en-US" sz="1800" dirty="0">
                <a:latin typeface="Arial" panose="020B0604020202020204" pitchFamily="34" charset="0"/>
                <a:cs typeface="Arial" panose="020B0604020202020204" pitchFamily="34" charset="0"/>
              </a:rPr>
              <a:t>Manual operations are slow, repetitive, and error-prone.</a:t>
            </a:r>
          </a:p>
          <a:p>
            <a:pPr>
              <a:spcBef>
                <a:spcPts val="0"/>
              </a:spcBef>
              <a:spcAft>
                <a:spcPts val="800"/>
              </a:spcAft>
            </a:pPr>
            <a:r>
              <a:rPr lang="en-US" sz="1800" dirty="0">
                <a:latin typeface="Arial" panose="020B0604020202020204" pitchFamily="34" charset="0"/>
                <a:cs typeface="Arial" panose="020B0604020202020204" pitchFamily="34" charset="0"/>
              </a:rPr>
              <a:t>Generative AI enables intelligent automation and content generation.</a:t>
            </a:r>
          </a:p>
          <a:p>
            <a:pPr>
              <a:spcBef>
                <a:spcPts val="0"/>
              </a:spcBef>
              <a:spcAft>
                <a:spcPts val="800"/>
              </a:spcAft>
            </a:pPr>
            <a:r>
              <a:rPr lang="en-US" sz="1800" dirty="0">
                <a:latin typeface="Arial" panose="020B0604020202020204" pitchFamily="34" charset="0"/>
                <a:cs typeface="Arial" panose="020B0604020202020204" pitchFamily="34" charset="0"/>
              </a:rPr>
              <a:t>Enhances customer interaction through chatbots and personalized reports.</a:t>
            </a:r>
          </a:p>
          <a:p>
            <a:pPr>
              <a:spcBef>
                <a:spcPts val="0"/>
              </a:spcBef>
              <a:spcAft>
                <a:spcPts val="800"/>
              </a:spcAft>
            </a:pPr>
            <a:r>
              <a:rPr lang="en-US" sz="1800" dirty="0">
                <a:latin typeface="Arial" panose="020B0604020202020204" pitchFamily="34" charset="0"/>
                <a:cs typeface="Arial" panose="020B0604020202020204" pitchFamily="34" charset="0"/>
              </a:rPr>
              <a:t>Supports fraud detection, compliance, and financial literacy at scale.</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5310236" cy="307777"/>
            </a:xfrm>
            <a:prstGeom prst="rect">
              <a:avLst/>
            </a:prstGeom>
            <a:noFill/>
          </p:spPr>
          <p:txBody>
            <a:bodyPr wrap="none" rtlCol="0">
              <a:spAutoFit/>
            </a:bodyPr>
            <a:lstStyle/>
            <a:p>
              <a:r>
                <a:rPr lang="en-US" sz="1400" dirty="0">
                  <a:solidFill>
                    <a:srgbClr val="0000FF"/>
                  </a:solidFill>
                  <a:hlinkClick r:id="rId4"/>
                </a:rPr>
                <a:t>https://miro.medium.com/v2/resize:fit:1400/0*TkLsNTtcyRVup3RI.jpg</a:t>
              </a:r>
              <a:endParaRPr lang="en-US" sz="1400" dirty="0">
                <a:solidFill>
                  <a:srgbClr val="0000FF"/>
                </a:solidFill>
              </a:endParaRP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57964"/>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Need for Generative AI in FinTech</a:t>
            </a:r>
          </a:p>
        </p:txBody>
      </p:sp>
      <p:pic>
        <p:nvPicPr>
          <p:cNvPr id="1030" name="Picture 6" descr="https://miro.medium.com/v2/resize:fit:1400/0*TkLsNTtcyRVup3RI.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2058" y="1932223"/>
            <a:ext cx="5401929" cy="360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235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1 - FinTech</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592592"/>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AI that creates new content — text, code, images, and more.</a:t>
            </a:r>
          </a:p>
          <a:p>
            <a:pPr>
              <a:spcBef>
                <a:spcPts val="0"/>
              </a:spcBef>
              <a:spcAft>
                <a:spcPts val="800"/>
              </a:spcAft>
            </a:pPr>
            <a:r>
              <a:rPr lang="en-US" sz="1800" dirty="0">
                <a:latin typeface="Arial" panose="020B0604020202020204" pitchFamily="34" charset="0"/>
                <a:cs typeface="Arial" panose="020B0604020202020204" pitchFamily="34" charset="0"/>
              </a:rPr>
              <a:t>Uses models like GPT for natural language understanding and generation.</a:t>
            </a:r>
          </a:p>
          <a:p>
            <a:pPr>
              <a:spcBef>
                <a:spcPts val="0"/>
              </a:spcBef>
              <a:spcAft>
                <a:spcPts val="800"/>
              </a:spcAft>
            </a:pPr>
            <a:r>
              <a:rPr lang="en-US" sz="1800" dirty="0">
                <a:latin typeface="Arial" panose="020B0604020202020204" pitchFamily="34" charset="0"/>
                <a:cs typeface="Arial" panose="020B0604020202020204" pitchFamily="34" charset="0"/>
              </a:rPr>
              <a:t>Can generate UI components, documentation, and even functional code.</a:t>
            </a:r>
          </a:p>
          <a:p>
            <a:pPr>
              <a:spcBef>
                <a:spcPts val="0"/>
              </a:spcBef>
              <a:spcAft>
                <a:spcPts val="800"/>
              </a:spcAft>
            </a:pPr>
            <a:r>
              <a:rPr lang="en-US" sz="1800" dirty="0">
                <a:latin typeface="Arial" panose="020B0604020202020204" pitchFamily="34" charset="0"/>
                <a:cs typeface="Arial" panose="020B0604020202020204" pitchFamily="34" charset="0"/>
              </a:rPr>
              <a:t>Works through prompt-based interaction.</a:t>
            </a:r>
          </a:p>
          <a:p>
            <a:pPr>
              <a:spcBef>
                <a:spcPts val="0"/>
              </a:spcBef>
              <a:spcAft>
                <a:spcPts val="800"/>
              </a:spcAft>
            </a:pPr>
            <a:r>
              <a:rPr lang="en-US" sz="1800" dirty="0">
                <a:latin typeface="Arial" panose="020B0604020202020204" pitchFamily="34" charset="0"/>
                <a:cs typeface="Arial" panose="020B0604020202020204" pitchFamily="34" charset="0"/>
              </a:rPr>
              <a:t>Bridges gap between idea and implementation.</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8016554" cy="307777"/>
            </a:xfrm>
            <a:prstGeom prst="rect">
              <a:avLst/>
            </a:prstGeom>
            <a:noFill/>
          </p:spPr>
          <p:txBody>
            <a:bodyPr wrap="none" rtlCol="0">
              <a:spAutoFit/>
            </a:bodyPr>
            <a:lstStyle/>
            <a:p>
              <a:r>
                <a:rPr lang="en-US" sz="1400" dirty="0">
                  <a:solidFill>
                    <a:srgbClr val="0000FF"/>
                  </a:solidFill>
                  <a:hlinkClick r:id="rId4"/>
                </a:rPr>
                <a:t>https://www.iconpacks.net/icons/free-icons-6/free-generative-artificial-intelligence-icon-22109-thumb.png</a:t>
              </a:r>
              <a:endParaRPr lang="en-US" sz="1400" dirty="0">
                <a:solidFill>
                  <a:srgbClr val="0000FF"/>
                </a:solidFill>
              </a:endParaRP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37345"/>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Generative AI Overview</a:t>
            </a:r>
          </a:p>
        </p:txBody>
      </p:sp>
      <p:pic>
        <p:nvPicPr>
          <p:cNvPr id="2050" name="Picture 2" descr="https://www.iconpacks.net/icons/free-icons-6/free-generative-artificial-intelligence-icon-22109-thumb.png"/>
          <p:cNvPicPr>
            <a:picLocks noChangeAspect="1" noChangeArrowheads="1"/>
          </p:cNvPicPr>
          <p:nvPr/>
        </p:nvPicPr>
        <p:blipFill rotWithShape="1">
          <a:blip r:embed="rId5">
            <a:extLst>
              <a:ext uri="{28A0092B-C50C-407E-A947-70E740481C1C}">
                <a14:useLocalDpi xmlns:a14="http://schemas.microsoft.com/office/drawing/2010/main" val="0"/>
              </a:ext>
            </a:extLst>
          </a:blip>
          <a:srcRect b="10821"/>
          <a:stretch/>
        </p:blipFill>
        <p:spPr bwMode="auto">
          <a:xfrm>
            <a:off x="6629400" y="1137345"/>
            <a:ext cx="4876800" cy="434905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5703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1 - FinTech</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631095"/>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FinTech apps handle sensitive financial data and services.</a:t>
            </a:r>
          </a:p>
          <a:p>
            <a:pPr>
              <a:spcBef>
                <a:spcPts val="0"/>
              </a:spcBef>
              <a:spcAft>
                <a:spcPts val="800"/>
              </a:spcAft>
            </a:pPr>
            <a:r>
              <a:rPr lang="en-US" sz="1800" dirty="0">
                <a:latin typeface="Arial" panose="020B0604020202020204" pitchFamily="34" charset="0"/>
                <a:cs typeface="Arial" panose="020B0604020202020204" pitchFamily="34" charset="0"/>
              </a:rPr>
              <a:t>Require secure, accurate, and responsive interfaces.</a:t>
            </a:r>
          </a:p>
          <a:p>
            <a:pPr>
              <a:spcBef>
                <a:spcPts val="0"/>
              </a:spcBef>
              <a:spcAft>
                <a:spcPts val="800"/>
              </a:spcAft>
            </a:pPr>
            <a:r>
              <a:rPr lang="en-US" sz="1800" dirty="0">
                <a:latin typeface="Arial" panose="020B0604020202020204" pitchFamily="34" charset="0"/>
                <a:cs typeface="Arial" panose="020B0604020202020204" pitchFamily="34" charset="0"/>
              </a:rPr>
              <a:t>Common features: dashboards, calculators, transaction views.</a:t>
            </a:r>
          </a:p>
          <a:p>
            <a:pPr>
              <a:spcBef>
                <a:spcPts val="0"/>
              </a:spcBef>
              <a:spcAft>
                <a:spcPts val="800"/>
              </a:spcAft>
            </a:pPr>
            <a:r>
              <a:rPr lang="en-US" sz="1800" dirty="0">
                <a:latin typeface="Arial" panose="020B0604020202020204" pitchFamily="34" charset="0"/>
                <a:cs typeface="Arial" panose="020B0604020202020204" pitchFamily="34" charset="0"/>
              </a:rPr>
              <a:t>Regulatory and compliance considerations in financial applications.</a:t>
            </a:r>
          </a:p>
          <a:p>
            <a:pPr>
              <a:spcBef>
                <a:spcPts val="0"/>
              </a:spcBef>
              <a:spcAft>
                <a:spcPts val="800"/>
              </a:spcAft>
            </a:pPr>
            <a:r>
              <a:rPr lang="en-US" sz="1800" dirty="0">
                <a:latin typeface="Arial" panose="020B0604020202020204" pitchFamily="34" charset="0"/>
                <a:cs typeface="Arial" panose="020B0604020202020204" pitchFamily="34" charset="0"/>
              </a:rPr>
              <a:t>User trust and simplicity are critical in design.</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1163267" cy="307777"/>
            </a:xfrm>
            <a:prstGeom prst="rect">
              <a:avLst/>
            </a:prstGeom>
            <a:noFill/>
          </p:spPr>
          <p:txBody>
            <a:bodyPr wrap="none" rtlCol="0">
              <a:spAutoFit/>
            </a:bodyPr>
            <a:lstStyle/>
            <a:p>
              <a:r>
                <a:rPr lang="en-US" sz="1400" dirty="0">
                  <a:solidFill>
                    <a:srgbClr val="0000FF"/>
                  </a:solidFill>
                </a:rPr>
                <a:t>AI-Generated</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64273"/>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Key Domain Requirements</a:t>
            </a:r>
          </a:p>
        </p:txBody>
      </p:sp>
      <p:pic>
        <p:nvPicPr>
          <p:cNvPr id="6" name="Picture 5"/>
          <p:cNvPicPr>
            <a:picLocks noChangeAspect="1"/>
          </p:cNvPicPr>
          <p:nvPr/>
        </p:nvPicPr>
        <p:blipFill rotWithShape="1">
          <a:blip r:embed="rId4"/>
          <a:srcRect t="17377" b="9181"/>
          <a:stretch/>
        </p:blipFill>
        <p:spPr>
          <a:xfrm>
            <a:off x="6096000" y="1828800"/>
            <a:ext cx="5705475" cy="4267200"/>
          </a:xfrm>
          <a:prstGeom prst="rect">
            <a:avLst/>
          </a:prstGeom>
        </p:spPr>
      </p:pic>
    </p:spTree>
    <p:custDataLst>
      <p:tags r:id="rId1"/>
    </p:custDataLst>
    <p:extLst>
      <p:ext uri="{BB962C8B-B14F-4D97-AF65-F5344CB8AC3E}">
        <p14:creationId xmlns:p14="http://schemas.microsoft.com/office/powerpoint/2010/main" val="427195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81000" y="759787"/>
            <a:ext cx="73152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Case Study 1 - FinTech</a:t>
            </a:r>
          </a:p>
        </p:txBody>
      </p:sp>
      <p:sp>
        <p:nvSpPr>
          <p:cNvPr id="2" name="Text Placeholder 4">
            <a:extLst>
              <a:ext uri="{FF2B5EF4-FFF2-40B4-BE49-F238E27FC236}">
                <a16:creationId xmlns:a16="http://schemas.microsoft.com/office/drawing/2014/main" id="{9835D79F-345C-6435-F4A9-FE2A9E806174}"/>
              </a:ext>
            </a:extLst>
          </p:cNvPr>
          <p:cNvSpPr txBox="1">
            <a:spLocks/>
          </p:cNvSpPr>
          <p:nvPr/>
        </p:nvSpPr>
        <p:spPr>
          <a:xfrm>
            <a:off x="381000" y="1641963"/>
            <a:ext cx="5811058" cy="4114800"/>
          </a:xfrm>
          <a:prstGeom prst="rect">
            <a:avLst/>
          </a:prstGeom>
        </p:spPr>
        <p:txBody>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a:spcBef>
                <a:spcPts val="0"/>
              </a:spcBef>
              <a:spcAft>
                <a:spcPts val="800"/>
              </a:spcAft>
            </a:pPr>
            <a:r>
              <a:rPr lang="en-US" sz="1800" dirty="0">
                <a:latin typeface="Arial" panose="020B0604020202020204" pitchFamily="34" charset="0"/>
                <a:cs typeface="Arial" panose="020B0604020202020204" pitchFamily="34" charset="0"/>
              </a:rPr>
              <a:t>Python: Primary language for backend logic and data handling.</a:t>
            </a:r>
          </a:p>
          <a:p>
            <a:pPr>
              <a:spcBef>
                <a:spcPts val="0"/>
              </a:spcBef>
              <a:spcAft>
                <a:spcPts val="800"/>
              </a:spcAft>
            </a:pPr>
            <a:r>
              <a:rPr lang="en-US" sz="1800" dirty="0">
                <a:latin typeface="Arial" panose="020B0604020202020204" pitchFamily="34" charset="0"/>
                <a:cs typeface="Arial" panose="020B0604020202020204" pitchFamily="34" charset="0"/>
              </a:rPr>
              <a:t>Streamlit: Lightweight web app framework for interactive UI.</a:t>
            </a:r>
          </a:p>
          <a:p>
            <a:pPr>
              <a:spcBef>
                <a:spcPts val="0"/>
              </a:spcBef>
              <a:spcAft>
                <a:spcPts val="800"/>
              </a:spcAft>
            </a:pPr>
            <a:r>
              <a:rPr lang="en-US" sz="1800" dirty="0">
                <a:latin typeface="Arial" panose="020B0604020202020204" pitchFamily="34" charset="0"/>
                <a:cs typeface="Arial" panose="020B0604020202020204" pitchFamily="34" charset="0"/>
              </a:rPr>
              <a:t>GitHub: For code versioning, collaboration, and app deployment.</a:t>
            </a:r>
          </a:p>
          <a:p>
            <a:pPr>
              <a:spcBef>
                <a:spcPts val="0"/>
              </a:spcBef>
              <a:spcAft>
                <a:spcPts val="800"/>
              </a:spcAft>
            </a:pPr>
            <a:r>
              <a:rPr lang="en-US" sz="1800" dirty="0">
                <a:latin typeface="Arial" panose="020B0604020202020204" pitchFamily="34" charset="0"/>
                <a:cs typeface="Arial" panose="020B0604020202020204" pitchFamily="34" charset="0"/>
              </a:rPr>
              <a:t>Generative AI Tools: ChatGPT / Copilot / Gemini for code generation and debugging.</a:t>
            </a:r>
          </a:p>
          <a:p>
            <a:pPr>
              <a:spcBef>
                <a:spcPts val="0"/>
              </a:spcBef>
              <a:spcAft>
                <a:spcPts val="800"/>
              </a:spcAft>
            </a:pPr>
            <a:r>
              <a:rPr lang="en-US" sz="1800" dirty="0">
                <a:latin typeface="Arial" panose="020B0604020202020204" pitchFamily="34" charset="0"/>
                <a:cs typeface="Arial" panose="020B0604020202020204" pitchFamily="34" charset="0"/>
              </a:rPr>
              <a:t>Pandas, </a:t>
            </a:r>
            <a:r>
              <a:rPr lang="en-US" sz="1800" dirty="0" err="1">
                <a:latin typeface="Arial" panose="020B0604020202020204" pitchFamily="34" charset="0"/>
                <a:cs typeface="Arial" panose="020B0604020202020204" pitchFamily="34" charset="0"/>
              </a:rPr>
              <a:t>NumPy</a:t>
            </a:r>
            <a:r>
              <a:rPr lang="en-US" sz="1800" dirty="0">
                <a:latin typeface="Arial" panose="020B0604020202020204" pitchFamily="34" charset="0"/>
                <a:cs typeface="Arial" panose="020B0604020202020204" pitchFamily="34" charset="0"/>
              </a:rPr>
              <a:t>, Matplotlib: For data processing and visualization.</a:t>
            </a: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4">
            <a:extLst>
              <a:ext uri="{FF2B5EF4-FFF2-40B4-BE49-F238E27FC236}">
                <a16:creationId xmlns:a16="http://schemas.microsoft.com/office/drawing/2014/main" id="{601D4E1A-0DFE-8B52-7E43-5ABB1879C5F4}"/>
              </a:ext>
            </a:extLst>
          </p:cNvPr>
          <p:cNvGrpSpPr/>
          <p:nvPr/>
        </p:nvGrpSpPr>
        <p:grpSpPr>
          <a:xfrm>
            <a:off x="0" y="6248400"/>
            <a:ext cx="12192000" cy="381000"/>
            <a:chOff x="0" y="6248400"/>
            <a:chExt cx="12192000" cy="381000"/>
          </a:xfrm>
        </p:grpSpPr>
        <p:sp>
          <p:nvSpPr>
            <p:cNvPr id="7" name="TextBox 6">
              <a:extLst>
                <a:ext uri="{FF2B5EF4-FFF2-40B4-BE49-F238E27FC236}">
                  <a16:creationId xmlns:a16="http://schemas.microsoft.com/office/drawing/2014/main" id="{53D5C61B-F8AF-6D5F-AD9D-C34C6DB7688D}"/>
                </a:ext>
              </a:extLst>
            </p:cNvPr>
            <p:cNvSpPr txBox="1"/>
            <p:nvPr/>
          </p:nvSpPr>
          <p:spPr>
            <a:xfrm>
              <a:off x="419655" y="6310048"/>
              <a:ext cx="778418" cy="307777"/>
            </a:xfrm>
            <a:prstGeom prst="rect">
              <a:avLst/>
            </a:prstGeom>
            <a:noFill/>
          </p:spPr>
          <p:txBody>
            <a:bodyPr wrap="none" rtlCol="0">
              <a:spAutoFit/>
            </a:bodyPr>
            <a:lstStyle/>
            <a:p>
              <a:r>
                <a:rPr lang="en-US" sz="1400" b="1" dirty="0">
                  <a:solidFill>
                    <a:srgbClr val="0000FF"/>
                  </a:solidFill>
                </a:rPr>
                <a:t>Source :</a:t>
              </a:r>
            </a:p>
          </p:txBody>
        </p:sp>
        <p:sp>
          <p:nvSpPr>
            <p:cNvPr id="8" name="TextBox 7">
              <a:extLst>
                <a:ext uri="{FF2B5EF4-FFF2-40B4-BE49-F238E27FC236}">
                  <a16:creationId xmlns:a16="http://schemas.microsoft.com/office/drawing/2014/main" id="{65DE0048-34F4-12C8-1325-84573BB277C7}"/>
                </a:ext>
              </a:extLst>
            </p:cNvPr>
            <p:cNvSpPr txBox="1"/>
            <p:nvPr/>
          </p:nvSpPr>
          <p:spPr>
            <a:xfrm>
              <a:off x="1077215" y="6321623"/>
              <a:ext cx="704039" cy="307777"/>
            </a:xfrm>
            <a:prstGeom prst="rect">
              <a:avLst/>
            </a:prstGeom>
            <a:noFill/>
          </p:spPr>
          <p:txBody>
            <a:bodyPr wrap="none" rtlCol="0">
              <a:spAutoFit/>
            </a:bodyPr>
            <a:lstStyle/>
            <a:p>
              <a:r>
                <a:rPr lang="en-US" sz="1400" dirty="0">
                  <a:solidFill>
                    <a:srgbClr val="0000FF"/>
                  </a:solidFill>
                </a:rPr>
                <a:t>Google</a:t>
              </a:r>
            </a:p>
          </p:txBody>
        </p:sp>
        <p:cxnSp>
          <p:nvCxnSpPr>
            <p:cNvPr id="9" name="Straight Connector 8">
              <a:extLst>
                <a:ext uri="{FF2B5EF4-FFF2-40B4-BE49-F238E27FC236}">
                  <a16:creationId xmlns:a16="http://schemas.microsoft.com/office/drawing/2014/main" id="{06D50C82-FFA3-3BA2-C15A-244CAB209789}"/>
                </a:ext>
              </a:extLst>
            </p:cNvPr>
            <p:cNvCxnSpPr/>
            <p:nvPr/>
          </p:nvCxnSpPr>
          <p:spPr>
            <a:xfrm>
              <a:off x="0" y="6248400"/>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Title 3">
            <a:extLst>
              <a:ext uri="{FF2B5EF4-FFF2-40B4-BE49-F238E27FC236}">
                <a16:creationId xmlns:a16="http://schemas.microsoft.com/office/drawing/2014/main" id="{5BA32B3C-D9C8-65B6-1442-8DF6B935E489}"/>
              </a:ext>
            </a:extLst>
          </p:cNvPr>
          <p:cNvSpPr txBox="1">
            <a:spLocks/>
          </p:cNvSpPr>
          <p:nvPr/>
        </p:nvSpPr>
        <p:spPr>
          <a:xfrm>
            <a:off x="381000" y="1175141"/>
            <a:ext cx="5715000"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Tools and Technologies used</a:t>
            </a:r>
          </a:p>
        </p:txBody>
      </p:sp>
      <p:pic>
        <p:nvPicPr>
          <p:cNvPr id="4098" name="Picture 2" descr="How to create and launch a Streamlit app directly from Google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7748" y="2378382"/>
            <a:ext cx="1806451"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mprehensive Review of the Pandas Module in Pyth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6570" y="2378382"/>
            <a:ext cx="258447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ata Analysis using NumP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4958" y="3718071"/>
            <a:ext cx="189203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8519020" y="3826071"/>
            <a:ext cx="3600000" cy="864000"/>
          </a:xfrm>
          <a:prstGeom prst="rect">
            <a:avLst/>
          </a:prstGeom>
        </p:spPr>
      </p:pic>
    </p:spTree>
    <p:custDataLst>
      <p:tags r:id="rId1"/>
    </p:custDataLst>
    <p:extLst>
      <p:ext uri="{BB962C8B-B14F-4D97-AF65-F5344CB8AC3E}">
        <p14:creationId xmlns:p14="http://schemas.microsoft.com/office/powerpoint/2010/main" val="214305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32B3C-D9C8-65B6-1442-8DF6B935E489}"/>
              </a:ext>
            </a:extLst>
          </p:cNvPr>
          <p:cNvSpPr txBox="1">
            <a:spLocks/>
          </p:cNvSpPr>
          <p:nvPr/>
        </p:nvSpPr>
        <p:spPr>
          <a:xfrm>
            <a:off x="340229" y="759787"/>
            <a:ext cx="114707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000" b="1" dirty="0">
                <a:solidFill>
                  <a:srgbClr val="002060"/>
                </a:solidFill>
                <a:latin typeface="Arial" panose="020B0604020202020204" pitchFamily="34" charset="0"/>
                <a:cs typeface="Arial" panose="020B0604020202020204" pitchFamily="34" charset="0"/>
              </a:rPr>
              <a:t>Hands-on Activity</a:t>
            </a:r>
          </a:p>
          <a:p>
            <a:pPr algn="l"/>
            <a:endParaRPr lang="en-US" sz="2000" b="1" dirty="0">
              <a:solidFill>
                <a:srgbClr val="002060"/>
              </a:solidFill>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8222A006-8F04-CCEF-0DC5-52D42FF3962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5">
            <a:extLst>
              <a:ext uri="{FF2B5EF4-FFF2-40B4-BE49-F238E27FC236}">
                <a16:creationId xmlns:a16="http://schemas.microsoft.com/office/drawing/2014/main" id="{678622E6-5B75-0274-BD0E-07E563387839}"/>
              </a:ext>
            </a:extLst>
          </p:cNvPr>
          <p:cNvSpPr/>
          <p:nvPr/>
        </p:nvSpPr>
        <p:spPr>
          <a:xfrm>
            <a:off x="457200" y="4114800"/>
            <a:ext cx="11734800" cy="2133600"/>
          </a:xfrm>
          <a:prstGeom prst="rect">
            <a:avLst/>
          </a:prstGeom>
          <a:solidFill>
            <a:srgbClr val="FCF3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489689F-36E7-7881-4C3C-185362691848}"/>
              </a:ext>
            </a:extLst>
          </p:cNvPr>
          <p:cNvGrpSpPr/>
          <p:nvPr/>
        </p:nvGrpSpPr>
        <p:grpSpPr>
          <a:xfrm>
            <a:off x="8305800" y="685800"/>
            <a:ext cx="2971800" cy="4370614"/>
            <a:chOff x="8305800" y="685800"/>
            <a:chExt cx="2971800" cy="4370614"/>
          </a:xfrm>
        </p:grpSpPr>
        <p:sp>
          <p:nvSpPr>
            <p:cNvPr id="23" name="Oval 22">
              <a:extLst>
                <a:ext uri="{FF2B5EF4-FFF2-40B4-BE49-F238E27FC236}">
                  <a16:creationId xmlns:a16="http://schemas.microsoft.com/office/drawing/2014/main" id="{FD346213-B0D6-CF00-9B16-D6C17090298F}"/>
                </a:ext>
              </a:extLst>
            </p:cNvPr>
            <p:cNvSpPr/>
            <p:nvPr/>
          </p:nvSpPr>
          <p:spPr>
            <a:xfrm>
              <a:off x="8305800" y="2084614"/>
              <a:ext cx="2971800" cy="29718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BB74208-07C7-6E54-9B81-528E03AE5E0B}"/>
                </a:ext>
              </a:extLst>
            </p:cNvPr>
            <p:cNvGrpSpPr/>
            <p:nvPr/>
          </p:nvGrpSpPr>
          <p:grpSpPr>
            <a:xfrm>
              <a:off x="8458200" y="685800"/>
              <a:ext cx="2667000" cy="4136571"/>
              <a:chOff x="8534400" y="1426029"/>
              <a:chExt cx="2667000" cy="4136571"/>
            </a:xfrm>
          </p:grpSpPr>
          <p:sp>
            <p:nvSpPr>
              <p:cNvPr id="25" name="Oval 24">
                <a:extLst>
                  <a:ext uri="{FF2B5EF4-FFF2-40B4-BE49-F238E27FC236}">
                    <a16:creationId xmlns:a16="http://schemas.microsoft.com/office/drawing/2014/main" id="{7027A8E6-EC4C-1C2E-11BA-6D4DE4580AAB}"/>
                  </a:ext>
                </a:extLst>
              </p:cNvPr>
              <p:cNvSpPr/>
              <p:nvPr/>
            </p:nvSpPr>
            <p:spPr>
              <a:xfrm>
                <a:off x="8534400" y="2895600"/>
                <a:ext cx="2667000" cy="2667000"/>
              </a:xfrm>
              <a:prstGeom prst="ellipse">
                <a:avLst/>
              </a:prstGeom>
              <a:solidFill>
                <a:srgbClr val="F8E1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1082C203-7F84-D183-4312-3AA35A15AAFA}"/>
                  </a:ext>
                </a:extLst>
              </p:cNvPr>
              <p:cNvSpPr/>
              <p:nvPr/>
            </p:nvSpPr>
            <p:spPr>
              <a:xfrm>
                <a:off x="8958121" y="1426029"/>
                <a:ext cx="1819559" cy="2342780"/>
              </a:xfrm>
              <a:custGeom>
                <a:avLst/>
                <a:gdLst/>
                <a:ahLst/>
                <a:cxnLst/>
                <a:rect l="l" t="t" r="r" b="b"/>
                <a:pathLst>
                  <a:path w="1819559" h="2342780">
                    <a:moveTo>
                      <a:pt x="0" y="0"/>
                    </a:moveTo>
                    <a:lnTo>
                      <a:pt x="1819559" y="0"/>
                    </a:lnTo>
                    <a:lnTo>
                      <a:pt x="1819559" y="2342780"/>
                    </a:lnTo>
                    <a:lnTo>
                      <a:pt x="0" y="23427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sp>
        <p:nvSpPr>
          <p:cNvPr id="28" name="Text Placeholder 4">
            <a:extLst>
              <a:ext uri="{FF2B5EF4-FFF2-40B4-BE49-F238E27FC236}">
                <a16:creationId xmlns:a16="http://schemas.microsoft.com/office/drawing/2014/main" id="{21B89CD7-B53D-C4BE-D409-15C0D13545AB}"/>
              </a:ext>
            </a:extLst>
          </p:cNvPr>
          <p:cNvSpPr txBox="1">
            <a:spLocks/>
          </p:cNvSpPr>
          <p:nvPr/>
        </p:nvSpPr>
        <p:spPr>
          <a:xfrm>
            <a:off x="762000" y="4419600"/>
            <a:ext cx="6172200" cy="369332"/>
          </a:xfrm>
          <a:prstGeom prst="rect">
            <a:avLst/>
          </a:prstGeom>
        </p:spPr>
        <p:txBody>
          <a:bodyPr wrap="square">
            <a:spAutoFit/>
          </a:bodyPr>
          <a:lst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a:lstStyle>
          <a:p>
            <a:pPr defTabSz="914400">
              <a:spcBef>
                <a:spcPts val="0"/>
              </a:spcBef>
              <a:spcAft>
                <a:spcPts val="800"/>
              </a:spcAft>
              <a:defRPr/>
            </a:pPr>
            <a:r>
              <a:rPr lang="en-US" sz="1800" dirty="0">
                <a:latin typeface="Arial" panose="020B0604020202020204" pitchFamily="34" charset="0"/>
                <a:cs typeface="Arial" panose="020B0604020202020204" pitchFamily="34" charset="0"/>
              </a:rPr>
              <a:t>Building an AI-Powered FinTech Landing Page</a:t>
            </a:r>
            <a:endParaRPr kumimoji="0" lang="en-US" sz="180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056239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1_OFFICE THEME" val="eRCta9jb"/>
  <p:tag name="ARTICULATE_DESIGN_ID_OFFICE THEME" val="i2QiBdxO"/>
  <p:tag name="ARTICULATE_DESIGN_ID_CUSTOM DESIGN" val="QtU7gYVL"/>
  <p:tag name="ARTICULATE_SLIDE_COUNT" val="1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1792</TotalTime>
  <Words>2232</Words>
  <Application>Microsoft Office PowerPoint</Application>
  <PresentationFormat>Widescreen</PresentationFormat>
  <Paragraphs>151</Paragraphs>
  <Slides>15</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Calibri</vt:lpstr>
      <vt:lpstr>1_Office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Deepshikha Jain</cp:lastModifiedBy>
  <cp:revision>128</cp:revision>
  <dcterms:created xsi:type="dcterms:W3CDTF">2006-08-16T00:00:00Z</dcterms:created>
  <dcterms:modified xsi:type="dcterms:W3CDTF">2025-08-14T05:31:20Z</dcterms:modified>
  <dc:identifier>DAGQ6RW-XsE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601CB1FF-071B-4122-B776-C484F1E5E45A</vt:lpwstr>
  </property>
  <property fmtid="{D5CDD505-2E9C-101B-9397-08002B2CF9AE}" pid="3" name="ArticulatePath">
    <vt:lpwstr>https://edunetfoundationorg-my.sharepoint.com/personal/kaisar_edunetfoundation_org/Documents/Beutified ppt/EY/Template Design 2025/PPT Template Design Sample/Template Design Sample</vt:lpwstr>
  </property>
</Properties>
</file>