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Source Code Pro"/>
      <p:regular r:id="rId24"/>
      <p:bold r:id="rId25"/>
      <p:italic r:id="rId26"/>
      <p:boldItalic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6AB0E0-4681-43D7-A255-F20F3331E568}">
  <a:tblStyle styleId="{BE6AB0E0-4681-43D7-A255-F20F3331E56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SourceCodePr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SourceCodePro-italic.fntdata"/><Relationship Id="rId25" Type="http://schemas.openxmlformats.org/officeDocument/2006/relationships/font" Target="fonts/SourceCodePro-bold.fntdata"/><Relationship Id="rId28" Type="http://schemas.openxmlformats.org/officeDocument/2006/relationships/font" Target="fonts/Oswald-regular.fntdata"/><Relationship Id="rId27" Type="http://schemas.openxmlformats.org/officeDocument/2006/relationships/font" Target="fonts/SourceCodePr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swald-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Holas somos los blabla, y nuestro proyecto es blabla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2d2a08c0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2d2a08c0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Esta es otra consulta bien simple. Nos muestra cual es el anime mas votado, lo que tambien significaría ser el anime mas visto,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2d2a08c0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2d2a08c0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2d2a08c0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2d2a08c0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194fe47a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194fe47a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194fe47a9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194fe47a9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194fe47a9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194fe47a9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2d2a08c0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2d2a08c0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2d2a08c0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2d2a08c0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2d2a08c0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2d2a08c0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comenzar contextualicemos un poco los datos con los que trabajamos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2d2a08c0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2d2a08c0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base de datos contiene información de aproximadamente 12,300 series de anime, donde </a:t>
            </a:r>
            <a:r>
              <a:rPr lang="es"/>
              <a:t>alrededor</a:t>
            </a:r>
            <a:r>
              <a:rPr lang="es"/>
              <a:t> de 73,000 usuarios han ingresado sus opiniones, valorando las series con un ranking donde la mejor nota es 10.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2d2a08c0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2d2a08c0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los datos están repartidos en dos tablas, las cuales cuentan con los siguientes campos.</a:t>
            </a:r>
            <a:endParaRPr/>
          </a:p>
          <a:p>
            <a:pPr indent="0" lvl="0" marL="0" rtl="0" algn="l">
              <a:spcBef>
                <a:spcPts val="0"/>
              </a:spcBef>
              <a:spcAft>
                <a:spcPts val="0"/>
              </a:spcAft>
              <a:buNone/>
            </a:pPr>
            <a:r>
              <a:rPr lang="es"/>
              <a:t>cabe mencionar que los episodios están mostrados como texto y no como números, pues las series en emisión tienen ese campo lleno como (UNKNOWN)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2d2a08c0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2d2a08c0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2d2a08c0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2d2a08c0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implementar esto, utilizamos un Notebook de collaboratory utilizando python. Primero, se cargaron los archivos CSV con la librería panda, para posteriormente agregar las tripletas al grafo RDF con rdflib. Luego, exportamos este grafo a un archivo .ttl el cual será estudiado en un endpoint de sparQL.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194fe47a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194fe47a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Aquí hubo que ser un poco mas creativos en lo que respecta a los generos de las series de anime, ya que era solo un atributa en las bases de datos, pero para poder hacerlo en formato RDF, fue necesario crear entidades para cada Genero o Subgenero, linkeandolo a la seria con una relación de tipo de genero, diferente a la relación del tipo de anime, que determina si es una serie de tv, una pelicula u otra cosa.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2d2a08c0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2d2a08c0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2d2a08c0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2d2a08c0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Esta consulta bastante sencilla muestra cualquier anime con calificación mayor a 8. Seleccionamos el nombre y la calificación, para luego filtrar por esta ultima.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Proyecto Final</a:t>
            </a:r>
            <a:endParaRPr/>
          </a:p>
        </p:txBody>
      </p:sp>
      <p:sp>
        <p:nvSpPr>
          <p:cNvPr id="63" name="Google Shape;63;p13"/>
          <p:cNvSpPr txBox="1"/>
          <p:nvPr>
            <p:ph idx="1" type="subTitle"/>
          </p:nvPr>
        </p:nvSpPr>
        <p:spPr>
          <a:xfrm>
            <a:off x="430800" y="3054075"/>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Recomendaciones de Animé </a:t>
            </a:r>
            <a:endParaRPr/>
          </a:p>
        </p:txBody>
      </p:sp>
      <p:sp>
        <p:nvSpPr>
          <p:cNvPr id="64" name="Google Shape;64;p13"/>
          <p:cNvSpPr txBox="1"/>
          <p:nvPr/>
        </p:nvSpPr>
        <p:spPr>
          <a:xfrm>
            <a:off x="3807750" y="4615450"/>
            <a:ext cx="5099100" cy="354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a:latin typeface="Oswald"/>
                <a:ea typeface="Oswald"/>
                <a:cs typeface="Oswald"/>
                <a:sym typeface="Oswald"/>
              </a:rPr>
              <a:t>Integrantes:	Martín Reyes		</a:t>
            </a:r>
            <a:r>
              <a:rPr lang="es">
                <a:latin typeface="Oswald"/>
                <a:ea typeface="Oswald"/>
                <a:cs typeface="Oswald"/>
                <a:sym typeface="Oswald"/>
              </a:rPr>
              <a:t>Cristóbal Sepúlveda		</a:t>
            </a:r>
            <a:r>
              <a:rPr lang="es">
                <a:latin typeface="Oswald"/>
                <a:ea typeface="Oswald"/>
                <a:cs typeface="Oswald"/>
                <a:sym typeface="Oswald"/>
              </a:rPr>
              <a:t>Jorge Toloza</a:t>
            </a:r>
            <a:endParaRPr>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000000"/>
                </a:solidFill>
              </a:rPr>
              <a:t>Animé más votado</a:t>
            </a:r>
            <a:endParaRPr>
              <a:solidFill>
                <a:srgbClr val="000000"/>
              </a:solidFill>
            </a:endParaRPr>
          </a:p>
        </p:txBody>
      </p:sp>
      <p:sp>
        <p:nvSpPr>
          <p:cNvPr id="138" name="Google Shape;138;p22"/>
          <p:cNvSpPr txBox="1"/>
          <p:nvPr>
            <p:ph idx="1" type="body"/>
          </p:nvPr>
        </p:nvSpPr>
        <p:spPr>
          <a:xfrm>
            <a:off x="5109900" y="1108925"/>
            <a:ext cx="3186300" cy="32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00"/>
                </a:solidFill>
              </a:rPr>
              <a:t>SELECT  ?anime ?members </a:t>
            </a:r>
            <a:endParaRPr>
              <a:solidFill>
                <a:srgbClr val="000000"/>
              </a:solidFill>
            </a:endParaRPr>
          </a:p>
          <a:p>
            <a:pPr indent="0" lvl="0" marL="0" rtl="0" algn="l">
              <a:spcBef>
                <a:spcPts val="1600"/>
              </a:spcBef>
              <a:spcAft>
                <a:spcPts val="0"/>
              </a:spcAft>
              <a:buNone/>
            </a:pPr>
            <a:r>
              <a:rPr lang="es">
                <a:solidFill>
                  <a:srgbClr val="000000"/>
                </a:solidFill>
              </a:rPr>
              <a:t>WHERE {</a:t>
            </a:r>
            <a:endParaRPr>
              <a:solidFill>
                <a:srgbClr val="000000"/>
              </a:solidFill>
            </a:endParaRPr>
          </a:p>
          <a:p>
            <a:pPr indent="0" lvl="0" marL="0" rtl="0" algn="l">
              <a:spcBef>
                <a:spcPts val="1600"/>
              </a:spcBef>
              <a:spcAft>
                <a:spcPts val="0"/>
              </a:spcAft>
              <a:buNone/>
            </a:pPr>
            <a:r>
              <a:rPr lang="es">
                <a:solidFill>
                  <a:srgbClr val="000000"/>
                </a:solidFill>
              </a:rPr>
              <a:t>?id ns1:rating ?rating .</a:t>
            </a:r>
            <a:endParaRPr>
              <a:solidFill>
                <a:srgbClr val="000000"/>
              </a:solidFill>
            </a:endParaRPr>
          </a:p>
          <a:p>
            <a:pPr indent="0" lvl="0" marL="0" rtl="0" algn="l">
              <a:spcBef>
                <a:spcPts val="1600"/>
              </a:spcBef>
              <a:spcAft>
                <a:spcPts val="0"/>
              </a:spcAft>
              <a:buNone/>
            </a:pPr>
            <a:r>
              <a:rPr lang="es">
                <a:solidFill>
                  <a:srgbClr val="000000"/>
                </a:solidFill>
              </a:rPr>
              <a:t>?id ns2:name ?anime.</a:t>
            </a:r>
            <a:endParaRPr>
              <a:solidFill>
                <a:srgbClr val="000000"/>
              </a:solidFill>
            </a:endParaRPr>
          </a:p>
          <a:p>
            <a:pPr indent="0" lvl="0" marL="0" rtl="0" algn="l">
              <a:spcBef>
                <a:spcPts val="1600"/>
              </a:spcBef>
              <a:spcAft>
                <a:spcPts val="0"/>
              </a:spcAft>
              <a:buNone/>
            </a:pPr>
            <a:r>
              <a:rPr lang="es">
                <a:solidFill>
                  <a:srgbClr val="000000"/>
                </a:solidFill>
              </a:rPr>
              <a:t>?id ns1:members ?members</a:t>
            </a:r>
            <a:endParaRPr>
              <a:solidFill>
                <a:srgbClr val="000000"/>
              </a:solidFill>
            </a:endParaRPr>
          </a:p>
          <a:p>
            <a:pPr indent="0" lvl="0" marL="0" rtl="0" algn="l">
              <a:spcBef>
                <a:spcPts val="1600"/>
              </a:spcBef>
              <a:spcAft>
                <a:spcPts val="0"/>
              </a:spcAft>
              <a:buNone/>
            </a:pPr>
            <a:r>
              <a:rPr lang="es">
                <a:solidFill>
                  <a:srgbClr val="000000"/>
                </a:solidFill>
              </a:rPr>
              <a:t>}</a:t>
            </a:r>
            <a:endParaRPr>
              <a:solidFill>
                <a:srgbClr val="000000"/>
              </a:solidFill>
            </a:endParaRPr>
          </a:p>
          <a:p>
            <a:pPr indent="0" lvl="0" marL="0" rtl="0" algn="l">
              <a:spcBef>
                <a:spcPts val="1600"/>
              </a:spcBef>
              <a:spcAft>
                <a:spcPts val="0"/>
              </a:spcAft>
              <a:buNone/>
            </a:pPr>
            <a:r>
              <a:rPr lang="es">
                <a:solidFill>
                  <a:srgbClr val="000000"/>
                </a:solidFill>
              </a:rPr>
              <a:t>ORDER BY DESC(?members)</a:t>
            </a:r>
            <a:endParaRPr>
              <a:solidFill>
                <a:srgbClr val="000000"/>
              </a:solidFill>
            </a:endParaRPr>
          </a:p>
          <a:p>
            <a:pPr indent="0" lvl="0" marL="0" rtl="0" algn="l">
              <a:spcBef>
                <a:spcPts val="1600"/>
              </a:spcBef>
              <a:spcAft>
                <a:spcPts val="1600"/>
              </a:spcAft>
              <a:buNone/>
            </a:pPr>
            <a:r>
              <a:rPr lang="es">
                <a:solidFill>
                  <a:srgbClr val="000000"/>
                </a:solidFill>
              </a:rPr>
              <a:t>LIMIT 1</a:t>
            </a:r>
            <a:endParaRPr>
              <a:solidFill>
                <a:srgbClr val="000000"/>
              </a:solidFill>
            </a:endParaRPr>
          </a:p>
        </p:txBody>
      </p:sp>
      <p:pic>
        <p:nvPicPr>
          <p:cNvPr id="139" name="Google Shape;139;p22"/>
          <p:cNvPicPr preferRelativeResize="0"/>
          <p:nvPr/>
        </p:nvPicPr>
        <p:blipFill>
          <a:blip r:embed="rId3">
            <a:alphaModFix/>
          </a:blip>
          <a:stretch>
            <a:fillRect/>
          </a:stretch>
        </p:blipFill>
        <p:spPr>
          <a:xfrm>
            <a:off x="311700" y="1555700"/>
            <a:ext cx="4324350" cy="685800"/>
          </a:xfrm>
          <a:prstGeom prst="rect">
            <a:avLst/>
          </a:prstGeom>
          <a:noFill/>
          <a:ln>
            <a:noFill/>
          </a:ln>
        </p:spPr>
      </p:pic>
      <p:pic>
        <p:nvPicPr>
          <p:cNvPr id="140" name="Google Shape;140;p22"/>
          <p:cNvPicPr preferRelativeResize="0"/>
          <p:nvPr/>
        </p:nvPicPr>
        <p:blipFill>
          <a:blip r:embed="rId4">
            <a:alphaModFix/>
          </a:blip>
          <a:stretch>
            <a:fillRect/>
          </a:stretch>
        </p:blipFill>
        <p:spPr>
          <a:xfrm>
            <a:off x="1389275" y="2304950"/>
            <a:ext cx="1949275" cy="2838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631800"/>
            <a:ext cx="5169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FFFFF"/>
                </a:solidFill>
              </a:rPr>
              <a:t>Buenos Animés con más de 100 episodios</a:t>
            </a:r>
            <a:endParaRPr>
              <a:solidFill>
                <a:srgbClr val="FFFFFF"/>
              </a:solidFill>
            </a:endParaRPr>
          </a:p>
        </p:txBody>
      </p:sp>
      <p:sp>
        <p:nvSpPr>
          <p:cNvPr id="146" name="Google Shape;146;p23"/>
          <p:cNvSpPr txBox="1"/>
          <p:nvPr>
            <p:ph idx="1" type="body"/>
          </p:nvPr>
        </p:nvSpPr>
        <p:spPr>
          <a:xfrm>
            <a:off x="311700" y="1618200"/>
            <a:ext cx="3274800" cy="32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lt1"/>
                </a:solidFill>
              </a:rPr>
              <a:t>SELECT ?anime ?episodes ?rating</a:t>
            </a:r>
            <a:endParaRPr b="1">
              <a:solidFill>
                <a:schemeClr val="lt1"/>
              </a:solidFill>
            </a:endParaRPr>
          </a:p>
          <a:p>
            <a:pPr indent="0" lvl="0" marL="0" rtl="0" algn="l">
              <a:spcBef>
                <a:spcPts val="1600"/>
              </a:spcBef>
              <a:spcAft>
                <a:spcPts val="0"/>
              </a:spcAft>
              <a:buNone/>
            </a:pPr>
            <a:r>
              <a:rPr b="1" lang="es">
                <a:solidFill>
                  <a:schemeClr val="lt1"/>
                </a:solidFill>
              </a:rPr>
              <a:t> WHERE {</a:t>
            </a:r>
            <a:endParaRPr b="1">
              <a:solidFill>
                <a:schemeClr val="lt1"/>
              </a:solidFill>
            </a:endParaRPr>
          </a:p>
          <a:p>
            <a:pPr indent="0" lvl="0" marL="0" rtl="0" algn="l">
              <a:spcBef>
                <a:spcPts val="1600"/>
              </a:spcBef>
              <a:spcAft>
                <a:spcPts val="0"/>
              </a:spcAft>
              <a:buNone/>
            </a:pPr>
            <a:r>
              <a:rPr b="1" lang="es">
                <a:solidFill>
                  <a:schemeClr val="lt1"/>
                </a:solidFill>
              </a:rPr>
              <a:t>?id ns1:rating ?rating .</a:t>
            </a:r>
            <a:endParaRPr b="1">
              <a:solidFill>
                <a:schemeClr val="lt1"/>
              </a:solidFill>
            </a:endParaRPr>
          </a:p>
          <a:p>
            <a:pPr indent="0" lvl="0" marL="0" rtl="0" algn="l">
              <a:spcBef>
                <a:spcPts val="1600"/>
              </a:spcBef>
              <a:spcAft>
                <a:spcPts val="0"/>
              </a:spcAft>
              <a:buNone/>
            </a:pPr>
            <a:r>
              <a:rPr b="1" lang="es">
                <a:solidFill>
                  <a:schemeClr val="lt1"/>
                </a:solidFill>
              </a:rPr>
              <a:t>?id ns2:name ?anime.</a:t>
            </a:r>
            <a:endParaRPr b="1">
              <a:solidFill>
                <a:schemeClr val="lt1"/>
              </a:solidFill>
            </a:endParaRPr>
          </a:p>
          <a:p>
            <a:pPr indent="0" lvl="0" marL="0" rtl="0" algn="l">
              <a:spcBef>
                <a:spcPts val="1600"/>
              </a:spcBef>
              <a:spcAft>
                <a:spcPts val="0"/>
              </a:spcAft>
              <a:buNone/>
            </a:pPr>
            <a:r>
              <a:rPr b="1" lang="es">
                <a:solidFill>
                  <a:schemeClr val="lt1"/>
                </a:solidFill>
              </a:rPr>
              <a:t>?id ns1:episodes ?episodes</a:t>
            </a:r>
            <a:endParaRPr b="1">
              <a:solidFill>
                <a:schemeClr val="lt1"/>
              </a:solidFill>
            </a:endParaRPr>
          </a:p>
          <a:p>
            <a:pPr indent="0" lvl="0" marL="0" rtl="0" algn="l">
              <a:spcBef>
                <a:spcPts val="1600"/>
              </a:spcBef>
              <a:spcAft>
                <a:spcPts val="0"/>
              </a:spcAft>
              <a:buNone/>
            </a:pPr>
            <a:r>
              <a:rPr b="1" lang="es">
                <a:solidFill>
                  <a:schemeClr val="lt1"/>
                </a:solidFill>
              </a:rPr>
              <a:t>FILTER(?rating&gt;9)</a:t>
            </a:r>
            <a:endParaRPr b="1">
              <a:solidFill>
                <a:schemeClr val="lt1"/>
              </a:solidFill>
            </a:endParaRPr>
          </a:p>
          <a:p>
            <a:pPr indent="0" lvl="0" marL="0" rtl="0" algn="l">
              <a:spcBef>
                <a:spcPts val="1600"/>
              </a:spcBef>
              <a:spcAft>
                <a:spcPts val="0"/>
              </a:spcAft>
              <a:buNone/>
            </a:pPr>
            <a:r>
              <a:rPr b="1" lang="es">
                <a:solidFill>
                  <a:schemeClr val="lt1"/>
                </a:solidFill>
              </a:rPr>
              <a:t>FILTER(?episodes&gt; 100)</a:t>
            </a:r>
            <a:endParaRPr b="1">
              <a:solidFill>
                <a:schemeClr val="lt1"/>
              </a:solidFill>
            </a:endParaRPr>
          </a:p>
          <a:p>
            <a:pPr indent="0" lvl="0" marL="0" rtl="0" algn="l">
              <a:spcBef>
                <a:spcPts val="1600"/>
              </a:spcBef>
              <a:spcAft>
                <a:spcPts val="0"/>
              </a:spcAft>
              <a:buNone/>
            </a:pPr>
            <a:r>
              <a:rPr b="1" lang="es">
                <a:solidFill>
                  <a:schemeClr val="lt1"/>
                </a:solidFill>
              </a:rPr>
              <a:t>}</a:t>
            </a:r>
            <a:endParaRPr b="1">
              <a:solidFill>
                <a:schemeClr val="lt1"/>
              </a:solidFill>
            </a:endParaRPr>
          </a:p>
          <a:p>
            <a:pPr indent="0" lvl="0" marL="0" rtl="0" algn="l">
              <a:spcBef>
                <a:spcPts val="1600"/>
              </a:spcBef>
              <a:spcAft>
                <a:spcPts val="1600"/>
              </a:spcAft>
              <a:buNone/>
            </a:pPr>
            <a:r>
              <a:t/>
            </a:r>
            <a:endParaRPr b="1"/>
          </a:p>
        </p:txBody>
      </p:sp>
      <p:pic>
        <p:nvPicPr>
          <p:cNvPr id="147" name="Google Shape;147;p23"/>
          <p:cNvPicPr preferRelativeResize="0"/>
          <p:nvPr/>
        </p:nvPicPr>
        <p:blipFill>
          <a:blip r:embed="rId3">
            <a:alphaModFix/>
          </a:blip>
          <a:stretch>
            <a:fillRect/>
          </a:stretch>
        </p:blipFill>
        <p:spPr>
          <a:xfrm flipH="1">
            <a:off x="3754675" y="0"/>
            <a:ext cx="6838349" cy="3846576"/>
          </a:xfrm>
          <a:prstGeom prst="rect">
            <a:avLst/>
          </a:prstGeom>
          <a:noFill/>
          <a:ln>
            <a:noFill/>
          </a:ln>
        </p:spPr>
      </p:pic>
      <p:pic>
        <p:nvPicPr>
          <p:cNvPr id="148" name="Google Shape;148;p23"/>
          <p:cNvPicPr preferRelativeResize="0"/>
          <p:nvPr/>
        </p:nvPicPr>
        <p:blipFill>
          <a:blip r:embed="rId4">
            <a:alphaModFix/>
          </a:blip>
          <a:stretch>
            <a:fillRect/>
          </a:stretch>
        </p:blipFill>
        <p:spPr>
          <a:xfrm>
            <a:off x="4783500" y="161250"/>
            <a:ext cx="2253087" cy="3000425"/>
          </a:xfrm>
          <a:prstGeom prst="rect">
            <a:avLst/>
          </a:prstGeom>
          <a:noFill/>
          <a:ln>
            <a:noFill/>
          </a:ln>
        </p:spPr>
      </p:pic>
      <p:pic>
        <p:nvPicPr>
          <p:cNvPr id="149" name="Google Shape;149;p23"/>
          <p:cNvPicPr preferRelativeResize="0"/>
          <p:nvPr/>
        </p:nvPicPr>
        <p:blipFill>
          <a:blip r:embed="rId5">
            <a:alphaModFix/>
          </a:blip>
          <a:stretch>
            <a:fillRect/>
          </a:stretch>
        </p:blipFill>
        <p:spPr>
          <a:xfrm>
            <a:off x="3701575" y="3108575"/>
            <a:ext cx="5562600" cy="1504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631800"/>
            <a:ext cx="5629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Animés con más votos (ordenadas por rating)</a:t>
            </a:r>
            <a:endParaRPr/>
          </a:p>
        </p:txBody>
      </p:sp>
      <p:sp>
        <p:nvSpPr>
          <p:cNvPr id="155" name="Google Shape;155;p24"/>
          <p:cNvSpPr txBox="1"/>
          <p:nvPr>
            <p:ph idx="1" type="body"/>
          </p:nvPr>
        </p:nvSpPr>
        <p:spPr>
          <a:xfrm>
            <a:off x="5809300" y="1387500"/>
            <a:ext cx="3150900" cy="35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SELECT ?anime ?rating ?members </a:t>
            </a:r>
            <a:endParaRPr/>
          </a:p>
          <a:p>
            <a:pPr indent="0" lvl="0" marL="0" rtl="0" algn="l">
              <a:spcBef>
                <a:spcPts val="1600"/>
              </a:spcBef>
              <a:spcAft>
                <a:spcPts val="0"/>
              </a:spcAft>
              <a:buNone/>
            </a:pPr>
            <a:r>
              <a:rPr lang="es"/>
              <a:t>WHERE {</a:t>
            </a:r>
            <a:endParaRPr/>
          </a:p>
          <a:p>
            <a:pPr indent="0" lvl="0" marL="0" rtl="0" algn="l">
              <a:spcBef>
                <a:spcPts val="1600"/>
              </a:spcBef>
              <a:spcAft>
                <a:spcPts val="0"/>
              </a:spcAft>
              <a:buNone/>
            </a:pPr>
            <a:r>
              <a:rPr lang="es"/>
              <a:t>?id ns1:rating ?rating .</a:t>
            </a:r>
            <a:endParaRPr/>
          </a:p>
          <a:p>
            <a:pPr indent="0" lvl="0" marL="0" rtl="0" algn="l">
              <a:spcBef>
                <a:spcPts val="1600"/>
              </a:spcBef>
              <a:spcAft>
                <a:spcPts val="0"/>
              </a:spcAft>
              <a:buNone/>
            </a:pPr>
            <a:r>
              <a:rPr lang="es"/>
              <a:t>?id ns2:name ?anime.</a:t>
            </a:r>
            <a:endParaRPr/>
          </a:p>
          <a:p>
            <a:pPr indent="0" lvl="0" marL="0" rtl="0" algn="l">
              <a:spcBef>
                <a:spcPts val="1600"/>
              </a:spcBef>
              <a:spcAft>
                <a:spcPts val="0"/>
              </a:spcAft>
              <a:buNone/>
            </a:pPr>
            <a:r>
              <a:rPr lang="es"/>
              <a:t>?id ns1:members ?members</a:t>
            </a:r>
            <a:endParaRPr/>
          </a:p>
          <a:p>
            <a:pPr indent="0" lvl="0" marL="0" rtl="0" algn="l">
              <a:spcBef>
                <a:spcPts val="1600"/>
              </a:spcBef>
              <a:spcAft>
                <a:spcPts val="0"/>
              </a:spcAft>
              <a:buNone/>
            </a:pPr>
            <a:r>
              <a:rPr lang="es"/>
              <a:t>FILTER(?rating&gt;8)</a:t>
            </a:r>
            <a:endParaRPr/>
          </a:p>
          <a:p>
            <a:pPr indent="0" lvl="0" marL="0" rtl="0" algn="l">
              <a:spcBef>
                <a:spcPts val="1600"/>
              </a:spcBef>
              <a:spcAft>
                <a:spcPts val="0"/>
              </a:spcAft>
              <a:buNone/>
            </a:pPr>
            <a:r>
              <a:rPr lang="es"/>
              <a:t>FILTER(?members &gt; 400000)</a:t>
            </a:r>
            <a:endParaRPr/>
          </a:p>
          <a:p>
            <a:pPr indent="0" lvl="0" marL="0" rtl="0" algn="l">
              <a:spcBef>
                <a:spcPts val="1600"/>
              </a:spcBef>
              <a:spcAft>
                <a:spcPts val="0"/>
              </a:spcAft>
              <a:buNone/>
            </a:pPr>
            <a:r>
              <a:rPr lang="es"/>
              <a:t>}</a:t>
            </a:r>
            <a:endParaRPr/>
          </a:p>
          <a:p>
            <a:pPr indent="0" lvl="0" marL="0" rtl="0" algn="l">
              <a:spcBef>
                <a:spcPts val="1600"/>
              </a:spcBef>
              <a:spcAft>
                <a:spcPts val="1600"/>
              </a:spcAft>
              <a:buNone/>
            </a:pPr>
            <a:r>
              <a:rPr lang="es"/>
              <a:t>ORDER BY DESC(?rating)</a:t>
            </a:r>
            <a:endParaRPr/>
          </a:p>
        </p:txBody>
      </p:sp>
      <p:pic>
        <p:nvPicPr>
          <p:cNvPr id="156" name="Google Shape;156;p24"/>
          <p:cNvPicPr preferRelativeResize="0"/>
          <p:nvPr/>
        </p:nvPicPr>
        <p:blipFill>
          <a:blip r:embed="rId3">
            <a:alphaModFix/>
          </a:blip>
          <a:stretch>
            <a:fillRect/>
          </a:stretch>
        </p:blipFill>
        <p:spPr>
          <a:xfrm>
            <a:off x="311700" y="1523700"/>
            <a:ext cx="4943009" cy="345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0" name="Shape 160"/>
        <p:cNvGrpSpPr/>
        <p:nvPr/>
      </p:nvGrpSpPr>
      <p:grpSpPr>
        <a:xfrm>
          <a:off x="0" y="0"/>
          <a:ext cx="0" cy="0"/>
          <a:chOff x="0" y="0"/>
          <a:chExt cx="0" cy="0"/>
        </a:xfrm>
      </p:grpSpPr>
      <p:pic>
        <p:nvPicPr>
          <p:cNvPr id="161" name="Google Shape;161;p25"/>
          <p:cNvPicPr preferRelativeResize="0"/>
          <p:nvPr/>
        </p:nvPicPr>
        <p:blipFill>
          <a:blip r:embed="rId3">
            <a:alphaModFix/>
          </a:blip>
          <a:stretch>
            <a:fillRect/>
          </a:stretch>
        </p:blipFill>
        <p:spPr>
          <a:xfrm>
            <a:off x="6150850" y="2289600"/>
            <a:ext cx="2508925" cy="2853900"/>
          </a:xfrm>
          <a:prstGeom prst="rect">
            <a:avLst/>
          </a:prstGeom>
          <a:noFill/>
          <a:ln>
            <a:noFill/>
          </a:ln>
        </p:spPr>
      </p:pic>
      <p:sp>
        <p:nvSpPr>
          <p:cNvPr id="162" name="Google Shape;162;p25"/>
          <p:cNvSpPr txBox="1"/>
          <p:nvPr>
            <p:ph type="title"/>
          </p:nvPr>
        </p:nvSpPr>
        <p:spPr>
          <a:xfrm>
            <a:off x="311700" y="525575"/>
            <a:ext cx="3567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000000"/>
                </a:solidFill>
              </a:rPr>
              <a:t>Animes sobrevalorados</a:t>
            </a:r>
            <a:endParaRPr>
              <a:solidFill>
                <a:srgbClr val="000000"/>
              </a:solidFill>
            </a:endParaRPr>
          </a:p>
        </p:txBody>
      </p:sp>
      <p:pic>
        <p:nvPicPr>
          <p:cNvPr id="163" name="Google Shape;163;p25"/>
          <p:cNvPicPr preferRelativeResize="0"/>
          <p:nvPr/>
        </p:nvPicPr>
        <p:blipFill>
          <a:blip r:embed="rId4">
            <a:alphaModFix/>
          </a:blip>
          <a:stretch>
            <a:fillRect/>
          </a:stretch>
        </p:blipFill>
        <p:spPr>
          <a:xfrm>
            <a:off x="3042000" y="525575"/>
            <a:ext cx="5978125" cy="2028050"/>
          </a:xfrm>
          <a:prstGeom prst="rect">
            <a:avLst/>
          </a:prstGeom>
          <a:noFill/>
          <a:ln>
            <a:noFill/>
          </a:ln>
        </p:spPr>
      </p:pic>
      <p:sp>
        <p:nvSpPr>
          <p:cNvPr id="164" name="Google Shape;164;p25"/>
          <p:cNvSpPr txBox="1"/>
          <p:nvPr>
            <p:ph idx="1" type="body"/>
          </p:nvPr>
        </p:nvSpPr>
        <p:spPr>
          <a:xfrm>
            <a:off x="311700" y="1596150"/>
            <a:ext cx="2730300" cy="295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rgbClr val="000000"/>
                </a:solidFill>
              </a:rPr>
              <a:t>SELECT </a:t>
            </a:r>
            <a:br>
              <a:rPr lang="es">
                <a:solidFill>
                  <a:srgbClr val="000000"/>
                </a:solidFill>
              </a:rPr>
            </a:br>
            <a:r>
              <a:rPr lang="es">
                <a:solidFill>
                  <a:srgbClr val="000000"/>
                </a:solidFill>
              </a:rPr>
              <a:t>?name ?rating ?umrating </a:t>
            </a:r>
            <a:br>
              <a:rPr lang="es">
                <a:solidFill>
                  <a:srgbClr val="000000"/>
                </a:solidFill>
              </a:rPr>
            </a:br>
            <a:r>
              <a:rPr lang="es">
                <a:solidFill>
                  <a:srgbClr val="000000"/>
                </a:solidFill>
              </a:rPr>
              <a:t>((?rating - ?umrating) AS        ?valuation)</a:t>
            </a:r>
            <a:br>
              <a:rPr lang="es">
                <a:solidFill>
                  <a:srgbClr val="000000"/>
                </a:solidFill>
              </a:rPr>
            </a:br>
            <a:r>
              <a:rPr lang="es">
                <a:solidFill>
                  <a:srgbClr val="000000"/>
                </a:solidFill>
              </a:rPr>
              <a:t>WHERE{</a:t>
            </a:r>
            <a:br>
              <a:rPr lang="es">
                <a:solidFill>
                  <a:srgbClr val="000000"/>
                </a:solidFill>
              </a:rPr>
            </a:br>
            <a:r>
              <a:rPr lang="es">
                <a:solidFill>
                  <a:srgbClr val="000000"/>
                </a:solidFill>
              </a:rPr>
              <a:t>  ?id ns1:rating ?rating .</a:t>
            </a:r>
            <a:br>
              <a:rPr lang="es">
                <a:solidFill>
                  <a:srgbClr val="000000"/>
                </a:solidFill>
              </a:rPr>
            </a:br>
            <a:r>
              <a:rPr lang="es">
                <a:solidFill>
                  <a:srgbClr val="000000"/>
                </a:solidFill>
              </a:rPr>
              <a:t>  ?id ns1:user_mean_rate ?umrating .</a:t>
            </a:r>
            <a:br>
              <a:rPr lang="es">
                <a:solidFill>
                  <a:srgbClr val="000000"/>
                </a:solidFill>
              </a:rPr>
            </a:br>
            <a:r>
              <a:rPr lang="es">
                <a:solidFill>
                  <a:srgbClr val="000000"/>
                </a:solidFill>
              </a:rPr>
              <a:t>  ?id ns2:name ?name .</a:t>
            </a:r>
            <a:br>
              <a:rPr lang="es">
                <a:solidFill>
                  <a:srgbClr val="000000"/>
                </a:solidFill>
              </a:rPr>
            </a:br>
            <a:r>
              <a:rPr lang="es">
                <a:solidFill>
                  <a:srgbClr val="000000"/>
                </a:solidFill>
              </a:rPr>
              <a:t>}</a:t>
            </a:r>
            <a:br>
              <a:rPr lang="es">
                <a:solidFill>
                  <a:srgbClr val="000000"/>
                </a:solidFill>
              </a:rPr>
            </a:br>
            <a:r>
              <a:rPr lang="es">
                <a:solidFill>
                  <a:srgbClr val="000000"/>
                </a:solidFill>
              </a:rPr>
              <a:t>ORDER BY ?valuation DESC(?rating)</a:t>
            </a:r>
            <a:br>
              <a:rPr lang="es">
                <a:solidFill>
                  <a:srgbClr val="000000"/>
                </a:solidFill>
              </a:rPr>
            </a:br>
            <a:r>
              <a:rPr lang="es">
                <a:solidFill>
                  <a:srgbClr val="000000"/>
                </a:solidFill>
              </a:rPr>
              <a:t>LIMIT 5</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525575"/>
            <a:ext cx="3567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FFFFF"/>
                </a:solidFill>
              </a:rPr>
              <a:t>Animes infravalorados</a:t>
            </a:r>
            <a:endParaRPr>
              <a:solidFill>
                <a:srgbClr val="FFFFFF"/>
              </a:solidFill>
            </a:endParaRPr>
          </a:p>
        </p:txBody>
      </p:sp>
      <p:sp>
        <p:nvSpPr>
          <p:cNvPr id="170" name="Google Shape;170;p26"/>
          <p:cNvSpPr txBox="1"/>
          <p:nvPr>
            <p:ph idx="1" type="body"/>
          </p:nvPr>
        </p:nvSpPr>
        <p:spPr>
          <a:xfrm>
            <a:off x="311700" y="1596150"/>
            <a:ext cx="2730300" cy="295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rgbClr val="FFFFFF"/>
                </a:solidFill>
              </a:rPr>
              <a:t>SELECT </a:t>
            </a:r>
            <a:br>
              <a:rPr lang="es">
                <a:solidFill>
                  <a:srgbClr val="FFFFFF"/>
                </a:solidFill>
              </a:rPr>
            </a:br>
            <a:r>
              <a:rPr lang="es">
                <a:solidFill>
                  <a:srgbClr val="FFFFFF"/>
                </a:solidFill>
              </a:rPr>
              <a:t>?name ?rating ?umrating </a:t>
            </a:r>
            <a:br>
              <a:rPr lang="es">
                <a:solidFill>
                  <a:srgbClr val="FFFFFF"/>
                </a:solidFill>
              </a:rPr>
            </a:br>
            <a:r>
              <a:rPr lang="es">
                <a:solidFill>
                  <a:srgbClr val="FFFFFF"/>
                </a:solidFill>
              </a:rPr>
              <a:t>((?umrating - ?rating) AS ?valuation)</a:t>
            </a:r>
            <a:br>
              <a:rPr lang="es">
                <a:solidFill>
                  <a:srgbClr val="FFFFFF"/>
                </a:solidFill>
              </a:rPr>
            </a:br>
            <a:r>
              <a:rPr lang="es">
                <a:solidFill>
                  <a:srgbClr val="FFFFFF"/>
                </a:solidFill>
              </a:rPr>
              <a:t>WHERE{</a:t>
            </a:r>
            <a:br>
              <a:rPr lang="es">
                <a:solidFill>
                  <a:srgbClr val="FFFFFF"/>
                </a:solidFill>
              </a:rPr>
            </a:br>
            <a:r>
              <a:rPr lang="es">
                <a:solidFill>
                  <a:srgbClr val="FFFFFF"/>
                </a:solidFill>
              </a:rPr>
              <a:t>  ?id ns1:rating ?rating .</a:t>
            </a:r>
            <a:br>
              <a:rPr lang="es">
                <a:solidFill>
                  <a:srgbClr val="FFFFFF"/>
                </a:solidFill>
              </a:rPr>
            </a:br>
            <a:r>
              <a:rPr lang="es">
                <a:solidFill>
                  <a:srgbClr val="FFFFFF"/>
                </a:solidFill>
              </a:rPr>
              <a:t>  ?id ns1:user_mean_rate     ?umrating .</a:t>
            </a:r>
            <a:br>
              <a:rPr lang="es">
                <a:solidFill>
                  <a:srgbClr val="FFFFFF"/>
                </a:solidFill>
              </a:rPr>
            </a:br>
            <a:r>
              <a:rPr lang="es">
                <a:solidFill>
                  <a:srgbClr val="FFFFFF"/>
                </a:solidFill>
              </a:rPr>
              <a:t>  ?id ns2:name ?name .</a:t>
            </a:r>
            <a:br>
              <a:rPr lang="es">
                <a:solidFill>
                  <a:srgbClr val="FFFFFF"/>
                </a:solidFill>
              </a:rPr>
            </a:br>
            <a:r>
              <a:rPr lang="es">
                <a:solidFill>
                  <a:srgbClr val="FFFFFF"/>
                </a:solidFill>
              </a:rPr>
              <a:t>}</a:t>
            </a:r>
            <a:br>
              <a:rPr lang="es">
                <a:solidFill>
                  <a:srgbClr val="FFFFFF"/>
                </a:solidFill>
              </a:rPr>
            </a:br>
            <a:r>
              <a:rPr lang="es">
                <a:solidFill>
                  <a:srgbClr val="FFFFFF"/>
                </a:solidFill>
              </a:rPr>
              <a:t>ORDER BY ?valuation DESC(?rating)</a:t>
            </a:r>
            <a:br>
              <a:rPr lang="es">
                <a:solidFill>
                  <a:srgbClr val="FFFFFF"/>
                </a:solidFill>
              </a:rPr>
            </a:br>
            <a:r>
              <a:rPr lang="es">
                <a:solidFill>
                  <a:srgbClr val="FFFFFF"/>
                </a:solidFill>
              </a:rPr>
              <a:t>LIMIT 5</a:t>
            </a:r>
            <a:endParaRPr>
              <a:solidFill>
                <a:srgbClr val="FFFFFF"/>
              </a:solidFill>
            </a:endParaRPr>
          </a:p>
        </p:txBody>
      </p:sp>
      <p:pic>
        <p:nvPicPr>
          <p:cNvPr id="171" name="Google Shape;171;p26"/>
          <p:cNvPicPr preferRelativeResize="0"/>
          <p:nvPr/>
        </p:nvPicPr>
        <p:blipFill>
          <a:blip r:embed="rId3">
            <a:alphaModFix/>
          </a:blip>
          <a:stretch>
            <a:fillRect/>
          </a:stretch>
        </p:blipFill>
        <p:spPr>
          <a:xfrm>
            <a:off x="3042000" y="1131400"/>
            <a:ext cx="5978126" cy="2343150"/>
          </a:xfrm>
          <a:prstGeom prst="rect">
            <a:avLst/>
          </a:prstGeom>
          <a:noFill/>
          <a:ln>
            <a:noFill/>
          </a:ln>
        </p:spPr>
      </p:pic>
      <p:pic>
        <p:nvPicPr>
          <p:cNvPr id="172" name="Google Shape;172;p26"/>
          <p:cNvPicPr preferRelativeResize="0"/>
          <p:nvPr/>
        </p:nvPicPr>
        <p:blipFill>
          <a:blip r:embed="rId4">
            <a:alphaModFix/>
          </a:blip>
          <a:stretch>
            <a:fillRect/>
          </a:stretch>
        </p:blipFill>
        <p:spPr>
          <a:xfrm rot="833998">
            <a:off x="5742125" y="3255119"/>
            <a:ext cx="3440599" cy="1937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525575"/>
            <a:ext cx="3567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FFFFF"/>
                </a:solidFill>
              </a:rPr>
              <a:t>Mejores animés cortos</a:t>
            </a:r>
            <a:endParaRPr>
              <a:solidFill>
                <a:srgbClr val="FFFFFF"/>
              </a:solidFill>
            </a:endParaRPr>
          </a:p>
        </p:txBody>
      </p:sp>
      <p:sp>
        <p:nvSpPr>
          <p:cNvPr id="178" name="Google Shape;178;p27"/>
          <p:cNvSpPr txBox="1"/>
          <p:nvPr>
            <p:ph idx="1" type="body"/>
          </p:nvPr>
        </p:nvSpPr>
        <p:spPr>
          <a:xfrm>
            <a:off x="311700" y="1596150"/>
            <a:ext cx="2999100" cy="295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rgbClr val="FFFFFF"/>
                </a:solidFill>
              </a:rPr>
              <a:t>SELECT </a:t>
            </a:r>
            <a:br>
              <a:rPr lang="es">
                <a:solidFill>
                  <a:srgbClr val="FFFFFF"/>
                </a:solidFill>
              </a:rPr>
            </a:br>
            <a:r>
              <a:rPr lang="es">
                <a:solidFill>
                  <a:srgbClr val="FFFFFF"/>
                </a:solidFill>
              </a:rPr>
              <a:t>?anime ?episodes ?rating</a:t>
            </a:r>
            <a:br>
              <a:rPr lang="es">
                <a:solidFill>
                  <a:srgbClr val="FFFFFF"/>
                </a:solidFill>
              </a:rPr>
            </a:br>
            <a:r>
              <a:rPr lang="es">
                <a:solidFill>
                  <a:srgbClr val="FFFFFF"/>
                </a:solidFill>
              </a:rPr>
              <a:t>WHERE {</a:t>
            </a:r>
            <a:br>
              <a:rPr lang="es">
                <a:solidFill>
                  <a:srgbClr val="FFFFFF"/>
                </a:solidFill>
              </a:rPr>
            </a:br>
            <a:r>
              <a:rPr lang="es">
                <a:solidFill>
                  <a:srgbClr val="FFFFFF"/>
                </a:solidFill>
              </a:rPr>
              <a:t>  ?id ns1:rating ?rating .</a:t>
            </a:r>
            <a:br>
              <a:rPr lang="es">
                <a:solidFill>
                  <a:srgbClr val="FFFFFF"/>
                </a:solidFill>
              </a:rPr>
            </a:br>
            <a:r>
              <a:rPr lang="es">
                <a:solidFill>
                  <a:srgbClr val="FFFFFF"/>
                </a:solidFill>
              </a:rPr>
              <a:t>  ?id ns2:name ?anime.</a:t>
            </a:r>
            <a:br>
              <a:rPr lang="es">
                <a:solidFill>
                  <a:srgbClr val="FFFFFF"/>
                </a:solidFill>
              </a:rPr>
            </a:br>
            <a:r>
              <a:rPr lang="es">
                <a:solidFill>
                  <a:srgbClr val="FFFFFF"/>
                </a:solidFill>
              </a:rPr>
              <a:t>  ?id ns1:episodes ?episodes.</a:t>
            </a:r>
            <a:br>
              <a:rPr lang="es">
                <a:solidFill>
                  <a:srgbClr val="FFFFFF"/>
                </a:solidFill>
              </a:rPr>
            </a:br>
            <a:r>
              <a:rPr lang="es">
                <a:solidFill>
                  <a:srgbClr val="FFFFFF"/>
                </a:solidFill>
              </a:rPr>
              <a:t>  ?id ns1:type ns1:TV.</a:t>
            </a:r>
            <a:br>
              <a:rPr lang="es">
                <a:solidFill>
                  <a:srgbClr val="FFFFFF"/>
                </a:solidFill>
              </a:rPr>
            </a:br>
            <a:r>
              <a:rPr lang="es">
                <a:solidFill>
                  <a:srgbClr val="FFFFFF"/>
                </a:solidFill>
              </a:rPr>
              <a:t>FILTER(?rating&gt;9) .</a:t>
            </a:r>
            <a:br>
              <a:rPr lang="es">
                <a:solidFill>
                  <a:srgbClr val="FFFFFF"/>
                </a:solidFill>
              </a:rPr>
            </a:br>
            <a:r>
              <a:rPr lang="es">
                <a:solidFill>
                  <a:srgbClr val="FFFFFF"/>
                </a:solidFill>
              </a:rPr>
              <a:t>FILTER(?episodes &gt; 1 )</a:t>
            </a:r>
            <a:br>
              <a:rPr lang="es">
                <a:solidFill>
                  <a:srgbClr val="FFFFFF"/>
                </a:solidFill>
              </a:rPr>
            </a:br>
            <a:r>
              <a:rPr lang="es">
                <a:solidFill>
                  <a:srgbClr val="FFFFFF"/>
                </a:solidFill>
              </a:rPr>
              <a:t>FILTER(?episodes &lt; 50 )</a:t>
            </a:r>
            <a:br>
              <a:rPr lang="es">
                <a:solidFill>
                  <a:srgbClr val="FFFFFF"/>
                </a:solidFill>
              </a:rPr>
            </a:br>
            <a:r>
              <a:rPr lang="es">
                <a:solidFill>
                  <a:srgbClr val="FFFFFF"/>
                </a:solidFill>
              </a:rPr>
              <a:t>}</a:t>
            </a:r>
            <a:br>
              <a:rPr lang="es">
                <a:solidFill>
                  <a:srgbClr val="FFFFFF"/>
                </a:solidFill>
              </a:rPr>
            </a:br>
            <a:r>
              <a:rPr lang="es">
                <a:solidFill>
                  <a:srgbClr val="FFFFFF"/>
                </a:solidFill>
              </a:rPr>
              <a:t>ORDER BY DESC(?rating)</a:t>
            </a:r>
            <a:endParaRPr>
              <a:solidFill>
                <a:srgbClr val="FFFFFF"/>
              </a:solidFill>
            </a:endParaRPr>
          </a:p>
        </p:txBody>
      </p:sp>
      <p:pic>
        <p:nvPicPr>
          <p:cNvPr id="179" name="Google Shape;179;p27"/>
          <p:cNvPicPr preferRelativeResize="0"/>
          <p:nvPr/>
        </p:nvPicPr>
        <p:blipFill>
          <a:blip r:embed="rId3">
            <a:alphaModFix/>
          </a:blip>
          <a:stretch>
            <a:fillRect/>
          </a:stretch>
        </p:blipFill>
        <p:spPr>
          <a:xfrm>
            <a:off x="3498475" y="1055700"/>
            <a:ext cx="5645525" cy="2081350"/>
          </a:xfrm>
          <a:prstGeom prst="rect">
            <a:avLst/>
          </a:prstGeom>
          <a:noFill/>
          <a:ln>
            <a:noFill/>
          </a:ln>
        </p:spPr>
      </p:pic>
      <p:pic>
        <p:nvPicPr>
          <p:cNvPr id="180" name="Google Shape;180;p27"/>
          <p:cNvPicPr preferRelativeResize="0"/>
          <p:nvPr/>
        </p:nvPicPr>
        <p:blipFill>
          <a:blip r:embed="rId4">
            <a:alphaModFix/>
          </a:blip>
          <a:stretch>
            <a:fillRect/>
          </a:stretch>
        </p:blipFill>
        <p:spPr>
          <a:xfrm>
            <a:off x="5964825" y="3137058"/>
            <a:ext cx="3567000" cy="200644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84" name="Shape 184"/>
        <p:cNvGrpSpPr/>
        <p:nvPr/>
      </p:nvGrpSpPr>
      <p:grpSpPr>
        <a:xfrm>
          <a:off x="0" y="0"/>
          <a:ext cx="0" cy="0"/>
          <a:chOff x="0" y="0"/>
          <a:chExt cx="0" cy="0"/>
        </a:xfrm>
      </p:grpSpPr>
      <p:sp>
        <p:nvSpPr>
          <p:cNvPr id="185" name="Google Shape;185;p28"/>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Otras Consultas </a:t>
            </a:r>
            <a:endParaRPr/>
          </a:p>
        </p:txBody>
      </p:sp>
      <p:sp>
        <p:nvSpPr>
          <p:cNvPr id="186" name="Google Shape;186;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s"/>
              <a:t>Series recomendadas de un género/sub-genero.</a:t>
            </a:r>
            <a:endParaRPr/>
          </a:p>
          <a:p>
            <a:pPr indent="-342900" lvl="0" marL="457200" rtl="0" algn="l">
              <a:spcBef>
                <a:spcPts val="0"/>
              </a:spcBef>
              <a:spcAft>
                <a:spcPts val="0"/>
              </a:spcAft>
              <a:buSzPts val="1800"/>
              <a:buChar char="●"/>
            </a:pPr>
            <a:r>
              <a:rPr lang="es"/>
              <a:t>Recomendaciones según series que ya han sido vistas (en </a:t>
            </a:r>
            <a:r>
              <a:rPr lang="es"/>
              <a:t>relación</a:t>
            </a:r>
            <a:r>
              <a:rPr lang="es"/>
              <a:t> a votantes con gustos similares).</a:t>
            </a:r>
            <a:endParaRPr/>
          </a:p>
          <a:p>
            <a:pPr indent="-342900" lvl="0" marL="457200" rtl="0" algn="l">
              <a:spcBef>
                <a:spcPts val="0"/>
              </a:spcBef>
              <a:spcAft>
                <a:spcPts val="0"/>
              </a:spcAft>
              <a:buSzPts val="1800"/>
              <a:buChar char="●"/>
            </a:pPr>
            <a:r>
              <a:rPr lang="es"/>
              <a:t>etc...</a:t>
            </a:r>
            <a:endParaRPr/>
          </a:p>
        </p:txBody>
      </p:sp>
      <p:sp>
        <p:nvSpPr>
          <p:cNvPr id="187" name="Google Shape;187;p28"/>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(que podrían ser implementadas)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Arigato Gozaimasu!!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8" name="Shape 68"/>
        <p:cNvGrpSpPr/>
        <p:nvPr/>
      </p:nvGrpSpPr>
      <p:grpSpPr>
        <a:xfrm>
          <a:off x="0" y="0"/>
          <a:ext cx="0" cy="0"/>
          <a:chOff x="0" y="0"/>
          <a:chExt cx="0" cy="0"/>
        </a:xfrm>
      </p:grpSpPr>
      <p:sp>
        <p:nvSpPr>
          <p:cNvPr id="69" name="Google Shape;69;p14"/>
          <p:cNvSpPr txBox="1"/>
          <p:nvPr>
            <p:ph type="title"/>
          </p:nvPr>
        </p:nvSpPr>
        <p:spPr>
          <a:xfrm>
            <a:off x="490250" y="528900"/>
            <a:ext cx="59733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Sobre la Base de Datos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77" name="Shape 77"/>
        <p:cNvGrpSpPr/>
        <p:nvPr/>
      </p:nvGrpSpPr>
      <p:grpSpPr>
        <a:xfrm>
          <a:off x="0" y="0"/>
          <a:ext cx="0" cy="0"/>
          <a:chOff x="0" y="0"/>
          <a:chExt cx="0" cy="0"/>
        </a:xfrm>
      </p:grpSpPr>
      <p:sp>
        <p:nvSpPr>
          <p:cNvPr id="78" name="Google Shape;78;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Dos Archivos CSV</a:t>
            </a:r>
            <a:endParaRPr/>
          </a:p>
        </p:txBody>
      </p:sp>
      <p:graphicFrame>
        <p:nvGraphicFramePr>
          <p:cNvPr id="79" name="Google Shape;79;p16"/>
          <p:cNvGraphicFramePr/>
          <p:nvPr/>
        </p:nvGraphicFramePr>
        <p:xfrm>
          <a:off x="952500" y="1680288"/>
          <a:ext cx="3000000" cy="3000000"/>
        </p:xfrm>
        <a:graphic>
          <a:graphicData uri="http://schemas.openxmlformats.org/drawingml/2006/table">
            <a:tbl>
              <a:tblPr>
                <a:noFill/>
                <a:tableStyleId>{BE6AB0E0-4681-43D7-A255-F20F3331E568}</a:tableStyleId>
              </a:tblPr>
              <a:tblGrid>
                <a:gridCol w="3619500"/>
                <a:gridCol w="3619500"/>
              </a:tblGrid>
              <a:tr h="381000">
                <a:tc>
                  <a:txBody>
                    <a:bodyPr/>
                    <a:lstStyle/>
                    <a:p>
                      <a:pPr indent="0" lvl="0" marL="0" rtl="0" algn="l">
                        <a:spcBef>
                          <a:spcPts val="0"/>
                        </a:spcBef>
                        <a:spcAft>
                          <a:spcPts val="0"/>
                        </a:spcAft>
                        <a:buNone/>
                      </a:pPr>
                      <a:r>
                        <a:rPr lang="es">
                          <a:latin typeface="Source Code Pro"/>
                          <a:ea typeface="Source Code Pro"/>
                          <a:cs typeface="Source Code Pro"/>
                          <a:sym typeface="Source Code Pro"/>
                        </a:rPr>
                        <a:t>Anime.csv</a:t>
                      </a:r>
                      <a:endParaRPr/>
                    </a:p>
                  </a:txBody>
                  <a:tcPr marT="91425" marB="91425" marR="91425" marL="91425"/>
                </a:tc>
                <a:tc>
                  <a:txBody>
                    <a:bodyPr/>
                    <a:lstStyle/>
                    <a:p>
                      <a:pPr indent="0" lvl="0" marL="0" rtl="0" algn="l">
                        <a:spcBef>
                          <a:spcPts val="0"/>
                        </a:spcBef>
                        <a:spcAft>
                          <a:spcPts val="0"/>
                        </a:spcAft>
                        <a:buNone/>
                      </a:pPr>
                      <a:r>
                        <a:rPr lang="es">
                          <a:latin typeface="Source Code Pro"/>
                          <a:ea typeface="Source Code Pro"/>
                          <a:cs typeface="Source Code Pro"/>
                          <a:sym typeface="Source Code Pro"/>
                        </a:rPr>
                        <a:t>Ranking.csv</a:t>
                      </a:r>
                      <a:endParaRPr>
                        <a:latin typeface="Source Code Pro"/>
                        <a:ea typeface="Source Code Pro"/>
                        <a:cs typeface="Source Code Pro"/>
                        <a:sym typeface="Source Code Pro"/>
                      </a:endParaRPr>
                    </a:p>
                  </a:txBody>
                  <a:tcPr marT="91425" marB="91425" marR="91425" marL="91425"/>
                </a:tc>
              </a:tr>
              <a:tr h="381000">
                <a:tc>
                  <a:txBody>
                    <a:bodyPr/>
                    <a:lstStyle/>
                    <a:p>
                      <a:pPr indent="-317500" lvl="0" marL="457200" rtl="0" algn="l">
                        <a:lnSpc>
                          <a:spcPct val="115000"/>
                        </a:lnSpc>
                        <a:spcBef>
                          <a:spcPts val="0"/>
                        </a:spcBef>
                        <a:spcAft>
                          <a:spcPts val="0"/>
                        </a:spcAft>
                        <a:buClr>
                          <a:schemeClr val="dk2"/>
                        </a:buClr>
                        <a:buSzPts val="1400"/>
                        <a:buFont typeface="Source Code Pro"/>
                        <a:buAutoNum type="arabicPeriod"/>
                      </a:pPr>
                      <a:r>
                        <a:rPr lang="es">
                          <a:solidFill>
                            <a:schemeClr val="dk2"/>
                          </a:solidFill>
                          <a:latin typeface="Source Code Pro"/>
                          <a:ea typeface="Source Code Pro"/>
                          <a:cs typeface="Source Code Pro"/>
                          <a:sym typeface="Source Code Pro"/>
                        </a:rPr>
                        <a:t>🗝	anime_id</a:t>
                      </a:r>
                      <a:endParaRPr>
                        <a:solidFill>
                          <a:schemeClr val="dk2"/>
                        </a:solidFill>
                        <a:latin typeface="Source Code Pro"/>
                        <a:ea typeface="Source Code Pro"/>
                        <a:cs typeface="Source Code Pro"/>
                        <a:sym typeface="Source Code Pro"/>
                      </a:endParaRPr>
                    </a:p>
                    <a:p>
                      <a:pPr indent="-317500" lvl="0" marL="457200" rtl="0" algn="l">
                        <a:lnSpc>
                          <a:spcPct val="115000"/>
                        </a:lnSpc>
                        <a:spcBef>
                          <a:spcPts val="0"/>
                        </a:spcBef>
                        <a:spcAft>
                          <a:spcPts val="0"/>
                        </a:spcAft>
                        <a:buClr>
                          <a:schemeClr val="dk2"/>
                        </a:buClr>
                        <a:buSzPts val="1400"/>
                        <a:buFont typeface="Source Code Pro"/>
                        <a:buAutoNum type="arabicPeriod"/>
                      </a:pPr>
                      <a:r>
                        <a:rPr lang="es">
                          <a:solidFill>
                            <a:schemeClr val="dk2"/>
                          </a:solidFill>
                          <a:latin typeface="Source Code Pro"/>
                          <a:ea typeface="Source Code Pro"/>
                          <a:cs typeface="Source Code Pro"/>
                          <a:sym typeface="Source Code Pro"/>
                        </a:rPr>
                        <a:t>str	name</a:t>
                      </a:r>
                      <a:endParaRPr>
                        <a:solidFill>
                          <a:schemeClr val="dk2"/>
                        </a:solidFill>
                        <a:latin typeface="Source Code Pro"/>
                        <a:ea typeface="Source Code Pro"/>
                        <a:cs typeface="Source Code Pro"/>
                        <a:sym typeface="Source Code Pro"/>
                      </a:endParaRPr>
                    </a:p>
                    <a:p>
                      <a:pPr indent="-317500" lvl="0" marL="457200" rtl="0" algn="l">
                        <a:lnSpc>
                          <a:spcPct val="115000"/>
                        </a:lnSpc>
                        <a:spcBef>
                          <a:spcPts val="0"/>
                        </a:spcBef>
                        <a:spcAft>
                          <a:spcPts val="0"/>
                        </a:spcAft>
                        <a:buClr>
                          <a:schemeClr val="dk2"/>
                        </a:buClr>
                        <a:buSzPts val="1400"/>
                        <a:buFont typeface="Source Code Pro"/>
                        <a:buAutoNum type="arabicPeriod"/>
                      </a:pPr>
                      <a:r>
                        <a:rPr lang="es">
                          <a:solidFill>
                            <a:schemeClr val="dk2"/>
                          </a:solidFill>
                          <a:latin typeface="Source Code Pro"/>
                          <a:ea typeface="Source Code Pro"/>
                          <a:cs typeface="Source Code Pro"/>
                          <a:sym typeface="Source Code Pro"/>
                        </a:rPr>
                        <a:t>str	genre</a:t>
                      </a:r>
                      <a:endParaRPr>
                        <a:solidFill>
                          <a:schemeClr val="dk2"/>
                        </a:solidFill>
                        <a:latin typeface="Source Code Pro"/>
                        <a:ea typeface="Source Code Pro"/>
                        <a:cs typeface="Source Code Pro"/>
                        <a:sym typeface="Source Code Pro"/>
                      </a:endParaRPr>
                    </a:p>
                    <a:p>
                      <a:pPr indent="-317500" lvl="0" marL="457200" rtl="0" algn="l">
                        <a:lnSpc>
                          <a:spcPct val="115000"/>
                        </a:lnSpc>
                        <a:spcBef>
                          <a:spcPts val="0"/>
                        </a:spcBef>
                        <a:spcAft>
                          <a:spcPts val="0"/>
                        </a:spcAft>
                        <a:buClr>
                          <a:schemeClr val="dk2"/>
                        </a:buClr>
                        <a:buSzPts val="1400"/>
                        <a:buFont typeface="Source Code Pro"/>
                        <a:buAutoNum type="arabicPeriod"/>
                      </a:pPr>
                      <a:r>
                        <a:rPr lang="es">
                          <a:solidFill>
                            <a:schemeClr val="dk2"/>
                          </a:solidFill>
                          <a:latin typeface="Source Code Pro"/>
                          <a:ea typeface="Source Code Pro"/>
                          <a:cs typeface="Source Code Pro"/>
                          <a:sym typeface="Source Code Pro"/>
                        </a:rPr>
                        <a:t>str	type</a:t>
                      </a:r>
                      <a:endParaRPr>
                        <a:solidFill>
                          <a:schemeClr val="dk2"/>
                        </a:solidFill>
                        <a:latin typeface="Source Code Pro"/>
                        <a:ea typeface="Source Code Pro"/>
                        <a:cs typeface="Source Code Pro"/>
                        <a:sym typeface="Source Code Pro"/>
                      </a:endParaRPr>
                    </a:p>
                    <a:p>
                      <a:pPr indent="-317500" lvl="0" marL="457200" rtl="0" algn="l">
                        <a:lnSpc>
                          <a:spcPct val="115000"/>
                        </a:lnSpc>
                        <a:spcBef>
                          <a:spcPts val="0"/>
                        </a:spcBef>
                        <a:spcAft>
                          <a:spcPts val="0"/>
                        </a:spcAft>
                        <a:buClr>
                          <a:schemeClr val="dk2"/>
                        </a:buClr>
                        <a:buSzPts val="1400"/>
                        <a:buFont typeface="Source Code Pro"/>
                        <a:buAutoNum type="arabicPeriod"/>
                      </a:pPr>
                      <a:r>
                        <a:rPr lang="es">
                          <a:solidFill>
                            <a:schemeClr val="dk2"/>
                          </a:solidFill>
                          <a:latin typeface="Source Code Pro"/>
                          <a:ea typeface="Source Code Pro"/>
                          <a:cs typeface="Source Code Pro"/>
                          <a:sym typeface="Source Code Pro"/>
                        </a:rPr>
                        <a:t>str(*)	episodes</a:t>
                      </a:r>
                      <a:endParaRPr>
                        <a:solidFill>
                          <a:schemeClr val="dk2"/>
                        </a:solidFill>
                        <a:latin typeface="Source Code Pro"/>
                        <a:ea typeface="Source Code Pro"/>
                        <a:cs typeface="Source Code Pro"/>
                        <a:sym typeface="Source Code Pro"/>
                      </a:endParaRPr>
                    </a:p>
                    <a:p>
                      <a:pPr indent="-317500" lvl="0" marL="457200" rtl="0" algn="l">
                        <a:lnSpc>
                          <a:spcPct val="115000"/>
                        </a:lnSpc>
                        <a:spcBef>
                          <a:spcPts val="0"/>
                        </a:spcBef>
                        <a:spcAft>
                          <a:spcPts val="0"/>
                        </a:spcAft>
                        <a:buClr>
                          <a:schemeClr val="dk2"/>
                        </a:buClr>
                        <a:buSzPts val="1400"/>
                        <a:buFont typeface="Source Code Pro"/>
                        <a:buAutoNum type="arabicPeriod"/>
                      </a:pPr>
                      <a:r>
                        <a:rPr lang="es">
                          <a:solidFill>
                            <a:schemeClr val="dk2"/>
                          </a:solidFill>
                          <a:latin typeface="Source Code Pro"/>
                          <a:ea typeface="Source Code Pro"/>
                          <a:cs typeface="Source Code Pro"/>
                          <a:sym typeface="Source Code Pro"/>
                        </a:rPr>
                        <a:t># 	rating</a:t>
                      </a:r>
                      <a:endParaRPr>
                        <a:solidFill>
                          <a:schemeClr val="dk2"/>
                        </a:solidFill>
                        <a:latin typeface="Source Code Pro"/>
                        <a:ea typeface="Source Code Pro"/>
                        <a:cs typeface="Source Code Pro"/>
                        <a:sym typeface="Source Code Pro"/>
                      </a:endParaRPr>
                    </a:p>
                    <a:p>
                      <a:pPr indent="-317500" lvl="0" marL="457200" rtl="0" algn="l">
                        <a:lnSpc>
                          <a:spcPct val="115000"/>
                        </a:lnSpc>
                        <a:spcBef>
                          <a:spcPts val="0"/>
                        </a:spcBef>
                        <a:spcAft>
                          <a:spcPts val="0"/>
                        </a:spcAft>
                        <a:buClr>
                          <a:schemeClr val="dk2"/>
                        </a:buClr>
                        <a:buSzPts val="1400"/>
                        <a:buFont typeface="Source Code Pro"/>
                        <a:buAutoNum type="arabicPeriod"/>
                      </a:pPr>
                      <a:r>
                        <a:rPr lang="es">
                          <a:solidFill>
                            <a:schemeClr val="dk2"/>
                          </a:solidFill>
                          <a:latin typeface="Source Code Pro"/>
                          <a:ea typeface="Source Code Pro"/>
                          <a:cs typeface="Source Code Pro"/>
                          <a:sym typeface="Source Code Pro"/>
                        </a:rPr>
                        <a:t>#	members</a:t>
                      </a:r>
                      <a:endParaRPr/>
                    </a:p>
                  </a:txBody>
                  <a:tcPr marT="91425" marB="91425" marR="91425" marL="91425"/>
                </a:tc>
                <a:tc>
                  <a:txBody>
                    <a:bodyPr/>
                    <a:lstStyle/>
                    <a:p>
                      <a:pPr indent="-317500" lvl="0" marL="457200" rtl="0" algn="l">
                        <a:spcBef>
                          <a:spcPts val="0"/>
                        </a:spcBef>
                        <a:spcAft>
                          <a:spcPts val="0"/>
                        </a:spcAft>
                        <a:buSzPts val="1400"/>
                        <a:buFont typeface="Source Code Pro"/>
                        <a:buAutoNum type="arabicPeriod"/>
                      </a:pPr>
                      <a:r>
                        <a:rPr lang="es">
                          <a:latin typeface="Source Code Pro"/>
                          <a:ea typeface="Source Code Pro"/>
                          <a:cs typeface="Source Code Pro"/>
                          <a:sym typeface="Source Code Pro"/>
                        </a:rPr>
                        <a:t>🗝 	user_id</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AutoNum type="arabicPeriod"/>
                      </a:pPr>
                      <a:r>
                        <a:rPr lang="es">
                          <a:latin typeface="Source Code Pro"/>
                          <a:ea typeface="Source Code Pro"/>
                          <a:cs typeface="Source Code Pro"/>
                          <a:sym typeface="Source Code Pro"/>
                        </a:rPr>
                        <a:t>🗝	anime_id</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AutoNum type="arabicPeriod"/>
                      </a:pPr>
                      <a:r>
                        <a:rPr lang="es">
                          <a:latin typeface="Source Code Pro"/>
                          <a:ea typeface="Source Code Pro"/>
                          <a:cs typeface="Source Code Pro"/>
                          <a:sym typeface="Source Code Pro"/>
                        </a:rPr>
                        <a:t>#	rating</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Transformación a RDF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Implementación</a:t>
            </a:r>
            <a:endParaRPr/>
          </a:p>
        </p:txBody>
      </p:sp>
      <p:pic>
        <p:nvPicPr>
          <p:cNvPr descr="Interface to Virtuoso using ODBC • rOpenSci: virtuoso" id="90" name="Google Shape;90;p18"/>
          <p:cNvPicPr preferRelativeResize="0"/>
          <p:nvPr/>
        </p:nvPicPr>
        <p:blipFill>
          <a:blip r:embed="rId3">
            <a:alphaModFix/>
          </a:blip>
          <a:stretch>
            <a:fillRect/>
          </a:stretch>
        </p:blipFill>
        <p:spPr>
          <a:xfrm>
            <a:off x="6494663" y="1680074"/>
            <a:ext cx="1540375" cy="1783349"/>
          </a:xfrm>
          <a:prstGeom prst="rect">
            <a:avLst/>
          </a:prstGeom>
          <a:noFill/>
          <a:ln>
            <a:noFill/>
          </a:ln>
        </p:spPr>
      </p:pic>
      <p:pic>
        <p:nvPicPr>
          <p:cNvPr descr="Show notebooks in Drive" id="91" name="Google Shape;91;p18"/>
          <p:cNvPicPr preferRelativeResize="0"/>
          <p:nvPr/>
        </p:nvPicPr>
        <p:blipFill>
          <a:blip r:embed="rId4">
            <a:alphaModFix/>
          </a:blip>
          <a:stretch>
            <a:fillRect/>
          </a:stretch>
        </p:blipFill>
        <p:spPr>
          <a:xfrm>
            <a:off x="311700" y="1801550"/>
            <a:ext cx="1540375" cy="1540375"/>
          </a:xfrm>
          <a:prstGeom prst="rect">
            <a:avLst/>
          </a:prstGeom>
          <a:noFill/>
          <a:ln>
            <a:noFill/>
          </a:ln>
        </p:spPr>
      </p:pic>
      <p:sp>
        <p:nvSpPr>
          <p:cNvPr id="92" name="Google Shape;92;p18"/>
          <p:cNvSpPr/>
          <p:nvPr/>
        </p:nvSpPr>
        <p:spPr>
          <a:xfrm>
            <a:off x="1962675" y="2248500"/>
            <a:ext cx="610200" cy="646500"/>
          </a:xfrm>
          <a:prstGeom prst="mathPlus">
            <a:avLst>
              <a:gd fmla="val 15994"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txBox="1"/>
          <p:nvPr/>
        </p:nvSpPr>
        <p:spPr>
          <a:xfrm>
            <a:off x="2683475" y="2023196"/>
            <a:ext cx="1717500" cy="109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100">
                <a:latin typeface="Source Code Pro"/>
                <a:ea typeface="Source Code Pro"/>
                <a:cs typeface="Source Code Pro"/>
                <a:sym typeface="Source Code Pro"/>
              </a:rPr>
              <a:t>rdflib</a:t>
            </a:r>
            <a:endParaRPr sz="2100">
              <a:latin typeface="Source Code Pro"/>
              <a:ea typeface="Source Code Pro"/>
              <a:cs typeface="Source Code Pro"/>
              <a:sym typeface="Source Code Pro"/>
            </a:endParaRPr>
          </a:p>
          <a:p>
            <a:pPr indent="0" lvl="0" marL="0" rtl="0" algn="ctr">
              <a:spcBef>
                <a:spcPts val="0"/>
              </a:spcBef>
              <a:spcAft>
                <a:spcPts val="0"/>
              </a:spcAft>
              <a:buNone/>
            </a:pPr>
            <a:r>
              <a:rPr lang="es" sz="2100">
                <a:latin typeface="Source Code Pro"/>
                <a:ea typeface="Source Code Pro"/>
                <a:cs typeface="Source Code Pro"/>
                <a:sym typeface="Source Code Pro"/>
              </a:rPr>
              <a:t>pandas</a:t>
            </a:r>
            <a:endParaRPr sz="2100">
              <a:latin typeface="Source Code Pro"/>
              <a:ea typeface="Source Code Pro"/>
              <a:cs typeface="Source Code Pro"/>
              <a:sym typeface="Source Code Pro"/>
            </a:endParaRPr>
          </a:p>
          <a:p>
            <a:pPr indent="0" lvl="0" marL="0" rtl="0" algn="ctr">
              <a:spcBef>
                <a:spcPts val="0"/>
              </a:spcBef>
              <a:spcAft>
                <a:spcPts val="0"/>
              </a:spcAft>
              <a:buNone/>
            </a:pPr>
            <a:r>
              <a:rPr lang="es" sz="2100">
                <a:latin typeface="Source Code Pro"/>
                <a:ea typeface="Source Code Pro"/>
                <a:cs typeface="Source Code Pro"/>
                <a:sym typeface="Source Code Pro"/>
              </a:rPr>
              <a:t>urllib</a:t>
            </a:r>
            <a:endParaRPr sz="2100">
              <a:latin typeface="Source Code Pro"/>
              <a:ea typeface="Source Code Pro"/>
              <a:cs typeface="Source Code Pro"/>
              <a:sym typeface="Source Code Pro"/>
            </a:endParaRPr>
          </a:p>
          <a:p>
            <a:pPr indent="0" lvl="0" marL="0" rtl="0" algn="ctr">
              <a:spcBef>
                <a:spcPts val="0"/>
              </a:spcBef>
              <a:spcAft>
                <a:spcPts val="0"/>
              </a:spcAft>
              <a:buNone/>
            </a:pPr>
            <a:r>
              <a:t/>
            </a:r>
            <a:endParaRPr>
              <a:latin typeface="Source Code Pro"/>
              <a:ea typeface="Source Code Pro"/>
              <a:cs typeface="Source Code Pro"/>
              <a:sym typeface="Source Code Pro"/>
            </a:endParaRPr>
          </a:p>
        </p:txBody>
      </p:sp>
      <p:cxnSp>
        <p:nvCxnSpPr>
          <p:cNvPr id="94" name="Google Shape;94;p18"/>
          <p:cNvCxnSpPr/>
          <p:nvPr/>
        </p:nvCxnSpPr>
        <p:spPr>
          <a:xfrm flipH="1" rot="10800000">
            <a:off x="4572000" y="2567250"/>
            <a:ext cx="1462500" cy="9000"/>
          </a:xfrm>
          <a:prstGeom prst="straightConnector1">
            <a:avLst/>
          </a:prstGeom>
          <a:noFill/>
          <a:ln cap="flat" cmpd="sng" w="38100">
            <a:solidFill>
              <a:schemeClr val="accent6"/>
            </a:solidFill>
            <a:prstDash val="solid"/>
            <a:round/>
            <a:headEnd len="med" w="med" type="none"/>
            <a:tailEnd len="med" w="med" type="triangle"/>
          </a:ln>
        </p:spPr>
      </p:cxnSp>
      <p:sp>
        <p:nvSpPr>
          <p:cNvPr id="95" name="Google Shape;95;p18"/>
          <p:cNvSpPr txBox="1"/>
          <p:nvPr/>
        </p:nvSpPr>
        <p:spPr>
          <a:xfrm>
            <a:off x="390550" y="3525825"/>
            <a:ext cx="17175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500">
                <a:latin typeface="Oswald"/>
                <a:ea typeface="Oswald"/>
                <a:cs typeface="Oswald"/>
                <a:sym typeface="Oswald"/>
              </a:rPr>
              <a:t>Notebook de </a:t>
            </a:r>
            <a:r>
              <a:rPr lang="es" sz="1500">
                <a:latin typeface="Oswald"/>
                <a:ea typeface="Oswald"/>
                <a:cs typeface="Oswald"/>
                <a:sym typeface="Oswald"/>
              </a:rPr>
              <a:t>Collaboratory</a:t>
            </a:r>
            <a:r>
              <a:rPr lang="es" sz="1500">
                <a:latin typeface="Oswald"/>
                <a:ea typeface="Oswald"/>
                <a:cs typeface="Oswald"/>
                <a:sym typeface="Oswald"/>
              </a:rPr>
              <a:t> </a:t>
            </a:r>
            <a:endParaRPr sz="1500">
              <a:latin typeface="Oswald"/>
              <a:ea typeface="Oswald"/>
              <a:cs typeface="Oswald"/>
              <a:sym typeface="Oswald"/>
            </a:endParaRPr>
          </a:p>
        </p:txBody>
      </p:sp>
      <p:sp>
        <p:nvSpPr>
          <p:cNvPr id="96" name="Google Shape;96;p18"/>
          <p:cNvSpPr txBox="1"/>
          <p:nvPr/>
        </p:nvSpPr>
        <p:spPr>
          <a:xfrm>
            <a:off x="2833950" y="3463425"/>
            <a:ext cx="1248300" cy="7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Oswald"/>
                <a:ea typeface="Oswald"/>
                <a:cs typeface="Oswald"/>
                <a:sym typeface="Oswald"/>
              </a:rPr>
              <a:t>Librerías de manejo de RDF, CSV y URLs</a:t>
            </a:r>
            <a:endParaRPr>
              <a:latin typeface="Oswald"/>
              <a:ea typeface="Oswald"/>
              <a:cs typeface="Oswald"/>
              <a:sym typeface="Oswald"/>
            </a:endParaRPr>
          </a:p>
        </p:txBody>
      </p:sp>
      <p:sp>
        <p:nvSpPr>
          <p:cNvPr id="97" name="Google Shape;97;p18"/>
          <p:cNvSpPr txBox="1"/>
          <p:nvPr/>
        </p:nvSpPr>
        <p:spPr>
          <a:xfrm>
            <a:off x="4572000" y="3525825"/>
            <a:ext cx="1386900" cy="4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Oswald"/>
                <a:ea typeface="Oswald"/>
                <a:cs typeface="Oswald"/>
                <a:sym typeface="Oswald"/>
              </a:rPr>
              <a:t>Se obtiene un </a:t>
            </a:r>
            <a:endParaRPr>
              <a:latin typeface="Oswald"/>
              <a:ea typeface="Oswald"/>
              <a:cs typeface="Oswald"/>
              <a:sym typeface="Oswald"/>
            </a:endParaRPr>
          </a:p>
          <a:p>
            <a:pPr indent="0" lvl="0" marL="0" rtl="0" algn="l">
              <a:spcBef>
                <a:spcPts val="0"/>
              </a:spcBef>
              <a:spcAft>
                <a:spcPts val="0"/>
              </a:spcAft>
              <a:buNone/>
            </a:pPr>
            <a:r>
              <a:rPr lang="es">
                <a:latin typeface="Oswald"/>
                <a:ea typeface="Oswald"/>
                <a:cs typeface="Oswald"/>
                <a:sym typeface="Oswald"/>
              </a:rPr>
              <a:t>archivo .ttl </a:t>
            </a:r>
            <a:endParaRPr>
              <a:latin typeface="Oswald"/>
              <a:ea typeface="Oswald"/>
              <a:cs typeface="Oswald"/>
              <a:sym typeface="Oswald"/>
            </a:endParaRPr>
          </a:p>
        </p:txBody>
      </p:sp>
      <p:sp>
        <p:nvSpPr>
          <p:cNvPr id="98" name="Google Shape;98;p18"/>
          <p:cNvSpPr txBox="1"/>
          <p:nvPr/>
        </p:nvSpPr>
        <p:spPr>
          <a:xfrm>
            <a:off x="6251150" y="3668175"/>
            <a:ext cx="2027400" cy="10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Oswald"/>
                <a:ea typeface="Oswald"/>
                <a:cs typeface="Oswald"/>
                <a:sym typeface="Oswald"/>
              </a:rPr>
              <a:t>Se analiza y hacen queries en un endpoint de </a:t>
            </a:r>
            <a:r>
              <a:rPr b="1" i="1" lang="es">
                <a:latin typeface="Oswald"/>
                <a:ea typeface="Oswald"/>
                <a:cs typeface="Oswald"/>
                <a:sym typeface="Oswald"/>
              </a:rPr>
              <a:t>sparQl</a:t>
            </a:r>
            <a:endParaRPr b="1" i="1">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p:nvPr/>
        </p:nvSpPr>
        <p:spPr>
          <a:xfrm>
            <a:off x="293175" y="1428400"/>
            <a:ext cx="2673600" cy="314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Implementación</a:t>
            </a:r>
            <a:endParaRPr/>
          </a:p>
        </p:txBody>
      </p:sp>
      <p:sp>
        <p:nvSpPr>
          <p:cNvPr id="105" name="Google Shape;105;p19"/>
          <p:cNvSpPr txBox="1"/>
          <p:nvPr>
            <p:ph idx="1" type="body"/>
          </p:nvPr>
        </p:nvSpPr>
        <p:spPr>
          <a:xfrm>
            <a:off x="311700" y="1468825"/>
            <a:ext cx="26727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CSV: Serie X</a:t>
            </a:r>
            <a:endParaRPr/>
          </a:p>
          <a:p>
            <a:pPr indent="0" lvl="0" marL="0" rtl="0" algn="l">
              <a:spcBef>
                <a:spcPts val="1600"/>
              </a:spcBef>
              <a:spcAft>
                <a:spcPts val="0"/>
              </a:spcAft>
              <a:buNone/>
            </a:pPr>
            <a:r>
              <a:rPr lang="es"/>
              <a:t>	Géneros:</a:t>
            </a:r>
            <a:endParaRPr/>
          </a:p>
          <a:p>
            <a:pPr indent="-342900" lvl="0" marL="914400" rtl="0" algn="l">
              <a:spcBef>
                <a:spcPts val="1600"/>
              </a:spcBef>
              <a:spcAft>
                <a:spcPts val="0"/>
              </a:spcAft>
              <a:buSzPts val="1800"/>
              <a:buChar char="●"/>
            </a:pPr>
            <a:r>
              <a:rPr lang="es"/>
              <a:t>Género 1</a:t>
            </a:r>
            <a:endParaRPr/>
          </a:p>
          <a:p>
            <a:pPr indent="-342900" lvl="0" marL="914400" rtl="0" algn="l">
              <a:spcBef>
                <a:spcPts val="0"/>
              </a:spcBef>
              <a:spcAft>
                <a:spcPts val="0"/>
              </a:spcAft>
              <a:buSzPts val="1800"/>
              <a:buChar char="●"/>
            </a:pPr>
            <a:r>
              <a:rPr lang="es"/>
              <a:t>Género 2</a:t>
            </a:r>
            <a:endParaRPr/>
          </a:p>
          <a:p>
            <a:pPr indent="-342900" lvl="0" marL="914400" rtl="0" algn="l">
              <a:spcBef>
                <a:spcPts val="0"/>
              </a:spcBef>
              <a:spcAft>
                <a:spcPts val="0"/>
              </a:spcAft>
              <a:buSzPts val="1800"/>
              <a:buChar char="●"/>
            </a:pPr>
            <a:r>
              <a:rPr lang="es"/>
              <a:t>(...)</a:t>
            </a:r>
            <a:endParaRPr/>
          </a:p>
          <a:p>
            <a:pPr indent="-342900" lvl="0" marL="914400" rtl="0" algn="l">
              <a:spcBef>
                <a:spcPts val="0"/>
              </a:spcBef>
              <a:spcAft>
                <a:spcPts val="0"/>
              </a:spcAft>
              <a:buSzPts val="1800"/>
              <a:buChar char="●"/>
            </a:pPr>
            <a:r>
              <a:rPr lang="es"/>
              <a:t>Género n</a:t>
            </a:r>
            <a:br>
              <a:rPr lang="es"/>
            </a:br>
            <a:r>
              <a:rPr lang="es"/>
              <a:t>		</a:t>
            </a:r>
            <a:endParaRPr/>
          </a:p>
        </p:txBody>
      </p:sp>
      <p:cxnSp>
        <p:nvCxnSpPr>
          <p:cNvPr id="106" name="Google Shape;106;p19"/>
          <p:cNvCxnSpPr/>
          <p:nvPr/>
        </p:nvCxnSpPr>
        <p:spPr>
          <a:xfrm flipH="1" rot="10800000">
            <a:off x="3365100" y="2853875"/>
            <a:ext cx="1292400" cy="8700"/>
          </a:xfrm>
          <a:prstGeom prst="straightConnector1">
            <a:avLst/>
          </a:prstGeom>
          <a:noFill/>
          <a:ln cap="flat" cmpd="sng" w="38100">
            <a:solidFill>
              <a:schemeClr val="accent2"/>
            </a:solidFill>
            <a:prstDash val="solid"/>
            <a:round/>
            <a:headEnd len="med" w="med" type="none"/>
            <a:tailEnd len="med" w="med" type="triangle"/>
          </a:ln>
        </p:spPr>
      </p:cxnSp>
      <p:sp>
        <p:nvSpPr>
          <p:cNvPr id="107" name="Google Shape;107;p19"/>
          <p:cNvSpPr/>
          <p:nvPr/>
        </p:nvSpPr>
        <p:spPr>
          <a:xfrm>
            <a:off x="4878950" y="1428400"/>
            <a:ext cx="3372900" cy="31428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nvSpPr>
        <p:spPr>
          <a:xfrm>
            <a:off x="4914375" y="1468825"/>
            <a:ext cx="938400" cy="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latin typeface="Source Code Pro"/>
                <a:ea typeface="Source Code Pro"/>
                <a:cs typeface="Source Code Pro"/>
                <a:sym typeface="Source Code Pro"/>
              </a:rPr>
              <a:t>RDF: </a:t>
            </a:r>
            <a:endParaRPr sz="1800">
              <a:latin typeface="Source Code Pro"/>
              <a:ea typeface="Source Code Pro"/>
              <a:cs typeface="Source Code Pro"/>
              <a:sym typeface="Source Code Pro"/>
            </a:endParaRPr>
          </a:p>
        </p:txBody>
      </p:sp>
      <p:sp>
        <p:nvSpPr>
          <p:cNvPr id="109" name="Google Shape;109;p19"/>
          <p:cNvSpPr/>
          <p:nvPr/>
        </p:nvSpPr>
        <p:spPr>
          <a:xfrm>
            <a:off x="4976325" y="1933000"/>
            <a:ext cx="1292400" cy="4959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Serie X</a:t>
            </a:r>
            <a:endParaRPr/>
          </a:p>
        </p:txBody>
      </p:sp>
      <p:cxnSp>
        <p:nvCxnSpPr>
          <p:cNvPr id="110" name="Google Shape;110;p19"/>
          <p:cNvCxnSpPr>
            <a:stCxn id="111" idx="3"/>
          </p:cNvCxnSpPr>
          <p:nvPr/>
        </p:nvCxnSpPr>
        <p:spPr>
          <a:xfrm>
            <a:off x="6268725" y="2145450"/>
            <a:ext cx="708300" cy="0"/>
          </a:xfrm>
          <a:prstGeom prst="straightConnector1">
            <a:avLst/>
          </a:prstGeom>
          <a:noFill/>
          <a:ln cap="flat" cmpd="sng" w="9525">
            <a:solidFill>
              <a:schemeClr val="dk2"/>
            </a:solidFill>
            <a:prstDash val="solid"/>
            <a:round/>
            <a:headEnd len="med" w="med" type="none"/>
            <a:tailEnd len="med" w="med" type="none"/>
          </a:ln>
        </p:spPr>
      </p:cxnSp>
      <p:sp>
        <p:nvSpPr>
          <p:cNvPr id="112" name="Google Shape;112;p19"/>
          <p:cNvSpPr/>
          <p:nvPr/>
        </p:nvSpPr>
        <p:spPr>
          <a:xfrm>
            <a:off x="6844275" y="1897500"/>
            <a:ext cx="1425000" cy="4959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Género 1</a:t>
            </a:r>
            <a:endParaRPr/>
          </a:p>
        </p:txBody>
      </p:sp>
      <p:sp>
        <p:nvSpPr>
          <p:cNvPr id="113" name="Google Shape;113;p19"/>
          <p:cNvSpPr/>
          <p:nvPr/>
        </p:nvSpPr>
        <p:spPr>
          <a:xfrm>
            <a:off x="6844275" y="2751850"/>
            <a:ext cx="1425000" cy="4959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Género 2</a:t>
            </a:r>
            <a:endParaRPr/>
          </a:p>
        </p:txBody>
      </p:sp>
      <p:sp>
        <p:nvSpPr>
          <p:cNvPr id="114" name="Google Shape;114;p19"/>
          <p:cNvSpPr/>
          <p:nvPr/>
        </p:nvSpPr>
        <p:spPr>
          <a:xfrm>
            <a:off x="5042075" y="3733850"/>
            <a:ext cx="1425000" cy="4959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t>Género n</a:t>
            </a:r>
            <a:endParaRPr/>
          </a:p>
        </p:txBody>
      </p:sp>
      <p:cxnSp>
        <p:nvCxnSpPr>
          <p:cNvPr id="115" name="Google Shape;115;p19"/>
          <p:cNvCxnSpPr>
            <a:stCxn id="109" idx="5"/>
            <a:endCxn id="113" idx="2"/>
          </p:cNvCxnSpPr>
          <p:nvPr/>
        </p:nvCxnSpPr>
        <p:spPr>
          <a:xfrm>
            <a:off x="6079457" y="2356277"/>
            <a:ext cx="764700" cy="64350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p19" title="tipo"/>
          <p:cNvCxnSpPr>
            <a:stCxn id="109" idx="4"/>
            <a:endCxn id="114" idx="0"/>
          </p:cNvCxnSpPr>
          <p:nvPr/>
        </p:nvCxnSpPr>
        <p:spPr>
          <a:xfrm>
            <a:off x="5622525" y="2428900"/>
            <a:ext cx="132000" cy="1305000"/>
          </a:xfrm>
          <a:prstGeom prst="straightConnector1">
            <a:avLst/>
          </a:prstGeom>
          <a:noFill/>
          <a:ln cap="flat" cmpd="sng" w="9525">
            <a:solidFill>
              <a:schemeClr val="dk2"/>
            </a:solidFill>
            <a:prstDash val="solid"/>
            <a:round/>
            <a:headEnd len="med" w="med" type="none"/>
            <a:tailEnd len="med" w="med" type="none"/>
          </a:ln>
        </p:spPr>
      </p:cxnSp>
      <p:sp>
        <p:nvSpPr>
          <p:cNvPr id="117" name="Google Shape;117;p19"/>
          <p:cNvSpPr txBox="1"/>
          <p:nvPr/>
        </p:nvSpPr>
        <p:spPr>
          <a:xfrm rot="5132664">
            <a:off x="5534686" y="2938133"/>
            <a:ext cx="764611" cy="16129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Source Code Pro"/>
                <a:ea typeface="Source Code Pro"/>
                <a:cs typeface="Source Code Pro"/>
                <a:sym typeface="Source Code Pro"/>
              </a:rPr>
              <a:t>:genero</a:t>
            </a:r>
            <a:endParaRPr sz="1000">
              <a:latin typeface="Source Code Pro"/>
              <a:ea typeface="Source Code Pro"/>
              <a:cs typeface="Source Code Pro"/>
              <a:sym typeface="Source Code Pro"/>
            </a:endParaRPr>
          </a:p>
        </p:txBody>
      </p:sp>
      <p:sp>
        <p:nvSpPr>
          <p:cNvPr id="118" name="Google Shape;118;p19"/>
          <p:cNvSpPr txBox="1"/>
          <p:nvPr/>
        </p:nvSpPr>
        <p:spPr>
          <a:xfrm rot="2196548">
            <a:off x="6240544" y="2444072"/>
            <a:ext cx="764648" cy="16146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Source Code Pro"/>
                <a:ea typeface="Source Code Pro"/>
                <a:cs typeface="Source Code Pro"/>
                <a:sym typeface="Source Code Pro"/>
              </a:rPr>
              <a:t>:genero</a:t>
            </a:r>
            <a:endParaRPr sz="1000">
              <a:latin typeface="Source Code Pro"/>
              <a:ea typeface="Source Code Pro"/>
              <a:cs typeface="Source Code Pro"/>
              <a:sym typeface="Source Code Pro"/>
            </a:endParaRPr>
          </a:p>
        </p:txBody>
      </p:sp>
      <p:sp>
        <p:nvSpPr>
          <p:cNvPr id="119" name="Google Shape;119;p19"/>
          <p:cNvSpPr txBox="1"/>
          <p:nvPr/>
        </p:nvSpPr>
        <p:spPr>
          <a:xfrm>
            <a:off x="6183050" y="1897500"/>
            <a:ext cx="764700" cy="1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Source Code Pro"/>
                <a:ea typeface="Source Code Pro"/>
                <a:cs typeface="Source Code Pro"/>
                <a:sym typeface="Source Code Pro"/>
              </a:rPr>
              <a:t>:genero</a:t>
            </a:r>
            <a:endParaRPr sz="1000">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Consultas de </a:t>
            </a:r>
            <a:r>
              <a:rPr lang="es"/>
              <a:t>Interés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525575"/>
            <a:ext cx="3567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FFFFF"/>
                </a:solidFill>
              </a:rPr>
              <a:t>A</a:t>
            </a:r>
            <a:r>
              <a:rPr lang="es">
                <a:solidFill>
                  <a:srgbClr val="FFFFFF"/>
                </a:solidFill>
              </a:rPr>
              <a:t>nimes con </a:t>
            </a:r>
            <a:r>
              <a:rPr lang="es">
                <a:solidFill>
                  <a:srgbClr val="FFFFFF"/>
                </a:solidFill>
              </a:rPr>
              <a:t>mejor</a:t>
            </a:r>
            <a:r>
              <a:rPr lang="es">
                <a:solidFill>
                  <a:srgbClr val="FFFFFF"/>
                </a:solidFill>
              </a:rPr>
              <a:t> rating (8)</a:t>
            </a:r>
            <a:endParaRPr>
              <a:solidFill>
                <a:srgbClr val="FFFFFF"/>
              </a:solidFill>
            </a:endParaRPr>
          </a:p>
        </p:txBody>
      </p:sp>
      <p:sp>
        <p:nvSpPr>
          <p:cNvPr id="130" name="Google Shape;130;p21"/>
          <p:cNvSpPr txBox="1"/>
          <p:nvPr>
            <p:ph idx="1" type="body"/>
          </p:nvPr>
        </p:nvSpPr>
        <p:spPr>
          <a:xfrm>
            <a:off x="311700" y="1596150"/>
            <a:ext cx="4260300" cy="29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FFFF"/>
                </a:solidFill>
              </a:rPr>
              <a:t>SELECT ?anime ?rating </a:t>
            </a:r>
            <a:endParaRPr>
              <a:solidFill>
                <a:srgbClr val="FFFFFF"/>
              </a:solidFill>
            </a:endParaRPr>
          </a:p>
          <a:p>
            <a:pPr indent="0" lvl="0" marL="0" rtl="0" algn="l">
              <a:spcBef>
                <a:spcPts val="1600"/>
              </a:spcBef>
              <a:spcAft>
                <a:spcPts val="0"/>
              </a:spcAft>
              <a:buNone/>
            </a:pPr>
            <a:r>
              <a:rPr lang="es">
                <a:solidFill>
                  <a:srgbClr val="FFFFFF"/>
                </a:solidFill>
              </a:rPr>
              <a:t>WHERE {</a:t>
            </a:r>
            <a:endParaRPr>
              <a:solidFill>
                <a:srgbClr val="FFFFFF"/>
              </a:solidFill>
            </a:endParaRPr>
          </a:p>
          <a:p>
            <a:pPr indent="0" lvl="0" marL="0" rtl="0" algn="l">
              <a:spcBef>
                <a:spcPts val="1600"/>
              </a:spcBef>
              <a:spcAft>
                <a:spcPts val="0"/>
              </a:spcAft>
              <a:buNone/>
            </a:pPr>
            <a:r>
              <a:rPr lang="es">
                <a:solidFill>
                  <a:srgbClr val="FFFFFF"/>
                </a:solidFill>
              </a:rPr>
              <a:t>?id ns1:rating ?rating .?id ns2:name ?anime</a:t>
            </a:r>
            <a:endParaRPr>
              <a:solidFill>
                <a:srgbClr val="FFFFFF"/>
              </a:solidFill>
            </a:endParaRPr>
          </a:p>
          <a:p>
            <a:pPr indent="0" lvl="0" marL="0" rtl="0" algn="l">
              <a:spcBef>
                <a:spcPts val="1600"/>
              </a:spcBef>
              <a:spcAft>
                <a:spcPts val="0"/>
              </a:spcAft>
              <a:buNone/>
            </a:pPr>
            <a:r>
              <a:rPr lang="es">
                <a:solidFill>
                  <a:srgbClr val="FFFFFF"/>
                </a:solidFill>
              </a:rPr>
              <a:t>FILTER(?rating&gt;8)</a:t>
            </a:r>
            <a:endParaRPr>
              <a:solidFill>
                <a:srgbClr val="FFFFFF"/>
              </a:solidFill>
            </a:endParaRPr>
          </a:p>
          <a:p>
            <a:pPr indent="0" lvl="0" marL="0" rtl="0" algn="l">
              <a:spcBef>
                <a:spcPts val="1600"/>
              </a:spcBef>
              <a:spcAft>
                <a:spcPts val="1600"/>
              </a:spcAft>
              <a:buNone/>
            </a:pPr>
            <a:r>
              <a:rPr lang="es">
                <a:solidFill>
                  <a:srgbClr val="FFFFFF"/>
                </a:solidFill>
              </a:rPr>
              <a:t>}</a:t>
            </a:r>
            <a:endParaRPr>
              <a:solidFill>
                <a:srgbClr val="FFFFFF"/>
              </a:solidFill>
            </a:endParaRPr>
          </a:p>
        </p:txBody>
      </p:sp>
      <p:pic>
        <p:nvPicPr>
          <p:cNvPr id="131" name="Google Shape;131;p21"/>
          <p:cNvPicPr preferRelativeResize="0"/>
          <p:nvPr/>
        </p:nvPicPr>
        <p:blipFill>
          <a:blip r:embed="rId3">
            <a:alphaModFix/>
          </a:blip>
          <a:stretch>
            <a:fillRect/>
          </a:stretch>
        </p:blipFill>
        <p:spPr>
          <a:xfrm>
            <a:off x="4483475" y="1281275"/>
            <a:ext cx="4457024" cy="3265676"/>
          </a:xfrm>
          <a:prstGeom prst="rect">
            <a:avLst/>
          </a:prstGeom>
          <a:noFill/>
          <a:ln>
            <a:noFill/>
          </a:ln>
        </p:spPr>
      </p:pic>
      <p:pic>
        <p:nvPicPr>
          <p:cNvPr id="132" name="Google Shape;132;p21"/>
          <p:cNvPicPr preferRelativeResize="0"/>
          <p:nvPr/>
        </p:nvPicPr>
        <p:blipFill>
          <a:blip r:embed="rId4">
            <a:alphaModFix/>
          </a:blip>
          <a:stretch>
            <a:fillRect/>
          </a:stretch>
        </p:blipFill>
        <p:spPr>
          <a:xfrm>
            <a:off x="2153675" y="3141474"/>
            <a:ext cx="1822300" cy="1880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