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Boriboon" panose="020B0604020202020204" charset="-34"/>
      <p:regular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Times New Roman" panose="02020603050405020304" pitchFamily="18" charset="0"/>
      <p:regular r:id="rId12"/>
    </p:embeddedFont>
    <p:embeddedFont>
      <p:font typeface="Times New Roman Bold" panose="02020803070505020304" pitchFamily="18" charset="0"/>
      <p:regular r:id="rId13"/>
      <p:bold r:id="rId14"/>
    </p:embeddedFont>
    <p:embeddedFont>
      <p:font typeface="Times New Roman Ultra-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1044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100000">
            <a:off x="-374699" y="-253829"/>
            <a:ext cx="2165571" cy="3012969"/>
          </a:xfrm>
          <a:custGeom>
            <a:avLst/>
            <a:gdLst/>
            <a:ahLst/>
            <a:cxnLst/>
            <a:rect l="l" t="t" r="r" b="b"/>
            <a:pathLst>
              <a:path w="2165571" h="3012969">
                <a:moveTo>
                  <a:pt x="0" y="0"/>
                </a:moveTo>
                <a:lnTo>
                  <a:pt x="2165571" y="0"/>
                </a:lnTo>
                <a:lnTo>
                  <a:pt x="2165571" y="3012969"/>
                </a:lnTo>
                <a:lnTo>
                  <a:pt x="0" y="30129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165918">
            <a:off x="341104" y="-1601140"/>
            <a:ext cx="2991727" cy="4162402"/>
          </a:xfrm>
          <a:custGeom>
            <a:avLst/>
            <a:gdLst/>
            <a:ahLst/>
            <a:cxnLst/>
            <a:rect l="l" t="t" r="r" b="b"/>
            <a:pathLst>
              <a:path w="2991727" h="4162402">
                <a:moveTo>
                  <a:pt x="0" y="0"/>
                </a:moveTo>
                <a:lnTo>
                  <a:pt x="2991727" y="0"/>
                </a:lnTo>
                <a:lnTo>
                  <a:pt x="2991727" y="4162402"/>
                </a:lnTo>
                <a:lnTo>
                  <a:pt x="0" y="41624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-154656" y="3070453"/>
            <a:ext cx="18597313" cy="3291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57"/>
              </a:lnSpc>
            </a:pPr>
            <a:r>
              <a:rPr lang="en-US" sz="8897">
                <a:solidFill>
                  <a:srgbClr val="5B544C"/>
                </a:solidFill>
                <a:latin typeface="Times New Roman Ultra-Bold"/>
              </a:rPr>
              <a:t>WEB APPLICATION FOR MEDICAL CLINIC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53993" y="8335984"/>
            <a:ext cx="10138162" cy="13001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39"/>
              </a:lnSpc>
            </a:pPr>
            <a:r>
              <a:rPr lang="en-US" sz="3742">
                <a:solidFill>
                  <a:srgbClr val="5B544C"/>
                </a:solidFill>
                <a:latin typeface="Boriboon"/>
              </a:rPr>
              <a:t>Student: Serban Cristi</a:t>
            </a:r>
          </a:p>
          <a:p>
            <a:pPr algn="ctr">
              <a:lnSpc>
                <a:spcPts val="5239"/>
              </a:lnSpc>
            </a:pPr>
            <a:r>
              <a:rPr lang="en-US" sz="3742">
                <a:solidFill>
                  <a:srgbClr val="5B544C"/>
                </a:solidFill>
                <a:latin typeface="Boriboon"/>
              </a:rPr>
              <a:t>Coordinator: Prof. Univ. Dr. Cotfas Liviu-Adrian</a:t>
            </a:r>
          </a:p>
        </p:txBody>
      </p:sp>
      <p:sp>
        <p:nvSpPr>
          <p:cNvPr id="6" name="Freeform 6"/>
          <p:cNvSpPr/>
          <p:nvPr/>
        </p:nvSpPr>
        <p:spPr>
          <a:xfrm rot="-3080391">
            <a:off x="15625242" y="6942968"/>
            <a:ext cx="2991727" cy="4162402"/>
          </a:xfrm>
          <a:custGeom>
            <a:avLst/>
            <a:gdLst/>
            <a:ahLst/>
            <a:cxnLst/>
            <a:rect l="l" t="t" r="r" b="b"/>
            <a:pathLst>
              <a:path w="2991727" h="4162402">
                <a:moveTo>
                  <a:pt x="0" y="0"/>
                </a:moveTo>
                <a:lnTo>
                  <a:pt x="2991727" y="0"/>
                </a:lnTo>
                <a:lnTo>
                  <a:pt x="2991727" y="4162402"/>
                </a:lnTo>
                <a:lnTo>
                  <a:pt x="0" y="41624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600106">
            <a:off x="3616772" y="-1026423"/>
            <a:ext cx="2165571" cy="3012969"/>
          </a:xfrm>
          <a:custGeom>
            <a:avLst/>
            <a:gdLst/>
            <a:ahLst/>
            <a:cxnLst/>
            <a:rect l="l" t="t" r="r" b="b"/>
            <a:pathLst>
              <a:path w="2165571" h="3012969">
                <a:moveTo>
                  <a:pt x="0" y="0"/>
                </a:moveTo>
                <a:lnTo>
                  <a:pt x="2165571" y="0"/>
                </a:lnTo>
                <a:lnTo>
                  <a:pt x="2165571" y="3012969"/>
                </a:lnTo>
                <a:lnTo>
                  <a:pt x="0" y="30129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2997297">
            <a:off x="16747997" y="5194302"/>
            <a:ext cx="2165571" cy="3012969"/>
          </a:xfrm>
          <a:custGeom>
            <a:avLst/>
            <a:gdLst/>
            <a:ahLst/>
            <a:cxnLst/>
            <a:rect l="l" t="t" r="r" b="b"/>
            <a:pathLst>
              <a:path w="2165571" h="3012969">
                <a:moveTo>
                  <a:pt x="0" y="0"/>
                </a:moveTo>
                <a:lnTo>
                  <a:pt x="2165571" y="0"/>
                </a:lnTo>
                <a:lnTo>
                  <a:pt x="2165571" y="3012969"/>
                </a:lnTo>
                <a:lnTo>
                  <a:pt x="0" y="30129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8100000">
            <a:off x="-828793" y="1806125"/>
            <a:ext cx="2165571" cy="3012969"/>
          </a:xfrm>
          <a:custGeom>
            <a:avLst/>
            <a:gdLst/>
            <a:ahLst/>
            <a:cxnLst/>
            <a:rect l="l" t="t" r="r" b="b"/>
            <a:pathLst>
              <a:path w="2165571" h="3012969">
                <a:moveTo>
                  <a:pt x="0" y="0"/>
                </a:moveTo>
                <a:lnTo>
                  <a:pt x="2165571" y="0"/>
                </a:lnTo>
                <a:lnTo>
                  <a:pt x="2165571" y="3012969"/>
                </a:lnTo>
                <a:lnTo>
                  <a:pt x="0" y="30129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2997297">
            <a:off x="17258779" y="3553494"/>
            <a:ext cx="1788400" cy="2488209"/>
          </a:xfrm>
          <a:custGeom>
            <a:avLst/>
            <a:gdLst/>
            <a:ahLst/>
            <a:cxnLst/>
            <a:rect l="l" t="t" r="r" b="b"/>
            <a:pathLst>
              <a:path w="1788400" h="2488209">
                <a:moveTo>
                  <a:pt x="0" y="0"/>
                </a:moveTo>
                <a:lnTo>
                  <a:pt x="1788400" y="0"/>
                </a:lnTo>
                <a:lnTo>
                  <a:pt x="1788400" y="2488209"/>
                </a:lnTo>
                <a:lnTo>
                  <a:pt x="0" y="24882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2808300" flipH="1">
            <a:off x="15186356" y="8744792"/>
            <a:ext cx="1788400" cy="2488209"/>
          </a:xfrm>
          <a:custGeom>
            <a:avLst/>
            <a:gdLst/>
            <a:ahLst/>
            <a:cxnLst/>
            <a:rect l="l" t="t" r="r" b="b"/>
            <a:pathLst>
              <a:path w="1788400" h="2488209">
                <a:moveTo>
                  <a:pt x="1788399" y="0"/>
                </a:moveTo>
                <a:lnTo>
                  <a:pt x="0" y="0"/>
                </a:lnTo>
                <a:lnTo>
                  <a:pt x="0" y="2488209"/>
                </a:lnTo>
                <a:lnTo>
                  <a:pt x="1788399" y="2488209"/>
                </a:lnTo>
                <a:lnTo>
                  <a:pt x="1788399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2808300" flipH="1">
            <a:off x="13348677" y="9042896"/>
            <a:ext cx="1788400" cy="2488209"/>
          </a:xfrm>
          <a:custGeom>
            <a:avLst/>
            <a:gdLst/>
            <a:ahLst/>
            <a:cxnLst/>
            <a:rect l="l" t="t" r="r" b="b"/>
            <a:pathLst>
              <a:path w="1788400" h="2488209">
                <a:moveTo>
                  <a:pt x="1788400" y="0"/>
                </a:moveTo>
                <a:lnTo>
                  <a:pt x="0" y="0"/>
                </a:lnTo>
                <a:lnTo>
                  <a:pt x="0" y="2488208"/>
                </a:lnTo>
                <a:lnTo>
                  <a:pt x="1788400" y="2488208"/>
                </a:lnTo>
                <a:lnTo>
                  <a:pt x="17884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956" t="11644" r="6183" b="11644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-4480235" y="-270183"/>
            <a:ext cx="16176881" cy="11402710"/>
            <a:chOff x="0" y="0"/>
            <a:chExt cx="4260578" cy="300318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60578" cy="3003183"/>
            </a:xfrm>
            <a:custGeom>
              <a:avLst/>
              <a:gdLst/>
              <a:ahLst/>
              <a:cxnLst/>
              <a:rect l="l" t="t" r="r" b="b"/>
              <a:pathLst>
                <a:path w="4260578" h="3003183">
                  <a:moveTo>
                    <a:pt x="21536" y="0"/>
                  </a:moveTo>
                  <a:lnTo>
                    <a:pt x="4239042" y="0"/>
                  </a:lnTo>
                  <a:cubicBezTo>
                    <a:pt x="4250935" y="0"/>
                    <a:pt x="4260578" y="9642"/>
                    <a:pt x="4260578" y="21536"/>
                  </a:cubicBezTo>
                  <a:lnTo>
                    <a:pt x="4260578" y="2981647"/>
                  </a:lnTo>
                  <a:cubicBezTo>
                    <a:pt x="4260578" y="2993541"/>
                    <a:pt x="4250935" y="3003183"/>
                    <a:pt x="4239042" y="3003183"/>
                  </a:cubicBezTo>
                  <a:lnTo>
                    <a:pt x="21536" y="3003183"/>
                  </a:lnTo>
                  <a:cubicBezTo>
                    <a:pt x="9642" y="3003183"/>
                    <a:pt x="0" y="2993541"/>
                    <a:pt x="0" y="2981647"/>
                  </a:cubicBezTo>
                  <a:lnTo>
                    <a:pt x="0" y="21536"/>
                  </a:lnTo>
                  <a:cubicBezTo>
                    <a:pt x="0" y="9642"/>
                    <a:pt x="9642" y="0"/>
                    <a:pt x="21536" y="0"/>
                  </a:cubicBezTo>
                  <a:close/>
                </a:path>
              </a:pathLst>
            </a:custGeom>
            <a:solidFill>
              <a:srgbClr val="D4C3B2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52400" y="2400300"/>
            <a:ext cx="9699541" cy="46160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dirty="0">
                <a:solidFill>
                  <a:srgbClr val="5B544C"/>
                </a:solidFill>
                <a:latin typeface="Times New Roman"/>
              </a:rPr>
              <a:t>Not enough emphasis is applied to the patients' wellbeing, as their overall experience should be rather friendly and their opinion should matter more.</a:t>
            </a:r>
          </a:p>
          <a:p>
            <a:pPr algn="just">
              <a:lnSpc>
                <a:spcPts val="4200"/>
              </a:lnSpc>
            </a:pPr>
            <a:endParaRPr lang="en-US" sz="3500" dirty="0">
              <a:solidFill>
                <a:srgbClr val="5B544C"/>
              </a:solidFill>
              <a:latin typeface="Times New Roman"/>
            </a:endParaRPr>
          </a:p>
          <a:p>
            <a:pPr algn="just">
              <a:lnSpc>
                <a:spcPts val="4200"/>
              </a:lnSpc>
            </a:pPr>
            <a:endParaRPr lang="en-US" sz="3500" dirty="0">
              <a:solidFill>
                <a:srgbClr val="5B544C"/>
              </a:solidFill>
              <a:latin typeface="Times New Roman"/>
            </a:endParaRPr>
          </a:p>
          <a:p>
            <a:pPr algn="just">
              <a:lnSpc>
                <a:spcPts val="4200"/>
              </a:lnSpc>
            </a:pPr>
            <a:endParaRPr lang="en-US" sz="3500" dirty="0">
              <a:solidFill>
                <a:srgbClr val="5B544C"/>
              </a:solidFill>
              <a:latin typeface="Times New Roman"/>
            </a:endParaRPr>
          </a:p>
          <a:p>
            <a:pPr algn="just">
              <a:lnSpc>
                <a:spcPts val="4200"/>
              </a:lnSpc>
            </a:pPr>
            <a:endParaRPr lang="en-US" sz="3500" dirty="0">
              <a:solidFill>
                <a:srgbClr val="5B544C"/>
              </a:solidFill>
              <a:latin typeface="Times New Roman"/>
            </a:endParaRPr>
          </a:p>
          <a:p>
            <a:pPr>
              <a:lnSpc>
                <a:spcPts val="4900"/>
              </a:lnSpc>
            </a:pPr>
            <a:endParaRPr lang="en-US" sz="3500" dirty="0">
              <a:solidFill>
                <a:srgbClr val="5B544C"/>
              </a:solidFill>
              <a:latin typeface="Times New Roman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246076" y="4505911"/>
            <a:ext cx="7331093" cy="1536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27"/>
              </a:lnSpc>
            </a:pPr>
            <a:r>
              <a:rPr lang="en-US" sz="8019">
                <a:solidFill>
                  <a:srgbClr val="5B544C"/>
                </a:solidFill>
                <a:latin typeface="Times New Roman Ultra-Bold"/>
              </a:rPr>
              <a:t>WHY?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956" t="11644" r="6183" b="11644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-3551015" y="-1115710"/>
            <a:ext cx="10932209" cy="11402710"/>
            <a:chOff x="0" y="0"/>
            <a:chExt cx="2879265" cy="300318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79265" cy="3003183"/>
            </a:xfrm>
            <a:custGeom>
              <a:avLst/>
              <a:gdLst/>
              <a:ahLst/>
              <a:cxnLst/>
              <a:rect l="l" t="t" r="r" b="b"/>
              <a:pathLst>
                <a:path w="2879265" h="3003183">
                  <a:moveTo>
                    <a:pt x="31868" y="0"/>
                  </a:moveTo>
                  <a:lnTo>
                    <a:pt x="2847397" y="0"/>
                  </a:lnTo>
                  <a:cubicBezTo>
                    <a:pt x="2864997" y="0"/>
                    <a:pt x="2879265" y="14268"/>
                    <a:pt x="2879265" y="31868"/>
                  </a:cubicBezTo>
                  <a:lnTo>
                    <a:pt x="2879265" y="2971315"/>
                  </a:lnTo>
                  <a:cubicBezTo>
                    <a:pt x="2879265" y="2988915"/>
                    <a:pt x="2864997" y="3003183"/>
                    <a:pt x="2847397" y="3003183"/>
                  </a:cubicBezTo>
                  <a:lnTo>
                    <a:pt x="31868" y="3003183"/>
                  </a:lnTo>
                  <a:cubicBezTo>
                    <a:pt x="14268" y="3003183"/>
                    <a:pt x="0" y="2988915"/>
                    <a:pt x="0" y="2971315"/>
                  </a:cubicBezTo>
                  <a:lnTo>
                    <a:pt x="0" y="31868"/>
                  </a:lnTo>
                  <a:cubicBezTo>
                    <a:pt x="0" y="14268"/>
                    <a:pt x="14268" y="0"/>
                    <a:pt x="31868" y="0"/>
                  </a:cubicBezTo>
                  <a:close/>
                </a:path>
              </a:pathLst>
            </a:custGeom>
            <a:solidFill>
              <a:srgbClr val="F7EDE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8047626" y="401638"/>
            <a:ext cx="9588487" cy="810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5B544C"/>
                </a:solidFill>
                <a:latin typeface="Times New Roman"/>
              </a:rPr>
              <a:t>The application includes the following features:</a:t>
            </a: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5B544C"/>
                </a:solidFill>
                <a:latin typeface="Times New Roman"/>
              </a:rPr>
              <a:t>Ask for an examination</a:t>
            </a: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5B544C"/>
                </a:solidFill>
                <a:latin typeface="Times New Roman"/>
              </a:rPr>
              <a:t>My examinations</a:t>
            </a: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5B544C"/>
                </a:solidFill>
                <a:latin typeface="Times New Roman"/>
              </a:rPr>
              <a:t>Price List</a:t>
            </a: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5B544C"/>
                </a:solidFill>
                <a:latin typeface="Times New Roman"/>
              </a:rPr>
              <a:t>Reviews</a:t>
            </a: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5B544C"/>
                </a:solidFill>
                <a:latin typeface="Times New Roman"/>
              </a:rPr>
              <a:t>Forthcoming Services</a:t>
            </a: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5B544C"/>
                </a:solidFill>
                <a:latin typeface="Times New Roman"/>
              </a:rPr>
              <a:t>FAQ</a:t>
            </a:r>
          </a:p>
          <a:p>
            <a:pPr>
              <a:lnSpc>
                <a:spcPts val="4900"/>
              </a:lnSpc>
            </a:pPr>
            <a:endParaRPr lang="en-US" sz="3500">
              <a:solidFill>
                <a:srgbClr val="5B544C"/>
              </a:solidFill>
              <a:latin typeface="Times New Roman"/>
            </a:endParaRPr>
          </a:p>
          <a:p>
            <a:pPr>
              <a:lnSpc>
                <a:spcPts val="4900"/>
              </a:lnSpc>
            </a:pPr>
            <a:endParaRPr lang="en-US" sz="3500">
              <a:solidFill>
                <a:srgbClr val="5B544C"/>
              </a:solidFill>
              <a:latin typeface="Times New Roman"/>
            </a:endParaRPr>
          </a:p>
          <a:p>
            <a:pPr>
              <a:lnSpc>
                <a:spcPts val="4900"/>
              </a:lnSpc>
            </a:pPr>
            <a:r>
              <a:rPr lang="en-US" sz="3500">
                <a:solidFill>
                  <a:srgbClr val="5B544C"/>
                </a:solidFill>
                <a:latin typeface="Times New Roman"/>
              </a:rPr>
              <a:t>Technologies:</a:t>
            </a: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5B544C"/>
                </a:solidFill>
                <a:latin typeface="Times New Roman"/>
              </a:rPr>
              <a:t>React.js</a:t>
            </a: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5B544C"/>
                </a:solidFill>
                <a:latin typeface="Times New Roman"/>
              </a:rPr>
              <a:t>ASP.NET</a:t>
            </a: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5B544C"/>
                </a:solidFill>
                <a:latin typeface="Times New Roman"/>
              </a:rPr>
              <a:t>SQL Server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66675" y="4318998"/>
            <a:ext cx="7447868" cy="1975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97"/>
              </a:lnSpc>
            </a:pPr>
            <a:r>
              <a:rPr lang="en-US" sz="8019">
                <a:solidFill>
                  <a:srgbClr val="5B544C"/>
                </a:solidFill>
                <a:latin typeface="Times New Roman Bold"/>
              </a:rPr>
              <a:t>THE APPLICATION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956" t="11644" r="6183" b="11644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-4480235" y="-270183"/>
            <a:ext cx="15387179" cy="11402710"/>
            <a:chOff x="0" y="0"/>
            <a:chExt cx="4052590" cy="300318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52590" cy="3003183"/>
            </a:xfrm>
            <a:custGeom>
              <a:avLst/>
              <a:gdLst/>
              <a:ahLst/>
              <a:cxnLst/>
              <a:rect l="l" t="t" r="r" b="b"/>
              <a:pathLst>
                <a:path w="4052590" h="3003183">
                  <a:moveTo>
                    <a:pt x="22641" y="0"/>
                  </a:moveTo>
                  <a:lnTo>
                    <a:pt x="4029949" y="0"/>
                  </a:lnTo>
                  <a:cubicBezTo>
                    <a:pt x="4035954" y="0"/>
                    <a:pt x="4041713" y="2385"/>
                    <a:pt x="4045959" y="6631"/>
                  </a:cubicBezTo>
                  <a:cubicBezTo>
                    <a:pt x="4050205" y="10878"/>
                    <a:pt x="4052590" y="16636"/>
                    <a:pt x="4052590" y="22641"/>
                  </a:cubicBezTo>
                  <a:lnTo>
                    <a:pt x="4052590" y="2980542"/>
                  </a:lnTo>
                  <a:cubicBezTo>
                    <a:pt x="4052590" y="2986546"/>
                    <a:pt x="4050205" y="2992305"/>
                    <a:pt x="4045959" y="2996551"/>
                  </a:cubicBezTo>
                  <a:cubicBezTo>
                    <a:pt x="4041713" y="3000797"/>
                    <a:pt x="4035954" y="3003183"/>
                    <a:pt x="4029949" y="3003183"/>
                  </a:cubicBezTo>
                  <a:lnTo>
                    <a:pt x="22641" y="3003183"/>
                  </a:lnTo>
                  <a:cubicBezTo>
                    <a:pt x="16636" y="3003183"/>
                    <a:pt x="10878" y="3000797"/>
                    <a:pt x="6631" y="2996551"/>
                  </a:cubicBezTo>
                  <a:cubicBezTo>
                    <a:pt x="2385" y="2992305"/>
                    <a:pt x="0" y="2986546"/>
                    <a:pt x="0" y="2980542"/>
                  </a:cubicBezTo>
                  <a:lnTo>
                    <a:pt x="0" y="22641"/>
                  </a:lnTo>
                  <a:cubicBezTo>
                    <a:pt x="0" y="16636"/>
                    <a:pt x="2385" y="10878"/>
                    <a:pt x="6631" y="6631"/>
                  </a:cubicBezTo>
                  <a:cubicBezTo>
                    <a:pt x="10878" y="2385"/>
                    <a:pt x="16636" y="0"/>
                    <a:pt x="22641" y="0"/>
                  </a:cubicBezTo>
                  <a:close/>
                </a:path>
              </a:pathLst>
            </a:custGeom>
            <a:solidFill>
              <a:srgbClr val="D4C3B2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04799" y="2724933"/>
            <a:ext cx="10312387" cy="3718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dirty="0">
                <a:solidFill>
                  <a:srgbClr val="5B544C"/>
                </a:solidFill>
                <a:latin typeface="Times New Roman"/>
              </a:rPr>
              <a:t>In order for one to access all features of the application, a personal account using an email must be created.</a:t>
            </a:r>
          </a:p>
          <a:p>
            <a:pPr algn="just">
              <a:lnSpc>
                <a:spcPts val="4900"/>
              </a:lnSpc>
            </a:pPr>
            <a:endParaRPr lang="en-US" sz="3500" dirty="0">
              <a:solidFill>
                <a:srgbClr val="5B544C"/>
              </a:solidFill>
              <a:latin typeface="Times New Roman"/>
            </a:endParaRPr>
          </a:p>
          <a:p>
            <a:pPr algn="just">
              <a:lnSpc>
                <a:spcPts val="4900"/>
              </a:lnSpc>
            </a:pPr>
            <a:endParaRPr lang="en-US" sz="3500" dirty="0">
              <a:solidFill>
                <a:srgbClr val="5B544C"/>
              </a:solidFill>
              <a:latin typeface="Times New Roman"/>
            </a:endParaRPr>
          </a:p>
          <a:p>
            <a:pPr algn="just">
              <a:lnSpc>
                <a:spcPts val="4900"/>
              </a:lnSpc>
            </a:pPr>
            <a:r>
              <a:rPr lang="en-US" sz="3500" dirty="0">
                <a:solidFill>
                  <a:srgbClr val="5B544C"/>
                </a:solidFill>
                <a:latin typeface="Times New Roman"/>
              </a:rPr>
              <a:t>After the individual is logged in, he/she can discover the site, depending on their needs.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906944" y="3712796"/>
            <a:ext cx="7858631" cy="2961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27"/>
              </a:lnSpc>
            </a:pPr>
            <a:r>
              <a:rPr lang="en-US" sz="8019">
                <a:solidFill>
                  <a:srgbClr val="5B544C"/>
                </a:solidFill>
                <a:latin typeface="Times New Roman Ultra-Bold"/>
              </a:rPr>
              <a:t>THE BEHIND LOGIC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956" t="11644" r="6183" b="11644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-3965510" y="-1074756"/>
            <a:ext cx="11299013" cy="11547371"/>
            <a:chOff x="0" y="-38100"/>
            <a:chExt cx="2975872" cy="304128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975872" cy="3003183"/>
            </a:xfrm>
            <a:custGeom>
              <a:avLst/>
              <a:gdLst/>
              <a:ahLst/>
              <a:cxnLst/>
              <a:rect l="l" t="t" r="r" b="b"/>
              <a:pathLst>
                <a:path w="2975872" h="3003183">
                  <a:moveTo>
                    <a:pt x="30833" y="0"/>
                  </a:moveTo>
                  <a:lnTo>
                    <a:pt x="2945038" y="0"/>
                  </a:lnTo>
                  <a:cubicBezTo>
                    <a:pt x="2962067" y="0"/>
                    <a:pt x="2975872" y="13805"/>
                    <a:pt x="2975872" y="30833"/>
                  </a:cubicBezTo>
                  <a:lnTo>
                    <a:pt x="2975872" y="2972349"/>
                  </a:lnTo>
                  <a:cubicBezTo>
                    <a:pt x="2975872" y="2989378"/>
                    <a:pt x="2962067" y="3003183"/>
                    <a:pt x="2945038" y="3003183"/>
                  </a:cubicBezTo>
                  <a:lnTo>
                    <a:pt x="30833" y="3003183"/>
                  </a:lnTo>
                  <a:cubicBezTo>
                    <a:pt x="13805" y="3003183"/>
                    <a:pt x="0" y="2989378"/>
                    <a:pt x="0" y="2972349"/>
                  </a:cubicBezTo>
                  <a:lnTo>
                    <a:pt x="0" y="30833"/>
                  </a:lnTo>
                  <a:cubicBezTo>
                    <a:pt x="0" y="13805"/>
                    <a:pt x="13805" y="0"/>
                    <a:pt x="30833" y="0"/>
                  </a:cubicBezTo>
                  <a:close/>
                </a:path>
              </a:pathLst>
            </a:custGeom>
            <a:solidFill>
              <a:srgbClr val="F7EDE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972263" y="1271369"/>
            <a:ext cx="9588487" cy="1911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dirty="0">
                <a:solidFill>
                  <a:srgbClr val="5B544C"/>
                </a:solidFill>
                <a:latin typeface="Times New Roman"/>
              </a:rPr>
              <a:t>The main goal of this application was to care a little more about people and a little less about the system.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66675" y="4318998"/>
            <a:ext cx="7400178" cy="9046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897"/>
              </a:lnSpc>
            </a:pPr>
            <a:r>
              <a:rPr lang="en-US" sz="8019" dirty="0">
                <a:solidFill>
                  <a:srgbClr val="5B544C"/>
                </a:solidFill>
                <a:latin typeface="Times New Roman Bold"/>
              </a:rPr>
              <a:t>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146</Words>
  <Application>Microsoft Office PowerPoint</Application>
  <PresentationFormat>Custom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Times New Roman Ultra-Bold</vt:lpstr>
      <vt:lpstr>Times New Roman</vt:lpstr>
      <vt:lpstr>Calibri</vt:lpstr>
      <vt:lpstr>Arial</vt:lpstr>
      <vt:lpstr>Boriboon</vt:lpstr>
      <vt:lpstr>Times New Roman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for medical clinic</dc:title>
  <cp:lastModifiedBy>cristi serban</cp:lastModifiedBy>
  <cp:revision>3</cp:revision>
  <dcterms:created xsi:type="dcterms:W3CDTF">2006-08-16T00:00:00Z</dcterms:created>
  <dcterms:modified xsi:type="dcterms:W3CDTF">2023-07-17T10:52:32Z</dcterms:modified>
  <dc:identifier>DAFo4ayb4b4</dc:identifier>
</cp:coreProperties>
</file>