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5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50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80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5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6D6C-B784-43A0-ABCC-BA1C839A31C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9F39D1-AE0C-40BB-A19A-A6B800538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8D9A04-3553-4462-94E8-A284A389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466492" cy="1646302"/>
          </a:xfrm>
        </p:spPr>
        <p:txBody>
          <a:bodyPr/>
          <a:lstStyle/>
          <a:p>
            <a:r>
              <a:rPr lang="hu-HU" dirty="0"/>
              <a:t>Progresszív növekvő GAN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339F4E-03DE-46EE-B7E6-DD90C8134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Váli</a:t>
            </a:r>
            <a:r>
              <a:rPr lang="hu-HU" dirty="0"/>
              <a:t> Valter</a:t>
            </a:r>
          </a:p>
          <a:p>
            <a:r>
              <a:rPr lang="hu-HU" dirty="0"/>
              <a:t>Nandrean David Cristian</a:t>
            </a:r>
          </a:p>
          <a:p>
            <a:r>
              <a:rPr lang="hu-HU" dirty="0"/>
              <a:t>Csató 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2A01B-ED7D-414A-AE2C-F534E3F3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Android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9B48D4-BE5C-4F32-B8B9-C998914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039"/>
            <a:ext cx="8816774" cy="1249876"/>
          </a:xfrm>
        </p:spPr>
        <p:txBody>
          <a:bodyPr/>
          <a:lstStyle/>
          <a:p>
            <a:r>
              <a:rPr lang="hu-HU" dirty="0"/>
              <a:t>A betanított modelljeinket felhasználva készítettünk egy alkalmazást </a:t>
            </a:r>
            <a:r>
              <a:rPr lang="hu-HU" dirty="0" err="1"/>
              <a:t>TensorFlow</a:t>
            </a:r>
            <a:r>
              <a:rPr lang="hu-HU" dirty="0"/>
              <a:t> </a:t>
            </a:r>
            <a:r>
              <a:rPr lang="hu-HU" dirty="0" err="1"/>
              <a:t>Lite</a:t>
            </a:r>
            <a:r>
              <a:rPr lang="hu-HU" dirty="0"/>
              <a:t> segítségével</a:t>
            </a:r>
          </a:p>
          <a:p>
            <a:r>
              <a:rPr lang="hu-HU" dirty="0"/>
              <a:t>A választott felbontásban generál képeket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0F1EDA-C112-4056-B917-4D0037F7E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12" y="2825468"/>
            <a:ext cx="2013927" cy="38880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E349EDE-0F69-413C-B799-77D8C9C0B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55" y="2816915"/>
            <a:ext cx="2009600" cy="38880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D1F4A0F-F843-479F-9490-1975C2BC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76" y="2816915"/>
            <a:ext cx="2010878" cy="38880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E67EB1-179B-4C96-87CC-67034050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997" y="2825468"/>
            <a:ext cx="2009600" cy="38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45A41E-7720-4F57-8F6B-CEA181B3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95" y="252522"/>
            <a:ext cx="2930518" cy="786669"/>
          </a:xfrm>
        </p:spPr>
        <p:txBody>
          <a:bodyPr anchor="ctr">
            <a:normAutofit/>
          </a:bodyPr>
          <a:lstStyle/>
          <a:p>
            <a:r>
              <a:rPr lang="hu-HU" dirty="0"/>
              <a:t>Összefoglalás</a:t>
            </a:r>
          </a:p>
        </p:txBody>
      </p:sp>
      <p:sp>
        <p:nvSpPr>
          <p:cNvPr id="25" name="Tartalom helye 2">
            <a:extLst>
              <a:ext uri="{FF2B5EF4-FFF2-40B4-BE49-F238E27FC236}">
                <a16:creationId xmlns:a16="http://schemas.microsoft.com/office/drawing/2014/main" id="{8049AEB2-3635-477F-B32E-235FA578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48" y="1260114"/>
            <a:ext cx="6063636" cy="43562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500" dirty="0"/>
              <a:t>Csapatnév: </a:t>
            </a:r>
            <a:r>
              <a:rPr lang="hu-HU" sz="1500" dirty="0" err="1"/>
              <a:t>veGans</a:t>
            </a:r>
            <a:endParaRPr lang="hu-HU" sz="1500" dirty="0"/>
          </a:p>
          <a:p>
            <a:pPr>
              <a:lnSpc>
                <a:spcPct val="90000"/>
              </a:lnSpc>
            </a:pPr>
            <a:r>
              <a:rPr lang="hu-HU" sz="1500" dirty="0"/>
              <a:t>Csapattagok:</a:t>
            </a:r>
          </a:p>
          <a:p>
            <a:pPr lvl="1">
              <a:lnSpc>
                <a:spcPct val="90000"/>
              </a:lnSpc>
            </a:pPr>
            <a:r>
              <a:rPr lang="hu-HU" sz="1500" dirty="0" err="1"/>
              <a:t>Váli</a:t>
            </a:r>
            <a:r>
              <a:rPr lang="hu-HU" sz="1500" dirty="0"/>
              <a:t> Valter</a:t>
            </a:r>
          </a:p>
          <a:p>
            <a:pPr lvl="1">
              <a:lnSpc>
                <a:spcPct val="90000"/>
              </a:lnSpc>
            </a:pPr>
            <a:r>
              <a:rPr lang="hu-HU" sz="1500" dirty="0" err="1"/>
              <a:t>Nandrean</a:t>
            </a:r>
            <a:r>
              <a:rPr lang="hu-HU" sz="1500" dirty="0"/>
              <a:t> David </a:t>
            </a:r>
            <a:r>
              <a:rPr lang="hu-HU" sz="1500" dirty="0" err="1"/>
              <a:t>Cristian</a:t>
            </a:r>
            <a:endParaRPr lang="hu-HU" sz="1500" dirty="0"/>
          </a:p>
          <a:p>
            <a:pPr lvl="1">
              <a:lnSpc>
                <a:spcPct val="90000"/>
              </a:lnSpc>
            </a:pPr>
            <a:r>
              <a:rPr lang="hu-HU" sz="1500" dirty="0"/>
              <a:t>Csató Erik</a:t>
            </a:r>
          </a:p>
          <a:p>
            <a:pPr>
              <a:lnSpc>
                <a:spcPct val="90000"/>
              </a:lnSpc>
            </a:pPr>
            <a:r>
              <a:rPr lang="hu-HU" sz="1500" dirty="0"/>
              <a:t>Téma: Arckép szintézis generatív modellel</a:t>
            </a:r>
          </a:p>
          <a:p>
            <a:pPr>
              <a:lnSpc>
                <a:spcPct val="90000"/>
              </a:lnSpc>
            </a:pPr>
            <a:r>
              <a:rPr lang="hu-HU" sz="1500" dirty="0"/>
              <a:t>Eredmény: 256×256-os felbontásban tudunk generálni valósághű arcokat, ennek demonstrálására egy Android alkalmazást is készítettünk.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C131A61-E307-427E-899E-00720F39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10" r="11242" b="10422"/>
          <a:stretch/>
        </p:blipFill>
        <p:spPr>
          <a:xfrm>
            <a:off x="2107954" y="3974899"/>
            <a:ext cx="3310064" cy="26017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FA8D8CC-77E6-48DA-A811-7FCE6BEC8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421" y="748668"/>
            <a:ext cx="2774145" cy="53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13C094-5202-47D1-898A-065A97FE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Rövid áttekintés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6FDC03-5AB4-4911-B930-5F17101D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00" y="1488613"/>
            <a:ext cx="9677006" cy="3880773"/>
          </a:xfrm>
        </p:spPr>
        <p:txBody>
          <a:bodyPr>
            <a:normAutofit/>
          </a:bodyPr>
          <a:lstStyle/>
          <a:p>
            <a:r>
              <a:rPr lang="hu-HU" dirty="0"/>
              <a:t>Feladatunk: generatív </a:t>
            </a:r>
            <a:r>
              <a:rPr lang="hu-HU" dirty="0" err="1"/>
              <a:t>adverziális</a:t>
            </a:r>
            <a:r>
              <a:rPr lang="hu-HU" dirty="0"/>
              <a:t> hálózatokkal szintetikus emberi képek generálása</a:t>
            </a:r>
          </a:p>
          <a:p>
            <a:r>
              <a:rPr lang="hu-HU" dirty="0"/>
              <a:t>GAN:</a:t>
            </a:r>
          </a:p>
          <a:p>
            <a:pPr lvl="1"/>
            <a:r>
              <a:rPr lang="hu-HU" dirty="0"/>
              <a:t>Generátor</a:t>
            </a:r>
          </a:p>
          <a:p>
            <a:pPr lvl="2"/>
            <a:r>
              <a:rPr lang="hu-HU" dirty="0"/>
              <a:t>Hamis adatokat próbál létrehozni</a:t>
            </a:r>
          </a:p>
          <a:p>
            <a:pPr lvl="1"/>
            <a:r>
              <a:rPr lang="hu-HU" dirty="0" err="1"/>
              <a:t>Diszkriminátor</a:t>
            </a:r>
            <a:endParaRPr lang="hu-HU" dirty="0"/>
          </a:p>
          <a:p>
            <a:pPr lvl="2"/>
            <a:r>
              <a:rPr lang="hu-HU" dirty="0"/>
              <a:t>Megpróbálja a hamis és a valós képeket megkülönböztetni egymástól</a:t>
            </a:r>
          </a:p>
          <a:p>
            <a:r>
              <a:rPr lang="hu-HU" dirty="0"/>
              <a:t>256 × 256 felbontás</a:t>
            </a:r>
          </a:p>
          <a:p>
            <a:r>
              <a:rPr lang="hu-HU" dirty="0"/>
              <a:t>CelebA-HQ_256 adathalmaz</a:t>
            </a:r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3"/>
            <a:endParaRPr lang="hu-HU" dirty="0"/>
          </a:p>
          <a:p>
            <a:pPr lvl="2"/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The original generative adversarial network (GAN) model. In simple... |  Download Scientific Diagram">
            <a:extLst>
              <a:ext uri="{FF2B5EF4-FFF2-40B4-BE49-F238E27FC236}">
                <a16:creationId xmlns:a16="http://schemas.microsoft.com/office/drawing/2014/main" id="{9D2102AD-224F-4F9B-B02E-5DAB6E28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861" y="4685150"/>
            <a:ext cx="4307024" cy="15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ndomly generated samples from our QSNGAN on the CelebA-HQ dataset... |  Download Scientific Diagram">
            <a:extLst>
              <a:ext uri="{FF2B5EF4-FFF2-40B4-BE49-F238E27FC236}">
                <a16:creationId xmlns:a16="http://schemas.microsoft.com/office/drawing/2014/main" id="{9D9438E3-196E-4A62-B0D7-57FC7021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09" y="4598979"/>
            <a:ext cx="2134349" cy="21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A2A151-E5A8-4969-91EF-432F33A3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Progresszív növekvő GAN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F904DD-0A27-4D8D-BD95-E35BC27C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699"/>
            <a:ext cx="8596668" cy="3880773"/>
          </a:xfrm>
        </p:spPr>
        <p:txBody>
          <a:bodyPr/>
          <a:lstStyle/>
          <a:p>
            <a:r>
              <a:rPr lang="en-US" dirty="0"/>
              <a:t>PROGRESSIVE GROWING OF GANS FOR IMPROVED QUALITY, STABILITY, AND VARIATION</a:t>
            </a:r>
            <a:r>
              <a:rPr lang="hu-HU" dirty="0"/>
              <a:t> - </a:t>
            </a:r>
            <a:r>
              <a:rPr lang="en-US" dirty="0" err="1"/>
              <a:t>Tero</a:t>
            </a:r>
            <a:r>
              <a:rPr lang="en-US" dirty="0"/>
              <a:t> </a:t>
            </a:r>
            <a:r>
              <a:rPr lang="en-US" dirty="0" err="1"/>
              <a:t>Karras</a:t>
            </a:r>
            <a:r>
              <a:rPr lang="hu-HU" dirty="0"/>
              <a:t>, </a:t>
            </a:r>
            <a:r>
              <a:rPr lang="en-US" dirty="0"/>
              <a:t>Timo Aila</a:t>
            </a:r>
            <a:r>
              <a:rPr lang="hu-HU" dirty="0"/>
              <a:t>, </a:t>
            </a:r>
            <a:r>
              <a:rPr lang="en-US" dirty="0" err="1"/>
              <a:t>Samuli</a:t>
            </a:r>
            <a:r>
              <a:rPr lang="en-US" dirty="0"/>
              <a:t> Laine</a:t>
            </a:r>
            <a:r>
              <a:rPr lang="hu-HU" dirty="0"/>
              <a:t>, </a:t>
            </a:r>
            <a:r>
              <a:rPr lang="en-US" dirty="0"/>
              <a:t>Jaakko </a:t>
            </a:r>
            <a:r>
              <a:rPr lang="en-US" dirty="0" err="1"/>
              <a:t>Lehtinen</a:t>
            </a:r>
            <a:endParaRPr lang="hu-HU" dirty="0"/>
          </a:p>
          <a:p>
            <a:r>
              <a:rPr lang="hu-HU" dirty="0"/>
              <a:t>GAN-ok egy típusa</a:t>
            </a:r>
          </a:p>
          <a:p>
            <a:r>
              <a:rPr lang="hu-HU" dirty="0"/>
              <a:t>Klasszikus tanítási módszer frissített változatát használják</a:t>
            </a:r>
          </a:p>
          <a:p>
            <a:r>
              <a:rPr lang="hu-HU" dirty="0"/>
              <a:t>Tanítás elején: kis felbontású kép</a:t>
            </a:r>
          </a:p>
          <a:p>
            <a:r>
              <a:rPr lang="hu-HU" dirty="0"/>
              <a:t>Tanítási folyamat során fokozatosan növeljük a felbontást</a:t>
            </a:r>
          </a:p>
          <a:p>
            <a:r>
              <a:rPr lang="hu-HU" dirty="0"/>
              <a:t>Gyorsabb és stabilabb, mint a klasszikus GAN</a:t>
            </a:r>
          </a:p>
          <a:p>
            <a:r>
              <a:rPr lang="hu-HU" dirty="0"/>
              <a:t>1024 × 1024 felbontású képek</a:t>
            </a:r>
          </a:p>
        </p:txBody>
      </p:sp>
      <p:pic>
        <p:nvPicPr>
          <p:cNvPr id="2050" name="Picture 2" descr="Progressively-Growing GANs. The Progressively-Growing GAN… | by Connor  Shorten | Towards Data Science">
            <a:extLst>
              <a:ext uri="{FF2B5EF4-FFF2-40B4-BE49-F238E27FC236}">
                <a16:creationId xmlns:a16="http://schemas.microsoft.com/office/drawing/2014/main" id="{345E5AA8-C838-4142-95AC-15EA7946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73" y="4334785"/>
            <a:ext cx="4832475" cy="22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39420-9BE5-47C3-A4C5-20217A78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hu-HU" dirty="0"/>
              <a:t>Rendszerterv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A0998C-53C8-481D-AD1A-3701F31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hu-HU" dirty="0"/>
              <a:t>A tanítást az </a:t>
            </a:r>
            <a:r>
              <a:rPr lang="hu-HU" i="1" dirty="0" err="1"/>
              <a:t>Azure</a:t>
            </a:r>
            <a:r>
              <a:rPr lang="hu-HU" i="1" dirty="0"/>
              <a:t> </a:t>
            </a:r>
            <a:r>
              <a:rPr lang="hu-HU" i="1" dirty="0" err="1"/>
              <a:t>Machine</a:t>
            </a:r>
            <a:r>
              <a:rPr lang="hu-HU" i="1" dirty="0"/>
              <a:t> </a:t>
            </a:r>
            <a:r>
              <a:rPr lang="hu-HU" i="1" dirty="0" err="1"/>
              <a:t>Learning</a:t>
            </a:r>
            <a:r>
              <a:rPr lang="hu-HU" dirty="0"/>
              <a:t> platformon végeztük</a:t>
            </a:r>
          </a:p>
          <a:p>
            <a:r>
              <a:rPr lang="hu-HU" dirty="0"/>
              <a:t>A tanítás 19 órát és 23 percet vett igénybe</a:t>
            </a:r>
          </a:p>
          <a:p>
            <a:r>
              <a:rPr lang="hu-HU" i="1" dirty="0"/>
              <a:t>Standard_NC6</a:t>
            </a:r>
            <a:r>
              <a:rPr lang="hu-HU" dirty="0"/>
              <a:t> virtuális gépen</a:t>
            </a:r>
            <a:endParaRPr lang="hu-HU" i="1" dirty="0"/>
          </a:p>
          <a:p>
            <a:pPr lvl="1"/>
            <a:r>
              <a:rPr lang="hu-HU" i="1" dirty="0"/>
              <a:t>6 mag</a:t>
            </a:r>
          </a:p>
          <a:p>
            <a:pPr lvl="1"/>
            <a:r>
              <a:rPr lang="hu-HU" dirty="0"/>
              <a:t>56 GB RAM</a:t>
            </a:r>
          </a:p>
          <a:p>
            <a:pPr lvl="1"/>
            <a:r>
              <a:rPr lang="hu-HU" dirty="0"/>
              <a:t>380 GB memória</a:t>
            </a:r>
          </a:p>
          <a:p>
            <a:pPr lvl="1"/>
            <a:r>
              <a:rPr lang="hu-HU" dirty="0"/>
              <a:t>NVIDIA Tesla K80 GPU</a:t>
            </a:r>
          </a:p>
          <a:p>
            <a:pPr lvl="1"/>
            <a:endParaRPr lang="hu-HU" dirty="0"/>
          </a:p>
        </p:txBody>
      </p:sp>
      <p:pic>
        <p:nvPicPr>
          <p:cNvPr id="3074" name="Picture 2" descr="Introduction to Azure Machine Learning - Adatis">
            <a:extLst>
              <a:ext uri="{FF2B5EF4-FFF2-40B4-BE49-F238E27FC236}">
                <a16:creationId xmlns:a16="http://schemas.microsoft.com/office/drawing/2014/main" id="{354B4B1E-4A84-4EDF-9E30-0ABEF681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6889" y="4048918"/>
            <a:ext cx="4307987" cy="19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1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876B-E27C-4D15-89DD-0180BE5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Hálózat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F235-B361-461E-833E-75E31B18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  <a:p>
            <a:r>
              <a:rPr lang="en-US" dirty="0"/>
              <a:t>Learning rate: 0.00005</a:t>
            </a:r>
          </a:p>
          <a:p>
            <a:r>
              <a:rPr lang="en-US" dirty="0"/>
              <a:t>Loss function: MSE (LSGAN)</a:t>
            </a:r>
          </a:p>
          <a:p>
            <a:r>
              <a:rPr lang="en-US" dirty="0" err="1"/>
              <a:t>Diszkriminátorokat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generátorokat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felbontásra</a:t>
            </a:r>
            <a:r>
              <a:rPr lang="en-US" dirty="0"/>
              <a:t>, majd </a:t>
            </a:r>
            <a:r>
              <a:rPr lang="en-US" dirty="0" err="1"/>
              <a:t>összekapcsoltuk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.</a:t>
            </a:r>
          </a:p>
          <a:p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összetett</a:t>
            </a:r>
            <a:r>
              <a:rPr lang="en-US" dirty="0"/>
              <a:t> </a:t>
            </a:r>
            <a:r>
              <a:rPr lang="en-US" dirty="0" err="1"/>
              <a:t>hálózatokat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arcképek</a:t>
            </a:r>
            <a:r>
              <a:rPr lang="en-US" dirty="0"/>
              <a:t> </a:t>
            </a:r>
            <a:r>
              <a:rPr lang="en-US" dirty="0" err="1"/>
              <a:t>generálására</a:t>
            </a:r>
            <a:r>
              <a:rPr lang="en-US" dirty="0"/>
              <a:t>.</a:t>
            </a:r>
          </a:p>
          <a:p>
            <a:r>
              <a:rPr lang="en-US" dirty="0" err="1"/>
              <a:t>Amennyiben</a:t>
            </a:r>
            <a:r>
              <a:rPr lang="en-US" dirty="0"/>
              <a:t> </a:t>
            </a:r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 </a:t>
            </a:r>
            <a:r>
              <a:rPr lang="en-US" dirty="0" err="1"/>
              <a:t>képeket</a:t>
            </a:r>
            <a:r>
              <a:rPr lang="en-US" dirty="0"/>
              <a:t> </a:t>
            </a:r>
            <a:r>
              <a:rPr lang="en-US" dirty="0" err="1"/>
              <a:t>generálunk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haladunk</a:t>
            </a:r>
            <a:r>
              <a:rPr lang="en-US" dirty="0"/>
              <a:t> 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felbontás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bizonyítottan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stabilabban</a:t>
            </a:r>
            <a:r>
              <a:rPr lang="en-US" dirty="0"/>
              <a:t> </a:t>
            </a:r>
            <a:r>
              <a:rPr lang="en-US" dirty="0" err="1"/>
              <a:t>tanul</a:t>
            </a:r>
            <a:r>
              <a:rPr lang="en-US" dirty="0"/>
              <a:t> a </a:t>
            </a:r>
            <a:r>
              <a:rPr lang="en-US" dirty="0" err="1"/>
              <a:t>hálózatunk</a:t>
            </a:r>
            <a:r>
              <a:rPr lang="en-US" dirty="0"/>
              <a:t>.</a:t>
            </a:r>
          </a:p>
          <a:p>
            <a:r>
              <a:rPr lang="en-US" dirty="0" err="1"/>
              <a:t>Bővítjük</a:t>
            </a:r>
            <a:r>
              <a:rPr lang="en-US" dirty="0"/>
              <a:t> a </a:t>
            </a:r>
            <a:r>
              <a:rPr lang="en-US" dirty="0" err="1"/>
              <a:t>diszkriminátort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generátort</a:t>
            </a:r>
            <a:r>
              <a:rPr lang="en-US" dirty="0"/>
              <a:t>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rétegekkel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stabilizálódik</a:t>
            </a:r>
            <a:r>
              <a:rPr lang="en-US" dirty="0"/>
              <a:t> a </a:t>
            </a:r>
            <a:r>
              <a:rPr lang="en-US" dirty="0" err="1"/>
              <a:t>tanítás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A49-A228-4567-B952-BA31FD9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Hálózatok</a:t>
            </a:r>
            <a:r>
              <a:rPr lang="en-US" dirty="0"/>
              <a:t> </a:t>
            </a:r>
            <a:r>
              <a:rPr lang="en-US" dirty="0" err="1"/>
              <a:t>bővítése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blokkok</a:t>
            </a:r>
            <a:r>
              <a:rPr lang="en-US" sz="1800" dirty="0"/>
              <a:t> </a:t>
            </a:r>
            <a:r>
              <a:rPr lang="en-US" sz="1800" dirty="0" err="1"/>
              <a:t>hozzáadása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2499-B59E-4F2E-BE99-E7839E00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Generátor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Diszkriminátor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48BC910-4BED-47D2-898C-AAA45EC9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0" y="2598363"/>
            <a:ext cx="3688400" cy="13183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324E9EB-829A-4F61-8178-AC7BAE35AEDA}"/>
              </a:ext>
            </a:extLst>
          </p:cNvPr>
          <p:cNvSpPr/>
          <p:nvPr/>
        </p:nvSpPr>
        <p:spPr>
          <a:xfrm>
            <a:off x="5076825" y="3045690"/>
            <a:ext cx="10191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A868D63-C5BE-4E57-A3CB-24AAF517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78" y="2227410"/>
            <a:ext cx="3696020" cy="19127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8E4BB9D-5487-4E05-915A-EE8EA51B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0" y="4845814"/>
            <a:ext cx="3696020" cy="132599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C3256A-5FB3-44B3-ACF1-639F243CB702}"/>
              </a:ext>
            </a:extLst>
          </p:cNvPr>
          <p:cNvSpPr/>
          <p:nvPr/>
        </p:nvSpPr>
        <p:spPr>
          <a:xfrm>
            <a:off x="5076825" y="5370698"/>
            <a:ext cx="10191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70BE206-CD7F-4237-9D76-BF8E513FA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78" y="4498687"/>
            <a:ext cx="3696020" cy="1928027"/>
          </a:xfrm>
          <a:prstGeom prst="rect">
            <a:avLst/>
          </a:prstGeom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6894EB66-3A25-4FDB-BB47-3D704CB174E6}"/>
              </a:ext>
            </a:extLst>
          </p:cNvPr>
          <p:cNvSpPr/>
          <p:nvPr/>
        </p:nvSpPr>
        <p:spPr>
          <a:xfrm>
            <a:off x="6356844" y="3326889"/>
            <a:ext cx="3773088" cy="610367"/>
          </a:xfrm>
          <a:prstGeom prst="frame">
            <a:avLst>
              <a:gd name="adj1" fmla="val 33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5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726C-C910-4232-AA10-7DD39AD5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Hálózatok</a:t>
            </a:r>
            <a:r>
              <a:rPr lang="en-US" dirty="0"/>
              <a:t> </a:t>
            </a:r>
            <a:r>
              <a:rPr lang="en-US" dirty="0" err="1"/>
              <a:t>bővítése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új</a:t>
            </a:r>
            <a:r>
              <a:rPr lang="en-US" sz="1800" dirty="0"/>
              <a:t> </a:t>
            </a:r>
            <a:r>
              <a:rPr lang="en-US" sz="1800" dirty="0" err="1"/>
              <a:t>rétegek</a:t>
            </a:r>
            <a:r>
              <a:rPr lang="en-US" sz="1800" dirty="0"/>
              <a:t> </a:t>
            </a:r>
            <a:r>
              <a:rPr lang="en-US" sz="1800" dirty="0" err="1"/>
              <a:t>súlyozása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FF9B-7787-40AC-A8DC-3863D4B8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Generátor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Diszkriminátor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D9514D-7980-46D1-9546-1CD9DFB7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78" y="1846701"/>
            <a:ext cx="6760375" cy="179222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14B530A-F942-4565-911D-E5FE37D97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46" y="4455575"/>
            <a:ext cx="5806440" cy="17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B730-660C-4341-B266-EFB73C5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Tanítás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3788-D78F-46A2-B931-42D9D48D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tanítások</a:t>
            </a:r>
            <a:r>
              <a:rPr lang="en-US" dirty="0"/>
              <a:t>: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Azure-on </a:t>
            </a:r>
            <a:r>
              <a:rPr lang="en-US" dirty="0" err="1"/>
              <a:t>folytattuk</a:t>
            </a:r>
            <a:r>
              <a:rPr lang="en-US" dirty="0"/>
              <a:t> a </a:t>
            </a:r>
            <a:r>
              <a:rPr lang="en-US" dirty="0" err="1"/>
              <a:t>tanítást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adathalmazzal</a:t>
            </a:r>
            <a:r>
              <a:rPr lang="en-US" dirty="0"/>
              <a:t> </a:t>
            </a:r>
            <a:r>
              <a:rPr lang="en-US" dirty="0" err="1"/>
              <a:t>tudjunk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cikkben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hiperparaméterek</a:t>
            </a:r>
            <a:r>
              <a:rPr lang="en-US" dirty="0"/>
              <a:t> </a:t>
            </a:r>
            <a:r>
              <a:rPr lang="en-US" dirty="0" err="1"/>
              <a:t>finomhangolása</a:t>
            </a:r>
            <a:endParaRPr lang="en-US" dirty="0"/>
          </a:p>
          <a:p>
            <a:r>
              <a:rPr lang="en-US" dirty="0"/>
              <a:t>MTCNN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tanított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a </a:t>
            </a:r>
            <a:r>
              <a:rPr lang="en-US" dirty="0" err="1"/>
              <a:t>tanító</a:t>
            </a:r>
            <a:r>
              <a:rPr lang="en-US" dirty="0"/>
              <a:t> </a:t>
            </a:r>
            <a:r>
              <a:rPr lang="en-US" dirty="0" err="1"/>
              <a:t>adathalmazon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BA938B-8E7A-4DCA-BA74-076AD9F1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50" y="4006459"/>
            <a:ext cx="2202371" cy="212616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CA04D1E-4C8F-4298-B103-D3A780BB5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57" y="4006459"/>
            <a:ext cx="2133785" cy="210330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DA14E2-61D1-4E8F-BAFA-B9CC484B5636}"/>
              </a:ext>
            </a:extLst>
          </p:cNvPr>
          <p:cNvSpPr/>
          <p:nvPr/>
        </p:nvSpPr>
        <p:spPr>
          <a:xfrm>
            <a:off x="3810000" y="4945716"/>
            <a:ext cx="110490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60EE6-1A0E-408B-B47B-0AE351DE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/>
              <a:t>Tesztelés,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9B2979-E31C-4C23-BB7B-D018BB52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77" y="1993490"/>
            <a:ext cx="3957349" cy="3880773"/>
          </a:xfrm>
        </p:spPr>
        <p:txBody>
          <a:bodyPr>
            <a:normAutofit/>
          </a:bodyPr>
          <a:lstStyle/>
          <a:p>
            <a:r>
              <a:rPr lang="hu-HU" dirty="0"/>
              <a:t>Nincs validációs és kiértékelő adathalmaz: a generált képek jóságát szubjektíven, ránézéssel lehet megállapítani</a:t>
            </a:r>
          </a:p>
          <a:p>
            <a:r>
              <a:rPr lang="hu-HU" dirty="0" err="1"/>
              <a:t>Hiperparaméter</a:t>
            </a:r>
            <a:r>
              <a:rPr lang="hu-HU" dirty="0"/>
              <a:t>-optimalizálás helyett a hivatkozott cikkben használt paramétereket alkalmaztuk</a:t>
            </a:r>
          </a:p>
          <a:p>
            <a:r>
              <a:rPr lang="hu-HU" dirty="0"/>
              <a:t>Eredmények különböző felbontásokban:</a:t>
            </a:r>
          </a:p>
          <a:p>
            <a:endParaRPr lang="hu-HU" dirty="0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6BD055A3-6647-429D-AD5E-9E44BCDAA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0" r="-5" b="-4"/>
          <a:stretch/>
        </p:blipFill>
        <p:spPr>
          <a:xfrm>
            <a:off x="4446799" y="1568869"/>
            <a:ext cx="4827203" cy="39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314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341</Words>
  <Application>Microsoft Office PowerPoint</Application>
  <PresentationFormat>Szélesvásznú</PresentationFormat>
  <Paragraphs>76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Dimenzió</vt:lpstr>
      <vt:lpstr>Progresszív növekvő GAN</vt:lpstr>
      <vt:lpstr>Rövid áttekintés</vt:lpstr>
      <vt:lpstr>Progresszív növekvő GAN</vt:lpstr>
      <vt:lpstr>Rendszerterv</vt:lpstr>
      <vt:lpstr>Hálózat</vt:lpstr>
      <vt:lpstr>Hálózatok bővítése (blokkok hozzáadása)</vt:lpstr>
      <vt:lpstr>Hálózatok bővítése (új rétegek súlyozása)</vt:lpstr>
      <vt:lpstr>Tanítás</vt:lpstr>
      <vt:lpstr>Tesztelés, eredmények</vt:lpstr>
      <vt:lpstr>Android alkalmazás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Progresszív növekvő GAN</dc:title>
  <dc:creator>Nandrean David Cristian</dc:creator>
  <cp:lastModifiedBy>EDU_QJPU_6357@diakoffice.onmicrosoft.com</cp:lastModifiedBy>
  <cp:revision>3</cp:revision>
  <dcterms:created xsi:type="dcterms:W3CDTF">2022-01-11T07:27:25Z</dcterms:created>
  <dcterms:modified xsi:type="dcterms:W3CDTF">2022-01-11T17:38:11Z</dcterms:modified>
</cp:coreProperties>
</file>