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  <p:sldMasterId id="2147483714" r:id="rId3"/>
    <p:sldMasterId id="2147483726" r:id="rId4"/>
    <p:sldMasterId id="2147483738" r:id="rId5"/>
    <p:sldMasterId id="2147483750" r:id="rId6"/>
    <p:sldMasterId id="2147483774" r:id="rId7"/>
  </p:sldMasterIdLst>
  <p:notesMasterIdLst>
    <p:notesMasterId r:id="rId27"/>
  </p:notesMasterIdLst>
  <p:sldIdLst>
    <p:sldId id="256" r:id="rId8"/>
    <p:sldId id="261" r:id="rId9"/>
    <p:sldId id="258" r:id="rId10"/>
    <p:sldId id="262" r:id="rId11"/>
    <p:sldId id="260" r:id="rId12"/>
    <p:sldId id="263" r:id="rId13"/>
    <p:sldId id="259" r:id="rId14"/>
    <p:sldId id="266" r:id="rId15"/>
    <p:sldId id="267" r:id="rId16"/>
    <p:sldId id="268" r:id="rId17"/>
    <p:sldId id="271" r:id="rId18"/>
    <p:sldId id="276" r:id="rId19"/>
    <p:sldId id="279" r:id="rId20"/>
    <p:sldId id="274" r:id="rId21"/>
    <p:sldId id="277" r:id="rId22"/>
    <p:sldId id="272" r:id="rId23"/>
    <p:sldId id="269" r:id="rId24"/>
    <p:sldId id="275" r:id="rId25"/>
    <p:sldId id="270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D530"/>
    <a:srgbClr val="6D6DFF"/>
    <a:srgbClr val="0080FF"/>
    <a:srgbClr val="FF6600"/>
    <a:srgbClr val="99D9EA"/>
    <a:srgbClr val="6699FF"/>
    <a:srgbClr val="00CC00"/>
    <a:srgbClr val="99CCFF"/>
    <a:srgbClr val="F3F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840" autoAdjust="0"/>
  </p:normalViewPr>
  <p:slideViewPr>
    <p:cSldViewPr snapToGrid="0">
      <p:cViewPr varScale="1">
        <p:scale>
          <a:sx n="55" d="100"/>
          <a:sy n="55" d="100"/>
        </p:scale>
        <p:origin x="18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B413-6F12-415C-AAD8-0747DC0D7FD6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7DC1A-61EE-4274-9ED4-131153BF6C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425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Bom dia, somos o grupo 2 e o nosso trabalho é sobre o projeto Apache </a:t>
            </a:r>
            <a:r>
              <a:rPr lang="pt-PT" dirty="0" err="1" smtClean="0"/>
              <a:t>ZooKeeper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102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Persistente - existe ate ser</a:t>
            </a:r>
            <a:r>
              <a:rPr lang="pt-PT" baseline="0" dirty="0" smtClean="0"/>
              <a:t> explicitamente eliminado</a:t>
            </a:r>
          </a:p>
          <a:p>
            <a:r>
              <a:rPr lang="pt-PT" baseline="0" dirty="0" smtClean="0"/>
              <a:t>Efémero – existe enquanto que a sessão que o criou estiver ativa. Consequência: Não pode ter filhos.</a:t>
            </a:r>
          </a:p>
          <a:p>
            <a:r>
              <a:rPr lang="pt-PT" baseline="0" dirty="0" smtClean="0"/>
              <a:t>Sequencial – nome único acrescido de um contador, são representados por um identificador. </a:t>
            </a:r>
            <a:r>
              <a:rPr lang="pt-PT" baseline="0" dirty="0" err="1" smtClean="0"/>
              <a:t>Tando</a:t>
            </a:r>
            <a:r>
              <a:rPr lang="pt-PT" baseline="0" dirty="0" smtClean="0"/>
              <a:t> os nos Persistentes e os efémeros podem ser sequenciais.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21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zookeeper</a:t>
            </a:r>
            <a:r>
              <a:rPr lang="pt-PT" baseline="0" dirty="0" smtClean="0"/>
              <a:t> disponibiliza um sistema de notificações que 4</a:t>
            </a:r>
          </a:p>
          <a:p>
            <a:r>
              <a:rPr lang="pt-PT" baseline="0" dirty="0" smtClean="0"/>
              <a:t>permite que os clientes se registem e um ou vários nós</a:t>
            </a:r>
          </a:p>
          <a:p>
            <a:r>
              <a:rPr lang="pt-PT" baseline="0" dirty="0" smtClean="0"/>
              <a:t>Quando o nó é alterado este notifica todos os clientes que em si registaram.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0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Os eventos</a:t>
            </a:r>
            <a:r>
              <a:rPr lang="pt-PT" baseline="0" dirty="0" smtClean="0"/>
              <a:t> que um cliente se pode registar sobre um nó são: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67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Objectivos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desenhar o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fornecer uma interface de programação muito simples de utilizar. Resultado disso é que apenas permite as seguintes operações: </a:t>
            </a:r>
          </a:p>
          <a:p>
            <a:r>
              <a:rPr lang="pt-P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cria um nó numa localização da árvore;</a:t>
            </a:r>
          </a:p>
          <a:p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elemina um nó;</a:t>
            </a:r>
          </a:p>
          <a:p>
            <a:r>
              <a:rPr lang="pt-P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testa se um nó existe numa determinada localização;</a:t>
            </a:r>
          </a:p>
          <a:p>
            <a:r>
              <a:rPr lang="pt-P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lê a informação de um nó;</a:t>
            </a:r>
          </a:p>
          <a:p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escreve informação num nó;</a:t>
            </a:r>
          </a:p>
          <a:p>
            <a:r>
              <a:rPr lang="pt-P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retorna uma lista dos nós filho presentes num nó;</a:t>
            </a:r>
          </a:p>
          <a:p>
            <a:r>
              <a:rPr lang="pt-P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espera que a informação seja propagada;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69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7120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PROTOCOLO!!!</a:t>
            </a:r>
          </a:p>
          <a:p>
            <a:r>
              <a:rPr lang="pt-PT" dirty="0" smtClean="0"/>
              <a:t>No coração da </a:t>
            </a:r>
            <a:r>
              <a:rPr lang="pt-PT" dirty="0" err="1" smtClean="0"/>
              <a:t>ZooKeeper</a:t>
            </a:r>
            <a:r>
              <a:rPr lang="pt-PT" dirty="0" smtClean="0"/>
              <a:t> está um sistema de mensagens atômica que mantém todos os servidores sincronizados.</a:t>
            </a:r>
          </a:p>
          <a:p>
            <a:r>
              <a:rPr lang="pt-PT" dirty="0" smtClean="0"/>
              <a:t>Garante ordem</a:t>
            </a:r>
            <a:r>
              <a:rPr lang="pt-PT" baseline="0" dirty="0" smtClean="0"/>
              <a:t> de entrega das mensagens e se um servidor receber uma mensagem os outros também a receberam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1491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Primeiro</a:t>
            </a:r>
            <a:r>
              <a:rPr lang="pt-PT" baseline="0" dirty="0" smtClean="0"/>
              <a:t> que tudo o leader só comunica com servidores</a:t>
            </a:r>
          </a:p>
          <a:p>
            <a:r>
              <a:rPr lang="pt-PT" baseline="0" dirty="0" smtClean="0"/>
              <a:t>Pedido de leitura: O servidor responde de imediato porque tem uma cópia exata dos dados presentes no leader</a:t>
            </a:r>
            <a:endParaRPr lang="pt-PT" dirty="0" smtClean="0"/>
          </a:p>
          <a:p>
            <a:r>
              <a:rPr lang="pt-PT" dirty="0" smtClean="0"/>
              <a:t>Pedido de escrita – Cliente envia pedido para o </a:t>
            </a:r>
            <a:r>
              <a:rPr lang="pt-PT" baseline="0" dirty="0" smtClean="0"/>
              <a:t>servidor</a:t>
            </a:r>
          </a:p>
          <a:p>
            <a:r>
              <a:rPr lang="pt-PT" baseline="0" dirty="0" smtClean="0"/>
              <a:t>	        Servidor reencaminha para o leader</a:t>
            </a:r>
          </a:p>
          <a:p>
            <a:r>
              <a:rPr lang="pt-PT" baseline="0" dirty="0" smtClean="0"/>
              <a:t>	        O pedido é posto numa fila FIFO</a:t>
            </a:r>
          </a:p>
          <a:p>
            <a:r>
              <a:rPr lang="pt-PT" baseline="0" dirty="0" smtClean="0"/>
              <a:t>	        O pedido é isolado numa transação para garantir atomicidade</a:t>
            </a:r>
          </a:p>
          <a:p>
            <a:r>
              <a:rPr lang="pt-PT" baseline="0" dirty="0" smtClean="0"/>
              <a:t>                                É enviada uma mensagem de </a:t>
            </a:r>
            <a:r>
              <a:rPr lang="pt-PT" baseline="0" dirty="0" err="1" smtClean="0"/>
              <a:t>broadcast</a:t>
            </a:r>
            <a:r>
              <a:rPr lang="pt-PT" baseline="0" dirty="0" smtClean="0"/>
              <a:t> para os seguidores com as diferenças e com a resposta ao cliente</a:t>
            </a:r>
          </a:p>
          <a:p>
            <a:r>
              <a:rPr lang="pt-PT" baseline="0" dirty="0" smtClean="0"/>
              <a:t>	        Os seguidores atualizam-se com as diferenças</a:t>
            </a:r>
          </a:p>
          <a:p>
            <a:r>
              <a:rPr lang="pt-PT" baseline="0" dirty="0" smtClean="0"/>
              <a:t>	        O servidor que recebeu o pedido do cliente, reencaminha a resposta para o cliente</a:t>
            </a:r>
          </a:p>
          <a:p>
            <a:r>
              <a:rPr lang="pt-PT" baseline="0" dirty="0" smtClean="0"/>
              <a:t>                               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70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Organizações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Yahoo: É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serviço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recuperação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coordenação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falhas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27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Bem, um sistema distribuído apresenta diversos problemas por ser exatamente isso, distribuído.  Ou seja, como</a:t>
            </a:r>
            <a:r>
              <a:rPr lang="pt-PT" baseline="0" dirty="0" smtClean="0"/>
              <a:t> é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executado em vários computadores e é composto por vários componentes de 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criar regras de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cooperação para a atingir um objetivo comum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t-PT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 a ocorrência de dois eventos no sistema podem ser conhecidos em sítios</a:t>
            </a:r>
            <a:r>
              <a:rPr lang="pt-PT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 segundo uma ordem de ocorrência diferente. Isto pode acontecer por exemplo pela falta de sincronização dos relógios de cada máquina, atrasos na transmissão dos dados, etc.</a:t>
            </a:r>
          </a:p>
          <a:p>
            <a:r>
              <a:rPr lang="pt-PT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Outro dos problemas é pedidos simultâneos envolverem  alterações de estado partilhado. Como um sistema distribuído par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tilha um estado global precisa de haver sincronização dos pedidos para que seja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garantida a consistência dos dados.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06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 sincronização</a:t>
            </a:r>
            <a:r>
              <a:rPr lang="pt-PT" baseline="0" dirty="0" smtClean="0"/>
              <a:t> denomina-se de sincronização distribuída e permite coordenar e sincronizar as diversas ações realizadas no sistema por diferentes máquinas.</a:t>
            </a:r>
          </a:p>
          <a:p>
            <a:r>
              <a:rPr lang="pt-PT" baseline="0" dirty="0" smtClean="0"/>
              <a:t>Um bom sistema distribuído deverá ter um ótima implementação de sincronismo.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16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Existem</a:t>
            </a:r>
            <a:r>
              <a:rPr lang="pt-PT" baseline="0" dirty="0" smtClean="0"/>
              <a:t> atualmente algumas soluções, e estas passam por: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algoritmos de sincronização de relógios físicos como: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Christian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Berkley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Lamport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Comunicação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(por grupos).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 ainda algoritmos de exclusão mutua e de eleição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Bully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entanto estes algoritmos não são 100% eficazes podendo na mesma ocorrer falhas de segurança e de comunicação.</a:t>
            </a:r>
          </a:p>
          <a:p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Isto também implica que, quem vai implementar um sistema com sincronização distribuída conheça todos os tipos de sincronização que existem para saber aplicar o que melhor se adapta ao seu sistema.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12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Desta necessidade foi desenvolvido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projeto Apache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 entre outros problemas, resolve também o problema de sincronização distribuída.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56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1-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Software Foundation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2-Java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 que são linguagens bastante utilizadas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</a:t>
            </a:r>
            <a:r>
              <a:rPr lang="pt-PT" sz="1200" dirty="0" smtClean="0"/>
              <a:t>Serviço distribuído e de alta confiança.</a:t>
            </a:r>
            <a:r>
              <a:rPr lang="pt-PT" sz="1200" baseline="0" dirty="0" smtClean="0"/>
              <a:t> Isto pois foi testado e garantido.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 </a:t>
            </a:r>
            <a:r>
              <a:rPr lang="pt-PT" sz="1200" dirty="0" smtClean="0"/>
              <a:t>Serviço centralizado de manutenção de informação de configuração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6-Proporciona sincronização distribuída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07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Zookeeper</a:t>
            </a:r>
            <a:r>
              <a:rPr lang="pt-PT" dirty="0" smtClean="0"/>
              <a:t> é um </a:t>
            </a:r>
            <a:r>
              <a:rPr lang="pt-PT" dirty="0" err="1" smtClean="0"/>
              <a:t>servico</a:t>
            </a:r>
            <a:r>
              <a:rPr lang="pt-PT" dirty="0" smtClean="0"/>
              <a:t> replicado por varias</a:t>
            </a:r>
            <a:r>
              <a:rPr lang="pt-PT" baseline="0" dirty="0" smtClean="0"/>
              <a:t> maquinas servidoras.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servidor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uma máquina que guarda uma cópia do estado de todo o sistema e persiste essa informação em ficheiros de log locais.</a:t>
            </a:r>
          </a:p>
          <a:p>
            <a:r>
              <a:rPr lang="pt-PT" baseline="0" dirty="0" smtClean="0"/>
              <a:t>Um cliente apenas se ligar a um servidor </a:t>
            </a:r>
            <a:r>
              <a:rPr lang="pt-PT" baseline="0" dirty="0" err="1" smtClean="0"/>
              <a:t>zookeeper</a:t>
            </a:r>
            <a:r>
              <a:rPr lang="pt-PT" baseline="0" dirty="0" smtClean="0"/>
              <a:t> e mantem uma conexão </a:t>
            </a:r>
            <a:r>
              <a:rPr lang="pt-PT" baseline="0" dirty="0" err="1" smtClean="0"/>
              <a:t>tcp</a:t>
            </a:r>
            <a:r>
              <a:rPr lang="pt-PT" baseline="0" dirty="0" smtClean="0"/>
              <a:t>. </a:t>
            </a:r>
          </a:p>
          <a:p>
            <a:r>
              <a:rPr lang="pt-PT" baseline="0" dirty="0" smtClean="0"/>
              <a:t>Ou seja, um cliente liga-se a um servidor que tem uma copia exacta do líder, que dependendo da operação pode haver necessidade de consultar o líder ou não.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Atendimento de pedidos feito em FIFO.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02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mtClean="0"/>
              <a:t>A </a:t>
            </a:r>
            <a:r>
              <a:rPr lang="pt-PT" dirty="0" smtClean="0"/>
              <a:t>ideia geral é que todos os participantes do processo eleitoral criam um nó efémera</a:t>
            </a:r>
            <a:r>
              <a:rPr lang="pt-PT" baseline="0" dirty="0" smtClean="0"/>
              <a:t> </a:t>
            </a:r>
            <a:r>
              <a:rPr lang="pt-PT" dirty="0" smtClean="0"/>
              <a:t>sequencial no mesmo caminho eleição. O nó com o menor número de sequência é o líder. </a:t>
            </a:r>
          </a:p>
          <a:p>
            <a:endParaRPr lang="pt-PT" dirty="0" smtClean="0"/>
          </a:p>
          <a:p>
            <a:r>
              <a:rPr lang="pt-PT" dirty="0" smtClean="0"/>
              <a:t>Cada nó "seguidor" escuta o nó com o próximo número de sequência mais baixo para evitar um efeito manada quando deixar de existir</a:t>
            </a:r>
            <a:r>
              <a:rPr lang="pt-PT" baseline="0" dirty="0" smtClean="0"/>
              <a:t> ligação com o servidor líder</a:t>
            </a:r>
            <a:r>
              <a:rPr lang="pt-PT" dirty="0" smtClean="0"/>
              <a:t>. Com efeito, isso cria uma lista vinculada de nós. Quando o líder local de um nó morre ele vai para a eleição quer encontrar um nó menor ou tornar-se o líder se ele tem o menor número de sequência.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285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1-Hierarquia de nomes</a:t>
            </a:r>
          </a:p>
          <a:p>
            <a:r>
              <a:rPr lang="pt-PT" dirty="0" smtClean="0"/>
              <a:t>2-Cada nó é designado por </a:t>
            </a:r>
            <a:r>
              <a:rPr lang="pt-PT" dirty="0" err="1" smtClean="0"/>
              <a:t>ZNode</a:t>
            </a:r>
            <a:r>
              <a:rPr lang="pt-PT" dirty="0" smtClean="0"/>
              <a:t> e contém dados, ou seja é como um file </a:t>
            </a:r>
            <a:r>
              <a:rPr lang="pt-PT" dirty="0" err="1" smtClean="0"/>
              <a:t>system</a:t>
            </a:r>
            <a:r>
              <a:rPr lang="pt-PT" dirty="0" smtClean="0"/>
              <a:t> composto por ficheiros</a:t>
            </a:r>
          </a:p>
          <a:p>
            <a:r>
              <a:rPr lang="pt-PT" dirty="0" smtClean="0"/>
              <a:t>3-Cada</a:t>
            </a:r>
            <a:r>
              <a:rPr lang="pt-PT" baseline="0" dirty="0" smtClean="0"/>
              <a:t> </a:t>
            </a:r>
            <a:r>
              <a:rPr lang="pt-PT" baseline="0" dirty="0" err="1" smtClean="0"/>
              <a:t>Znode</a:t>
            </a:r>
            <a:r>
              <a:rPr lang="pt-PT" baseline="0" dirty="0" smtClean="0"/>
              <a:t> pode conter 1 ou mais filhos</a:t>
            </a:r>
          </a:p>
          <a:p>
            <a:r>
              <a:rPr lang="pt-PT" baseline="0" dirty="0" smtClean="0"/>
              <a:t>4- O modelo de dados é representado por um caminho, podendo ser absoluto, separado por barras, etc.</a:t>
            </a:r>
          </a:p>
          <a:p>
            <a:r>
              <a:rPr lang="pt-PT" baseline="0" dirty="0" smtClean="0"/>
              <a:t>	-Na figura podemos então ver que existem 6 nós, que foram criados por separação de barras.</a:t>
            </a:r>
          </a:p>
          <a:p>
            <a:r>
              <a:rPr lang="pt-PT" baseline="0" dirty="0" smtClean="0"/>
              <a:t>	-Por exemplo o </a:t>
            </a:r>
            <a:r>
              <a:rPr lang="pt-PT" baseline="0" dirty="0" err="1" smtClean="0"/>
              <a:t>o</a:t>
            </a:r>
            <a:r>
              <a:rPr lang="pt-PT" baseline="0" dirty="0" smtClean="0"/>
              <a:t> nó ‘/’ tem dois filhos, ‘/zoo’ e ‘/</a:t>
            </a:r>
            <a:r>
              <a:rPr lang="pt-PT" baseline="0" dirty="0" err="1" smtClean="0"/>
              <a:t>keeper</a:t>
            </a:r>
            <a:r>
              <a:rPr lang="pt-PT" baseline="0" dirty="0" smtClean="0"/>
              <a:t>’</a:t>
            </a:r>
          </a:p>
          <a:p>
            <a:r>
              <a:rPr lang="pt-PT" baseline="0" dirty="0" smtClean="0"/>
              <a:t>	-o </a:t>
            </a:r>
            <a:r>
              <a:rPr lang="pt-PT" baseline="0" dirty="0" err="1" smtClean="0"/>
              <a:t>Znode</a:t>
            </a:r>
            <a:r>
              <a:rPr lang="pt-PT" baseline="0" dirty="0" smtClean="0"/>
              <a:t> ‘/zoo’ tem também 3 filhos, já o nó ‘/</a:t>
            </a:r>
            <a:r>
              <a:rPr lang="pt-PT" baseline="0" dirty="0" err="1" smtClean="0"/>
              <a:t>keeper</a:t>
            </a:r>
            <a:r>
              <a:rPr lang="pt-PT" baseline="0" dirty="0" smtClean="0"/>
              <a:t>’ não tem quais queres filhos.</a:t>
            </a:r>
            <a:endParaRPr lang="pt-PT" dirty="0" smtClean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dirty="0" smtClean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dirty="0" smtClean="0"/>
              <a:t>5-Cada nó tem um número de versão que é incrementado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sempre que este nó é alterado´.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Para que serve? Imaginemos que queremos fazer uma actualização de um ficheiro e fazemos um pedido para tal com um número de versão 1, mas quando esse pedido chega ao </a:t>
            </a:r>
            <a:r>
              <a:rPr lang="pt-PT" dirty="0" err="1" smtClean="0"/>
              <a:t>Znode</a:t>
            </a:r>
            <a:r>
              <a:rPr lang="pt-PT" dirty="0" smtClean="0"/>
              <a:t> já este se encontra na versão 2 porque </a:t>
            </a:r>
            <a:r>
              <a:rPr lang="pt-PT" baseline="0" dirty="0" smtClean="0"/>
              <a:t>alguém já tinha anteriormente feito uma actualização. Desta forma é possível comparar o número de versão dos dois e como são diferentes, não se deve fazer a actualização pedida, ficando com os dados consistentes.</a:t>
            </a:r>
          </a:p>
          <a:p>
            <a:r>
              <a:rPr lang="pt-PT" baseline="0" dirty="0" smtClean="0"/>
              <a:t>Existem 4 tipos de operações: Escrita, leitura, actualização e de remoção. Sendo necessário não a verificação do número de versão.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6-</a:t>
            </a:r>
            <a:r>
              <a:rPr lang="pt-PT" dirty="0" smtClean="0"/>
              <a:t>Não funciona para </a:t>
            </a:r>
            <a:r>
              <a:rPr lang="pt-PT" dirty="0" err="1" smtClean="0"/>
              <a:t>objetos</a:t>
            </a:r>
            <a:r>
              <a:rPr lang="pt-PT" dirty="0" smtClean="0"/>
              <a:t> de grande escala. Um </a:t>
            </a:r>
            <a:r>
              <a:rPr lang="pt-PT" dirty="0" err="1" smtClean="0"/>
              <a:t>Znode</a:t>
            </a:r>
            <a:r>
              <a:rPr lang="pt-PT" dirty="0" smtClean="0"/>
              <a:t> serve para gerir dados de configuração.</a:t>
            </a:r>
          </a:p>
          <a:p>
            <a:r>
              <a:rPr lang="pt-PT" baseline="0" dirty="0" smtClean="0"/>
              <a:t>   Uma das propriedades comuns deste tipo de nós, é que estes são relativamente pequenos. Contendo no máximo cerca de 1MB de memória.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DC1A-61EE-4274-9ED4-131153BF6C2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2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21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2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01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1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43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30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32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1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23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80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05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38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4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6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08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97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1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4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3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8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18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6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7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2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2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75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82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82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66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6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43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83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62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4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357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3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4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60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8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64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9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77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2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23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492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69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04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56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22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3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55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42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09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5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74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98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9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3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52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3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9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95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8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84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4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4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854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7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8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2015-06-18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3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709CA-B268-41E6-B27D-06857E29923B}" type="datetimeFigureOut">
              <a:rPr lang="pt-PT" smtClean="0"/>
              <a:t>18/06/2015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FA9AE6-0D6A-48E1-B5AA-8342EF8A501A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983" y="3035022"/>
            <a:ext cx="8567382" cy="1470025"/>
          </a:xfrm>
        </p:spPr>
        <p:txBody>
          <a:bodyPr>
            <a:noAutofit/>
          </a:bodyPr>
          <a:lstStyle/>
          <a:p>
            <a:r>
              <a:rPr lang="pt-PT" sz="6000" b="1" dirty="0" smtClean="0"/>
              <a:t>A</a:t>
            </a:r>
            <a:r>
              <a:rPr lang="pt-PT" sz="5400" b="1" dirty="0" smtClean="0"/>
              <a:t>PACHE</a:t>
            </a:r>
            <a:br>
              <a:rPr lang="pt-PT" sz="5400" b="1" dirty="0" smtClean="0"/>
            </a:br>
            <a:r>
              <a:rPr lang="pt-PT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pt-PT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OOKEEPER</a:t>
            </a:r>
            <a:endParaRPr lang="pt-PT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" y="1303212"/>
            <a:ext cx="9362269" cy="5047551"/>
            <a:chOff x="1" y="1755377"/>
            <a:chExt cx="9362269" cy="4600003"/>
          </a:xfrm>
        </p:grpSpPr>
        <p:sp>
          <p:nvSpPr>
            <p:cNvPr id="4" name="CaixaDeTexto 3"/>
            <p:cNvSpPr txBox="1"/>
            <p:nvPr/>
          </p:nvSpPr>
          <p:spPr>
            <a:xfrm>
              <a:off x="6303429" y="5513918"/>
              <a:ext cx="3058841" cy="84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latin typeface="+mj-lt"/>
                </a:rPr>
                <a:t>C</a:t>
              </a:r>
              <a:r>
                <a:rPr lang="pt-PT" sz="1600" b="1" dirty="0" smtClean="0">
                  <a:latin typeface="+mj-lt"/>
                </a:rPr>
                <a:t>ARLOS</a:t>
              </a:r>
              <a:r>
                <a:rPr lang="pt-PT" b="1" dirty="0" smtClean="0">
                  <a:latin typeface="+mj-lt"/>
                </a:rPr>
                <a:t> S</a:t>
              </a:r>
              <a:r>
                <a:rPr lang="pt-PT" sz="1600" b="1" dirty="0" smtClean="0">
                  <a:latin typeface="+mj-lt"/>
                </a:rPr>
                <a:t>ERRA             36907</a:t>
              </a:r>
              <a:endParaRPr lang="pt-PT" b="1" dirty="0" smtClean="0">
                <a:latin typeface="+mj-lt"/>
              </a:endParaRPr>
            </a:p>
            <a:p>
              <a:r>
                <a:rPr lang="pt-PT" b="1" dirty="0" smtClean="0">
                  <a:latin typeface="+mj-lt"/>
                </a:rPr>
                <a:t>A</a:t>
              </a:r>
              <a:r>
                <a:rPr lang="pt-PT" sz="1600" b="1" dirty="0" smtClean="0">
                  <a:latin typeface="+mj-lt"/>
                </a:rPr>
                <a:t>DRIANO</a:t>
              </a:r>
              <a:r>
                <a:rPr lang="pt-PT" b="1" dirty="0" smtClean="0">
                  <a:latin typeface="+mj-lt"/>
                </a:rPr>
                <a:t> S</a:t>
              </a:r>
              <a:r>
                <a:rPr lang="pt-PT" sz="1600" b="1" dirty="0" smtClean="0">
                  <a:latin typeface="+mj-lt"/>
                </a:rPr>
                <a:t>OUSA</a:t>
              </a:r>
              <a:r>
                <a:rPr lang="pt-PT" b="1" dirty="0" smtClean="0">
                  <a:latin typeface="+mj-lt"/>
                </a:rPr>
                <a:t>        </a:t>
              </a:r>
              <a:r>
                <a:rPr lang="pt-PT" sz="1600" b="1" dirty="0" smtClean="0">
                  <a:latin typeface="+mj-lt"/>
                </a:rPr>
                <a:t>38205</a:t>
              </a:r>
            </a:p>
            <a:p>
              <a:r>
                <a:rPr lang="pt-PT" b="1" dirty="0" smtClean="0">
                  <a:latin typeface="+mj-lt"/>
                </a:rPr>
                <a:t>M</a:t>
              </a:r>
              <a:r>
                <a:rPr lang="pt-PT" sz="1600" b="1" dirty="0" smtClean="0">
                  <a:latin typeface="+mj-lt"/>
                </a:rPr>
                <a:t>ARTA</a:t>
              </a:r>
              <a:r>
                <a:rPr lang="pt-PT" b="1" dirty="0" smtClean="0">
                  <a:latin typeface="+mj-lt"/>
                </a:rPr>
                <a:t> N</a:t>
              </a:r>
              <a:r>
                <a:rPr lang="pt-PT" sz="1600" b="1" dirty="0" smtClean="0">
                  <a:latin typeface="+mj-lt"/>
                </a:rPr>
                <a:t>ASCIMENTO 38222</a:t>
              </a:r>
              <a:endParaRPr lang="pt-PT" sz="1600" b="1" dirty="0">
                <a:latin typeface="+mj-lt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" y="1755377"/>
              <a:ext cx="8945784" cy="86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 smtClean="0"/>
                <a:t>L</a:t>
              </a:r>
              <a:r>
                <a:rPr lang="pt-PT" sz="2000" dirty="0" smtClean="0"/>
                <a:t>ICENCIATURA</a:t>
              </a:r>
              <a:r>
                <a:rPr lang="pt-PT" sz="2400" dirty="0" smtClean="0"/>
                <a:t> </a:t>
              </a:r>
              <a:r>
                <a:rPr lang="pt-PT" sz="2000" dirty="0" smtClean="0"/>
                <a:t>EM</a:t>
              </a:r>
              <a:r>
                <a:rPr lang="pt-PT" sz="2400" dirty="0" smtClean="0"/>
                <a:t> E</a:t>
              </a:r>
              <a:r>
                <a:rPr lang="pt-PT" sz="2000" dirty="0" smtClean="0"/>
                <a:t>NGENHARIA</a:t>
              </a:r>
              <a:r>
                <a:rPr lang="pt-PT" sz="2400" dirty="0" smtClean="0"/>
                <a:t> I</a:t>
              </a:r>
              <a:r>
                <a:rPr lang="pt-PT" sz="2000" dirty="0" smtClean="0"/>
                <a:t>NFORMÁTICA</a:t>
              </a:r>
              <a:r>
                <a:rPr lang="pt-PT" sz="2400" dirty="0" smtClean="0"/>
                <a:t> </a:t>
              </a:r>
              <a:r>
                <a:rPr lang="pt-PT" sz="2000" dirty="0" smtClean="0"/>
                <a:t>E DE</a:t>
              </a:r>
              <a:r>
                <a:rPr lang="pt-PT" sz="2400" dirty="0" smtClean="0"/>
                <a:t> C</a:t>
              </a:r>
              <a:r>
                <a:rPr lang="pt-PT" sz="2000" dirty="0" smtClean="0"/>
                <a:t>OMPUTADORES</a:t>
              </a:r>
            </a:p>
            <a:p>
              <a:pPr algn="ctr"/>
              <a:endParaRPr lang="pt-PT" sz="1600" b="1" dirty="0" smtClean="0"/>
            </a:p>
            <a:p>
              <a:pPr algn="ctr"/>
              <a:r>
                <a:rPr lang="pt-PT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SISTEMAS DISTRIBUÍDOS-</a:t>
              </a:r>
              <a:endPara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220644" y="5719820"/>
            <a:ext cx="230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smtClean="0">
                <a:latin typeface="+mj-lt"/>
              </a:rPr>
              <a:t>JUNHO de 2015</a:t>
            </a:r>
            <a:endParaRPr lang="pt-PT" sz="1600" b="1" dirty="0">
              <a:latin typeface="+mj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94081" y="141670"/>
            <a:ext cx="4083491" cy="893353"/>
            <a:chOff x="0" y="212072"/>
            <a:chExt cx="4083491" cy="893353"/>
          </a:xfrm>
        </p:grpSpPr>
        <p:pic>
          <p:nvPicPr>
            <p:cNvPr id="8" name="Picture 2" descr="http://www.isel.pt/adec/docs/img/adec_03_Agosto_201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150"/>
            <a:stretch/>
          </p:blipFill>
          <p:spPr bwMode="auto">
            <a:xfrm>
              <a:off x="0" y="212072"/>
              <a:ext cx="4083491" cy="862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10653" y="961425"/>
              <a:ext cx="1716505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093560" y="536720"/>
            <a:ext cx="4974596" cy="270155"/>
            <a:chOff x="2727158" y="419656"/>
            <a:chExt cx="4974596" cy="270155"/>
          </a:xfrm>
        </p:grpSpPr>
        <p:pic>
          <p:nvPicPr>
            <p:cNvPr id="9" name="Picture 2" descr="http://www.isel.pt/adec/docs/img/adec_03_Agosto_201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2" t="50078" b="29928"/>
            <a:stretch/>
          </p:blipFill>
          <p:spPr bwMode="auto">
            <a:xfrm>
              <a:off x="2727158" y="419656"/>
              <a:ext cx="3209964" cy="270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www.isel.pt/adec/docs/img/adec_03_Agosto_201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2" t="67226" b="16841"/>
            <a:stretch/>
          </p:blipFill>
          <p:spPr bwMode="auto">
            <a:xfrm>
              <a:off x="4491790" y="463129"/>
              <a:ext cx="3209964" cy="21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aixaDeTexto 9"/>
          <p:cNvSpPr txBox="1"/>
          <p:nvPr/>
        </p:nvSpPr>
        <p:spPr>
          <a:xfrm>
            <a:off x="356514" y="5719820"/>
            <a:ext cx="144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smtClean="0">
                <a:latin typeface="+mj-lt"/>
              </a:rPr>
              <a:t>Grupo 02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 txBox="1">
            <a:spLocks/>
          </p:cNvSpPr>
          <p:nvPr/>
        </p:nvSpPr>
        <p:spPr>
          <a:xfrm>
            <a:off x="0" y="557213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T</a:t>
            </a:r>
            <a:r>
              <a:rPr lang="pt-PT" sz="4000" dirty="0" smtClean="0">
                <a:solidFill>
                  <a:srgbClr val="000099"/>
                </a:solidFill>
              </a:rPr>
              <a:t>IPOS DE </a:t>
            </a:r>
            <a:r>
              <a:rPr lang="pt-PT" sz="4400" dirty="0" smtClean="0">
                <a:solidFill>
                  <a:srgbClr val="000099"/>
                </a:solidFill>
              </a:rPr>
              <a:t>ZN</a:t>
            </a:r>
            <a:r>
              <a:rPr lang="pt-PT" sz="4000" dirty="0" smtClean="0">
                <a:solidFill>
                  <a:srgbClr val="000099"/>
                </a:solidFill>
              </a:rPr>
              <a:t>ODE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7601" y="2308165"/>
            <a:ext cx="7868797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 smtClean="0"/>
              <a:t>Persistente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 smtClean="0"/>
              <a:t>Efémero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 smtClean="0"/>
              <a:t>Sequencial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6235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57213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W</a:t>
            </a:r>
            <a:r>
              <a:rPr lang="pt-PT" sz="4000" dirty="0" smtClean="0">
                <a:solidFill>
                  <a:srgbClr val="000099"/>
                </a:solidFill>
              </a:rPr>
              <a:t>ATCHES</a:t>
            </a:r>
          </a:p>
          <a:p>
            <a:pPr algn="ctr"/>
            <a:r>
              <a:rPr lang="pt-PT" sz="3600" dirty="0" smtClean="0">
                <a:solidFill>
                  <a:srgbClr val="000099"/>
                </a:solidFill>
              </a:rPr>
              <a:t>(N</a:t>
            </a:r>
            <a:r>
              <a:rPr lang="pt-PT" sz="3200" dirty="0" smtClean="0">
                <a:solidFill>
                  <a:srgbClr val="000099"/>
                </a:solidFill>
              </a:rPr>
              <a:t>OTIFICAÇÕES</a:t>
            </a:r>
            <a:r>
              <a:rPr lang="pt-PT" sz="3600" dirty="0" smtClean="0">
                <a:solidFill>
                  <a:srgbClr val="000099"/>
                </a:solidFill>
              </a:rPr>
              <a:t>)</a:t>
            </a:r>
            <a:endParaRPr lang="pt-PT" sz="40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601" y="2187893"/>
            <a:ext cx="78687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Clientes registam-se num ou vários </a:t>
            </a:r>
            <a:r>
              <a:rPr lang="pt-PT" sz="2400" dirty="0" err="1" smtClean="0"/>
              <a:t>ZNodes</a:t>
            </a:r>
            <a:r>
              <a:rPr lang="pt-PT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Quando existe alteração de um </a:t>
            </a:r>
            <a:r>
              <a:rPr lang="pt-PT" sz="2400" dirty="0" err="1" smtClean="0"/>
              <a:t>ZNode</a:t>
            </a:r>
            <a:r>
              <a:rPr lang="pt-PT" sz="2400" dirty="0" smtClean="0"/>
              <a:t>, esse notifica todos os clientes que se registaram nele.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1 registo </a:t>
            </a:r>
            <a:r>
              <a:rPr lang="pt-PT" sz="2400" dirty="0" smtClean="0">
                <a:sym typeface="Wingdings" panose="05000000000000000000" pitchFamily="2" charset="2"/>
              </a:rPr>
              <a:t></a:t>
            </a:r>
            <a:r>
              <a:rPr lang="pt-PT" sz="2400" dirty="0" smtClean="0"/>
              <a:t> 1 notificação.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Notificações ordenadas por registo (FIFO).</a:t>
            </a:r>
          </a:p>
          <a:p>
            <a:pPr algn="just">
              <a:lnSpc>
                <a:spcPct val="150000"/>
              </a:lnSpc>
            </a:pPr>
            <a:endParaRPr lang="pt-PT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932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57213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W</a:t>
            </a:r>
            <a:r>
              <a:rPr lang="pt-PT" sz="4000" dirty="0" smtClean="0">
                <a:solidFill>
                  <a:srgbClr val="000099"/>
                </a:solidFill>
              </a:rPr>
              <a:t>ATCHES</a:t>
            </a:r>
          </a:p>
          <a:p>
            <a:pPr algn="ctr"/>
            <a:r>
              <a:rPr lang="pt-PT" sz="3600" dirty="0" smtClean="0">
                <a:solidFill>
                  <a:srgbClr val="000099"/>
                </a:solidFill>
              </a:rPr>
              <a:t>(R</a:t>
            </a:r>
            <a:r>
              <a:rPr lang="pt-PT" sz="3200" dirty="0" smtClean="0">
                <a:solidFill>
                  <a:srgbClr val="000099"/>
                </a:solidFill>
              </a:rPr>
              <a:t>EGISTO EM</a:t>
            </a:r>
            <a:r>
              <a:rPr lang="pt-PT" sz="3600" dirty="0" smtClean="0">
                <a:solidFill>
                  <a:srgbClr val="000099"/>
                </a:solidFill>
              </a:rPr>
              <a:t> E</a:t>
            </a:r>
            <a:r>
              <a:rPr lang="pt-PT" sz="3200" dirty="0" smtClean="0">
                <a:solidFill>
                  <a:srgbClr val="000099"/>
                </a:solidFill>
              </a:rPr>
              <a:t>VENTOS</a:t>
            </a:r>
            <a:r>
              <a:rPr lang="pt-PT" sz="3600" dirty="0" smtClean="0">
                <a:solidFill>
                  <a:srgbClr val="000099"/>
                </a:solidFill>
              </a:rPr>
              <a:t>)</a:t>
            </a:r>
            <a:endParaRPr lang="pt-PT" sz="4000" dirty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601" y="2187893"/>
            <a:ext cx="78687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Evento de criação.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Evento de alteração de estado.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Evento de eliminação.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/>
              <a:t>Evento sobre estado dos nós filhos.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4203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57213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API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" y="1458723"/>
            <a:ext cx="8564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F</a:t>
            </a:r>
            <a:r>
              <a:rPr lang="pt-PT" sz="2400" dirty="0" smtClean="0"/>
              <a:t>ornece </a:t>
            </a:r>
            <a:r>
              <a:rPr lang="pt-PT" sz="2400" dirty="0"/>
              <a:t>uma interface de programação muito simples de </a:t>
            </a:r>
            <a:r>
              <a:rPr lang="pt-PT" sz="2400" dirty="0" smtClean="0"/>
              <a:t>utilizar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Operações: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pt-PT" sz="2400" dirty="0" err="1" smtClean="0"/>
              <a:t>Create</a:t>
            </a:r>
            <a:endParaRPr lang="pt-PT" sz="2400" dirty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Delete </a:t>
            </a:r>
            <a:endParaRPr lang="pt-PT" sz="2400" dirty="0" smtClean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pt-PT" sz="2400" dirty="0" err="1" smtClean="0"/>
              <a:t>Exists</a:t>
            </a:r>
            <a:r>
              <a:rPr lang="pt-PT" sz="2400" dirty="0" smtClean="0"/>
              <a:t> 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pt-PT" sz="2400" dirty="0" err="1" smtClean="0"/>
              <a:t>Get</a:t>
            </a:r>
            <a:r>
              <a:rPr lang="pt-PT" sz="2400" dirty="0" smtClean="0"/>
              <a:t> </a:t>
            </a:r>
            <a:r>
              <a:rPr lang="pt-PT" sz="2400" dirty="0"/>
              <a:t>data </a:t>
            </a:r>
            <a:endParaRPr lang="pt-PT" sz="2400" dirty="0" smtClean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Set data</a:t>
            </a:r>
            <a:endParaRPr lang="pt-PT" sz="2400" dirty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pt-PT" sz="2400" dirty="0" err="1"/>
              <a:t>Get</a:t>
            </a:r>
            <a:r>
              <a:rPr lang="pt-PT" sz="2400" dirty="0"/>
              <a:t> </a:t>
            </a:r>
            <a:r>
              <a:rPr lang="pt-PT" sz="2400" dirty="0" err="1"/>
              <a:t>children</a:t>
            </a:r>
            <a:r>
              <a:rPr lang="pt-PT" sz="2400" dirty="0"/>
              <a:t> </a:t>
            </a:r>
            <a:endParaRPr lang="pt-PT" sz="2400" dirty="0" smtClean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pt-PT" sz="2400" dirty="0" err="1" smtClean="0"/>
              <a:t>Sync</a:t>
            </a:r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2721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57213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API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" y="1458723"/>
            <a:ext cx="8564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800" u="sng" dirty="0" smtClean="0"/>
              <a:t>Síncrona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 algn="just"/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800" u="sng" dirty="0" smtClean="0"/>
              <a:t>Assíncrona</a:t>
            </a:r>
            <a:r>
              <a:rPr lang="pt-PT" sz="2400" dirty="0"/>
              <a:t>: </a:t>
            </a: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151160"/>
            <a:ext cx="5899380" cy="1077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" y="3908493"/>
            <a:ext cx="871728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C</a:t>
            </a:r>
            <a:r>
              <a:rPr lang="pt-PT" sz="4000" dirty="0" smtClean="0">
                <a:solidFill>
                  <a:srgbClr val="000099"/>
                </a:solidFill>
              </a:rPr>
              <a:t>OMO</a:t>
            </a:r>
            <a:r>
              <a:rPr lang="pt-PT" sz="4400" dirty="0" smtClean="0">
                <a:solidFill>
                  <a:srgbClr val="000099"/>
                </a:solidFill>
              </a:rPr>
              <a:t> É Q</a:t>
            </a:r>
            <a:r>
              <a:rPr lang="pt-PT" sz="4000" dirty="0" smtClean="0">
                <a:solidFill>
                  <a:srgbClr val="000099"/>
                </a:solidFill>
              </a:rPr>
              <a:t>UE</a:t>
            </a:r>
            <a:r>
              <a:rPr lang="pt-PT" sz="4400" dirty="0" smtClean="0">
                <a:solidFill>
                  <a:srgbClr val="000099"/>
                </a:solidFill>
              </a:rPr>
              <a:t> O Z</a:t>
            </a:r>
            <a:r>
              <a:rPr lang="pt-PT" sz="4000" dirty="0" smtClean="0">
                <a:solidFill>
                  <a:srgbClr val="000099"/>
                </a:solidFill>
              </a:rPr>
              <a:t>OOKEEPER</a:t>
            </a:r>
            <a:r>
              <a:rPr lang="pt-PT" sz="4400" dirty="0" smtClean="0">
                <a:solidFill>
                  <a:srgbClr val="000099"/>
                </a:solidFill>
              </a:rPr>
              <a:t> G</a:t>
            </a:r>
            <a:r>
              <a:rPr lang="pt-PT" sz="4000" dirty="0" smtClean="0">
                <a:solidFill>
                  <a:srgbClr val="000099"/>
                </a:solidFill>
              </a:rPr>
              <a:t>ARANTE</a:t>
            </a:r>
            <a:r>
              <a:rPr lang="pt-PT" sz="4400" dirty="0" smtClean="0">
                <a:solidFill>
                  <a:srgbClr val="000099"/>
                </a:solidFill>
              </a:rPr>
              <a:t> A S</a:t>
            </a:r>
            <a:r>
              <a:rPr lang="pt-PT" sz="4000" dirty="0" smtClean="0">
                <a:solidFill>
                  <a:srgbClr val="000099"/>
                </a:solidFill>
              </a:rPr>
              <a:t>INCRONIZAÇÃO</a:t>
            </a:r>
            <a:r>
              <a:rPr lang="pt-PT" sz="4400" dirty="0" smtClean="0">
                <a:solidFill>
                  <a:srgbClr val="000099"/>
                </a:solidFill>
              </a:rPr>
              <a:t> D</a:t>
            </a:r>
            <a:r>
              <a:rPr lang="pt-PT" sz="4000" dirty="0" smtClean="0">
                <a:solidFill>
                  <a:srgbClr val="000099"/>
                </a:solidFill>
              </a:rPr>
              <a:t>ISTRIBUÍDA</a:t>
            </a:r>
            <a:r>
              <a:rPr lang="pt-PT" sz="4400" dirty="0" smtClean="0">
                <a:solidFill>
                  <a:srgbClr val="000099"/>
                </a:solidFill>
              </a:rPr>
              <a:t>?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764" y="3164998"/>
            <a:ext cx="8424472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4000" dirty="0" smtClean="0"/>
              <a:t>ZAB – </a:t>
            </a:r>
            <a:r>
              <a:rPr lang="pt-PT" sz="4000" dirty="0" err="1" smtClean="0"/>
              <a:t>ZooKeeper</a:t>
            </a:r>
            <a:r>
              <a:rPr lang="pt-PT" sz="4000" dirty="0" smtClean="0"/>
              <a:t> </a:t>
            </a:r>
            <a:r>
              <a:rPr lang="pt-PT" sz="4000" dirty="0" err="1" smtClean="0"/>
              <a:t>Atomic</a:t>
            </a:r>
            <a:r>
              <a:rPr lang="pt-PT" sz="4000" dirty="0" smtClean="0"/>
              <a:t> </a:t>
            </a:r>
            <a:r>
              <a:rPr lang="pt-PT" sz="4000" dirty="0" err="1" smtClean="0"/>
              <a:t>Broadcast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41694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fra3-1.xx.fbcdn.net/hphotos-xpf1/v/t34.0-12/11350095_10153365155583948_845087737_n.jpg?oh=ce6ef7dcd96fabe622519c3bd8bf6ead&amp;oe=55847F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3" y="2002811"/>
            <a:ext cx="70485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933" y="1624013"/>
            <a:ext cx="689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chemeClr val="accent1"/>
                </a:solidFill>
              </a:rPr>
              <a:t>ZAB</a:t>
            </a:r>
            <a:endParaRPr lang="pt-PT" sz="2400" b="1" dirty="0">
              <a:solidFill>
                <a:schemeClr val="accent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557213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400" smtClean="0">
                <a:solidFill>
                  <a:srgbClr val="000099"/>
                </a:solidFill>
              </a:rPr>
              <a:t>C</a:t>
            </a:r>
            <a:r>
              <a:rPr lang="pt-PT" sz="4000" smtClean="0">
                <a:solidFill>
                  <a:srgbClr val="000099"/>
                </a:solidFill>
              </a:rPr>
              <a:t>OMO</a:t>
            </a:r>
            <a:r>
              <a:rPr lang="pt-PT" sz="4400" smtClean="0">
                <a:solidFill>
                  <a:srgbClr val="000099"/>
                </a:solidFill>
              </a:rPr>
              <a:t> É Q</a:t>
            </a:r>
            <a:r>
              <a:rPr lang="pt-PT" sz="4000" smtClean="0">
                <a:solidFill>
                  <a:srgbClr val="000099"/>
                </a:solidFill>
              </a:rPr>
              <a:t>UE</a:t>
            </a:r>
            <a:r>
              <a:rPr lang="pt-PT" sz="4400" smtClean="0">
                <a:solidFill>
                  <a:srgbClr val="000099"/>
                </a:solidFill>
              </a:rPr>
              <a:t> O Z</a:t>
            </a:r>
            <a:r>
              <a:rPr lang="pt-PT" sz="4000" smtClean="0">
                <a:solidFill>
                  <a:srgbClr val="000099"/>
                </a:solidFill>
              </a:rPr>
              <a:t>OOKEEPER</a:t>
            </a:r>
            <a:r>
              <a:rPr lang="pt-PT" sz="4400" smtClean="0">
                <a:solidFill>
                  <a:srgbClr val="000099"/>
                </a:solidFill>
              </a:rPr>
              <a:t> G</a:t>
            </a:r>
            <a:r>
              <a:rPr lang="pt-PT" sz="4000" smtClean="0">
                <a:solidFill>
                  <a:srgbClr val="000099"/>
                </a:solidFill>
              </a:rPr>
              <a:t>ARANTE</a:t>
            </a:r>
            <a:r>
              <a:rPr lang="pt-PT" sz="4400" smtClean="0">
                <a:solidFill>
                  <a:srgbClr val="000099"/>
                </a:solidFill>
              </a:rPr>
              <a:t> A S</a:t>
            </a:r>
            <a:r>
              <a:rPr lang="pt-PT" sz="4000" smtClean="0">
                <a:solidFill>
                  <a:srgbClr val="000099"/>
                </a:solidFill>
              </a:rPr>
              <a:t>INCRONIZAÇÃO</a:t>
            </a:r>
            <a:r>
              <a:rPr lang="pt-PT" sz="4400" smtClean="0">
                <a:solidFill>
                  <a:srgbClr val="000099"/>
                </a:solidFill>
              </a:rPr>
              <a:t> D</a:t>
            </a:r>
            <a:r>
              <a:rPr lang="pt-PT" sz="4000" smtClean="0">
                <a:solidFill>
                  <a:srgbClr val="000099"/>
                </a:solidFill>
              </a:rPr>
              <a:t>ISTRIBUÍDA</a:t>
            </a:r>
            <a:r>
              <a:rPr lang="pt-PT" sz="4400" smtClean="0">
                <a:solidFill>
                  <a:srgbClr val="000099"/>
                </a:solidFill>
              </a:rPr>
              <a:t>?</a:t>
            </a:r>
            <a:endParaRPr lang="pt-PT" sz="4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A</a:t>
            </a:r>
            <a:r>
              <a:rPr lang="pt-PT" sz="4000" dirty="0" smtClean="0">
                <a:solidFill>
                  <a:srgbClr val="000099"/>
                </a:solidFill>
              </a:rPr>
              <a:t>PLICAÇÕES</a:t>
            </a:r>
            <a:endParaRPr lang="pt-PT" sz="4400" dirty="0">
              <a:solidFill>
                <a:srgbClr val="000099"/>
              </a:solidFill>
            </a:endParaRPr>
          </a:p>
        </p:txBody>
      </p:sp>
      <p:pic>
        <p:nvPicPr>
          <p:cNvPr id="8194" name="Picture 2" descr="http://images.huffingtonpost.com/2014-07-25-yahoo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45" y="935393"/>
            <a:ext cx="3181764" cy="14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account-delete.com/wp-content/uploads/2012/11/how-to-deleted-zynga-account-665x32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7" y="3224213"/>
            <a:ext cx="2277474" cy="111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blog.parts-people.com/wp-content/uploads/2012/11/rackspace_logo_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51" y="2194905"/>
            <a:ext cx="2668270" cy="23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theeasymedia.com/wp-content/uploads/2014/10/Linkedin-logo-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8895" r="4940" b="6297"/>
          <a:stretch/>
        </p:blipFill>
        <p:spPr bwMode="auto">
          <a:xfrm>
            <a:off x="1173480" y="4908156"/>
            <a:ext cx="3398520" cy="11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www.internetretailer.com/static/uploads/thumbs/Netflix_Logo_Squared_jpg_280x280_crop_q95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7" y="59908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pbs.twimg.com/profile_images/571076061169868800/2dDdk-Uh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92" y="3282272"/>
            <a:ext cx="3597583" cy="35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8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57213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R</a:t>
            </a:r>
            <a:r>
              <a:rPr lang="pt-PT" sz="4000" dirty="0" smtClean="0">
                <a:solidFill>
                  <a:srgbClr val="000099"/>
                </a:solidFill>
              </a:rPr>
              <a:t>EFERÊNCIAS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601" y="1883093"/>
            <a:ext cx="7868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http://zookeeper.apache.org</a:t>
            </a:r>
            <a:r>
              <a:rPr lang="pt-PT" sz="2400" dirty="0" smtClean="0"/>
              <a:t>/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http://</a:t>
            </a:r>
            <a:r>
              <a:rPr lang="pt-PT" sz="2400" dirty="0" smtClean="0"/>
              <a:t>zookeeper.apache.org/doc/r3.1.2/api/org/apache/zookeeper/ZooKeeper.html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http://</a:t>
            </a:r>
            <a:r>
              <a:rPr lang="pt-PT" sz="2400" dirty="0" smtClean="0"/>
              <a:t>zookeeper.apache.org/doc/trunk/zookeeperProgrammers.html#ch_zkWatches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https://www.youtube.com/watch?v=2jzpkdYHwSQ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algn="just">
              <a:lnSpc>
                <a:spcPct val="150000"/>
              </a:lnSpc>
            </a:pPr>
            <a:endParaRPr lang="pt-PT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9985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834640" y="2340292"/>
            <a:ext cx="347472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0099"/>
                </a:solidFill>
              </a:rPr>
              <a:t>O</a:t>
            </a:r>
            <a:r>
              <a:rPr lang="pt-PT" sz="5400" dirty="0" smtClean="0">
                <a:solidFill>
                  <a:srgbClr val="000099"/>
                </a:solidFill>
              </a:rPr>
              <a:t>BRIGADO!</a:t>
            </a:r>
            <a:endParaRPr lang="pt-PT" sz="6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000099"/>
                </a:solidFill>
              </a:rPr>
              <a:t>S</a:t>
            </a:r>
            <a:r>
              <a:rPr lang="pt-PT" sz="4000" dirty="0">
                <a:solidFill>
                  <a:srgbClr val="000099"/>
                </a:solidFill>
              </a:rPr>
              <a:t>ISTEMAS </a:t>
            </a:r>
            <a:r>
              <a:rPr lang="pt-PT" sz="4400" dirty="0">
                <a:solidFill>
                  <a:srgbClr val="000099"/>
                </a:solidFill>
              </a:rPr>
              <a:t>D</a:t>
            </a:r>
            <a:r>
              <a:rPr lang="pt-PT" sz="4000" dirty="0">
                <a:solidFill>
                  <a:srgbClr val="000099"/>
                </a:solidFill>
              </a:rPr>
              <a:t>ISTRIBUÍDOS</a:t>
            </a:r>
            <a:r>
              <a:rPr lang="pt-PT" sz="4400" dirty="0" smtClean="0">
                <a:solidFill>
                  <a:srgbClr val="000099"/>
                </a:solidFill>
              </a:rPr>
              <a:t/>
            </a:r>
            <a:br>
              <a:rPr lang="pt-PT" sz="4400" dirty="0" smtClean="0">
                <a:solidFill>
                  <a:srgbClr val="000099"/>
                </a:solidFill>
              </a:rPr>
            </a:br>
            <a:r>
              <a:rPr lang="pt-PT" sz="4400" dirty="0" smtClean="0">
                <a:solidFill>
                  <a:srgbClr val="000099"/>
                </a:solidFill>
              </a:rPr>
              <a:t>P</a:t>
            </a:r>
            <a:r>
              <a:rPr lang="pt-PT" sz="4000" dirty="0" smtClean="0">
                <a:solidFill>
                  <a:srgbClr val="000099"/>
                </a:solidFill>
              </a:rPr>
              <a:t>ROBLEMAS</a:t>
            </a:r>
            <a:r>
              <a:rPr lang="pt-PT" sz="4400" dirty="0" smtClean="0">
                <a:solidFill>
                  <a:srgbClr val="000099"/>
                </a:solidFill>
              </a:rPr>
              <a:t>?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980" y="2229147"/>
            <a:ext cx="7940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Arial" panose="020B0604020202020204" pitchFamily="34" charset="0"/>
              </a:rPr>
              <a:t>Dois eventos ocorridos no sistema podem ser conhecidos, em sítios diferentes, segundo uma ordem de ocorrência diferente.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 smtClean="0"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Arial" panose="020B0604020202020204" pitchFamily="34" charset="0"/>
              </a:rPr>
              <a:t>Pedidos simultâneos envolvendo alterações de estado partilhado.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Arial" panose="020B0604020202020204" pitchFamily="34" charset="0"/>
              </a:rPr>
              <a:t>Consistência.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S</a:t>
            </a:r>
            <a:r>
              <a:rPr lang="pt-PT" sz="4000" dirty="0" smtClean="0">
                <a:solidFill>
                  <a:srgbClr val="000099"/>
                </a:solidFill>
              </a:rPr>
              <a:t>INCRONIZAÇÃO</a:t>
            </a:r>
            <a:r>
              <a:rPr lang="pt-PT" sz="4400" dirty="0" smtClean="0">
                <a:solidFill>
                  <a:srgbClr val="000099"/>
                </a:solidFill>
              </a:rPr>
              <a:t> D</a:t>
            </a:r>
            <a:r>
              <a:rPr lang="pt-PT" sz="4000" dirty="0" smtClean="0">
                <a:solidFill>
                  <a:srgbClr val="000099"/>
                </a:solidFill>
              </a:rPr>
              <a:t>ISTRIBUÍDA</a:t>
            </a:r>
            <a:r>
              <a:rPr lang="pt-PT" sz="4400" dirty="0" smtClean="0">
                <a:solidFill>
                  <a:srgbClr val="000099"/>
                </a:solidFill>
              </a:rPr>
              <a:t/>
            </a:r>
            <a:br>
              <a:rPr lang="pt-PT" sz="4400" dirty="0" smtClean="0">
                <a:solidFill>
                  <a:srgbClr val="000099"/>
                </a:solidFill>
              </a:rPr>
            </a:br>
            <a:r>
              <a:rPr lang="pt-PT" sz="4400" dirty="0" smtClean="0">
                <a:solidFill>
                  <a:srgbClr val="000099"/>
                </a:solidFill>
              </a:rPr>
              <a:t>O </a:t>
            </a:r>
            <a:r>
              <a:rPr lang="pt-PT" sz="4000" dirty="0" smtClean="0">
                <a:solidFill>
                  <a:srgbClr val="000099"/>
                </a:solidFill>
              </a:rPr>
              <a:t>QUE</a:t>
            </a:r>
            <a:r>
              <a:rPr lang="pt-PT" sz="4400" dirty="0" smtClean="0">
                <a:solidFill>
                  <a:srgbClr val="000099"/>
                </a:solidFill>
              </a:rPr>
              <a:t> </a:t>
            </a:r>
            <a:r>
              <a:rPr lang="pt-PT" sz="4000" dirty="0" smtClean="0">
                <a:solidFill>
                  <a:srgbClr val="000099"/>
                </a:solidFill>
              </a:rPr>
              <a:t>É</a:t>
            </a:r>
            <a:r>
              <a:rPr lang="pt-PT" sz="4400" dirty="0" smtClean="0">
                <a:solidFill>
                  <a:srgbClr val="000099"/>
                </a:solidFill>
              </a:rPr>
              <a:t>?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40" y="1842760"/>
            <a:ext cx="7741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16" name="Rectangle 15"/>
          <p:cNvSpPr/>
          <p:nvPr/>
        </p:nvSpPr>
        <p:spPr>
          <a:xfrm>
            <a:off x="601980" y="2610147"/>
            <a:ext cx="794004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Arial" panose="020B0604020202020204" pitchFamily="34" charset="0"/>
              </a:rPr>
              <a:t>coordenação e sincronização de tomada de decisões num ambiente em que os múltiplos processos se executam em processadores diferentes, interligados por um sistema de comunicações que apresenta atrasos de transmissão não desprezáveis;</a:t>
            </a:r>
          </a:p>
        </p:txBody>
      </p:sp>
    </p:spTree>
    <p:extLst>
      <p:ext uri="{BB962C8B-B14F-4D97-AF65-F5344CB8AC3E}">
        <p14:creationId xmlns:p14="http://schemas.microsoft.com/office/powerpoint/2010/main" val="29605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S</a:t>
            </a:r>
            <a:r>
              <a:rPr lang="pt-PT" sz="4000" dirty="0" smtClean="0">
                <a:solidFill>
                  <a:srgbClr val="000099"/>
                </a:solidFill>
              </a:rPr>
              <a:t>INCRONIZAÇÃO</a:t>
            </a:r>
            <a:r>
              <a:rPr lang="pt-PT" sz="4400" dirty="0" smtClean="0">
                <a:solidFill>
                  <a:srgbClr val="000099"/>
                </a:solidFill>
              </a:rPr>
              <a:t> D</a:t>
            </a:r>
            <a:r>
              <a:rPr lang="pt-PT" sz="4000" dirty="0" smtClean="0">
                <a:solidFill>
                  <a:srgbClr val="000099"/>
                </a:solidFill>
              </a:rPr>
              <a:t>ISTRIBUÍDA</a:t>
            </a:r>
            <a:r>
              <a:rPr lang="pt-PT" sz="4400" dirty="0" smtClean="0">
                <a:solidFill>
                  <a:srgbClr val="000099"/>
                </a:solidFill>
              </a:rPr>
              <a:t/>
            </a:r>
            <a:br>
              <a:rPr lang="pt-PT" sz="4400" dirty="0" smtClean="0">
                <a:solidFill>
                  <a:srgbClr val="000099"/>
                </a:solidFill>
              </a:rPr>
            </a:br>
            <a:r>
              <a:rPr lang="pt-PT" sz="4400" dirty="0" smtClean="0">
                <a:solidFill>
                  <a:srgbClr val="000099"/>
                </a:solidFill>
              </a:rPr>
              <a:t>S</a:t>
            </a:r>
            <a:r>
              <a:rPr lang="pt-PT" sz="4000" dirty="0" smtClean="0">
                <a:solidFill>
                  <a:srgbClr val="000099"/>
                </a:solidFill>
              </a:rPr>
              <a:t>OLUÇÕES</a:t>
            </a:r>
            <a:r>
              <a:rPr lang="pt-PT" sz="4400" dirty="0" smtClean="0">
                <a:solidFill>
                  <a:srgbClr val="000099"/>
                </a:solidFill>
              </a:rPr>
              <a:t>?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306" y="2584426"/>
            <a:ext cx="3934399" cy="22467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Algoritmo de Christian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Algoritmo de Berkeley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Algoritmo de </a:t>
            </a:r>
            <a:r>
              <a:rPr lang="pt-PT" sz="2000" dirty="0" err="1" smtClean="0"/>
              <a:t>Lamport</a:t>
            </a:r>
            <a:endParaRPr lang="pt-PT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Algoritmo </a:t>
            </a:r>
            <a:r>
              <a:rPr lang="pt-PT" sz="2000" dirty="0" err="1" smtClean="0"/>
              <a:t>Bully</a:t>
            </a:r>
            <a:endParaRPr lang="pt-PT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Exclusão Mútua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 smtClean="0"/>
              <a:t>Token</a:t>
            </a:r>
            <a:r>
              <a:rPr lang="pt-PT" sz="2000" dirty="0" smtClean="0"/>
              <a:t> Ring</a:t>
            </a:r>
          </a:p>
          <a:p>
            <a:pPr algn="just"/>
            <a:r>
              <a:rPr lang="pt-PT" sz="2000" dirty="0" smtClean="0"/>
              <a:t>             …</a:t>
            </a:r>
            <a:endParaRPr lang="pt-PT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74850" y="2580048"/>
            <a:ext cx="4130566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2000" dirty="0" smtClean="0"/>
              <a:t>P</a:t>
            </a:r>
            <a:r>
              <a:rPr lang="pt-PT" dirty="0" smtClean="0"/>
              <a:t>ROBLEMAS</a:t>
            </a:r>
            <a:r>
              <a:rPr lang="pt-PT" sz="20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Falta de 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Falhas de comunicação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C</a:t>
            </a:r>
            <a:r>
              <a:rPr lang="pt-PT" sz="2000" dirty="0" smtClean="0"/>
              <a:t>onhecimento de todos os tipos de algoritmos de sincronizaç</a:t>
            </a:r>
            <a:r>
              <a:rPr lang="pt-PT" sz="2000" dirty="0"/>
              <a:t>ã</a:t>
            </a:r>
            <a:r>
              <a:rPr lang="pt-PT" sz="2000" dirty="0" smtClean="0"/>
              <a:t>o existentes para saber aplicar o mais correto.</a:t>
            </a:r>
            <a:endParaRPr lang="pt-PT" sz="2000" dirty="0"/>
          </a:p>
        </p:txBody>
      </p:sp>
      <p:sp>
        <p:nvSpPr>
          <p:cNvPr id="5" name="Right Arrow 4"/>
          <p:cNvSpPr/>
          <p:nvPr/>
        </p:nvSpPr>
        <p:spPr>
          <a:xfrm>
            <a:off x="3448970" y="3697045"/>
            <a:ext cx="1219200" cy="3293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4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80999" y="2340292"/>
            <a:ext cx="9144000" cy="1066800"/>
          </a:xfrm>
        </p:spPr>
        <p:txBody>
          <a:bodyPr anchor="t">
            <a:noAutofit/>
          </a:bodyPr>
          <a:lstStyle/>
          <a:p>
            <a:r>
              <a:rPr lang="pt-PT" sz="7200" dirty="0" smtClean="0">
                <a:solidFill>
                  <a:srgbClr val="000099"/>
                </a:solidFill>
              </a:rPr>
              <a:t>A</a:t>
            </a:r>
            <a:r>
              <a:rPr lang="pt-PT" sz="6000" dirty="0" smtClean="0">
                <a:solidFill>
                  <a:srgbClr val="000099"/>
                </a:solidFill>
              </a:rPr>
              <a:t>PACHE </a:t>
            </a:r>
            <a:br>
              <a:rPr lang="pt-PT" sz="6000" dirty="0" smtClean="0">
                <a:solidFill>
                  <a:srgbClr val="000099"/>
                </a:solidFill>
              </a:rPr>
            </a:br>
            <a:r>
              <a:rPr lang="pt-PT" sz="7200" dirty="0" smtClean="0">
                <a:solidFill>
                  <a:srgbClr val="000099"/>
                </a:solidFill>
              </a:rPr>
              <a:t>Z</a:t>
            </a:r>
            <a:r>
              <a:rPr lang="pt-PT" sz="6000" dirty="0" smtClean="0">
                <a:solidFill>
                  <a:srgbClr val="000099"/>
                </a:solidFill>
              </a:rPr>
              <a:t>OO</a:t>
            </a:r>
            <a:r>
              <a:rPr lang="pt-PT" sz="7200" dirty="0" smtClean="0">
                <a:solidFill>
                  <a:srgbClr val="000099"/>
                </a:solidFill>
              </a:rPr>
              <a:t>K</a:t>
            </a:r>
            <a:r>
              <a:rPr lang="pt-PT" sz="6000" dirty="0" smtClean="0">
                <a:solidFill>
                  <a:srgbClr val="000099"/>
                </a:solidFill>
              </a:rPr>
              <a:t>EEPER</a:t>
            </a:r>
            <a:endParaRPr lang="pt-PT" sz="6000" dirty="0">
              <a:solidFill>
                <a:srgbClr val="000099"/>
              </a:solidFill>
            </a:endParaRPr>
          </a:p>
        </p:txBody>
      </p:sp>
      <p:pic>
        <p:nvPicPr>
          <p:cNvPr id="1026" name="Picture 2" descr="http://www.pinaldave.com/bimg/zookee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2" y="1484382"/>
            <a:ext cx="2230438" cy="317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webtuga.pt/imagens/image-import/img46/1774/apache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81251"/>
            <a:ext cx="1391920" cy="15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9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O </a:t>
            </a:r>
            <a:r>
              <a:rPr lang="pt-PT" sz="4000" dirty="0" smtClean="0">
                <a:solidFill>
                  <a:srgbClr val="000099"/>
                </a:solidFill>
              </a:rPr>
              <a:t>QUE</a:t>
            </a:r>
            <a:r>
              <a:rPr lang="pt-PT" sz="4400" dirty="0" smtClean="0">
                <a:solidFill>
                  <a:srgbClr val="000099"/>
                </a:solidFill>
              </a:rPr>
              <a:t> </a:t>
            </a:r>
            <a:r>
              <a:rPr lang="pt-PT" sz="4000" dirty="0" smtClean="0">
                <a:solidFill>
                  <a:srgbClr val="000099"/>
                </a:solidFill>
              </a:rPr>
              <a:t>É</a:t>
            </a:r>
            <a:r>
              <a:rPr lang="pt-PT" sz="4400" dirty="0" smtClean="0">
                <a:solidFill>
                  <a:srgbClr val="000099"/>
                </a:solidFill>
              </a:rPr>
              <a:t>?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040" y="1842760"/>
            <a:ext cx="7741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/>
              <a:t>Projeto </a:t>
            </a:r>
            <a:r>
              <a:rPr lang="pt-PT" sz="2000" dirty="0"/>
              <a:t>Apache </a:t>
            </a:r>
            <a:r>
              <a:rPr lang="pt-PT" sz="2000" dirty="0" smtClean="0"/>
              <a:t>Open-</a:t>
            </a:r>
            <a:r>
              <a:rPr lang="pt-PT" sz="2000" dirty="0" err="1" smtClean="0"/>
              <a:t>Source</a:t>
            </a:r>
            <a:r>
              <a:rPr lang="pt-PT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Implementado em JAVA e C</a:t>
            </a:r>
            <a:r>
              <a:rPr lang="pt-PT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Serviço distribuído e de alta confiança</a:t>
            </a:r>
            <a:r>
              <a:rPr lang="pt-PT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Serviço de coordenação de aplicações distribuídas permitindo implementar consensos, gestão de grupos, eleições.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Serviço centralizado de manutenção de informação de configuração.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Proporciona sincronização distribuída.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pic>
        <p:nvPicPr>
          <p:cNvPr id="1026" name="Picture 2" descr="http://www.pinaldave.com/bimg/zookeep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557213"/>
            <a:ext cx="1534795" cy="218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C</a:t>
            </a:r>
            <a:r>
              <a:rPr lang="pt-PT" sz="4000" dirty="0" smtClean="0">
                <a:solidFill>
                  <a:srgbClr val="000099"/>
                </a:solidFill>
              </a:rPr>
              <a:t>OMO</a:t>
            </a:r>
            <a:r>
              <a:rPr lang="pt-PT" sz="4400" dirty="0" smtClean="0">
                <a:solidFill>
                  <a:srgbClr val="000099"/>
                </a:solidFill>
              </a:rPr>
              <a:t> F</a:t>
            </a:r>
            <a:r>
              <a:rPr lang="pt-PT" sz="4000" dirty="0" smtClean="0">
                <a:solidFill>
                  <a:srgbClr val="000099"/>
                </a:solidFill>
              </a:rPr>
              <a:t>UNCIONA</a:t>
            </a:r>
            <a:r>
              <a:rPr lang="pt-PT" sz="4400" dirty="0" smtClean="0">
                <a:solidFill>
                  <a:srgbClr val="000099"/>
                </a:solidFill>
              </a:rPr>
              <a:t>?</a:t>
            </a:r>
            <a:endParaRPr lang="pt-PT" sz="4400" dirty="0">
              <a:solidFill>
                <a:srgbClr val="000099"/>
              </a:solidFill>
            </a:endParaRPr>
          </a:p>
        </p:txBody>
      </p:sp>
      <p:pic>
        <p:nvPicPr>
          <p:cNvPr id="3076" name="Picture 4" descr="https://cwiki.apache.org/confluence/download/attachments/24193436/service.png?version=1&amp;modificationDate=1295027310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78" y="1897062"/>
            <a:ext cx="8626043" cy="26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E</a:t>
            </a:r>
            <a:r>
              <a:rPr lang="pt-PT" sz="4000" dirty="0" smtClean="0">
                <a:solidFill>
                  <a:srgbClr val="000099"/>
                </a:solidFill>
              </a:rPr>
              <a:t>LEIÇÃO</a:t>
            </a:r>
            <a:r>
              <a:rPr lang="pt-PT" sz="4400" dirty="0" smtClean="0">
                <a:solidFill>
                  <a:srgbClr val="000099"/>
                </a:solidFill>
              </a:rPr>
              <a:t> </a:t>
            </a:r>
            <a:r>
              <a:rPr lang="pt-PT" sz="4000" dirty="0" smtClean="0">
                <a:solidFill>
                  <a:srgbClr val="000099"/>
                </a:solidFill>
              </a:rPr>
              <a:t>DO</a:t>
            </a:r>
            <a:r>
              <a:rPr lang="pt-PT" sz="4400" dirty="0" smtClean="0">
                <a:solidFill>
                  <a:srgbClr val="000099"/>
                </a:solidFill>
              </a:rPr>
              <a:t> L</a:t>
            </a:r>
            <a:r>
              <a:rPr lang="pt-PT" sz="4000" dirty="0" smtClean="0">
                <a:solidFill>
                  <a:srgbClr val="000099"/>
                </a:solidFill>
              </a:rPr>
              <a:t>ÍDER</a:t>
            </a:r>
            <a:endParaRPr lang="pt-PT" sz="4400" dirty="0">
              <a:solidFill>
                <a:srgbClr val="000099"/>
              </a:solidFill>
            </a:endParaRPr>
          </a:p>
        </p:txBody>
      </p:sp>
      <p:pic>
        <p:nvPicPr>
          <p:cNvPr id="7170" name="Picture 2" descr="Leader Election with Zookee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18" y="1624013"/>
            <a:ext cx="6866563" cy="39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9144000" cy="1066800"/>
          </a:xfrm>
        </p:spPr>
        <p:txBody>
          <a:bodyPr anchor="t">
            <a:normAutofit/>
          </a:bodyPr>
          <a:lstStyle/>
          <a:p>
            <a:pPr algn="ctr"/>
            <a:r>
              <a:rPr lang="pt-PT" sz="4400" dirty="0" smtClean="0">
                <a:solidFill>
                  <a:srgbClr val="000099"/>
                </a:solidFill>
              </a:rPr>
              <a:t>M</a:t>
            </a:r>
            <a:r>
              <a:rPr lang="pt-PT" sz="4000" dirty="0" smtClean="0">
                <a:solidFill>
                  <a:srgbClr val="000099"/>
                </a:solidFill>
              </a:rPr>
              <a:t>ODELO DE </a:t>
            </a:r>
            <a:r>
              <a:rPr lang="pt-PT" sz="4400" dirty="0" smtClean="0">
                <a:solidFill>
                  <a:srgbClr val="000099"/>
                </a:solidFill>
              </a:rPr>
              <a:t>D</a:t>
            </a:r>
            <a:r>
              <a:rPr lang="pt-PT" sz="4000" dirty="0" smtClean="0">
                <a:solidFill>
                  <a:srgbClr val="000099"/>
                </a:solidFill>
              </a:rPr>
              <a:t>ADOS</a:t>
            </a:r>
            <a:endParaRPr lang="pt-PT" sz="44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601" y="1585913"/>
            <a:ext cx="786879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Contém um espaço de nomes hierárquico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Cada nó é designado por </a:t>
            </a:r>
            <a:r>
              <a:rPr lang="pt-PT" dirty="0" err="1" smtClean="0"/>
              <a:t>ZNode</a:t>
            </a:r>
            <a:r>
              <a:rPr lang="pt-PT" dirty="0" smtClean="0"/>
              <a:t> e contém dados.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Cada </a:t>
            </a:r>
            <a:r>
              <a:rPr lang="pt-PT" dirty="0" err="1" smtClean="0"/>
              <a:t>ZNode</a:t>
            </a:r>
            <a:r>
              <a:rPr lang="pt-PT" dirty="0" smtClean="0"/>
              <a:t> pode conter nós filhos.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É representado por um caminho (absoluto e separado por barras).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Cada nó tem um número de versão que é incrementado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sempre que este nó é alterado.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dirty="0" smtClean="0"/>
              <a:t>Não funciona para </a:t>
            </a:r>
            <a:r>
              <a:rPr lang="pt-PT" dirty="0" err="1" smtClean="0"/>
              <a:t>objetos</a:t>
            </a:r>
            <a:r>
              <a:rPr lang="pt-PT" dirty="0" smtClean="0"/>
              <a:t> de grande escala.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435245" y="3384048"/>
            <a:ext cx="4263588" cy="2816852"/>
            <a:chOff x="3472645" y="1888958"/>
            <a:chExt cx="5322442" cy="3587191"/>
          </a:xfrm>
        </p:grpSpPr>
        <p:grpSp>
          <p:nvGrpSpPr>
            <p:cNvPr id="57" name="Group 56"/>
            <p:cNvGrpSpPr/>
            <p:nvPr/>
          </p:nvGrpSpPr>
          <p:grpSpPr>
            <a:xfrm>
              <a:off x="3472645" y="1888958"/>
              <a:ext cx="5322442" cy="3587191"/>
              <a:chOff x="5336648" y="3570563"/>
              <a:chExt cx="3157647" cy="239302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072562" y="3570563"/>
                <a:ext cx="649706" cy="66167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 smtClean="0"/>
                  <a:t>/</a:t>
                </a:r>
                <a:endParaRPr lang="pt-PT" sz="16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00535" y="4418350"/>
                <a:ext cx="649706" cy="66167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358062" y="5301915"/>
                <a:ext cx="649706" cy="66167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300536" y="5301915"/>
                <a:ext cx="649706" cy="66167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243010" y="5281928"/>
                <a:ext cx="649706" cy="66167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844589" y="4418350"/>
                <a:ext cx="649706" cy="66167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  <p:cxnSp>
            <p:nvCxnSpPr>
              <p:cNvPr id="67" name="Straight Connector 66"/>
              <p:cNvCxnSpPr>
                <a:stCxn id="61" idx="4"/>
                <a:endCxn id="62" idx="0"/>
              </p:cNvCxnSpPr>
              <p:nvPr/>
            </p:nvCxnSpPr>
            <p:spPr>
              <a:xfrm flipH="1">
                <a:off x="6625388" y="4232234"/>
                <a:ext cx="772027" cy="186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1" idx="4"/>
                <a:endCxn id="66" idx="0"/>
              </p:cNvCxnSpPr>
              <p:nvPr/>
            </p:nvCxnSpPr>
            <p:spPr>
              <a:xfrm>
                <a:off x="7397415" y="4232234"/>
                <a:ext cx="772027" cy="186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2" idx="4"/>
                <a:endCxn id="63" idx="0"/>
              </p:cNvCxnSpPr>
              <p:nvPr/>
            </p:nvCxnSpPr>
            <p:spPr>
              <a:xfrm flipH="1">
                <a:off x="5682915" y="5080021"/>
                <a:ext cx="942473" cy="221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2" idx="4"/>
                <a:endCxn id="64" idx="0"/>
              </p:cNvCxnSpPr>
              <p:nvPr/>
            </p:nvCxnSpPr>
            <p:spPr>
              <a:xfrm>
                <a:off x="6625388" y="5080021"/>
                <a:ext cx="1" cy="221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2" idx="4"/>
                <a:endCxn id="65" idx="0"/>
              </p:cNvCxnSpPr>
              <p:nvPr/>
            </p:nvCxnSpPr>
            <p:spPr>
              <a:xfrm>
                <a:off x="6625388" y="5080021"/>
                <a:ext cx="942475" cy="201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427104" y="4607324"/>
                <a:ext cx="389435" cy="29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/zoo</a:t>
                </a:r>
                <a:endParaRPr lang="pt-PT" sz="16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36648" y="5506031"/>
                <a:ext cx="708630" cy="29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 smtClean="0"/>
                  <a:t>/zoo/pato</a:t>
                </a:r>
                <a:endParaRPr lang="pt-PT" sz="16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025458" y="4762171"/>
              <a:ext cx="1167014" cy="436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 smtClean="0"/>
                <a:t>/zoo/</a:t>
              </a:r>
              <a:r>
                <a:rPr lang="pt-PT" sz="1600" dirty="0" err="1" smtClean="0"/>
                <a:t>leao</a:t>
              </a:r>
              <a:endParaRPr lang="pt-PT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85955" y="4750204"/>
              <a:ext cx="1159930" cy="436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 smtClean="0"/>
                <a:t>/zoo/foca</a:t>
              </a:r>
              <a:endParaRPr lang="pt-PT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46553" y="3424404"/>
              <a:ext cx="983653" cy="436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 smtClean="0"/>
                <a:t>/</a:t>
              </a:r>
              <a:r>
                <a:rPr lang="pt-PT" sz="1600" dirty="0" err="1" smtClean="0"/>
                <a:t>keeper</a:t>
              </a:r>
              <a:endParaRPr lang="pt-P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3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2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46817F23-82DF-465E-8957-A67EBF8AD74B}" vid="{B0DFAC49-8FC3-4C79-8397-93F764F003D3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Fresh and Clean Template [FREE]</Template>
  <TotalTime>7755</TotalTime>
  <Words>1197</Words>
  <Application>Microsoft Office PowerPoint</Application>
  <PresentationFormat>Apresentação no Ecrã (4:3)</PresentationFormat>
  <Paragraphs>197</Paragraphs>
  <Slides>19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7</vt:i4>
      </vt:variant>
      <vt:variant>
        <vt:lpstr>Títulos dos diapositivos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12_Office Theme</vt:lpstr>
      <vt:lpstr>Custom Design</vt:lpstr>
      <vt:lpstr>13_Office Theme</vt:lpstr>
      <vt:lpstr>1_Custom Design</vt:lpstr>
      <vt:lpstr>Tema2</vt:lpstr>
      <vt:lpstr>2_Custom Design</vt:lpstr>
      <vt:lpstr>Retrospetiva</vt:lpstr>
      <vt:lpstr>APACHE ZOOKEEPER</vt:lpstr>
      <vt:lpstr>SISTEMAS DISTRIBUÍDOS PROBLEMAS?</vt:lpstr>
      <vt:lpstr>SINCRONIZAÇÃO DISTRIBUÍDA O QUE É?</vt:lpstr>
      <vt:lpstr>SINCRONIZAÇÃO DISTRIBUÍDA SOLUÇÕES?</vt:lpstr>
      <vt:lpstr>APACHE  ZOOKEEPER</vt:lpstr>
      <vt:lpstr>O QUE É?</vt:lpstr>
      <vt:lpstr>COMO FUNCIONA?</vt:lpstr>
      <vt:lpstr>ELEIÇÃO DO LÍDER</vt:lpstr>
      <vt:lpstr>MODELO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É QUE O ZOOKEEPER GARANTE A SINCRONIZAÇÃO DISTRIBUÍDA?</vt:lpstr>
      <vt:lpstr>Apresentação do PowerPoint</vt:lpstr>
      <vt:lpstr>APLICAÇÕES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Marta Nascimento</dc:creator>
  <cp:lastModifiedBy>Carlos Serra</cp:lastModifiedBy>
  <cp:revision>188</cp:revision>
  <dcterms:created xsi:type="dcterms:W3CDTF">2015-04-05T17:21:51Z</dcterms:created>
  <dcterms:modified xsi:type="dcterms:W3CDTF">2015-06-18T08:59:20Z</dcterms:modified>
</cp:coreProperties>
</file>