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5" r:id="rId2"/>
    <p:sldId id="286" r:id="rId3"/>
    <p:sldId id="292" r:id="rId4"/>
    <p:sldId id="287" r:id="rId5"/>
    <p:sldId id="288" r:id="rId6"/>
    <p:sldId id="289" r:id="rId7"/>
    <p:sldId id="290" r:id="rId8"/>
    <p:sldId id="296" r:id="rId9"/>
    <p:sldId id="294" r:id="rId10"/>
    <p:sldId id="291" r:id="rId11"/>
    <p:sldId id="2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eque Bashar Ovi" initials="TBO" lastIdx="1" clrIdx="0">
    <p:extLst>
      <p:ext uri="{19B8F6BF-5375-455C-9EA6-DF929625EA0E}">
        <p15:presenceInfo xmlns:p15="http://schemas.microsoft.com/office/powerpoint/2012/main" userId="Tareque Bashar Ov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FFFFFF"/>
    <a:srgbClr val="9DC3E6"/>
    <a:srgbClr val="243F99"/>
    <a:srgbClr val="2E3192"/>
    <a:srgbClr val="0047A8"/>
    <a:srgbClr val="0075CC"/>
    <a:srgbClr val="EAB200"/>
    <a:srgbClr val="0073AE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01" autoAdjust="0"/>
    <p:restoredTop sz="95140" autoAdjust="0"/>
  </p:normalViewPr>
  <p:slideViewPr>
    <p:cSldViewPr snapToGrid="0">
      <p:cViewPr varScale="1">
        <p:scale>
          <a:sx n="108" d="100"/>
          <a:sy n="108" d="100"/>
        </p:scale>
        <p:origin x="288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3BED743-AFDE-4829-B5C9-902D430DAC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741F8-93F3-4119-BFE1-E88A4A1B48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5F103-825A-4845-90BB-6D094156F908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45F2F-52B1-49DC-A848-BE14E15BBA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34846-AA87-45EB-8839-D64ADA6836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A97BD-1597-4571-B2D7-E2AE7DA57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88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9C4D0-B38D-497B-904C-C803B65CCD6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A252E-60E9-4DC2-808C-DBB3FCED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83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A252E-60E9-4DC2-808C-DBB3FCED22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69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A252E-60E9-4DC2-808C-DBB3FCED22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4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E974F64-3B72-436B-80F5-7C8593B806D6}"/>
              </a:ext>
            </a:extLst>
          </p:cNvPr>
          <p:cNvSpPr/>
          <p:nvPr userDrawn="1"/>
        </p:nvSpPr>
        <p:spPr>
          <a:xfrm>
            <a:off x="1539240" y="685800"/>
            <a:ext cx="10652760" cy="582168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0E7B9D9-F03A-4022-8960-8D0F028A7C8E}"/>
              </a:ext>
            </a:extLst>
          </p:cNvPr>
          <p:cNvSpPr txBox="1">
            <a:spLocks/>
          </p:cNvSpPr>
          <p:nvPr userDrawn="1"/>
        </p:nvSpPr>
        <p:spPr>
          <a:xfrm>
            <a:off x="1913066" y="1014277"/>
            <a:ext cx="2465296" cy="382231"/>
          </a:xfrm>
          <a:prstGeom prst="round2DiagRect">
            <a:avLst/>
          </a:prstGeom>
          <a:solidFill>
            <a:srgbClr val="203864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Paper ID: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FD7AB4A-3342-4B34-87B5-74564EFEC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7285" y="1014276"/>
            <a:ext cx="10384715" cy="1543264"/>
          </a:xfrm>
          <a:solidFill>
            <a:schemeClr val="accent5">
              <a:lumMod val="50000"/>
              <a:alpha val="0"/>
            </a:schemeClr>
          </a:solidFill>
        </p:spPr>
        <p:txBody>
          <a:bodyPr anchor="ctr"/>
          <a:lstStyle>
            <a:lvl1pPr algn="l">
              <a:defRPr lang="en-US" sz="4400" b="0" kern="12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B91075B8-5C4C-4D02-B588-0CE0E5212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7285" y="2557541"/>
            <a:ext cx="10416985" cy="3370548"/>
          </a:xfrm>
          <a:solidFill>
            <a:schemeClr val="accent5">
              <a:lumMod val="50000"/>
              <a:alpha val="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3200" b="1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9014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0F9D5-598C-203B-28E6-FCFFD328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920" y="131758"/>
            <a:ext cx="9804258" cy="1146536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A45FD-FF14-9F79-4933-D4BC21717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920" y="1278294"/>
            <a:ext cx="9804258" cy="4715232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0C3A7A12-FF59-421E-9A9A-FF7AA68EA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1150" y="6491751"/>
            <a:ext cx="2743200" cy="228498"/>
          </a:xfrm>
          <a:prstGeom prst="rect">
            <a:avLst/>
          </a:prstGeom>
        </p:spPr>
        <p:txBody>
          <a:bodyPr anchor="ctr"/>
          <a:lstStyle>
            <a:lvl1pPr algn="r">
              <a:defRPr sz="2000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fld id="{55D968C8-4CC9-49C5-80C9-5A50663CED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Date Placeholder 1">
            <a:extLst>
              <a:ext uri="{FF2B5EF4-FFF2-40B4-BE49-F238E27FC236}">
                <a16:creationId xmlns:a16="http://schemas.microsoft.com/office/drawing/2014/main" id="{0F06C30B-41BA-4185-AEF2-CEE93722A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07349" y="6491751"/>
            <a:ext cx="1767072" cy="22849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 b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1464C893-843A-42A8-8B38-D2E25652CA8F}" type="datetime5">
              <a:rPr lang="en-US" smtClean="0"/>
              <a:t>3-May-24</a:t>
            </a:fld>
            <a:endParaRPr lang="en-US" dirty="0"/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93A22915-619A-49EE-AC31-F9E12135C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19710" y="6491751"/>
            <a:ext cx="2967942" cy="2284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 b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fr-FR"/>
              <a:t>Email: corresponding@email.com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2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4C62-D705-CBF5-ED21-F24CD94E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73DF0A14-CADC-4D69-A8B4-CC2DAFC7C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1150" y="6491751"/>
            <a:ext cx="2743200" cy="228498"/>
          </a:xfrm>
          <a:prstGeom prst="rect">
            <a:avLst/>
          </a:prstGeom>
        </p:spPr>
        <p:txBody>
          <a:bodyPr anchor="ctr"/>
          <a:lstStyle>
            <a:lvl1pPr algn="r">
              <a:defRPr sz="2000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fld id="{55D968C8-4CC9-49C5-80C9-5A50663CED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D1D71A96-2E57-4ED0-AC5B-FE687476E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07349" y="6491751"/>
            <a:ext cx="1767072" cy="22849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 b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CB5DFBE0-53EA-4286-9F35-DB9C85ABAD31}" type="datetime5">
              <a:rPr lang="en-US" smtClean="0"/>
              <a:t>3-May-24</a:t>
            </a:fld>
            <a:endParaRPr lang="en-US" dirty="0"/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9272B318-F3F1-4876-BCD7-458C4D3DB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19710" y="6491751"/>
            <a:ext cx="2967942" cy="2284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 b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fr-FR"/>
              <a:t>Email: corresponding@email.com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0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B8EF34F3-5AEF-4C57-8F4A-C76F6C758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1150" y="6491751"/>
            <a:ext cx="2743200" cy="228498"/>
          </a:xfrm>
          <a:prstGeom prst="rect">
            <a:avLst/>
          </a:prstGeom>
        </p:spPr>
        <p:txBody>
          <a:bodyPr anchor="ctr"/>
          <a:lstStyle>
            <a:lvl1pPr algn="r">
              <a:defRPr sz="2000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fld id="{55D968C8-4CC9-49C5-80C9-5A50663CED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12A5BFCA-F5DA-4ABF-AC97-DC9B35081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07349" y="6491751"/>
            <a:ext cx="1767072" cy="22849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 b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219D55C0-3171-4515-9463-AE977AF23561}" type="datetime5">
              <a:rPr lang="en-US" smtClean="0"/>
              <a:t>3-May-24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A9FDDB89-A76A-4829-A173-FC7CC5708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19710" y="6491751"/>
            <a:ext cx="2967942" cy="2284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 b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fr-FR"/>
              <a:t>Email: corresponding@email.com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4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D6BCE21A-7DDE-4978-A714-42B588892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1150" y="6491751"/>
            <a:ext cx="2743200" cy="228498"/>
          </a:xfrm>
          <a:prstGeom prst="rect">
            <a:avLst/>
          </a:prstGeom>
        </p:spPr>
        <p:txBody>
          <a:bodyPr anchor="ctr"/>
          <a:lstStyle>
            <a:lvl1pPr algn="r">
              <a:defRPr sz="2000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fld id="{55D968C8-4CC9-49C5-80C9-5A50663CED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DCE3B87A-42C2-459F-BBE7-0C5A8F07A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07349" y="6491751"/>
            <a:ext cx="1767072" cy="22849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 b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51F92878-8946-4B40-82AA-BC9466F9E865}" type="datetime5">
              <a:rPr lang="en-US" smtClean="0"/>
              <a:t>3-May-24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D8AD1D79-45A0-41CB-98CE-C8C120578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19710" y="6491751"/>
            <a:ext cx="2967942" cy="2284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 b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fr-FR"/>
              <a:t>Email: corresponding@email.com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5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12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Infor SyteLine Consulting | Cloudsuite Industrial ERP Software">
            <a:extLst>
              <a:ext uri="{FF2B5EF4-FFF2-40B4-BE49-F238E27FC236}">
                <a16:creationId xmlns:a16="http://schemas.microsoft.com/office/drawing/2014/main" id="{624C4F85-BC14-4CCD-A4F2-83ACD1199C7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861"/>
          <a:stretch/>
        </p:blipFill>
        <p:spPr bwMode="auto">
          <a:xfrm>
            <a:off x="0" y="0"/>
            <a:ext cx="1480070" cy="688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A9095E9-AFF5-48E6-ACE6-702E06C0A092}"/>
              </a:ext>
            </a:extLst>
          </p:cNvPr>
          <p:cNvSpPr/>
          <p:nvPr userDrawn="1"/>
        </p:nvSpPr>
        <p:spPr>
          <a:xfrm>
            <a:off x="-5090" y="-20542"/>
            <a:ext cx="1767071" cy="690134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B3FFCC98-CAF5-42DF-96AE-0DBA98C44BC2}"/>
              </a:ext>
            </a:extLst>
          </p:cNvPr>
          <p:cNvSpPr/>
          <p:nvPr userDrawn="1"/>
        </p:nvSpPr>
        <p:spPr>
          <a:xfrm rot="5400000">
            <a:off x="-2096298" y="2593053"/>
            <a:ext cx="5918421" cy="721712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A3AC5DA5-B972-46A3-96DF-1892642D0B9C}"/>
              </a:ext>
            </a:extLst>
          </p:cNvPr>
          <p:cNvSpPr/>
          <p:nvPr userDrawn="1"/>
        </p:nvSpPr>
        <p:spPr>
          <a:xfrm rot="5400000">
            <a:off x="-96151" y="484481"/>
            <a:ext cx="1916750" cy="906707"/>
          </a:xfrm>
          <a:prstGeom prst="homePlate">
            <a:avLst>
              <a:gd name="adj" fmla="val 47185"/>
            </a:avLst>
          </a:prstGeom>
          <a:solidFill>
            <a:srgbClr val="203864"/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F40B52-EF06-5793-C7E9-68425EA4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920" y="112071"/>
            <a:ext cx="9804258" cy="1106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48384-45BF-F5A7-5160-4F14F4E5A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6920" y="1218607"/>
            <a:ext cx="9804258" cy="495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74B63C14-E373-4963-BB80-D1A93C6D3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1150" y="6491751"/>
            <a:ext cx="2743200" cy="228498"/>
          </a:xfrm>
          <a:prstGeom prst="rect">
            <a:avLst/>
          </a:prstGeom>
        </p:spPr>
        <p:txBody>
          <a:bodyPr anchor="ctr"/>
          <a:lstStyle>
            <a:lvl1pPr algn="r">
              <a:defRPr sz="2000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fld id="{55D968C8-4CC9-49C5-80C9-5A50663CED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0DDD1695-2D67-4365-AA66-EEDC74ED6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07349" y="6491751"/>
            <a:ext cx="1767072" cy="22849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 b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B25DE632-CFE4-44ED-8A54-AC86408D1CDA}" type="datetime5">
              <a:rPr lang="en-US" smtClean="0"/>
              <a:t>3-May-24</a:t>
            </a:fld>
            <a:endParaRPr lang="en-US" dirty="0"/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0C5550CC-819C-44E2-9B7F-98DAA9F92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19710" y="6491751"/>
            <a:ext cx="2967942" cy="2284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 b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fr-FR"/>
              <a:t>Email: corresponding@email.com</a:t>
            </a:r>
            <a:endParaRPr lang="en-US"/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119CD0ED-1687-4E6E-B027-A3CC4B91A738}"/>
              </a:ext>
            </a:extLst>
          </p:cNvPr>
          <p:cNvSpPr/>
          <p:nvPr userDrawn="1"/>
        </p:nvSpPr>
        <p:spPr>
          <a:xfrm rot="5400000">
            <a:off x="185630" y="436572"/>
            <a:ext cx="1340545" cy="436917"/>
          </a:xfrm>
          <a:prstGeom prst="homePlate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E1D61-9EE3-4E20-96CD-938EAC187EA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1" y="214225"/>
            <a:ext cx="906707" cy="8679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FF10A3-567E-42E3-8CF6-72498C45B2D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237" b="94068" l="1523" r="97970">
                        <a14:foregroundMark x1="68020" y1="32203" x2="61421" y2="33051"/>
                        <a14:foregroundMark x1="65990" y1="46610" x2="59898" y2="46610"/>
                        <a14:foregroundMark x1="64975" y1="61864" x2="60406" y2="61864"/>
                        <a14:foregroundMark x1="48223" y1="63559" x2="37563" y2="61864"/>
                        <a14:foregroundMark x1="49746" y1="46610" x2="43147" y2="46610"/>
                        <a14:foregroundMark x1="50254" y1="32203" x2="45685" y2="32203"/>
                        <a14:foregroundMark x1="73604" y1="46610" x2="73604" y2="54237"/>
                        <a14:foregroundMark x1="74619" y1="29661" x2="74619" y2="29661"/>
                        <a14:foregroundMark x1="79695" y1="44915" x2="79188" y2="52542"/>
                        <a14:foregroundMark x1="94416" y1="39831" x2="94416" y2="46610"/>
                        <a14:foregroundMark x1="98477" y1="32203" x2="97970" y2="32203"/>
                        <a14:foregroundMark x1="35533" y1="33898" x2="29442" y2="33898"/>
                        <a14:foregroundMark x1="10152" y1="5932" x2="6599" y2="7627"/>
                        <a14:foregroundMark x1="2030" y1="16102" x2="1523" y2="19492"/>
                        <a14:foregroundMark x1="12690" y1="16949" x2="11168" y2="18644"/>
                        <a14:foregroundMark x1="14721" y1="33051" x2="14721" y2="33051"/>
                        <a14:foregroundMark x1="13706" y1="47458" x2="13706" y2="59322"/>
                        <a14:foregroundMark x1="40609" y1="73729" x2="42640" y2="73729"/>
                        <a14:foregroundMark x1="47716" y1="84746" x2="42132" y2="88136"/>
                        <a14:foregroundMark x1="38579" y1="94068" x2="44162" y2="94068"/>
                        <a14:foregroundMark x1="71066" y1="72881" x2="77157" y2="73729"/>
                        <a14:foregroundMark x1="56345" y1="72881" x2="61929" y2="73729"/>
                        <a14:foregroundMark x1="93401" y1="73729" x2="93909" y2="92373"/>
                        <a14:foregroundMark x1="19797" y1="4237" x2="19289" y2="4237"/>
                        <a14:backgroundMark x1="89340" y1="13559" x2="47208" y2="13559"/>
                        <a14:backgroundMark x1="47208" y1="13559" x2="47208" y2="1355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7506" y="2626928"/>
            <a:ext cx="1232546" cy="656187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C4445009-7B03-4425-B6F0-531BCE53B40F}"/>
              </a:ext>
            </a:extLst>
          </p:cNvPr>
          <p:cNvGrpSpPr/>
          <p:nvPr userDrawn="1"/>
        </p:nvGrpSpPr>
        <p:grpSpPr>
          <a:xfrm>
            <a:off x="667670" y="3927474"/>
            <a:ext cx="553044" cy="1744279"/>
            <a:chOff x="586769" y="3825228"/>
            <a:chExt cx="425278" cy="152677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DD13B99-716A-47D2-AB37-6E6B8E73F909}"/>
                </a:ext>
              </a:extLst>
            </p:cNvPr>
            <p:cNvSpPr txBox="1"/>
            <p:nvPr userDrawn="1"/>
          </p:nvSpPr>
          <p:spPr>
            <a:xfrm rot="16200000">
              <a:off x="211892" y="4430128"/>
              <a:ext cx="1405055" cy="1952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rgbClr val="0047A8"/>
                  </a:solidFill>
                  <a:latin typeface="Arial Narrow" panose="020B0606020202030204" pitchFamily="34" charset="0"/>
                </a:rPr>
                <a:t>Bangladesh Section</a:t>
              </a:r>
            </a:p>
          </p:txBody>
        </p:sp>
        <p:pic>
          <p:nvPicPr>
            <p:cNvPr id="35" name="Picture 2" descr="IEEE, Signal Transmission &amp; I/O Standard | Samtec">
              <a:extLst>
                <a:ext uri="{FF2B5EF4-FFF2-40B4-BE49-F238E27FC236}">
                  <a16:creationId xmlns:a16="http://schemas.microsoft.com/office/drawing/2014/main" id="{3D1665FB-A185-4C4A-8A20-7E3DFBD325A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1" cstate="hq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94328" y="4665589"/>
              <a:ext cx="1078850" cy="293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4777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50000"/>
            </a:schemeClr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5">
              <a:lumMod val="50000"/>
            </a:schemeClr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5">
              <a:lumMod val="50000"/>
            </a:schemeClr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50000"/>
            </a:schemeClr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A43B3E-58DD-48EB-90C9-B78C0B9D0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7285" y="1379584"/>
            <a:ext cx="10384715" cy="1543264"/>
          </a:xfrm>
        </p:spPr>
        <p:txBody>
          <a:bodyPr>
            <a:noAutofit/>
          </a:bodyPr>
          <a:lstStyle/>
          <a:p>
            <a:r>
              <a:rPr lang="en-US" sz="3200" dirty="0"/>
              <a:t>A Multi-Model Approach for Classifying Sleep Disorders Utilizing Machine Learning and Deep Learning Techniques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7CB01B7-E774-4E86-9E99-E34B80CAA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7285" y="3935152"/>
            <a:ext cx="6519969" cy="1731980"/>
          </a:xfrm>
        </p:spPr>
        <p:txBody>
          <a:bodyPr>
            <a:normAutofit/>
          </a:bodyPr>
          <a:lstStyle/>
          <a:p>
            <a:r>
              <a:rPr lang="en-US" sz="2400" b="0" dirty="0"/>
              <a:t>Presented by,  </a:t>
            </a:r>
          </a:p>
          <a:p>
            <a:r>
              <a:rPr lang="en-US" dirty="0"/>
              <a:t>Md. Ruhul Amin </a:t>
            </a:r>
            <a:r>
              <a:rPr lang="en-US" dirty="0" err="1"/>
              <a:t>Shazid</a:t>
            </a:r>
            <a:endParaRPr lang="en-US" sz="2400" dirty="0"/>
          </a:p>
          <a:p>
            <a:r>
              <a:rPr lang="en-US" sz="2000" dirty="0"/>
              <a:t>Department of CSE</a:t>
            </a:r>
          </a:p>
          <a:p>
            <a:r>
              <a:rPr lang="en-US" sz="2000" dirty="0"/>
              <a:t>Bangladesh University of Business and Technology (BUBT)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96587" y="994863"/>
            <a:ext cx="5838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accent1">
                    <a:lumMod val="20000"/>
                    <a:lumOff val="80000"/>
                  </a:schemeClr>
                </a:solidFill>
                <a:latin typeface="Franklin Gothic Medium Cond" panose="020B0606030402020204" pitchFamily="34" charset="0"/>
              </a:rPr>
              <a:t>395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84697A-4BC0-487A-9D38-FEE6BF6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099" y="2968002"/>
            <a:ext cx="717690" cy="9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17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FFFD-5E84-40DA-907A-8A12ED16D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1CA82-2DEF-4956-8EB1-4CADE1E2F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920" y="1527406"/>
            <a:ext cx="9804258" cy="4715232"/>
          </a:xfrm>
        </p:spPr>
        <p:txBody>
          <a:bodyPr/>
          <a:lstStyle/>
          <a:p>
            <a:r>
              <a:rPr lang="en-US" dirty="0"/>
              <a:t>Diverse models classify sleep disorders into three categories.</a:t>
            </a:r>
          </a:p>
          <a:p>
            <a:r>
              <a:rPr lang="en-US" dirty="0"/>
              <a:t>Our method combines the best features of 1D CNN and Bi-LSTM.</a:t>
            </a:r>
          </a:p>
          <a:p>
            <a:r>
              <a:rPr lang="en-US" dirty="0"/>
              <a:t>Comparison includes both machine learning and deep learning models.</a:t>
            </a:r>
          </a:p>
          <a:p>
            <a:r>
              <a:rPr lang="en-US" dirty="0"/>
              <a:t>The hybrid model achieves 92% accuracy.</a:t>
            </a:r>
          </a:p>
          <a:p>
            <a:r>
              <a:rPr lang="en-US" dirty="0"/>
              <a:t>Future work: Explore ECG for sleep disorder diagnosis.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D8694-56F9-4C3D-A11A-660C741F4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D968C8-4CC9-49C5-80C9-5A50663CEDE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A3D6D-1646-433D-BBAC-E18F99EB6EF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64C893-843A-42A8-8B38-D2E25652CA8F}" type="datetime5">
              <a:rPr lang="en-US" smtClean="0"/>
              <a:t>3-May-24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9AEA8-F791-4B5C-8057-EED2FF617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Email: ruhulaminshazid@email.com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98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B62E1-7BD1-4636-8688-91CFF0A2B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380" y="2697678"/>
            <a:ext cx="6090082" cy="14626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200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71533-1444-4E76-B493-12794EE4D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D968C8-4CC9-49C5-80C9-5A50663CEDE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9E931-54AE-4D2A-9F8B-953E5679DF4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64C893-843A-42A8-8B38-D2E25652CA8F}" type="datetime5">
              <a:rPr lang="en-US" smtClean="0"/>
              <a:t>3-May-24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2B0F4-AB91-4585-824D-20909BF40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Email: corresponding@email.com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2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B7C1-3846-487A-B664-69305227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22813-8152-4B46-8228-0EBF1D41D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920" y="1739348"/>
            <a:ext cx="9804258" cy="4254178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Motivation </a:t>
            </a:r>
          </a:p>
          <a:p>
            <a:r>
              <a:rPr lang="en-US" dirty="0"/>
              <a:t>Research Objectives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 and Analysis </a:t>
            </a:r>
          </a:p>
          <a:p>
            <a:r>
              <a:rPr lang="en-US" dirty="0"/>
              <a:t>Limitations</a:t>
            </a:r>
          </a:p>
          <a:p>
            <a:r>
              <a:rPr lang="en-US" dirty="0"/>
              <a:t>Conclusion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17257-7C08-4F81-999D-0BDD584D4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D968C8-4CC9-49C5-80C9-5A50663CEDE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06D72-F450-4F53-B5C0-72BC6DD9C9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64C893-843A-42A8-8B38-D2E25652CA8F}" type="datetime5">
              <a:rPr lang="en-US" smtClean="0"/>
              <a:t>3-May-24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751B9-9D9D-4803-B4A6-55245C70B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Email: ruhulaminshazid@email.com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1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3DD9-6471-40BD-A19C-85873525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54003-F7EA-4D9F-A11A-C2651D507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Sleep disorders are disruptions in normal sleep patterns, affecting the quality of rest.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z="2800" dirty="0">
              <a:cs typeface="Poppins" panose="00000500000000000000" pitchFamily="2" charset="0"/>
            </a:endParaRPr>
          </a:p>
          <a:p>
            <a:pPr marL="0" indent="0" algn="ctr">
              <a:buNone/>
            </a:pPr>
            <a:r>
              <a:rPr lang="en-US" sz="2800" dirty="0">
                <a:cs typeface="Poppins" panose="00000500000000000000" pitchFamily="2" charset="0"/>
              </a:rPr>
              <a:t>Early diagnosis of these sleep disorders is important for managing</a:t>
            </a:r>
          </a:p>
          <a:p>
            <a:pPr marL="0" indent="0" algn="ctr">
              <a:buNone/>
            </a:pPr>
            <a:r>
              <a:rPr lang="en-US" sz="2800" dirty="0">
                <a:cs typeface="Poppins" panose="00000500000000000000" pitchFamily="2" charset="0"/>
              </a:rPr>
              <a:t>these conditions and promoting well-being.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8EA77-38BC-4A1B-BF6F-2E66357E4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D968C8-4CC9-49C5-80C9-5A50663CEDE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4E116-8D69-430D-941E-75D48A172C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64C893-843A-42A8-8B38-D2E25652CA8F}" type="datetime5">
              <a:rPr lang="en-US" smtClean="0"/>
              <a:t>3-May-24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2E06F-A973-408D-B7BD-874AB65EE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Email: ruhulaminshazid@email.com</a:t>
            </a:r>
            <a:endParaRPr lang="en-US" dirty="0"/>
          </a:p>
        </p:txBody>
      </p:sp>
      <p:pic>
        <p:nvPicPr>
          <p:cNvPr id="7" name="Picture Placeholder 10">
            <a:extLst>
              <a:ext uri="{FF2B5EF4-FFF2-40B4-BE49-F238E27FC236}">
                <a16:creationId xmlns:a16="http://schemas.microsoft.com/office/drawing/2014/main" id="{512F1067-22E4-4633-A4A4-696C0FB52C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0" b="2820"/>
          <a:stretch>
            <a:fillRect/>
          </a:stretch>
        </p:blipFill>
        <p:spPr>
          <a:xfrm>
            <a:off x="5352410" y="2879202"/>
            <a:ext cx="1002448" cy="10856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BFBEB12-CD9D-4F4E-B342-2255098406C0}"/>
              </a:ext>
            </a:extLst>
          </p:cNvPr>
          <p:cNvSpPr/>
          <p:nvPr/>
        </p:nvSpPr>
        <p:spPr>
          <a:xfrm>
            <a:off x="5360241" y="2859944"/>
            <a:ext cx="1001308" cy="108560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79B37E-1EB0-45E1-9D80-FC88CF291EC2}"/>
              </a:ext>
            </a:extLst>
          </p:cNvPr>
          <p:cNvSpPr/>
          <p:nvPr/>
        </p:nvSpPr>
        <p:spPr>
          <a:xfrm>
            <a:off x="6519178" y="2641073"/>
            <a:ext cx="1001308" cy="108560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cs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185A69-0FF9-47C3-B507-2924904869F9}"/>
              </a:ext>
            </a:extLst>
          </p:cNvPr>
          <p:cNvSpPr txBox="1"/>
          <p:nvPr/>
        </p:nvSpPr>
        <p:spPr>
          <a:xfrm>
            <a:off x="7605525" y="2731692"/>
            <a:ext cx="36788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Narrow" panose="020B0606020202030204" pitchFamily="34" charset="0"/>
                <a:cs typeface="Poppins" panose="00000500000000000000" pitchFamily="2" charset="0"/>
              </a:rPr>
              <a:t>is a sleep disorder where a person's breathing is repeatedly interrupted during sleep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FC656B-7952-4D35-B4A4-C1441C2982B9}"/>
              </a:ext>
            </a:extLst>
          </p:cNvPr>
          <p:cNvSpPr txBox="1"/>
          <p:nvPr/>
        </p:nvSpPr>
        <p:spPr>
          <a:xfrm>
            <a:off x="5373304" y="2593193"/>
            <a:ext cx="11390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cs typeface="Poppins" panose="00000500000000000000" pitchFamily="2" charset="0"/>
              </a:rPr>
              <a:t>1.Insomnia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AB7621-8E92-45D2-8561-695A408E06B2}"/>
              </a:ext>
            </a:extLst>
          </p:cNvPr>
          <p:cNvSpPr txBox="1"/>
          <p:nvPr/>
        </p:nvSpPr>
        <p:spPr>
          <a:xfrm>
            <a:off x="2322233" y="2978745"/>
            <a:ext cx="2959194" cy="966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when an individual finds it difficult to fall asleep or stay asleep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D798E7-57F6-40DD-9CEC-E0D6C02B7D47}"/>
              </a:ext>
            </a:extLst>
          </p:cNvPr>
          <p:cNvSpPr txBox="1"/>
          <p:nvPr/>
        </p:nvSpPr>
        <p:spPr>
          <a:xfrm>
            <a:off x="6444371" y="3734288"/>
            <a:ext cx="13641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cs typeface="Poppins" panose="00000500000000000000" pitchFamily="2" charset="0"/>
              </a:rPr>
              <a:t>2.Sleep Apnea</a:t>
            </a:r>
          </a:p>
        </p:txBody>
      </p:sp>
      <p:pic>
        <p:nvPicPr>
          <p:cNvPr id="16" name="Picture Placeholder 36">
            <a:extLst>
              <a:ext uri="{FF2B5EF4-FFF2-40B4-BE49-F238E27FC236}">
                <a16:creationId xmlns:a16="http://schemas.microsoft.com/office/drawing/2014/main" id="{FBA9FCF4-364C-4385-9CF2-6F0D1B1820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3" r="4018" b="13836"/>
          <a:stretch/>
        </p:blipFill>
        <p:spPr>
          <a:xfrm>
            <a:off x="6591583" y="2659967"/>
            <a:ext cx="884545" cy="104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8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FFFD-5E84-40DA-907A-8A12ED16D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1CA82-2DEF-4956-8EB1-4CADE1E2F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Detection of Sleep Disorders</a:t>
            </a:r>
          </a:p>
          <a:p>
            <a:r>
              <a:rPr lang="en-US" dirty="0"/>
              <a:t>Limitations of Current Approaches:</a:t>
            </a:r>
          </a:p>
          <a:p>
            <a:r>
              <a:rPr lang="en-US" dirty="0"/>
              <a:t>The Potential of Advanced Models</a:t>
            </a:r>
          </a:p>
          <a:p>
            <a:r>
              <a:rPr lang="en-US" dirty="0"/>
              <a:t>Precision in Sleep Disorder Classification</a:t>
            </a:r>
          </a:p>
          <a:p>
            <a:r>
              <a:rPr lang="en-US" dirty="0"/>
              <a:t>Performance Evaluation and Model Superiority </a:t>
            </a:r>
          </a:p>
          <a:p>
            <a:r>
              <a:rPr lang="en-US" dirty="0"/>
              <a:t>Comparative Analysis for Informed Decision-Making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D8694-56F9-4C3D-A11A-660C741F4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D968C8-4CC9-49C5-80C9-5A50663CEDE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A3D6D-1646-433D-BBAC-E18F99EB6EF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64C893-843A-42A8-8B38-D2E25652CA8F}" type="datetime5">
              <a:rPr lang="en-US" smtClean="0"/>
              <a:t>3-May-24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9AEA8-F791-4B5C-8057-EED2FF617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Email: ruhulaminshazid@email.com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76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FFFD-5E84-40DA-907A-8A12ED16D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D8694-56F9-4C3D-A11A-660C741F4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D968C8-4CC9-49C5-80C9-5A50663CEDE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A3D6D-1646-433D-BBAC-E18F99EB6EF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64C893-843A-42A8-8B38-D2E25652CA8F}" type="datetime5">
              <a:rPr lang="en-US" smtClean="0"/>
              <a:t>3-May-24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9AEA8-F791-4B5C-8057-EED2FF617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Email: ruhulaminshazid@email.com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690811-D3F5-4238-97EF-6B29CCA2B718}"/>
              </a:ext>
            </a:extLst>
          </p:cNvPr>
          <p:cNvGrpSpPr/>
          <p:nvPr/>
        </p:nvGrpSpPr>
        <p:grpSpPr>
          <a:xfrm>
            <a:off x="4917215" y="3230255"/>
            <a:ext cx="3687741" cy="1427598"/>
            <a:chOff x="2722682" y="2403415"/>
            <a:chExt cx="2967633" cy="1081126"/>
          </a:xfrm>
        </p:grpSpPr>
        <p:grpSp>
          <p:nvGrpSpPr>
            <p:cNvPr id="8" name="Group 3">
              <a:extLst>
                <a:ext uri="{FF2B5EF4-FFF2-40B4-BE49-F238E27FC236}">
                  <a16:creationId xmlns:a16="http://schemas.microsoft.com/office/drawing/2014/main" id="{18A72AC4-FF63-456A-A6B2-86800C63A06F}"/>
                </a:ext>
              </a:extLst>
            </p:cNvPr>
            <p:cNvGrpSpPr/>
            <p:nvPr/>
          </p:nvGrpSpPr>
          <p:grpSpPr>
            <a:xfrm rot="4959464">
              <a:off x="3141572" y="1984525"/>
              <a:ext cx="912806" cy="1750585"/>
              <a:chOff x="1346080" y="1679019"/>
              <a:chExt cx="2230148" cy="4276991"/>
            </a:xfrm>
          </p:grpSpPr>
          <p:sp>
            <p:nvSpPr>
              <p:cNvPr id="15" name="Oval 4">
                <a:extLst>
                  <a:ext uri="{FF2B5EF4-FFF2-40B4-BE49-F238E27FC236}">
                    <a16:creationId xmlns:a16="http://schemas.microsoft.com/office/drawing/2014/main" id="{E1DE7D12-D9A8-4B79-A296-6C95914C264E}"/>
                  </a:ext>
                </a:extLst>
              </p:cNvPr>
              <p:cNvSpPr/>
              <p:nvPr/>
            </p:nvSpPr>
            <p:spPr>
              <a:xfrm>
                <a:off x="1346080" y="3725862"/>
                <a:ext cx="2230148" cy="2230148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" name="Oval 5">
                <a:extLst>
                  <a:ext uri="{FF2B5EF4-FFF2-40B4-BE49-F238E27FC236}">
                    <a16:creationId xmlns:a16="http://schemas.microsoft.com/office/drawing/2014/main" id="{EF30FE26-E5F4-4034-8DFC-FF47C906EF43}"/>
                  </a:ext>
                </a:extLst>
              </p:cNvPr>
              <p:cNvSpPr/>
              <p:nvPr/>
            </p:nvSpPr>
            <p:spPr>
              <a:xfrm>
                <a:off x="2047154" y="1679019"/>
                <a:ext cx="828000" cy="82800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" name="Trapezoid 18">
                <a:extLst>
                  <a:ext uri="{FF2B5EF4-FFF2-40B4-BE49-F238E27FC236}">
                    <a16:creationId xmlns:a16="http://schemas.microsoft.com/office/drawing/2014/main" id="{A3D280EF-383E-4349-94F9-1A959D344B54}"/>
                  </a:ext>
                </a:extLst>
              </p:cNvPr>
              <p:cNvSpPr/>
              <p:nvPr/>
            </p:nvSpPr>
            <p:spPr>
              <a:xfrm rot="10800000">
                <a:off x="2181508" y="2446187"/>
                <a:ext cx="561625" cy="1287278"/>
              </a:xfrm>
              <a:custGeom>
                <a:avLst/>
                <a:gdLst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217215 w 561625"/>
                  <a:gd name="connsiteY3" fmla="*/ 746960 h 1493920"/>
                  <a:gd name="connsiteX4" fmla="*/ 1 w 561625"/>
                  <a:gd name="connsiteY4" fmla="*/ 0 h 1493920"/>
                  <a:gd name="connsiteX5" fmla="*/ 561625 w 561625"/>
                  <a:gd name="connsiteY5" fmla="*/ 0 h 1493920"/>
                  <a:gd name="connsiteX6" fmla="*/ 344411 w 561625"/>
                  <a:gd name="connsiteY6" fmla="*/ 746960 h 1493920"/>
                  <a:gd name="connsiteX7" fmla="*/ 344410 w 561625"/>
                  <a:gd name="connsiteY7" fmla="*/ 746960 h 1493920"/>
                  <a:gd name="connsiteX8" fmla="*/ 561624 w 561625"/>
                  <a:gd name="connsiteY8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217215 w 561625"/>
                  <a:gd name="connsiteY3" fmla="*/ 746960 h 1493920"/>
                  <a:gd name="connsiteX4" fmla="*/ 1 w 561625"/>
                  <a:gd name="connsiteY4" fmla="*/ 0 h 1493920"/>
                  <a:gd name="connsiteX5" fmla="*/ 561625 w 561625"/>
                  <a:gd name="connsiteY5" fmla="*/ 0 h 1493920"/>
                  <a:gd name="connsiteX6" fmla="*/ 344411 w 561625"/>
                  <a:gd name="connsiteY6" fmla="*/ 746960 h 1493920"/>
                  <a:gd name="connsiteX7" fmla="*/ 344410 w 561625"/>
                  <a:gd name="connsiteY7" fmla="*/ 746960 h 1493920"/>
                  <a:gd name="connsiteX8" fmla="*/ 561624 w 561625"/>
                  <a:gd name="connsiteY8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217215 w 561625"/>
                  <a:gd name="connsiteY3" fmla="*/ 746960 h 1493920"/>
                  <a:gd name="connsiteX4" fmla="*/ 1 w 561625"/>
                  <a:gd name="connsiteY4" fmla="*/ 0 h 1493920"/>
                  <a:gd name="connsiteX5" fmla="*/ 561625 w 561625"/>
                  <a:gd name="connsiteY5" fmla="*/ 0 h 1493920"/>
                  <a:gd name="connsiteX6" fmla="*/ 344411 w 561625"/>
                  <a:gd name="connsiteY6" fmla="*/ 746960 h 1493920"/>
                  <a:gd name="connsiteX7" fmla="*/ 344410 w 561625"/>
                  <a:gd name="connsiteY7" fmla="*/ 746960 h 1493920"/>
                  <a:gd name="connsiteX8" fmla="*/ 561624 w 561625"/>
                  <a:gd name="connsiteY8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217215 w 561625"/>
                  <a:gd name="connsiteY3" fmla="*/ 746960 h 1493920"/>
                  <a:gd name="connsiteX4" fmla="*/ 1 w 561625"/>
                  <a:gd name="connsiteY4" fmla="*/ 0 h 1493920"/>
                  <a:gd name="connsiteX5" fmla="*/ 561625 w 561625"/>
                  <a:gd name="connsiteY5" fmla="*/ 0 h 1493920"/>
                  <a:gd name="connsiteX6" fmla="*/ 344411 w 561625"/>
                  <a:gd name="connsiteY6" fmla="*/ 746960 h 1493920"/>
                  <a:gd name="connsiteX7" fmla="*/ 344410 w 561625"/>
                  <a:gd name="connsiteY7" fmla="*/ 746960 h 1493920"/>
                  <a:gd name="connsiteX8" fmla="*/ 561624 w 561625"/>
                  <a:gd name="connsiteY8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217215 w 561625"/>
                  <a:gd name="connsiteY3" fmla="*/ 746960 h 1493920"/>
                  <a:gd name="connsiteX4" fmla="*/ 1 w 561625"/>
                  <a:gd name="connsiteY4" fmla="*/ 0 h 1493920"/>
                  <a:gd name="connsiteX5" fmla="*/ 561625 w 561625"/>
                  <a:gd name="connsiteY5" fmla="*/ 0 h 1493920"/>
                  <a:gd name="connsiteX6" fmla="*/ 344411 w 561625"/>
                  <a:gd name="connsiteY6" fmla="*/ 746960 h 1493920"/>
                  <a:gd name="connsiteX7" fmla="*/ 344410 w 561625"/>
                  <a:gd name="connsiteY7" fmla="*/ 746960 h 1493920"/>
                  <a:gd name="connsiteX8" fmla="*/ 561624 w 561625"/>
                  <a:gd name="connsiteY8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217215 w 561625"/>
                  <a:gd name="connsiteY3" fmla="*/ 746960 h 1493920"/>
                  <a:gd name="connsiteX4" fmla="*/ 1 w 561625"/>
                  <a:gd name="connsiteY4" fmla="*/ 0 h 1493920"/>
                  <a:gd name="connsiteX5" fmla="*/ 561625 w 561625"/>
                  <a:gd name="connsiteY5" fmla="*/ 0 h 1493920"/>
                  <a:gd name="connsiteX6" fmla="*/ 344411 w 561625"/>
                  <a:gd name="connsiteY6" fmla="*/ 746960 h 1493920"/>
                  <a:gd name="connsiteX7" fmla="*/ 344410 w 561625"/>
                  <a:gd name="connsiteY7" fmla="*/ 746960 h 1493920"/>
                  <a:gd name="connsiteX8" fmla="*/ 561624 w 561625"/>
                  <a:gd name="connsiteY8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217215 w 561625"/>
                  <a:gd name="connsiteY3" fmla="*/ 746960 h 1493920"/>
                  <a:gd name="connsiteX4" fmla="*/ 1 w 561625"/>
                  <a:gd name="connsiteY4" fmla="*/ 0 h 1493920"/>
                  <a:gd name="connsiteX5" fmla="*/ 561625 w 561625"/>
                  <a:gd name="connsiteY5" fmla="*/ 0 h 1493920"/>
                  <a:gd name="connsiteX6" fmla="*/ 344411 w 561625"/>
                  <a:gd name="connsiteY6" fmla="*/ 746960 h 1493920"/>
                  <a:gd name="connsiteX7" fmla="*/ 344410 w 561625"/>
                  <a:gd name="connsiteY7" fmla="*/ 746960 h 1493920"/>
                  <a:gd name="connsiteX8" fmla="*/ 561624 w 561625"/>
                  <a:gd name="connsiteY8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217215 w 561625"/>
                  <a:gd name="connsiteY3" fmla="*/ 746960 h 1493920"/>
                  <a:gd name="connsiteX4" fmla="*/ 1 w 561625"/>
                  <a:gd name="connsiteY4" fmla="*/ 0 h 1493920"/>
                  <a:gd name="connsiteX5" fmla="*/ 561625 w 561625"/>
                  <a:gd name="connsiteY5" fmla="*/ 0 h 1493920"/>
                  <a:gd name="connsiteX6" fmla="*/ 344411 w 561625"/>
                  <a:gd name="connsiteY6" fmla="*/ 746960 h 1493920"/>
                  <a:gd name="connsiteX7" fmla="*/ 344410 w 561625"/>
                  <a:gd name="connsiteY7" fmla="*/ 756240 h 1493920"/>
                  <a:gd name="connsiteX8" fmla="*/ 561624 w 561625"/>
                  <a:gd name="connsiteY8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217215 w 561625"/>
                  <a:gd name="connsiteY3" fmla="*/ 746960 h 1493920"/>
                  <a:gd name="connsiteX4" fmla="*/ 1 w 561625"/>
                  <a:gd name="connsiteY4" fmla="*/ 0 h 1493920"/>
                  <a:gd name="connsiteX5" fmla="*/ 561625 w 561625"/>
                  <a:gd name="connsiteY5" fmla="*/ 0 h 1493920"/>
                  <a:gd name="connsiteX6" fmla="*/ 344411 w 561625"/>
                  <a:gd name="connsiteY6" fmla="*/ 746960 h 1493920"/>
                  <a:gd name="connsiteX7" fmla="*/ 351725 w 561625"/>
                  <a:gd name="connsiteY7" fmla="*/ 751601 h 1493920"/>
                  <a:gd name="connsiteX8" fmla="*/ 561624 w 561625"/>
                  <a:gd name="connsiteY8" fmla="*/ 1493920 h 1493920"/>
                  <a:gd name="connsiteX0" fmla="*/ 561624 w 569514"/>
                  <a:gd name="connsiteY0" fmla="*/ 1493920 h 1493920"/>
                  <a:gd name="connsiteX1" fmla="*/ 0 w 569514"/>
                  <a:gd name="connsiteY1" fmla="*/ 1493920 h 1493920"/>
                  <a:gd name="connsiteX2" fmla="*/ 217214 w 569514"/>
                  <a:gd name="connsiteY2" fmla="*/ 746960 h 1493920"/>
                  <a:gd name="connsiteX3" fmla="*/ 217215 w 569514"/>
                  <a:gd name="connsiteY3" fmla="*/ 746960 h 1493920"/>
                  <a:gd name="connsiteX4" fmla="*/ 1 w 569514"/>
                  <a:gd name="connsiteY4" fmla="*/ 0 h 1493920"/>
                  <a:gd name="connsiteX5" fmla="*/ 561625 w 569514"/>
                  <a:gd name="connsiteY5" fmla="*/ 0 h 1493920"/>
                  <a:gd name="connsiteX6" fmla="*/ 344411 w 569514"/>
                  <a:gd name="connsiteY6" fmla="*/ 746960 h 1493920"/>
                  <a:gd name="connsiteX7" fmla="*/ 561624 w 569514"/>
                  <a:gd name="connsiteY7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217215 w 561625"/>
                  <a:gd name="connsiteY3" fmla="*/ 746960 h 1493920"/>
                  <a:gd name="connsiteX4" fmla="*/ 1 w 561625"/>
                  <a:gd name="connsiteY4" fmla="*/ 0 h 1493920"/>
                  <a:gd name="connsiteX5" fmla="*/ 561625 w 561625"/>
                  <a:gd name="connsiteY5" fmla="*/ 0 h 1493920"/>
                  <a:gd name="connsiteX6" fmla="*/ 344411 w 561625"/>
                  <a:gd name="connsiteY6" fmla="*/ 746960 h 1493920"/>
                  <a:gd name="connsiteX7" fmla="*/ 561624 w 561625"/>
                  <a:gd name="connsiteY7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217215 w 561625"/>
                  <a:gd name="connsiteY3" fmla="*/ 746960 h 1493920"/>
                  <a:gd name="connsiteX4" fmla="*/ 1 w 561625"/>
                  <a:gd name="connsiteY4" fmla="*/ 0 h 1493920"/>
                  <a:gd name="connsiteX5" fmla="*/ 561625 w 561625"/>
                  <a:gd name="connsiteY5" fmla="*/ 0 h 1493920"/>
                  <a:gd name="connsiteX6" fmla="*/ 344411 w 561625"/>
                  <a:gd name="connsiteY6" fmla="*/ 746960 h 1493920"/>
                  <a:gd name="connsiteX7" fmla="*/ 561624 w 561625"/>
                  <a:gd name="connsiteY7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217215 w 561625"/>
                  <a:gd name="connsiteY3" fmla="*/ 746960 h 1493920"/>
                  <a:gd name="connsiteX4" fmla="*/ 1 w 561625"/>
                  <a:gd name="connsiteY4" fmla="*/ 0 h 1493920"/>
                  <a:gd name="connsiteX5" fmla="*/ 561625 w 561625"/>
                  <a:gd name="connsiteY5" fmla="*/ 0 h 1493920"/>
                  <a:gd name="connsiteX6" fmla="*/ 344411 w 561625"/>
                  <a:gd name="connsiteY6" fmla="*/ 746960 h 1493920"/>
                  <a:gd name="connsiteX7" fmla="*/ 561624 w 561625"/>
                  <a:gd name="connsiteY7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217215 w 561625"/>
                  <a:gd name="connsiteY3" fmla="*/ 746960 h 1493920"/>
                  <a:gd name="connsiteX4" fmla="*/ 1 w 561625"/>
                  <a:gd name="connsiteY4" fmla="*/ 0 h 1493920"/>
                  <a:gd name="connsiteX5" fmla="*/ 561625 w 561625"/>
                  <a:gd name="connsiteY5" fmla="*/ 0 h 1493920"/>
                  <a:gd name="connsiteX6" fmla="*/ 344411 w 561625"/>
                  <a:gd name="connsiteY6" fmla="*/ 746960 h 1493920"/>
                  <a:gd name="connsiteX7" fmla="*/ 561624 w 561625"/>
                  <a:gd name="connsiteY7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217215 w 561625"/>
                  <a:gd name="connsiteY3" fmla="*/ 746960 h 1493920"/>
                  <a:gd name="connsiteX4" fmla="*/ 1 w 561625"/>
                  <a:gd name="connsiteY4" fmla="*/ 0 h 1493920"/>
                  <a:gd name="connsiteX5" fmla="*/ 561625 w 561625"/>
                  <a:gd name="connsiteY5" fmla="*/ 0 h 1493920"/>
                  <a:gd name="connsiteX6" fmla="*/ 344411 w 561625"/>
                  <a:gd name="connsiteY6" fmla="*/ 746960 h 1493920"/>
                  <a:gd name="connsiteX7" fmla="*/ 561624 w 561625"/>
                  <a:gd name="connsiteY7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217215 w 561625"/>
                  <a:gd name="connsiteY3" fmla="*/ 746960 h 1493920"/>
                  <a:gd name="connsiteX4" fmla="*/ 1 w 561625"/>
                  <a:gd name="connsiteY4" fmla="*/ 0 h 1493920"/>
                  <a:gd name="connsiteX5" fmla="*/ 561625 w 561625"/>
                  <a:gd name="connsiteY5" fmla="*/ 0 h 1493920"/>
                  <a:gd name="connsiteX6" fmla="*/ 344411 w 561625"/>
                  <a:gd name="connsiteY6" fmla="*/ 746960 h 1493920"/>
                  <a:gd name="connsiteX7" fmla="*/ 561624 w 561625"/>
                  <a:gd name="connsiteY7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217215 w 561625"/>
                  <a:gd name="connsiteY3" fmla="*/ 746960 h 1493920"/>
                  <a:gd name="connsiteX4" fmla="*/ 1 w 561625"/>
                  <a:gd name="connsiteY4" fmla="*/ 0 h 1493920"/>
                  <a:gd name="connsiteX5" fmla="*/ 561625 w 561625"/>
                  <a:gd name="connsiteY5" fmla="*/ 0 h 1493920"/>
                  <a:gd name="connsiteX6" fmla="*/ 344411 w 561625"/>
                  <a:gd name="connsiteY6" fmla="*/ 746960 h 1493920"/>
                  <a:gd name="connsiteX7" fmla="*/ 561624 w 561625"/>
                  <a:gd name="connsiteY7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217215 w 561625"/>
                  <a:gd name="connsiteY3" fmla="*/ 746960 h 1493920"/>
                  <a:gd name="connsiteX4" fmla="*/ 1 w 561625"/>
                  <a:gd name="connsiteY4" fmla="*/ 0 h 1493920"/>
                  <a:gd name="connsiteX5" fmla="*/ 561625 w 561625"/>
                  <a:gd name="connsiteY5" fmla="*/ 0 h 1493920"/>
                  <a:gd name="connsiteX6" fmla="*/ 344411 w 561625"/>
                  <a:gd name="connsiteY6" fmla="*/ 746960 h 1493920"/>
                  <a:gd name="connsiteX7" fmla="*/ 561624 w 561625"/>
                  <a:gd name="connsiteY7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1 w 561625"/>
                  <a:gd name="connsiteY3" fmla="*/ 0 h 1493920"/>
                  <a:gd name="connsiteX4" fmla="*/ 561625 w 561625"/>
                  <a:gd name="connsiteY4" fmla="*/ 0 h 1493920"/>
                  <a:gd name="connsiteX5" fmla="*/ 344411 w 561625"/>
                  <a:gd name="connsiteY5" fmla="*/ 746960 h 1493920"/>
                  <a:gd name="connsiteX6" fmla="*/ 561624 w 561625"/>
                  <a:gd name="connsiteY6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1 w 561625"/>
                  <a:gd name="connsiteY3" fmla="*/ 0 h 1493920"/>
                  <a:gd name="connsiteX4" fmla="*/ 561625 w 561625"/>
                  <a:gd name="connsiteY4" fmla="*/ 0 h 1493920"/>
                  <a:gd name="connsiteX5" fmla="*/ 344411 w 561625"/>
                  <a:gd name="connsiteY5" fmla="*/ 746960 h 1493920"/>
                  <a:gd name="connsiteX6" fmla="*/ 561624 w 561625"/>
                  <a:gd name="connsiteY6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1 w 561625"/>
                  <a:gd name="connsiteY3" fmla="*/ 0 h 1493920"/>
                  <a:gd name="connsiteX4" fmla="*/ 561625 w 561625"/>
                  <a:gd name="connsiteY4" fmla="*/ 0 h 1493920"/>
                  <a:gd name="connsiteX5" fmla="*/ 344411 w 561625"/>
                  <a:gd name="connsiteY5" fmla="*/ 746960 h 1493920"/>
                  <a:gd name="connsiteX6" fmla="*/ 561624 w 561625"/>
                  <a:gd name="connsiteY6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1 w 561625"/>
                  <a:gd name="connsiteY3" fmla="*/ 0 h 1493920"/>
                  <a:gd name="connsiteX4" fmla="*/ 561625 w 561625"/>
                  <a:gd name="connsiteY4" fmla="*/ 0 h 1493920"/>
                  <a:gd name="connsiteX5" fmla="*/ 344411 w 561625"/>
                  <a:gd name="connsiteY5" fmla="*/ 746960 h 1493920"/>
                  <a:gd name="connsiteX6" fmla="*/ 561624 w 561625"/>
                  <a:gd name="connsiteY6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1 w 561625"/>
                  <a:gd name="connsiteY3" fmla="*/ 0 h 1493920"/>
                  <a:gd name="connsiteX4" fmla="*/ 561625 w 561625"/>
                  <a:gd name="connsiteY4" fmla="*/ 0 h 1493920"/>
                  <a:gd name="connsiteX5" fmla="*/ 344411 w 561625"/>
                  <a:gd name="connsiteY5" fmla="*/ 746960 h 1493920"/>
                  <a:gd name="connsiteX6" fmla="*/ 561624 w 561625"/>
                  <a:gd name="connsiteY6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1 w 561625"/>
                  <a:gd name="connsiteY3" fmla="*/ 0 h 1493920"/>
                  <a:gd name="connsiteX4" fmla="*/ 561625 w 561625"/>
                  <a:gd name="connsiteY4" fmla="*/ 0 h 1493920"/>
                  <a:gd name="connsiteX5" fmla="*/ 344411 w 561625"/>
                  <a:gd name="connsiteY5" fmla="*/ 746960 h 1493920"/>
                  <a:gd name="connsiteX6" fmla="*/ 561624 w 561625"/>
                  <a:gd name="connsiteY6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1 w 561625"/>
                  <a:gd name="connsiteY3" fmla="*/ 0 h 1493920"/>
                  <a:gd name="connsiteX4" fmla="*/ 561625 w 561625"/>
                  <a:gd name="connsiteY4" fmla="*/ 0 h 1493920"/>
                  <a:gd name="connsiteX5" fmla="*/ 344411 w 561625"/>
                  <a:gd name="connsiteY5" fmla="*/ 746960 h 1493920"/>
                  <a:gd name="connsiteX6" fmla="*/ 561624 w 561625"/>
                  <a:gd name="connsiteY6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1 w 561625"/>
                  <a:gd name="connsiteY3" fmla="*/ 0 h 1493920"/>
                  <a:gd name="connsiteX4" fmla="*/ 561625 w 561625"/>
                  <a:gd name="connsiteY4" fmla="*/ 0 h 1493920"/>
                  <a:gd name="connsiteX5" fmla="*/ 344411 w 561625"/>
                  <a:gd name="connsiteY5" fmla="*/ 746960 h 1493920"/>
                  <a:gd name="connsiteX6" fmla="*/ 561624 w 561625"/>
                  <a:gd name="connsiteY6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1 w 561625"/>
                  <a:gd name="connsiteY3" fmla="*/ 0 h 1493920"/>
                  <a:gd name="connsiteX4" fmla="*/ 561625 w 561625"/>
                  <a:gd name="connsiteY4" fmla="*/ 0 h 1493920"/>
                  <a:gd name="connsiteX5" fmla="*/ 344411 w 561625"/>
                  <a:gd name="connsiteY5" fmla="*/ 746960 h 1493920"/>
                  <a:gd name="connsiteX6" fmla="*/ 561624 w 561625"/>
                  <a:gd name="connsiteY6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1 w 561625"/>
                  <a:gd name="connsiteY3" fmla="*/ 0 h 1493920"/>
                  <a:gd name="connsiteX4" fmla="*/ 561625 w 561625"/>
                  <a:gd name="connsiteY4" fmla="*/ 0 h 1493920"/>
                  <a:gd name="connsiteX5" fmla="*/ 344411 w 561625"/>
                  <a:gd name="connsiteY5" fmla="*/ 746960 h 1493920"/>
                  <a:gd name="connsiteX6" fmla="*/ 561624 w 561625"/>
                  <a:gd name="connsiteY6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1 w 561625"/>
                  <a:gd name="connsiteY3" fmla="*/ 0 h 1493920"/>
                  <a:gd name="connsiteX4" fmla="*/ 561625 w 561625"/>
                  <a:gd name="connsiteY4" fmla="*/ 0 h 1493920"/>
                  <a:gd name="connsiteX5" fmla="*/ 344411 w 561625"/>
                  <a:gd name="connsiteY5" fmla="*/ 746960 h 1493920"/>
                  <a:gd name="connsiteX6" fmla="*/ 561624 w 561625"/>
                  <a:gd name="connsiteY6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1 w 561625"/>
                  <a:gd name="connsiteY3" fmla="*/ 0 h 1493920"/>
                  <a:gd name="connsiteX4" fmla="*/ 561625 w 561625"/>
                  <a:gd name="connsiteY4" fmla="*/ 0 h 1493920"/>
                  <a:gd name="connsiteX5" fmla="*/ 344411 w 561625"/>
                  <a:gd name="connsiteY5" fmla="*/ 746960 h 1493920"/>
                  <a:gd name="connsiteX6" fmla="*/ 561624 w 561625"/>
                  <a:gd name="connsiteY6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1 w 561625"/>
                  <a:gd name="connsiteY3" fmla="*/ 0 h 1493920"/>
                  <a:gd name="connsiteX4" fmla="*/ 561625 w 561625"/>
                  <a:gd name="connsiteY4" fmla="*/ 0 h 1493920"/>
                  <a:gd name="connsiteX5" fmla="*/ 344411 w 561625"/>
                  <a:gd name="connsiteY5" fmla="*/ 746960 h 1493920"/>
                  <a:gd name="connsiteX6" fmla="*/ 561624 w 561625"/>
                  <a:gd name="connsiteY6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1 w 561625"/>
                  <a:gd name="connsiteY3" fmla="*/ 0 h 1493920"/>
                  <a:gd name="connsiteX4" fmla="*/ 561625 w 561625"/>
                  <a:gd name="connsiteY4" fmla="*/ 0 h 1493920"/>
                  <a:gd name="connsiteX5" fmla="*/ 344411 w 561625"/>
                  <a:gd name="connsiteY5" fmla="*/ 746960 h 1493920"/>
                  <a:gd name="connsiteX6" fmla="*/ 561624 w 561625"/>
                  <a:gd name="connsiteY6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1 w 561625"/>
                  <a:gd name="connsiteY3" fmla="*/ 0 h 1493920"/>
                  <a:gd name="connsiteX4" fmla="*/ 561625 w 561625"/>
                  <a:gd name="connsiteY4" fmla="*/ 0 h 1493920"/>
                  <a:gd name="connsiteX5" fmla="*/ 344411 w 561625"/>
                  <a:gd name="connsiteY5" fmla="*/ 746960 h 1493920"/>
                  <a:gd name="connsiteX6" fmla="*/ 561624 w 561625"/>
                  <a:gd name="connsiteY6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1 w 561625"/>
                  <a:gd name="connsiteY3" fmla="*/ 0 h 1493920"/>
                  <a:gd name="connsiteX4" fmla="*/ 561625 w 561625"/>
                  <a:gd name="connsiteY4" fmla="*/ 0 h 1493920"/>
                  <a:gd name="connsiteX5" fmla="*/ 344411 w 561625"/>
                  <a:gd name="connsiteY5" fmla="*/ 746960 h 1493920"/>
                  <a:gd name="connsiteX6" fmla="*/ 561624 w 561625"/>
                  <a:gd name="connsiteY6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1 w 561625"/>
                  <a:gd name="connsiteY3" fmla="*/ 0 h 1493920"/>
                  <a:gd name="connsiteX4" fmla="*/ 561625 w 561625"/>
                  <a:gd name="connsiteY4" fmla="*/ 0 h 1493920"/>
                  <a:gd name="connsiteX5" fmla="*/ 344411 w 561625"/>
                  <a:gd name="connsiteY5" fmla="*/ 746960 h 1493920"/>
                  <a:gd name="connsiteX6" fmla="*/ 561624 w 561625"/>
                  <a:gd name="connsiteY6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1 w 561625"/>
                  <a:gd name="connsiteY3" fmla="*/ 0 h 1493920"/>
                  <a:gd name="connsiteX4" fmla="*/ 561625 w 561625"/>
                  <a:gd name="connsiteY4" fmla="*/ 0 h 1493920"/>
                  <a:gd name="connsiteX5" fmla="*/ 344411 w 561625"/>
                  <a:gd name="connsiteY5" fmla="*/ 746960 h 1493920"/>
                  <a:gd name="connsiteX6" fmla="*/ 561624 w 561625"/>
                  <a:gd name="connsiteY6" fmla="*/ 1493920 h 1493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625" h="1493920">
                    <a:moveTo>
                      <a:pt x="561624" y="1493920"/>
                    </a:moveTo>
                    <a:cubicBezTo>
                      <a:pt x="359012" y="1372360"/>
                      <a:pt x="211131" y="1397337"/>
                      <a:pt x="0" y="1493920"/>
                    </a:cubicBezTo>
                    <a:cubicBezTo>
                      <a:pt x="141899" y="1370371"/>
                      <a:pt x="214303" y="1056261"/>
                      <a:pt x="217214" y="746960"/>
                    </a:cubicBezTo>
                    <a:cubicBezTo>
                      <a:pt x="206989" y="446938"/>
                      <a:pt x="163845" y="100411"/>
                      <a:pt x="1" y="0"/>
                    </a:cubicBezTo>
                    <a:lnTo>
                      <a:pt x="561625" y="0"/>
                    </a:lnTo>
                    <a:cubicBezTo>
                      <a:pt x="405095" y="72746"/>
                      <a:pt x="343664" y="516531"/>
                      <a:pt x="344411" y="746960"/>
                    </a:cubicBezTo>
                    <a:cubicBezTo>
                      <a:pt x="355383" y="1023785"/>
                      <a:pt x="439804" y="1383402"/>
                      <a:pt x="561624" y="14939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83927E4-FD33-43EC-96C5-5C40095F7918}"/>
                </a:ext>
              </a:extLst>
            </p:cNvPr>
            <p:cNvGrpSpPr/>
            <p:nvPr/>
          </p:nvGrpSpPr>
          <p:grpSpPr>
            <a:xfrm rot="15813490">
              <a:off x="4158077" y="2152845"/>
              <a:ext cx="912806" cy="1750585"/>
              <a:chOff x="1346080" y="1679019"/>
              <a:chExt cx="2230148" cy="4276991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886F445-75C0-4A7B-A0DD-5EB94FEFED8E}"/>
                  </a:ext>
                </a:extLst>
              </p:cNvPr>
              <p:cNvSpPr/>
              <p:nvPr/>
            </p:nvSpPr>
            <p:spPr>
              <a:xfrm>
                <a:off x="1346080" y="3725862"/>
                <a:ext cx="2230148" cy="2230148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A5BD505-8432-472D-AE11-A8E234F034A8}"/>
                  </a:ext>
                </a:extLst>
              </p:cNvPr>
              <p:cNvSpPr/>
              <p:nvPr/>
            </p:nvSpPr>
            <p:spPr>
              <a:xfrm>
                <a:off x="2047154" y="1679019"/>
                <a:ext cx="828000" cy="82800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" name="Trapezoid 18">
                <a:extLst>
                  <a:ext uri="{FF2B5EF4-FFF2-40B4-BE49-F238E27FC236}">
                    <a16:creationId xmlns:a16="http://schemas.microsoft.com/office/drawing/2014/main" id="{D731C6FD-8403-4A37-B267-EA84901F43FD}"/>
                  </a:ext>
                </a:extLst>
              </p:cNvPr>
              <p:cNvSpPr/>
              <p:nvPr/>
            </p:nvSpPr>
            <p:spPr>
              <a:xfrm rot="10800000">
                <a:off x="2180336" y="2427428"/>
                <a:ext cx="561625" cy="1313819"/>
              </a:xfrm>
              <a:custGeom>
                <a:avLst/>
                <a:gdLst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217215 w 561625"/>
                  <a:gd name="connsiteY3" fmla="*/ 746960 h 1493920"/>
                  <a:gd name="connsiteX4" fmla="*/ 1 w 561625"/>
                  <a:gd name="connsiteY4" fmla="*/ 0 h 1493920"/>
                  <a:gd name="connsiteX5" fmla="*/ 561625 w 561625"/>
                  <a:gd name="connsiteY5" fmla="*/ 0 h 1493920"/>
                  <a:gd name="connsiteX6" fmla="*/ 344411 w 561625"/>
                  <a:gd name="connsiteY6" fmla="*/ 746960 h 1493920"/>
                  <a:gd name="connsiteX7" fmla="*/ 344410 w 561625"/>
                  <a:gd name="connsiteY7" fmla="*/ 746960 h 1493920"/>
                  <a:gd name="connsiteX8" fmla="*/ 561624 w 561625"/>
                  <a:gd name="connsiteY8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217215 w 561625"/>
                  <a:gd name="connsiteY3" fmla="*/ 746960 h 1493920"/>
                  <a:gd name="connsiteX4" fmla="*/ 1 w 561625"/>
                  <a:gd name="connsiteY4" fmla="*/ 0 h 1493920"/>
                  <a:gd name="connsiteX5" fmla="*/ 561625 w 561625"/>
                  <a:gd name="connsiteY5" fmla="*/ 0 h 1493920"/>
                  <a:gd name="connsiteX6" fmla="*/ 344411 w 561625"/>
                  <a:gd name="connsiteY6" fmla="*/ 746960 h 1493920"/>
                  <a:gd name="connsiteX7" fmla="*/ 344410 w 561625"/>
                  <a:gd name="connsiteY7" fmla="*/ 746960 h 1493920"/>
                  <a:gd name="connsiteX8" fmla="*/ 561624 w 561625"/>
                  <a:gd name="connsiteY8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217215 w 561625"/>
                  <a:gd name="connsiteY3" fmla="*/ 746960 h 1493920"/>
                  <a:gd name="connsiteX4" fmla="*/ 1 w 561625"/>
                  <a:gd name="connsiteY4" fmla="*/ 0 h 1493920"/>
                  <a:gd name="connsiteX5" fmla="*/ 561625 w 561625"/>
                  <a:gd name="connsiteY5" fmla="*/ 0 h 1493920"/>
                  <a:gd name="connsiteX6" fmla="*/ 344411 w 561625"/>
                  <a:gd name="connsiteY6" fmla="*/ 746960 h 1493920"/>
                  <a:gd name="connsiteX7" fmla="*/ 344410 w 561625"/>
                  <a:gd name="connsiteY7" fmla="*/ 746960 h 1493920"/>
                  <a:gd name="connsiteX8" fmla="*/ 561624 w 561625"/>
                  <a:gd name="connsiteY8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217215 w 561625"/>
                  <a:gd name="connsiteY3" fmla="*/ 746960 h 1493920"/>
                  <a:gd name="connsiteX4" fmla="*/ 1 w 561625"/>
                  <a:gd name="connsiteY4" fmla="*/ 0 h 1493920"/>
                  <a:gd name="connsiteX5" fmla="*/ 561625 w 561625"/>
                  <a:gd name="connsiteY5" fmla="*/ 0 h 1493920"/>
                  <a:gd name="connsiteX6" fmla="*/ 344411 w 561625"/>
                  <a:gd name="connsiteY6" fmla="*/ 746960 h 1493920"/>
                  <a:gd name="connsiteX7" fmla="*/ 344410 w 561625"/>
                  <a:gd name="connsiteY7" fmla="*/ 746960 h 1493920"/>
                  <a:gd name="connsiteX8" fmla="*/ 561624 w 561625"/>
                  <a:gd name="connsiteY8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217215 w 561625"/>
                  <a:gd name="connsiteY3" fmla="*/ 746960 h 1493920"/>
                  <a:gd name="connsiteX4" fmla="*/ 1 w 561625"/>
                  <a:gd name="connsiteY4" fmla="*/ 0 h 1493920"/>
                  <a:gd name="connsiteX5" fmla="*/ 561625 w 561625"/>
                  <a:gd name="connsiteY5" fmla="*/ 0 h 1493920"/>
                  <a:gd name="connsiteX6" fmla="*/ 344411 w 561625"/>
                  <a:gd name="connsiteY6" fmla="*/ 746960 h 1493920"/>
                  <a:gd name="connsiteX7" fmla="*/ 344410 w 561625"/>
                  <a:gd name="connsiteY7" fmla="*/ 746960 h 1493920"/>
                  <a:gd name="connsiteX8" fmla="*/ 561624 w 561625"/>
                  <a:gd name="connsiteY8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217215 w 561625"/>
                  <a:gd name="connsiteY3" fmla="*/ 746960 h 1493920"/>
                  <a:gd name="connsiteX4" fmla="*/ 1 w 561625"/>
                  <a:gd name="connsiteY4" fmla="*/ 0 h 1493920"/>
                  <a:gd name="connsiteX5" fmla="*/ 561625 w 561625"/>
                  <a:gd name="connsiteY5" fmla="*/ 0 h 1493920"/>
                  <a:gd name="connsiteX6" fmla="*/ 344411 w 561625"/>
                  <a:gd name="connsiteY6" fmla="*/ 746960 h 1493920"/>
                  <a:gd name="connsiteX7" fmla="*/ 344410 w 561625"/>
                  <a:gd name="connsiteY7" fmla="*/ 746960 h 1493920"/>
                  <a:gd name="connsiteX8" fmla="*/ 561624 w 561625"/>
                  <a:gd name="connsiteY8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217215 w 561625"/>
                  <a:gd name="connsiteY3" fmla="*/ 746960 h 1493920"/>
                  <a:gd name="connsiteX4" fmla="*/ 1 w 561625"/>
                  <a:gd name="connsiteY4" fmla="*/ 0 h 1493920"/>
                  <a:gd name="connsiteX5" fmla="*/ 561625 w 561625"/>
                  <a:gd name="connsiteY5" fmla="*/ 0 h 1493920"/>
                  <a:gd name="connsiteX6" fmla="*/ 344411 w 561625"/>
                  <a:gd name="connsiteY6" fmla="*/ 746960 h 1493920"/>
                  <a:gd name="connsiteX7" fmla="*/ 344410 w 561625"/>
                  <a:gd name="connsiteY7" fmla="*/ 746960 h 1493920"/>
                  <a:gd name="connsiteX8" fmla="*/ 561624 w 561625"/>
                  <a:gd name="connsiteY8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217215 w 561625"/>
                  <a:gd name="connsiteY3" fmla="*/ 746960 h 1493920"/>
                  <a:gd name="connsiteX4" fmla="*/ 1 w 561625"/>
                  <a:gd name="connsiteY4" fmla="*/ 0 h 1493920"/>
                  <a:gd name="connsiteX5" fmla="*/ 561625 w 561625"/>
                  <a:gd name="connsiteY5" fmla="*/ 0 h 1493920"/>
                  <a:gd name="connsiteX6" fmla="*/ 344411 w 561625"/>
                  <a:gd name="connsiteY6" fmla="*/ 746960 h 1493920"/>
                  <a:gd name="connsiteX7" fmla="*/ 344410 w 561625"/>
                  <a:gd name="connsiteY7" fmla="*/ 756240 h 1493920"/>
                  <a:gd name="connsiteX8" fmla="*/ 561624 w 561625"/>
                  <a:gd name="connsiteY8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217215 w 561625"/>
                  <a:gd name="connsiteY3" fmla="*/ 746960 h 1493920"/>
                  <a:gd name="connsiteX4" fmla="*/ 1 w 561625"/>
                  <a:gd name="connsiteY4" fmla="*/ 0 h 1493920"/>
                  <a:gd name="connsiteX5" fmla="*/ 561625 w 561625"/>
                  <a:gd name="connsiteY5" fmla="*/ 0 h 1493920"/>
                  <a:gd name="connsiteX6" fmla="*/ 344411 w 561625"/>
                  <a:gd name="connsiteY6" fmla="*/ 746960 h 1493920"/>
                  <a:gd name="connsiteX7" fmla="*/ 351725 w 561625"/>
                  <a:gd name="connsiteY7" fmla="*/ 751601 h 1493920"/>
                  <a:gd name="connsiteX8" fmla="*/ 561624 w 561625"/>
                  <a:gd name="connsiteY8" fmla="*/ 1493920 h 1493920"/>
                  <a:gd name="connsiteX0" fmla="*/ 561624 w 569514"/>
                  <a:gd name="connsiteY0" fmla="*/ 1493920 h 1493920"/>
                  <a:gd name="connsiteX1" fmla="*/ 0 w 569514"/>
                  <a:gd name="connsiteY1" fmla="*/ 1493920 h 1493920"/>
                  <a:gd name="connsiteX2" fmla="*/ 217214 w 569514"/>
                  <a:gd name="connsiteY2" fmla="*/ 746960 h 1493920"/>
                  <a:gd name="connsiteX3" fmla="*/ 217215 w 569514"/>
                  <a:gd name="connsiteY3" fmla="*/ 746960 h 1493920"/>
                  <a:gd name="connsiteX4" fmla="*/ 1 w 569514"/>
                  <a:gd name="connsiteY4" fmla="*/ 0 h 1493920"/>
                  <a:gd name="connsiteX5" fmla="*/ 561625 w 569514"/>
                  <a:gd name="connsiteY5" fmla="*/ 0 h 1493920"/>
                  <a:gd name="connsiteX6" fmla="*/ 344411 w 569514"/>
                  <a:gd name="connsiteY6" fmla="*/ 746960 h 1493920"/>
                  <a:gd name="connsiteX7" fmla="*/ 561624 w 569514"/>
                  <a:gd name="connsiteY7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217215 w 561625"/>
                  <a:gd name="connsiteY3" fmla="*/ 746960 h 1493920"/>
                  <a:gd name="connsiteX4" fmla="*/ 1 w 561625"/>
                  <a:gd name="connsiteY4" fmla="*/ 0 h 1493920"/>
                  <a:gd name="connsiteX5" fmla="*/ 561625 w 561625"/>
                  <a:gd name="connsiteY5" fmla="*/ 0 h 1493920"/>
                  <a:gd name="connsiteX6" fmla="*/ 344411 w 561625"/>
                  <a:gd name="connsiteY6" fmla="*/ 746960 h 1493920"/>
                  <a:gd name="connsiteX7" fmla="*/ 561624 w 561625"/>
                  <a:gd name="connsiteY7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217215 w 561625"/>
                  <a:gd name="connsiteY3" fmla="*/ 746960 h 1493920"/>
                  <a:gd name="connsiteX4" fmla="*/ 1 w 561625"/>
                  <a:gd name="connsiteY4" fmla="*/ 0 h 1493920"/>
                  <a:gd name="connsiteX5" fmla="*/ 561625 w 561625"/>
                  <a:gd name="connsiteY5" fmla="*/ 0 h 1493920"/>
                  <a:gd name="connsiteX6" fmla="*/ 344411 w 561625"/>
                  <a:gd name="connsiteY6" fmla="*/ 746960 h 1493920"/>
                  <a:gd name="connsiteX7" fmla="*/ 561624 w 561625"/>
                  <a:gd name="connsiteY7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217215 w 561625"/>
                  <a:gd name="connsiteY3" fmla="*/ 746960 h 1493920"/>
                  <a:gd name="connsiteX4" fmla="*/ 1 w 561625"/>
                  <a:gd name="connsiteY4" fmla="*/ 0 h 1493920"/>
                  <a:gd name="connsiteX5" fmla="*/ 561625 w 561625"/>
                  <a:gd name="connsiteY5" fmla="*/ 0 h 1493920"/>
                  <a:gd name="connsiteX6" fmla="*/ 344411 w 561625"/>
                  <a:gd name="connsiteY6" fmla="*/ 746960 h 1493920"/>
                  <a:gd name="connsiteX7" fmla="*/ 561624 w 561625"/>
                  <a:gd name="connsiteY7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217215 w 561625"/>
                  <a:gd name="connsiteY3" fmla="*/ 746960 h 1493920"/>
                  <a:gd name="connsiteX4" fmla="*/ 1 w 561625"/>
                  <a:gd name="connsiteY4" fmla="*/ 0 h 1493920"/>
                  <a:gd name="connsiteX5" fmla="*/ 561625 w 561625"/>
                  <a:gd name="connsiteY5" fmla="*/ 0 h 1493920"/>
                  <a:gd name="connsiteX6" fmla="*/ 344411 w 561625"/>
                  <a:gd name="connsiteY6" fmla="*/ 746960 h 1493920"/>
                  <a:gd name="connsiteX7" fmla="*/ 561624 w 561625"/>
                  <a:gd name="connsiteY7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217215 w 561625"/>
                  <a:gd name="connsiteY3" fmla="*/ 746960 h 1493920"/>
                  <a:gd name="connsiteX4" fmla="*/ 1 w 561625"/>
                  <a:gd name="connsiteY4" fmla="*/ 0 h 1493920"/>
                  <a:gd name="connsiteX5" fmla="*/ 561625 w 561625"/>
                  <a:gd name="connsiteY5" fmla="*/ 0 h 1493920"/>
                  <a:gd name="connsiteX6" fmla="*/ 344411 w 561625"/>
                  <a:gd name="connsiteY6" fmla="*/ 746960 h 1493920"/>
                  <a:gd name="connsiteX7" fmla="*/ 561624 w 561625"/>
                  <a:gd name="connsiteY7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217215 w 561625"/>
                  <a:gd name="connsiteY3" fmla="*/ 746960 h 1493920"/>
                  <a:gd name="connsiteX4" fmla="*/ 1 w 561625"/>
                  <a:gd name="connsiteY4" fmla="*/ 0 h 1493920"/>
                  <a:gd name="connsiteX5" fmla="*/ 561625 w 561625"/>
                  <a:gd name="connsiteY5" fmla="*/ 0 h 1493920"/>
                  <a:gd name="connsiteX6" fmla="*/ 344411 w 561625"/>
                  <a:gd name="connsiteY6" fmla="*/ 746960 h 1493920"/>
                  <a:gd name="connsiteX7" fmla="*/ 561624 w 561625"/>
                  <a:gd name="connsiteY7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217215 w 561625"/>
                  <a:gd name="connsiteY3" fmla="*/ 746960 h 1493920"/>
                  <a:gd name="connsiteX4" fmla="*/ 1 w 561625"/>
                  <a:gd name="connsiteY4" fmla="*/ 0 h 1493920"/>
                  <a:gd name="connsiteX5" fmla="*/ 561625 w 561625"/>
                  <a:gd name="connsiteY5" fmla="*/ 0 h 1493920"/>
                  <a:gd name="connsiteX6" fmla="*/ 344411 w 561625"/>
                  <a:gd name="connsiteY6" fmla="*/ 746960 h 1493920"/>
                  <a:gd name="connsiteX7" fmla="*/ 561624 w 561625"/>
                  <a:gd name="connsiteY7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217215 w 561625"/>
                  <a:gd name="connsiteY3" fmla="*/ 746960 h 1493920"/>
                  <a:gd name="connsiteX4" fmla="*/ 1 w 561625"/>
                  <a:gd name="connsiteY4" fmla="*/ 0 h 1493920"/>
                  <a:gd name="connsiteX5" fmla="*/ 561625 w 561625"/>
                  <a:gd name="connsiteY5" fmla="*/ 0 h 1493920"/>
                  <a:gd name="connsiteX6" fmla="*/ 344411 w 561625"/>
                  <a:gd name="connsiteY6" fmla="*/ 746960 h 1493920"/>
                  <a:gd name="connsiteX7" fmla="*/ 561624 w 561625"/>
                  <a:gd name="connsiteY7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1 w 561625"/>
                  <a:gd name="connsiteY3" fmla="*/ 0 h 1493920"/>
                  <a:gd name="connsiteX4" fmla="*/ 561625 w 561625"/>
                  <a:gd name="connsiteY4" fmla="*/ 0 h 1493920"/>
                  <a:gd name="connsiteX5" fmla="*/ 344411 w 561625"/>
                  <a:gd name="connsiteY5" fmla="*/ 746960 h 1493920"/>
                  <a:gd name="connsiteX6" fmla="*/ 561624 w 561625"/>
                  <a:gd name="connsiteY6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1 w 561625"/>
                  <a:gd name="connsiteY3" fmla="*/ 0 h 1493920"/>
                  <a:gd name="connsiteX4" fmla="*/ 561625 w 561625"/>
                  <a:gd name="connsiteY4" fmla="*/ 0 h 1493920"/>
                  <a:gd name="connsiteX5" fmla="*/ 344411 w 561625"/>
                  <a:gd name="connsiteY5" fmla="*/ 746960 h 1493920"/>
                  <a:gd name="connsiteX6" fmla="*/ 561624 w 561625"/>
                  <a:gd name="connsiteY6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1 w 561625"/>
                  <a:gd name="connsiteY3" fmla="*/ 0 h 1493920"/>
                  <a:gd name="connsiteX4" fmla="*/ 561625 w 561625"/>
                  <a:gd name="connsiteY4" fmla="*/ 0 h 1493920"/>
                  <a:gd name="connsiteX5" fmla="*/ 344411 w 561625"/>
                  <a:gd name="connsiteY5" fmla="*/ 746960 h 1493920"/>
                  <a:gd name="connsiteX6" fmla="*/ 561624 w 561625"/>
                  <a:gd name="connsiteY6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1 w 561625"/>
                  <a:gd name="connsiteY3" fmla="*/ 0 h 1493920"/>
                  <a:gd name="connsiteX4" fmla="*/ 561625 w 561625"/>
                  <a:gd name="connsiteY4" fmla="*/ 0 h 1493920"/>
                  <a:gd name="connsiteX5" fmla="*/ 344411 w 561625"/>
                  <a:gd name="connsiteY5" fmla="*/ 746960 h 1493920"/>
                  <a:gd name="connsiteX6" fmla="*/ 561624 w 561625"/>
                  <a:gd name="connsiteY6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1 w 561625"/>
                  <a:gd name="connsiteY3" fmla="*/ 0 h 1493920"/>
                  <a:gd name="connsiteX4" fmla="*/ 561625 w 561625"/>
                  <a:gd name="connsiteY4" fmla="*/ 0 h 1493920"/>
                  <a:gd name="connsiteX5" fmla="*/ 344411 w 561625"/>
                  <a:gd name="connsiteY5" fmla="*/ 746960 h 1493920"/>
                  <a:gd name="connsiteX6" fmla="*/ 561624 w 561625"/>
                  <a:gd name="connsiteY6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1 w 561625"/>
                  <a:gd name="connsiteY3" fmla="*/ 0 h 1493920"/>
                  <a:gd name="connsiteX4" fmla="*/ 561625 w 561625"/>
                  <a:gd name="connsiteY4" fmla="*/ 0 h 1493920"/>
                  <a:gd name="connsiteX5" fmla="*/ 344411 w 561625"/>
                  <a:gd name="connsiteY5" fmla="*/ 746960 h 1493920"/>
                  <a:gd name="connsiteX6" fmla="*/ 561624 w 561625"/>
                  <a:gd name="connsiteY6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1 w 561625"/>
                  <a:gd name="connsiteY3" fmla="*/ 0 h 1493920"/>
                  <a:gd name="connsiteX4" fmla="*/ 561625 w 561625"/>
                  <a:gd name="connsiteY4" fmla="*/ 0 h 1493920"/>
                  <a:gd name="connsiteX5" fmla="*/ 344411 w 561625"/>
                  <a:gd name="connsiteY5" fmla="*/ 746960 h 1493920"/>
                  <a:gd name="connsiteX6" fmla="*/ 561624 w 561625"/>
                  <a:gd name="connsiteY6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1 w 561625"/>
                  <a:gd name="connsiteY3" fmla="*/ 0 h 1493920"/>
                  <a:gd name="connsiteX4" fmla="*/ 561625 w 561625"/>
                  <a:gd name="connsiteY4" fmla="*/ 0 h 1493920"/>
                  <a:gd name="connsiteX5" fmla="*/ 344411 w 561625"/>
                  <a:gd name="connsiteY5" fmla="*/ 746960 h 1493920"/>
                  <a:gd name="connsiteX6" fmla="*/ 561624 w 561625"/>
                  <a:gd name="connsiteY6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1 w 561625"/>
                  <a:gd name="connsiteY3" fmla="*/ 0 h 1493920"/>
                  <a:gd name="connsiteX4" fmla="*/ 561625 w 561625"/>
                  <a:gd name="connsiteY4" fmla="*/ 0 h 1493920"/>
                  <a:gd name="connsiteX5" fmla="*/ 344411 w 561625"/>
                  <a:gd name="connsiteY5" fmla="*/ 746960 h 1493920"/>
                  <a:gd name="connsiteX6" fmla="*/ 561624 w 561625"/>
                  <a:gd name="connsiteY6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1 w 561625"/>
                  <a:gd name="connsiteY3" fmla="*/ 0 h 1493920"/>
                  <a:gd name="connsiteX4" fmla="*/ 561625 w 561625"/>
                  <a:gd name="connsiteY4" fmla="*/ 0 h 1493920"/>
                  <a:gd name="connsiteX5" fmla="*/ 344411 w 561625"/>
                  <a:gd name="connsiteY5" fmla="*/ 746960 h 1493920"/>
                  <a:gd name="connsiteX6" fmla="*/ 561624 w 561625"/>
                  <a:gd name="connsiteY6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1 w 561625"/>
                  <a:gd name="connsiteY3" fmla="*/ 0 h 1493920"/>
                  <a:gd name="connsiteX4" fmla="*/ 561625 w 561625"/>
                  <a:gd name="connsiteY4" fmla="*/ 0 h 1493920"/>
                  <a:gd name="connsiteX5" fmla="*/ 344411 w 561625"/>
                  <a:gd name="connsiteY5" fmla="*/ 746960 h 1493920"/>
                  <a:gd name="connsiteX6" fmla="*/ 561624 w 561625"/>
                  <a:gd name="connsiteY6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1 w 561625"/>
                  <a:gd name="connsiteY3" fmla="*/ 0 h 1493920"/>
                  <a:gd name="connsiteX4" fmla="*/ 561625 w 561625"/>
                  <a:gd name="connsiteY4" fmla="*/ 0 h 1493920"/>
                  <a:gd name="connsiteX5" fmla="*/ 344411 w 561625"/>
                  <a:gd name="connsiteY5" fmla="*/ 746960 h 1493920"/>
                  <a:gd name="connsiteX6" fmla="*/ 561624 w 561625"/>
                  <a:gd name="connsiteY6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1 w 561625"/>
                  <a:gd name="connsiteY3" fmla="*/ 0 h 1493920"/>
                  <a:gd name="connsiteX4" fmla="*/ 561625 w 561625"/>
                  <a:gd name="connsiteY4" fmla="*/ 0 h 1493920"/>
                  <a:gd name="connsiteX5" fmla="*/ 344411 w 561625"/>
                  <a:gd name="connsiteY5" fmla="*/ 746960 h 1493920"/>
                  <a:gd name="connsiteX6" fmla="*/ 561624 w 561625"/>
                  <a:gd name="connsiteY6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1 w 561625"/>
                  <a:gd name="connsiteY3" fmla="*/ 0 h 1493920"/>
                  <a:gd name="connsiteX4" fmla="*/ 561625 w 561625"/>
                  <a:gd name="connsiteY4" fmla="*/ 0 h 1493920"/>
                  <a:gd name="connsiteX5" fmla="*/ 344411 w 561625"/>
                  <a:gd name="connsiteY5" fmla="*/ 746960 h 1493920"/>
                  <a:gd name="connsiteX6" fmla="*/ 561624 w 561625"/>
                  <a:gd name="connsiteY6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1 w 561625"/>
                  <a:gd name="connsiteY3" fmla="*/ 0 h 1493920"/>
                  <a:gd name="connsiteX4" fmla="*/ 561625 w 561625"/>
                  <a:gd name="connsiteY4" fmla="*/ 0 h 1493920"/>
                  <a:gd name="connsiteX5" fmla="*/ 344411 w 561625"/>
                  <a:gd name="connsiteY5" fmla="*/ 746960 h 1493920"/>
                  <a:gd name="connsiteX6" fmla="*/ 561624 w 561625"/>
                  <a:gd name="connsiteY6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1 w 561625"/>
                  <a:gd name="connsiteY3" fmla="*/ 0 h 1493920"/>
                  <a:gd name="connsiteX4" fmla="*/ 561625 w 561625"/>
                  <a:gd name="connsiteY4" fmla="*/ 0 h 1493920"/>
                  <a:gd name="connsiteX5" fmla="*/ 344411 w 561625"/>
                  <a:gd name="connsiteY5" fmla="*/ 746960 h 1493920"/>
                  <a:gd name="connsiteX6" fmla="*/ 561624 w 561625"/>
                  <a:gd name="connsiteY6" fmla="*/ 1493920 h 1493920"/>
                  <a:gd name="connsiteX0" fmla="*/ 561624 w 561625"/>
                  <a:gd name="connsiteY0" fmla="*/ 1493920 h 1493920"/>
                  <a:gd name="connsiteX1" fmla="*/ 0 w 561625"/>
                  <a:gd name="connsiteY1" fmla="*/ 1493920 h 1493920"/>
                  <a:gd name="connsiteX2" fmla="*/ 217214 w 561625"/>
                  <a:gd name="connsiteY2" fmla="*/ 746960 h 1493920"/>
                  <a:gd name="connsiteX3" fmla="*/ 1 w 561625"/>
                  <a:gd name="connsiteY3" fmla="*/ 0 h 1493920"/>
                  <a:gd name="connsiteX4" fmla="*/ 561625 w 561625"/>
                  <a:gd name="connsiteY4" fmla="*/ 0 h 1493920"/>
                  <a:gd name="connsiteX5" fmla="*/ 344411 w 561625"/>
                  <a:gd name="connsiteY5" fmla="*/ 746960 h 1493920"/>
                  <a:gd name="connsiteX6" fmla="*/ 561624 w 561625"/>
                  <a:gd name="connsiteY6" fmla="*/ 1493920 h 1493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625" h="1493920">
                    <a:moveTo>
                      <a:pt x="561624" y="1493920"/>
                    </a:moveTo>
                    <a:cubicBezTo>
                      <a:pt x="326418" y="1356768"/>
                      <a:pt x="245041" y="1353336"/>
                      <a:pt x="0" y="1493920"/>
                    </a:cubicBezTo>
                    <a:cubicBezTo>
                      <a:pt x="141899" y="1370371"/>
                      <a:pt x="214303" y="1056261"/>
                      <a:pt x="217214" y="746960"/>
                    </a:cubicBezTo>
                    <a:cubicBezTo>
                      <a:pt x="206989" y="446938"/>
                      <a:pt x="163845" y="100411"/>
                      <a:pt x="1" y="0"/>
                    </a:cubicBezTo>
                    <a:lnTo>
                      <a:pt x="561625" y="0"/>
                    </a:lnTo>
                    <a:cubicBezTo>
                      <a:pt x="405095" y="72746"/>
                      <a:pt x="343664" y="516531"/>
                      <a:pt x="344411" y="746960"/>
                    </a:cubicBezTo>
                    <a:cubicBezTo>
                      <a:pt x="355383" y="1023785"/>
                      <a:pt x="439804" y="1383402"/>
                      <a:pt x="561624" y="149392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882C75-3A94-414F-8008-0D2B1FCF1882}"/>
                </a:ext>
              </a:extLst>
            </p:cNvPr>
            <p:cNvSpPr txBox="1"/>
            <p:nvPr/>
          </p:nvSpPr>
          <p:spPr>
            <a:xfrm>
              <a:off x="2776344" y="2678793"/>
              <a:ext cx="851035" cy="6192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Machine </a:t>
              </a:r>
            </a:p>
            <a:p>
              <a:pPr marR="0" lv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Learning </a:t>
              </a:r>
              <a:endPara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46C67E-4E20-4511-9CA7-F61C4D798FE3}"/>
                </a:ext>
              </a:extLst>
            </p:cNvPr>
            <p:cNvSpPr txBox="1"/>
            <p:nvPr/>
          </p:nvSpPr>
          <p:spPr>
            <a:xfrm>
              <a:off x="4371135" y="2744707"/>
              <a:ext cx="1319180" cy="6192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Deep </a:t>
              </a:r>
            </a:p>
            <a:p>
              <a:pPr marR="0" lv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Leaning</a:t>
              </a:r>
              <a:endPara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6C5A2AA-EA96-4FC3-B777-92AA0A79CAA0}"/>
              </a:ext>
            </a:extLst>
          </p:cNvPr>
          <p:cNvSpPr txBox="1"/>
          <p:nvPr/>
        </p:nvSpPr>
        <p:spPr>
          <a:xfrm>
            <a:off x="2026920" y="1795482"/>
            <a:ext cx="97956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</a:rPr>
              <a:t>Our research objectives involve adopting a multi-model approach to effectively classify</a:t>
            </a:r>
          </a:p>
          <a:p>
            <a:pPr algn="ctr"/>
            <a:r>
              <a:rPr lang="en-US" sz="2400" dirty="0">
                <a:latin typeface="Arial Narrow" panose="020B0606020202030204" pitchFamily="34" charset="0"/>
              </a:rPr>
              <a:t>sleep disorders. The primary aim is to implement various models including,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1AE69E-3E6B-4F1F-950C-68F5AC06C281}"/>
              </a:ext>
            </a:extLst>
          </p:cNvPr>
          <p:cNvSpPr txBox="1"/>
          <p:nvPr/>
        </p:nvSpPr>
        <p:spPr>
          <a:xfrm>
            <a:off x="2949461" y="4657853"/>
            <a:ext cx="73775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</a:rPr>
              <a:t>To conduct a thorough analysis to determine the best model for </a:t>
            </a:r>
          </a:p>
          <a:p>
            <a:pPr algn="ctr"/>
            <a:r>
              <a:rPr lang="en-US" sz="2400" dirty="0">
                <a:latin typeface="Arial Narrow" panose="020B0606020202030204" pitchFamily="34" charset="0"/>
              </a:rPr>
              <a:t>accurately classifying sleep disorders.</a:t>
            </a:r>
          </a:p>
        </p:txBody>
      </p:sp>
    </p:spTree>
    <p:extLst>
      <p:ext uri="{BB962C8B-B14F-4D97-AF65-F5344CB8AC3E}">
        <p14:creationId xmlns:p14="http://schemas.microsoft.com/office/powerpoint/2010/main" val="232387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FFFD-5E84-40DA-907A-8A12ED16D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73" y="1278294"/>
            <a:ext cx="8354467" cy="463811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D8694-56F9-4C3D-A11A-660C741F4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D968C8-4CC9-49C5-80C9-5A50663CEDE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A3D6D-1646-433D-BBAC-E18F99EB6EF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64C893-843A-42A8-8B38-D2E25652CA8F}" type="datetime5">
              <a:rPr lang="en-US" smtClean="0"/>
              <a:t>3-May-24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9AEA8-F791-4B5C-8057-EED2FF617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Email: ruhulaminshazid@email.com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86479" y="6034805"/>
            <a:ext cx="9066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Narrow" panose="020B0606020202030204" pitchFamily="34" charset="0"/>
              </a:rPr>
              <a:t>Figure 01: </a:t>
            </a:r>
            <a:r>
              <a:rPr lang="en-US" sz="1600" dirty="0">
                <a:latin typeface="Arial Narrow" panose="020B0606020202030204" pitchFamily="34" charset="0"/>
              </a:rPr>
              <a:t>Utilizing Both Machine Learning and Deep Learning Techniques to Classify Sleep Problems</a:t>
            </a:r>
          </a:p>
        </p:txBody>
      </p:sp>
    </p:spTree>
    <p:extLst>
      <p:ext uri="{BB962C8B-B14F-4D97-AF65-F5344CB8AC3E}">
        <p14:creationId xmlns:p14="http://schemas.microsoft.com/office/powerpoint/2010/main" val="275320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FFFD-5E84-40DA-907A-8A12ED16D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 and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D8694-56F9-4C3D-A11A-660C741F4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D968C8-4CC9-49C5-80C9-5A50663CEDE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A3D6D-1646-433D-BBAC-E18F99EB6EF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64C893-843A-42A8-8B38-D2E25652CA8F}" type="datetime5">
              <a:rPr lang="en-US" smtClean="0"/>
              <a:t>3-May-24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9AEA8-F791-4B5C-8057-EED2FF617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Email: ruhulaminshazid@email.com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24537BC-AED1-41B4-B00E-7D456EC45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67988"/>
              </p:ext>
            </p:extLst>
          </p:nvPr>
        </p:nvGraphicFramePr>
        <p:xfrm>
          <a:off x="2110389" y="1683315"/>
          <a:ext cx="7574524" cy="26439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184357">
                  <a:extLst>
                    <a:ext uri="{9D8B030D-6E8A-4147-A177-3AD203B41FA5}">
                      <a16:colId xmlns:a16="http://schemas.microsoft.com/office/drawing/2014/main" val="1263494704"/>
                    </a:ext>
                  </a:extLst>
                </a:gridCol>
                <a:gridCol w="2965923">
                  <a:extLst>
                    <a:ext uri="{9D8B030D-6E8A-4147-A177-3AD203B41FA5}">
                      <a16:colId xmlns:a16="http://schemas.microsoft.com/office/drawing/2014/main" val="19279325"/>
                    </a:ext>
                  </a:extLst>
                </a:gridCol>
                <a:gridCol w="1424244">
                  <a:extLst>
                    <a:ext uri="{9D8B030D-6E8A-4147-A177-3AD203B41FA5}">
                      <a16:colId xmlns:a16="http://schemas.microsoft.com/office/drawing/2014/main" val="297191418"/>
                    </a:ext>
                  </a:extLst>
                </a:gridCol>
              </a:tblGrid>
              <a:tr h="5617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  Reference</a:t>
                      </a:r>
                      <a:endParaRPr lang="en-US" sz="2000" b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  Models</a:t>
                      </a:r>
                      <a:endParaRPr lang="en-US" sz="2000" b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  Accuracy</a:t>
                      </a:r>
                      <a:endParaRPr lang="en-US" sz="2000" b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748918"/>
                  </a:ext>
                </a:extLst>
              </a:tr>
              <a:tr h="332736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  Machine Learning Models</a:t>
                      </a:r>
                      <a:endParaRPr lang="en-US" sz="20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  Random Forest</a:t>
                      </a:r>
                      <a:endParaRPr lang="en-US" sz="20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  88%</a:t>
                      </a:r>
                      <a:endParaRPr lang="en-US" sz="20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378124"/>
                  </a:ext>
                </a:extLst>
              </a:tr>
              <a:tr h="5622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  Gaussian Naïve Bayes</a:t>
                      </a:r>
                      <a:endParaRPr lang="en-US" sz="20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  72%</a:t>
                      </a:r>
                      <a:endParaRPr lang="en-US" sz="20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935378"/>
                  </a:ext>
                </a:extLst>
              </a:tr>
              <a:tr h="332736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  Deep Leaning Models</a:t>
                      </a:r>
                      <a:endParaRPr lang="en-US" sz="20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  1D CNN</a:t>
                      </a:r>
                      <a:endParaRPr lang="en-US" sz="20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  90.67%</a:t>
                      </a:r>
                      <a:endParaRPr lang="en-US" sz="20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288892"/>
                  </a:ext>
                </a:extLst>
              </a:tr>
              <a:tr h="8545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  1D CNN + Bidirectional 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   LSTM</a:t>
                      </a:r>
                      <a:endParaRPr lang="en-US" sz="20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</a:rPr>
                        <a:t>  92%</a:t>
                      </a:r>
                      <a:endParaRPr lang="en-US" sz="20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59883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26920" y="4616413"/>
            <a:ext cx="88108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Deep learning outperforms machine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The hybrid model shows more accuracy than individual models.</a:t>
            </a:r>
          </a:p>
        </p:txBody>
      </p:sp>
    </p:spTree>
    <p:extLst>
      <p:ext uri="{BB962C8B-B14F-4D97-AF65-F5344CB8AC3E}">
        <p14:creationId xmlns:p14="http://schemas.microsoft.com/office/powerpoint/2010/main" val="126880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92FAB-B4C1-475E-97DD-0215A0654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D968C8-4CC9-49C5-80C9-5A50663CEDE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9986D-E36C-4548-A47D-FF69EA6BBD8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64C893-843A-42A8-8B38-D2E25652CA8F}" type="datetime5">
              <a:rPr lang="en-US" smtClean="0"/>
              <a:t>3-May-24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03862-F2D3-4357-891D-DCDDF3641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Email: corresponding@email.com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DA375-E8E0-45A4-B7BC-EF050DB5CD94}"/>
              </a:ext>
            </a:extLst>
          </p:cNvPr>
          <p:cNvSpPr txBox="1"/>
          <p:nvPr/>
        </p:nvSpPr>
        <p:spPr>
          <a:xfrm>
            <a:off x="2250416" y="4899565"/>
            <a:ext cx="3336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 Narrow" panose="020B0606020202030204" pitchFamily="34" charset="0"/>
              </a:rPr>
              <a:t>Confusion Matrix of the Hybrid Mode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3A2215-0838-4AB2-9C18-E4E7412EC772}"/>
              </a:ext>
            </a:extLst>
          </p:cNvPr>
          <p:cNvSpPr txBox="1"/>
          <p:nvPr/>
        </p:nvSpPr>
        <p:spPr>
          <a:xfrm>
            <a:off x="7652552" y="4899565"/>
            <a:ext cx="3133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 Narrow" panose="020B0606020202030204" pitchFamily="34" charset="0"/>
              </a:rPr>
              <a:t>Performance Metrics of Each Mode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EE5CFF-2634-4495-B981-6C5C87C1D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590" y="1162703"/>
            <a:ext cx="5018238" cy="35292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AB2C65-6B41-4CAC-BECC-DF82159D1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358" y="1096024"/>
            <a:ext cx="4354642" cy="36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8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608E-D9ED-43E4-84E9-9F98B049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9BF02-AD82-4ADA-BDDE-A68F81464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920" y="1589013"/>
            <a:ext cx="9804258" cy="2183997"/>
          </a:xfrm>
        </p:spPr>
        <p:txBody>
          <a:bodyPr/>
          <a:lstStyle/>
          <a:p>
            <a:r>
              <a:rPr lang="en-US" sz="2800" dirty="0"/>
              <a:t>Synthetic Data Constraints</a:t>
            </a:r>
          </a:p>
          <a:p>
            <a:r>
              <a:rPr lang="en-US" sz="2800" dirty="0"/>
              <a:t>Model Interpretability Challenge</a:t>
            </a:r>
          </a:p>
          <a:p>
            <a:r>
              <a:rPr lang="en-US" sz="2800" dirty="0"/>
              <a:t>Real-time Monitoring 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10C4C-1CCA-40B3-8BFA-2DF4BBB9B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D968C8-4CC9-49C5-80C9-5A50663CEDE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53E6B-B64F-4F77-A7C6-2926F095C18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64C893-843A-42A8-8B38-D2E25652CA8F}" type="datetime5">
              <a:rPr lang="en-US" smtClean="0"/>
              <a:t>3-May-24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61B07-ABB4-43B5-8B72-0109FEEEF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Email: ruhulaminshazid@email.com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412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2923</TotalTime>
  <Words>431</Words>
  <Application>Microsoft Office PowerPoint</Application>
  <PresentationFormat>Widescreen</PresentationFormat>
  <Paragraphs>107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Narrow</vt:lpstr>
      <vt:lpstr>Arial Rounded MT Bold</vt:lpstr>
      <vt:lpstr>Calibri</vt:lpstr>
      <vt:lpstr>Franklin Gothic Medium Cond</vt:lpstr>
      <vt:lpstr>Impact</vt:lpstr>
      <vt:lpstr>Office Theme</vt:lpstr>
      <vt:lpstr>A Multi-Model Approach for Classifying Sleep Disorders Utilizing Machine Learning and Deep Learning Techniques</vt:lpstr>
      <vt:lpstr>Outline</vt:lpstr>
      <vt:lpstr>Introduction</vt:lpstr>
      <vt:lpstr>Motivation </vt:lpstr>
      <vt:lpstr>Research Objectives</vt:lpstr>
      <vt:lpstr>Methodology</vt:lpstr>
      <vt:lpstr>Result and Analysis</vt:lpstr>
      <vt:lpstr>PowerPoint Presentation</vt:lpstr>
      <vt:lpstr>Limitations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Hussain Nyeem</dc:creator>
  <cp:lastModifiedBy>Ruhul Amin</cp:lastModifiedBy>
  <cp:revision>138</cp:revision>
  <dcterms:created xsi:type="dcterms:W3CDTF">2023-09-15T09:16:52Z</dcterms:created>
  <dcterms:modified xsi:type="dcterms:W3CDTF">2024-05-03T08:26:14Z</dcterms:modified>
</cp:coreProperties>
</file>