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70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7F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42652FD-933C-44F3-B2DC-2C426D6842E4}"/>
              </a:ext>
            </a:extLst>
          </p:cNvPr>
          <p:cNvSpPr txBox="1">
            <a:spLocks/>
          </p:cNvSpPr>
          <p:nvPr userDrawn="1"/>
        </p:nvSpPr>
        <p:spPr>
          <a:xfrm>
            <a:off x="7315200" y="6248400"/>
            <a:ext cx="1233055" cy="228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D968C8-4CC9-49C5-80C9-5A50663CEDE4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3B0E2F5-9ED2-4E4F-A20F-A856FBD29FB4}"/>
              </a:ext>
            </a:extLst>
          </p:cNvPr>
          <p:cNvSpPr txBox="1">
            <a:spLocks/>
          </p:cNvSpPr>
          <p:nvPr userDrawn="1"/>
        </p:nvSpPr>
        <p:spPr>
          <a:xfrm>
            <a:off x="2514600" y="6370962"/>
            <a:ext cx="854046" cy="22849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64C893-843A-42A8-8B38-D2E25652CA8F}" type="datetime5">
              <a:rPr lang="en-US" sz="1000" b="0" smtClean="0">
                <a:solidFill>
                  <a:schemeClr val="tx1"/>
                </a:solidFill>
                <a:latin typeface="Century Gothic" panose="020B0502020202020204" pitchFamily="34" charset="0"/>
              </a:rPr>
              <a:pPr/>
              <a:t>16-Oct-24</a:t>
            </a:fld>
            <a:endParaRPr lang="en-US" sz="10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7F7E86C-A4AB-42EB-BBF0-9C81ECF255C5}"/>
              </a:ext>
            </a:extLst>
          </p:cNvPr>
          <p:cNvSpPr txBox="1">
            <a:spLocks/>
          </p:cNvSpPr>
          <p:nvPr userDrawn="1"/>
        </p:nvSpPr>
        <p:spPr>
          <a:xfrm>
            <a:off x="3657600" y="6362649"/>
            <a:ext cx="2510742" cy="2284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Email: ruhulaminshazid@email.com</a:t>
            </a:r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AFB768-308B-426C-818C-EAA077E3DCD2}"/>
              </a:ext>
            </a:extLst>
          </p:cNvPr>
          <p:cNvSpPr/>
          <p:nvPr userDrawn="1"/>
        </p:nvSpPr>
        <p:spPr>
          <a:xfrm>
            <a:off x="0" y="457200"/>
            <a:ext cx="978408" cy="90685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DBC1-6536-4BF0-90EF-4093893F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4664-C25B-46C5-8F4E-4ED9033F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40A-8E89-4265-97AE-19B47B3E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6DF-B07C-4C47-B035-5AABEDA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5F27-4ADF-4EAB-B8F8-303D1D2D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C4CA-8B95-462E-8202-D6DA67FD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A9B-A51E-429F-A195-2D7A730A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5369-2B2A-4215-880C-3DD0670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0FEE-088B-484C-9C82-F5A0386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A801-D84D-4228-AB41-964983A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0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B888-5A1A-4961-87A6-13B74BD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4F051-D0D9-4DBE-BBDF-3CC2C469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533F-A350-41A7-A4BB-74555339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44CB-7BC7-4613-BEC8-2902D584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0AE9-494C-46C4-960A-30CA9C9A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1148-BD42-451D-998F-13A19F4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9EC3-7991-43DE-A4DA-E6D3BA59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6830-A725-48DB-B66E-86CA6265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B7F1-DE5F-43CC-A887-EB332F54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5E5E6-3832-477D-8EAA-FC60F349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14DB-011D-4DA8-9561-2207616C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CCA5-2639-432F-BADE-7C0CBCA1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C106-274D-4944-841C-BDD45567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19A8-08F4-4863-9865-3B9F01F6B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349-E537-4EB3-B762-FC5E055F8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616AC-534B-4B01-9699-A90659E4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DCB99-9ED3-49A7-9DD0-BD957A72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58977-F621-4EA5-BDB8-E964102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6B6E-BB22-4F19-B354-DA177B03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F7D7-1800-4845-AE4F-DBC6A1F0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357C6-5672-4FB4-BB3D-2A3863F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B5718-9B13-4AE6-869B-D996E8E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97BB7-DA62-4902-A1C8-E50FBC5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7E4B8-E0E2-42A1-9C61-D79A54AF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5739C-3117-4537-95A2-BF288CD8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C83E0-A0F8-43F0-9509-0222CF14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C0DA-D99F-4339-9FAF-13FD84B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C44F-313B-4444-8065-77A245D2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AB6D7-4BC1-4506-BDD0-CCA371C2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470B-6037-4529-82BD-854A020D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B668-6AED-459F-BC5F-754BBBF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25F8-92A6-4D74-8F80-555AF1A0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4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1C1-D1C3-4552-8439-D326947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1101E-16B5-4ADA-92BB-BFE501F1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A2AAD-8CE1-48FC-BE3B-2F7EEF8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681C-9DAA-4D38-8ADD-D16407BC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F7ED-5FCC-4C81-8AF1-980BCDF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ACA4-C4D4-4292-B13F-D9869D62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539-272F-439C-A5AF-0EE4A595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D1B32-4D2B-4B0A-BF8F-A8AA1EA7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AF0A-C9FA-48FF-BE13-4B2FF46F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48EF-05BA-4287-8B90-E424474D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958E-FA34-4B87-A469-4056C23E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CD58-2BC6-46CA-97BF-15DE95AA3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5F016-329A-40BE-81D4-4D5D7276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1D27-5312-40E4-B301-B0F45776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46BC-8752-4878-8B6E-F0121034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C5E-6A93-462F-9A91-E2330107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CE-7048-4292-91F3-A7E0D959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84333-6179-497F-968D-3CE1156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D8576-ACFD-4D2D-A994-BFB11048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C87A-0D22-42F0-B7C5-1110738A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8A8F-BB15-4C34-9675-D092361807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22356-4E3D-4EAE-A5B1-3D52E8A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70CD-62EA-4072-8ED9-D81819F3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76BB-D7C9-4C5D-8D2A-E648D111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0878-746A-4E5D-B42D-85CB9E4078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4769-8C98-48B0-802B-0446797E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F597-DAEB-4D3E-99A4-161ACCB1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EED5-E893-4FC0-AD9E-B8A01EE3A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10B7913-75CB-4CF4-8553-621F70BC91F6}"/>
              </a:ext>
            </a:extLst>
          </p:cNvPr>
          <p:cNvGrpSpPr/>
          <p:nvPr/>
        </p:nvGrpSpPr>
        <p:grpSpPr>
          <a:xfrm>
            <a:off x="838200" y="878611"/>
            <a:ext cx="7696200" cy="4284539"/>
            <a:chOff x="838200" y="878611"/>
            <a:chExt cx="7696200" cy="42845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1D843C-9C7E-40AE-B46E-165ACB5F9D9A}"/>
                </a:ext>
              </a:extLst>
            </p:cNvPr>
            <p:cNvSpPr txBox="1"/>
            <p:nvPr/>
          </p:nvSpPr>
          <p:spPr>
            <a:xfrm>
              <a:off x="838200" y="1295109"/>
              <a:ext cx="76962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Century Gothic" panose="020B0502020202020204" pitchFamily="34" charset="0"/>
                  <a:cs typeface="Times New Roman" panose="02020603050405020304" pitchFamily="18" charset="0"/>
                </a:rPr>
                <a:t>Deep Learning Based Real Time Bengali Multi-Vehicle Number Plate Detection</a:t>
              </a:r>
              <a:endParaRPr lang="en-US" sz="28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D82FE0-60EF-4BEA-9532-330B516FCED3}"/>
                </a:ext>
              </a:extLst>
            </p:cNvPr>
            <p:cNvGrpSpPr/>
            <p:nvPr/>
          </p:nvGrpSpPr>
          <p:grpSpPr>
            <a:xfrm>
              <a:off x="920318" y="878611"/>
              <a:ext cx="1676400" cy="307777"/>
              <a:chOff x="914400" y="873709"/>
              <a:chExt cx="1676400" cy="307777"/>
            </a:xfrm>
          </p:grpSpPr>
          <p:sp>
            <p:nvSpPr>
              <p:cNvPr id="8" name="Rectangle: Single Corner Rounded 7">
                <a:extLst>
                  <a:ext uri="{FF2B5EF4-FFF2-40B4-BE49-F238E27FC236}">
                    <a16:creationId xmlns:a16="http://schemas.microsoft.com/office/drawing/2014/main" id="{AFBB422F-FAB5-42BC-AEA3-B723BE6428BC}"/>
                  </a:ext>
                </a:extLst>
              </p:cNvPr>
              <p:cNvSpPr/>
              <p:nvPr/>
            </p:nvSpPr>
            <p:spPr>
              <a:xfrm rot="16200000">
                <a:off x="1598712" y="189398"/>
                <a:ext cx="307776" cy="1676400"/>
              </a:xfrm>
              <a:prstGeom prst="round1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B65C64AE-DB0B-4509-A9A0-EE6147DC0EA8}"/>
                  </a:ext>
                </a:extLst>
              </p:cNvPr>
              <p:cNvSpPr txBox="1"/>
              <p:nvPr/>
            </p:nvSpPr>
            <p:spPr>
              <a:xfrm>
                <a:off x="1014244" y="873709"/>
                <a:ext cx="1576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Paper ID: 301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797D970-E7EC-4055-9139-9617C8209D3A}"/>
                </a:ext>
              </a:extLst>
            </p:cNvPr>
            <p:cNvGrpSpPr/>
            <p:nvPr/>
          </p:nvGrpSpPr>
          <p:grpSpPr>
            <a:xfrm>
              <a:off x="838200" y="2357937"/>
              <a:ext cx="4485592" cy="1867206"/>
              <a:chOff x="838200" y="2420082"/>
              <a:chExt cx="4485592" cy="186720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391A9A-780C-4E38-A52B-67C5F8CEDF4B}"/>
                  </a:ext>
                </a:extLst>
              </p:cNvPr>
              <p:cNvSpPr txBox="1"/>
              <p:nvPr/>
            </p:nvSpPr>
            <p:spPr>
              <a:xfrm>
                <a:off x="838200" y="2420082"/>
                <a:ext cx="4485592" cy="477054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r>
                  <a:rPr lang="en-US" sz="1400" b="1" dirty="0">
                    <a:latin typeface="Century Gothic" panose="020B0502020202020204" pitchFamily="34" charset="0"/>
                  </a:rPr>
                  <a:t>MD. RUHUL AMIN SHAZID </a:t>
                </a:r>
              </a:p>
              <a:p>
                <a:r>
                  <a:rPr lang="en-US" sz="1100" dirty="0">
                    <a:latin typeface="Century Gothic" panose="020B0502020202020204" pitchFamily="34" charset="0"/>
                  </a:rPr>
                  <a:t>Bangladesh University of Business and Technology, Bangladesh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B0C184-95E6-4FAA-ABB2-3B9E4868320D}"/>
                  </a:ext>
                </a:extLst>
              </p:cNvPr>
              <p:cNvSpPr txBox="1"/>
              <p:nvPr/>
            </p:nvSpPr>
            <p:spPr>
              <a:xfrm>
                <a:off x="838200" y="2877282"/>
                <a:ext cx="4483340" cy="45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Century Gothic" panose="020B0502020202020204" pitchFamily="34" charset="0"/>
                  </a:rPr>
                  <a:t>MD. HASIBUL ISLAM </a:t>
                </a:r>
              </a:p>
              <a:p>
                <a:r>
                  <a:rPr lang="en-US" sz="1100" dirty="0">
                    <a:latin typeface="Century Gothic" panose="020B0502020202020204" pitchFamily="34" charset="0"/>
                  </a:rPr>
                  <a:t>Bangladesh University of Business and Technology, Bangladesh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93C71F-BE1B-44CD-8BCE-3A4F037C6E9B}"/>
                  </a:ext>
                </a:extLst>
              </p:cNvPr>
              <p:cNvSpPr txBox="1"/>
              <p:nvPr/>
            </p:nvSpPr>
            <p:spPr>
              <a:xfrm>
                <a:off x="838200" y="3332946"/>
                <a:ext cx="448334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Century Gothic" panose="020B0502020202020204" pitchFamily="34" charset="0"/>
                  </a:rPr>
                  <a:t>SHANEEN ARA</a:t>
                </a:r>
              </a:p>
              <a:p>
                <a:r>
                  <a:rPr lang="en-US" sz="1100" dirty="0">
                    <a:latin typeface="Century Gothic" panose="020B0502020202020204" pitchFamily="34" charset="0"/>
                  </a:rPr>
                  <a:t>Bangladesh University of Business and Technology, Bangladesh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D77601-1352-4CC1-9688-4EEF2708A63D}"/>
                  </a:ext>
                </a:extLst>
              </p:cNvPr>
              <p:cNvSpPr txBox="1"/>
              <p:nvPr/>
            </p:nvSpPr>
            <p:spPr>
              <a:xfrm>
                <a:off x="838200" y="3810234"/>
                <a:ext cx="448334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Century Gothic" panose="020B0502020202020204" pitchFamily="34" charset="0"/>
                  </a:rPr>
                  <a:t>MD SOHANUR RAHMAN </a:t>
                </a:r>
              </a:p>
              <a:p>
                <a:r>
                  <a:rPr lang="en-US" sz="1100" dirty="0">
                    <a:latin typeface="Century Gothic" panose="020B0502020202020204" pitchFamily="34" charset="0"/>
                  </a:rPr>
                  <a:t>National University, Bangladesh</a:t>
                </a:r>
              </a:p>
            </p:txBody>
          </p:sp>
        </p:grp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6BEC5F11-202E-4AC3-9055-D02CED9B99F2}"/>
                </a:ext>
              </a:extLst>
            </p:cNvPr>
            <p:cNvSpPr txBox="1"/>
            <p:nvPr/>
          </p:nvSpPr>
          <p:spPr>
            <a:xfrm>
              <a:off x="2590800" y="4763040"/>
              <a:ext cx="381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002060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Presented By, </a:t>
              </a:r>
              <a:r>
                <a:rPr lang="en-US" sz="2000" b="1" dirty="0" err="1">
                  <a:solidFill>
                    <a:srgbClr val="002060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Shaneen</a:t>
              </a:r>
              <a:r>
                <a:rPr lang="en-US" sz="2000" b="1" dirty="0">
                  <a:solidFill>
                    <a:srgbClr val="002060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 Ara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84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Evaluation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74D30-465F-4D42-9E19-57550FB81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9" y="1981200"/>
            <a:ext cx="7972702" cy="26559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1909B2-3982-443F-B240-2CDF576756FE}"/>
              </a:ext>
            </a:extLst>
          </p:cNvPr>
          <p:cNvSpPr/>
          <p:nvPr/>
        </p:nvSpPr>
        <p:spPr>
          <a:xfrm>
            <a:off x="1867573" y="5132975"/>
            <a:ext cx="575830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Figure 3: Recall the confidence curve and F1-Confidence Curve</a:t>
            </a:r>
          </a:p>
        </p:txBody>
      </p:sp>
    </p:spTree>
    <p:extLst>
      <p:ext uri="{BB962C8B-B14F-4D97-AF65-F5344CB8AC3E}">
        <p14:creationId xmlns:p14="http://schemas.microsoft.com/office/powerpoint/2010/main" val="11766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Evaluation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64778-153C-45FB-A6E7-AC979A7AF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1"/>
            <a:ext cx="8116586" cy="27038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404C63-F4C7-4E0E-BFD7-4100B7A623F1}"/>
              </a:ext>
            </a:extLst>
          </p:cNvPr>
          <p:cNvSpPr/>
          <p:nvPr/>
        </p:nvSpPr>
        <p:spPr>
          <a:xfrm>
            <a:off x="1390679" y="5069462"/>
            <a:ext cx="636263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Figure 4: illustrates precision and recall and Precision confidence curve</a:t>
            </a:r>
          </a:p>
        </p:txBody>
      </p:sp>
    </p:spTree>
    <p:extLst>
      <p:ext uri="{BB962C8B-B14F-4D97-AF65-F5344CB8AC3E}">
        <p14:creationId xmlns:p14="http://schemas.microsoft.com/office/powerpoint/2010/main" val="311785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Evaluation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57342-87B3-49EC-8161-E898593B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9362"/>
            <a:ext cx="7772400" cy="388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DBB75-58A2-45A3-AEF1-BB0A60F3234C}"/>
              </a:ext>
            </a:extLst>
          </p:cNvPr>
          <p:cNvSpPr/>
          <p:nvPr/>
        </p:nvSpPr>
        <p:spPr>
          <a:xfrm>
            <a:off x="3524277" y="5638800"/>
            <a:ext cx="208582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Figure 5: Batch Results</a:t>
            </a:r>
          </a:p>
        </p:txBody>
      </p:sp>
    </p:spTree>
    <p:extLst>
      <p:ext uri="{BB962C8B-B14F-4D97-AF65-F5344CB8AC3E}">
        <p14:creationId xmlns:p14="http://schemas.microsoft.com/office/powerpoint/2010/main" val="32594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1F16DE9-0305-4191-903A-EBEF4C9EE0F2}"/>
              </a:ext>
            </a:extLst>
          </p:cNvPr>
          <p:cNvSpPr txBox="1"/>
          <p:nvPr/>
        </p:nvSpPr>
        <p:spPr>
          <a:xfrm>
            <a:off x="945513" y="2521059"/>
            <a:ext cx="7252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 High Accuracy: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YOLOv8-based system achieved 97.8% accuracy in real-time Bengali vehicle number plate detection.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Practical Impact: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model improves traffic management and surveillance, performing well across diverse real-world conditions.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Future Enhancements: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Further research will focus on improving adaptability to various number plate formats and challenging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3805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Reference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F8337-C709-4CD3-975D-2364A4E34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69"/>
          <a:stretch/>
        </p:blipFill>
        <p:spPr>
          <a:xfrm>
            <a:off x="841867" y="1606634"/>
            <a:ext cx="7460266" cy="36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1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D6892-3EC3-4994-CDAD-BDAA6847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85" y="1676400"/>
            <a:ext cx="2666695" cy="266669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E437852-1F37-B48B-6606-649F86D67956}"/>
              </a:ext>
            </a:extLst>
          </p:cNvPr>
          <p:cNvSpPr txBox="1"/>
          <p:nvPr/>
        </p:nvSpPr>
        <p:spPr>
          <a:xfrm>
            <a:off x="1053483" y="2459504"/>
            <a:ext cx="4757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Century Gothic" panose="020B0502020202020204" pitchFamily="34" charset="0"/>
                <a:cs typeface="72 Black" panose="020B0A04030603020204" pitchFamily="34" charset="0"/>
              </a:rPr>
              <a:t>Any </a:t>
            </a:r>
          </a:p>
          <a:p>
            <a:pPr algn="ctr"/>
            <a:r>
              <a:rPr lang="en-US" sz="6000" dirty="0">
                <a:latin typeface="Century Gothic" panose="020B0502020202020204" pitchFamily="34" charset="0"/>
                <a:cs typeface="72 Black" panose="020B0A04030603020204" pitchFamily="34" charset="0"/>
              </a:rPr>
              <a:t>Question</a:t>
            </a:r>
            <a:r>
              <a:rPr lang="en-US" sz="6000" dirty="0">
                <a:cs typeface="72 Black" panose="020B0A040306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30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39F6FA-A194-4180-99CC-2BB5330B9272}"/>
              </a:ext>
            </a:extLst>
          </p:cNvPr>
          <p:cNvGrpSpPr/>
          <p:nvPr/>
        </p:nvGrpSpPr>
        <p:grpSpPr>
          <a:xfrm>
            <a:off x="0" y="381000"/>
            <a:ext cx="9144000" cy="4987230"/>
            <a:chOff x="0" y="381000"/>
            <a:chExt cx="9144000" cy="498723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83B667-CEAA-4991-97D0-F74DAD2AB459}"/>
                </a:ext>
              </a:extLst>
            </p:cNvPr>
            <p:cNvSpPr/>
            <p:nvPr/>
          </p:nvSpPr>
          <p:spPr>
            <a:xfrm>
              <a:off x="2781300" y="1828800"/>
              <a:ext cx="3581400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Abstract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Introduction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Related Works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Methodology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Result Analysis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Evaluation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Conclusion</a:t>
              </a:r>
            </a:p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Century Gothic" panose="020B0502020202020204" pitchFamily="34" charset="0"/>
                </a:rPr>
                <a:t>References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5F5BAD5-F889-4ED6-B0D0-DF69B2584479}"/>
                </a:ext>
              </a:extLst>
            </p:cNvPr>
            <p:cNvSpPr/>
            <p:nvPr/>
          </p:nvSpPr>
          <p:spPr>
            <a:xfrm>
              <a:off x="0" y="381000"/>
              <a:ext cx="9144000" cy="10755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Outline</a:t>
              </a:r>
              <a:r>
                <a:rPr lang="en-US" sz="6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89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381000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Abstract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D18F5-EDE3-4858-A42D-99FFE0DC5B07}"/>
              </a:ext>
            </a:extLst>
          </p:cNvPr>
          <p:cNvSpPr/>
          <p:nvPr/>
        </p:nvSpPr>
        <p:spPr>
          <a:xfrm>
            <a:off x="1295400" y="2305615"/>
            <a:ext cx="6553200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study develops an advanced system using YOLOv8 to accurately and quickly detect Bengali vehicle license plates in real-time, outperforming traditional CNN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Leveraging tools like Google Collaboratory Pro, the YOLOv8 model ensures efficient, fast, and accurate real-time detection.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system aims to reduce traffic congestion and revenue leakage, contributing to smarter, more sustainable transportation through deep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554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Introduction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94679-FC7D-48BB-922C-C9CDD8622B4C}"/>
              </a:ext>
            </a:extLst>
          </p:cNvPr>
          <p:cNvSpPr txBox="1"/>
          <p:nvPr/>
        </p:nvSpPr>
        <p:spPr>
          <a:xfrm>
            <a:off x="952500" y="1828800"/>
            <a:ext cx="7239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Real-Time Bengali License Plate Detection: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study uses advanced deep learning techniques to develop a system that accurately detects vehicle license plates in real time, specifically for the Bengali language and diverse environments.</a:t>
            </a:r>
          </a:p>
          <a:p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YOLOv8 for Speed and Accuracy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YOLOv8, an advanced deep learning model, is employed for its faster, more accurate, and easier-to-use features compared to traditional CNN models.</a:t>
            </a:r>
          </a:p>
          <a:p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Use of Modern Tools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Tools like Google Collaboratory Pro and Google Compute Engine are used to ensure real-time functionality and high accuracy in license plate detection.</a:t>
            </a:r>
          </a:p>
          <a:p>
            <a:endParaRPr lang="en-US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Addressing Real-World Challenges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The research aims to solve issues like traffic congestion and revenue leakage through precise license plate detection, contributing to smoother and more efficient transportation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47471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381000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Related Works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80AD66-3A68-47CD-80F9-8F03EEC8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65415"/>
              </p:ext>
            </p:extLst>
          </p:nvPr>
        </p:nvGraphicFramePr>
        <p:xfrm>
          <a:off x="1010574" y="1633020"/>
          <a:ext cx="7122852" cy="40046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7142">
                  <a:extLst>
                    <a:ext uri="{9D8B030D-6E8A-4147-A177-3AD203B41FA5}">
                      <a16:colId xmlns:a16="http://schemas.microsoft.com/office/drawing/2014/main" val="1919241786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510259739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1035742228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2306732971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947777718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626850436"/>
                    </a:ext>
                  </a:extLst>
                </a:gridCol>
              </a:tblGrid>
              <a:tr h="43780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entury Gothic" panose="020B0502020202020204" pitchFamily="34" charset="0"/>
                        </a:rPr>
                        <a:t>Author</a:t>
                      </a:r>
                      <a:endParaRPr lang="en-US" sz="120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entury Gothic" panose="020B0502020202020204" pitchFamily="34" charset="0"/>
                        </a:rPr>
                        <a:t>Name</a:t>
                      </a:r>
                      <a:endParaRPr lang="en-US" sz="120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entury Gothic" panose="020B0502020202020204" pitchFamily="34" charset="0"/>
                        </a:rPr>
                        <a:t>Dataset</a:t>
                      </a:r>
                      <a:endParaRPr lang="en-US" sz="120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entury Gothic" panose="020B0502020202020204" pitchFamily="34" charset="0"/>
                        </a:rPr>
                        <a:t>Approach</a:t>
                      </a:r>
                      <a:endParaRPr lang="en-US" sz="120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entury Gothic" panose="020B0502020202020204" pitchFamily="34" charset="0"/>
                        </a:rPr>
                        <a:t>Research Gap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entury Gothic" panose="020B0502020202020204" pitchFamily="34" charset="0"/>
                        </a:rPr>
                        <a:t>Result</a:t>
                      </a:r>
                      <a:endParaRPr lang="en-US" sz="1200">
                        <a:latin typeface="Century Gothic" panose="020B0502020202020204" pitchFamily="34" charset="0"/>
                      </a:endParaRP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3596745609"/>
                  </a:ext>
                </a:extLst>
              </a:tr>
              <a:tr h="1188937">
                <a:tc>
                  <a:txBody>
                    <a:bodyPr/>
                    <a:lstStyle/>
                    <a:p>
                      <a:r>
                        <a:rPr lang="fi-FI" sz="1200">
                          <a:latin typeface="Century Gothic" panose="020B0502020202020204" pitchFamily="34" charset="0"/>
                        </a:rPr>
                        <a:t>Vaiyapuri et al \cite{n9}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SSA-CNN Model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Multiple datasets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Deep Learning-based VLPR with SSA-CNN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Challenges due to varying angles, shapes, and lighting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Achieved an accuracy of 98.3% (0.983)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3443735046"/>
                  </a:ext>
                </a:extLst>
              </a:tr>
              <a:tr h="1188937">
                <a:tc>
                  <a:txBody>
                    <a:bodyPr/>
                    <a:lstStyle/>
                    <a:p>
                      <a:r>
                        <a:rPr lang="da-DK" sz="1200">
                          <a:latin typeface="Century Gothic" panose="020B0502020202020204" pitchFamily="34" charset="0"/>
                        </a:rPr>
                        <a:t>S. Shen et al \cite{a2}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Enhanced Yolov3 for Real-Time License Plate Detection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Custom car plate database (6668 images)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K-Means algorithm for anchor box optimization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Lack of sufficient car plate datasets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Improved accuracy over original Yolov3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2709379581"/>
                  </a:ext>
                </a:extLst>
              </a:tr>
              <a:tr h="1188937"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D. Baviskar et al \cite{h2}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YOLOv5 and OCR-based ANPR System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Image set (4165 images)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entury Gothic" panose="020B0502020202020204" pitchFamily="34" charset="0"/>
                        </a:rPr>
                        <a:t>YOLOv5 and easyOCR for plate recognition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Real-time applications and adaptability to other formats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Achieved high precision of 99.6% (0.996)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6857320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5DAB37-4B23-4C00-84B0-27A224FE6919}"/>
              </a:ext>
            </a:extLst>
          </p:cNvPr>
          <p:cNvSpPr txBox="1"/>
          <p:nvPr/>
        </p:nvSpPr>
        <p:spPr>
          <a:xfrm>
            <a:off x="2857500" y="5867400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Table 2: </a:t>
            </a:r>
            <a:r>
              <a:rPr lang="en-US" sz="1400" b="1" dirty="0">
                <a:latin typeface="Century Gothic" panose="020B0502020202020204" pitchFamily="34" charset="0"/>
              </a:rPr>
              <a:t>Some Related Works Sample</a:t>
            </a:r>
          </a:p>
        </p:txBody>
      </p:sp>
    </p:spTree>
    <p:extLst>
      <p:ext uri="{BB962C8B-B14F-4D97-AF65-F5344CB8AC3E}">
        <p14:creationId xmlns:p14="http://schemas.microsoft.com/office/powerpoint/2010/main" val="163482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Methodology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9E0A9-029D-D1A1-488D-CEDD0585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855356"/>
            <a:ext cx="7010402" cy="3415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ED41FE-79CC-4FEB-9031-264E38FD7675}"/>
              </a:ext>
            </a:extLst>
          </p:cNvPr>
          <p:cNvSpPr/>
          <p:nvPr/>
        </p:nvSpPr>
        <p:spPr>
          <a:xfrm>
            <a:off x="2941585" y="5562600"/>
            <a:ext cx="326082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Figure 1: Methodology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0571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Methodology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E2B43-6F2F-4FA8-A828-FC723398E179}"/>
              </a:ext>
            </a:extLst>
          </p:cNvPr>
          <p:cNvSpPr/>
          <p:nvPr/>
        </p:nvSpPr>
        <p:spPr>
          <a:xfrm>
            <a:off x="762000" y="17526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Proposed Model Architecture: </a:t>
            </a:r>
            <a:r>
              <a:rPr lang="en-US" sz="1400" dirty="0">
                <a:latin typeface="Century Gothic" panose="020B0502020202020204" pitchFamily="34" charset="0"/>
              </a:rPr>
              <a:t>The system is based on the YOLOv8 architecture, which processes vehicle images, localizes license plates, and recognizes characters using Optical Character Recognition (OCR)​.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Data Gathering: </a:t>
            </a:r>
            <a:r>
              <a:rPr lang="en-US" sz="1400" dirty="0">
                <a:latin typeface="Century Gothic" panose="020B0502020202020204" pitchFamily="34" charset="0"/>
              </a:rPr>
              <a:t>A diverse set of vehicle images is collected, annotated with bounding boxes around license plates, and split into training, validation, and test datasets​.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Data Analysis and Preprocessing: </a:t>
            </a:r>
            <a:r>
              <a:rPr lang="en-US" sz="1400" dirty="0">
                <a:latin typeface="Century Gothic" panose="020B0502020202020204" pitchFamily="34" charset="0"/>
              </a:rPr>
              <a:t>Images are preprocessed by resizing, noise reduction, and shuffling. The dataset is formatted for YOLOv8 to enable accurate model training without needing fixed image dimensions.​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Training and Validation: </a:t>
            </a:r>
            <a:r>
              <a:rPr lang="en-US" sz="1400" dirty="0">
                <a:latin typeface="Century Gothic" panose="020B0502020202020204" pitchFamily="34" charset="0"/>
              </a:rPr>
              <a:t>YOLOv8 is trained using annotated images, with iterative learning processes for improving detection accuracy. The model is regularly validated to fine-tune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entury Gothic" panose="020B0502020202020204" pitchFamily="34" charset="0"/>
              </a:rPr>
              <a:t>Testing and Evaluation: </a:t>
            </a:r>
            <a:r>
              <a:rPr lang="en-US" sz="1400" dirty="0">
                <a:latin typeface="Century Gothic" panose="020B0502020202020204" pitchFamily="34" charset="0"/>
              </a:rPr>
              <a:t>The trained model is tested on unseen images to evaluate performance. Key metrics like precision, recall, F1-score, and accuracy are used to assess the model​</a:t>
            </a:r>
            <a:endParaRPr lang="en-US" sz="1400" b="0" i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Result Analysis</a:t>
            </a:r>
            <a:r>
              <a:rPr lang="en-US" sz="6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D41FE-79CC-4FEB-9031-264E38FD7675}"/>
              </a:ext>
            </a:extLst>
          </p:cNvPr>
          <p:cNvSpPr/>
          <p:nvPr/>
        </p:nvSpPr>
        <p:spPr>
          <a:xfrm>
            <a:off x="2921548" y="5658941"/>
            <a:ext cx="345158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Figure 2: Random Training Video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5A75-689B-BADF-6C18-A44BBD95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/>
          <a:stretch/>
        </p:blipFill>
        <p:spPr>
          <a:xfrm>
            <a:off x="1280853" y="1966515"/>
            <a:ext cx="6720148" cy="32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0" y="409807"/>
            <a:ext cx="9144000" cy="107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Evaluation</a:t>
            </a:r>
            <a:endParaRPr lang="en-US" sz="6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2BCA03-43FE-4A45-8FA3-268DCA56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76657"/>
              </p:ext>
            </p:extLst>
          </p:nvPr>
        </p:nvGraphicFramePr>
        <p:xfrm>
          <a:off x="1638300" y="1797061"/>
          <a:ext cx="5867400" cy="32638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07180">
                  <a:extLst>
                    <a:ext uri="{9D8B030D-6E8A-4147-A177-3AD203B41FA5}">
                      <a16:colId xmlns:a16="http://schemas.microsoft.com/office/drawing/2014/main" val="4071492844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1256383910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Hyperparameters of Models</a:t>
                      </a:r>
                      <a:endParaRPr lang="en-US" sz="1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4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221607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944398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patience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03452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338442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1136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935554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951589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max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26982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warmup bias 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858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994CC01-DEE8-4834-A512-4CAB7C2E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131" y="5394862"/>
            <a:ext cx="39597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Table 2: Hyperparameters used for this work</a:t>
            </a:r>
          </a:p>
        </p:txBody>
      </p:sp>
    </p:spTree>
    <p:extLst>
      <p:ext uri="{BB962C8B-B14F-4D97-AF65-F5344CB8AC3E}">
        <p14:creationId xmlns:p14="http://schemas.microsoft.com/office/powerpoint/2010/main" val="231083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710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Century Gothic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Ruhul Amin</cp:lastModifiedBy>
  <cp:revision>20</cp:revision>
  <dcterms:created xsi:type="dcterms:W3CDTF">2024-10-13T16:03:44Z</dcterms:created>
  <dcterms:modified xsi:type="dcterms:W3CDTF">2024-10-16T14:45:11Z</dcterms:modified>
</cp:coreProperties>
</file>