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96" r:id="rId5"/>
    <p:sldId id="313" r:id="rId6"/>
    <p:sldId id="318" r:id="rId7"/>
    <p:sldId id="294" r:id="rId8"/>
    <p:sldId id="327" r:id="rId9"/>
    <p:sldId id="328" r:id="rId10"/>
    <p:sldId id="330" r:id="rId11"/>
    <p:sldId id="331" r:id="rId12"/>
    <p:sldId id="332" r:id="rId13"/>
    <p:sldId id="333" r:id="rId14"/>
    <p:sldId id="335" r:id="rId15"/>
    <p:sldId id="337" r:id="rId16"/>
    <p:sldId id="31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879" autoAdjust="0"/>
  </p:normalViewPr>
  <p:slideViewPr>
    <p:cSldViewPr snapToGrid="0">
      <p:cViewPr varScale="1">
        <p:scale>
          <a:sx n="73" d="100"/>
          <a:sy n="73" d="100"/>
        </p:scale>
        <p:origin x="41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12/16/2022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12/16/2022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4218" y="1099029"/>
            <a:ext cx="3749040" cy="1325880"/>
          </a:xfrm>
        </p:spPr>
        <p:txBody>
          <a:bodyPr>
            <a:normAutofit/>
          </a:bodyPr>
          <a:lstStyle/>
          <a:p>
            <a:r>
              <a:rPr 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Group-05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904218" y="2166279"/>
            <a:ext cx="3749040" cy="43068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-1805095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-1805096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-1805098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-1805103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-1805105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-1805119</a:t>
            </a:r>
          </a:p>
          <a:p>
            <a:endParaRPr lang="en-US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2C9581-DCBA-41E5-8078-F1A614B2B60C}"/>
              </a:ext>
            </a:extLst>
          </p:cNvPr>
          <p:cNvSpPr/>
          <p:nvPr/>
        </p:nvSpPr>
        <p:spPr>
          <a:xfrm>
            <a:off x="725863" y="2251085"/>
            <a:ext cx="5222450" cy="23755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Programming Learning Platform for School Students</a:t>
            </a:r>
            <a:endParaRPr lang="en-US" sz="40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275782-25BA-4577-B26B-AD77110C1638}"/>
              </a:ext>
            </a:extLst>
          </p:cNvPr>
          <p:cNvSpPr txBox="1"/>
          <p:nvPr/>
        </p:nvSpPr>
        <p:spPr>
          <a:xfrm>
            <a:off x="2013328" y="1357660"/>
            <a:ext cx="2647520" cy="873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-17970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8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CSE 326</a:t>
            </a:r>
            <a:endParaRPr lang="en-US" sz="48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4D5B-3E14-1349-3E16-232AA74E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36525"/>
            <a:ext cx="4937760" cy="1690303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Course Overview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30094C-EC6A-E6F3-2E57-202E962A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756FF3-B3E3-45BC-9607-C07635405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7760" y="1826828"/>
            <a:ext cx="8080248" cy="2684212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sz="24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endParaRPr lang="en-US" sz="240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sz="24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Prerequisite</a:t>
            </a:r>
            <a:endParaRPr lang="en-US" sz="240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sz="24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Skills You Will Develop/Outcome</a:t>
            </a:r>
            <a:endParaRPr lang="en-US" sz="240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sz="24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Broad Overview of Topics</a:t>
            </a:r>
            <a:endParaRPr lang="en-US" sz="240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sz="24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Reviews</a:t>
            </a:r>
            <a:endParaRPr lang="en-US" sz="240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sz="24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Certifications </a:t>
            </a:r>
            <a:endParaRPr lang="en-US" sz="240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5F635BE8-114D-4A75-8F19-87D9B93B4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46877"/>
            <a:ext cx="3474720" cy="365125"/>
          </a:xfrm>
        </p:spPr>
        <p:txBody>
          <a:bodyPr/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Programming Learning Platform for School Students</a:t>
            </a:r>
            <a:endParaRPr lang="en-US" sz="12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191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4D5B-3E14-1349-3E16-232AA74E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36525"/>
            <a:ext cx="4937760" cy="1690303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Limitations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30094C-EC6A-E6F3-2E57-202E962A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756FF3-B3E3-45BC-9607-C07635405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6236" y="722914"/>
            <a:ext cx="8080248" cy="3004252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sz="24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 constraint for implementation</a:t>
            </a:r>
            <a:endParaRPr lang="en-US" sz="240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sz="24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Advanced concepts not covered</a:t>
            </a:r>
            <a:endParaRPr lang="en-US" sz="240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sz="24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Mass adoption would be challenging</a:t>
            </a:r>
            <a:endParaRPr lang="en-US" sz="240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sz="24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Attractive UI is a requirement</a:t>
            </a:r>
            <a:endParaRPr lang="en-US" sz="240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53E23CF1-3F33-44FF-95D5-3D3CD26A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46877"/>
            <a:ext cx="3474720" cy="365125"/>
          </a:xfrm>
        </p:spPr>
        <p:txBody>
          <a:bodyPr/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Programming Learning Platform for School Students</a:t>
            </a:r>
            <a:endParaRPr lang="en-US" sz="12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638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4D5B-3E14-1349-3E16-232AA74E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36525"/>
            <a:ext cx="8940800" cy="1690303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Sir Recommendation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30094C-EC6A-E6F3-2E57-202E962A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756FF3-B3E3-45BC-9607-C07635405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5936" y="2107214"/>
            <a:ext cx="8080248" cy="3004252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Some practice problems after complete the course also weekly and </a:t>
            </a: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continuous lifetime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u="none" strike="noStrike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Review </a:t>
            </a:r>
            <a:r>
              <a:rPr lang="en-US" sz="2400" u="none" strike="noStrike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baad</a:t>
            </a:r>
            <a:endParaRPr lang="en-US" sz="2400" u="none" strike="noStrike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Course creation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badd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Capstone project after courses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Daily Challenge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badd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2400" u="none" strike="noStrike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53E23CF1-3F33-44FF-95D5-3D3CD26A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46877"/>
            <a:ext cx="3474720" cy="365125"/>
          </a:xfrm>
        </p:spPr>
        <p:txBody>
          <a:bodyPr/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Programming Learning Platform for School Students</a:t>
            </a:r>
            <a:endParaRPr lang="en-US" sz="12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524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4D5B-3E14-1349-3E16-232AA74E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780" y="507313"/>
            <a:ext cx="3284740" cy="1325563"/>
          </a:xfrm>
        </p:spPr>
        <p:txBody>
          <a:bodyPr/>
          <a:lstStyle/>
          <a:p>
            <a:pPr algn="l"/>
            <a:r>
              <a:rPr lang="en-GB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8CE0E-745C-A7EE-B0DE-4912A73B0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8680" y="1523048"/>
            <a:ext cx="9710928" cy="2974317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Times New Roman" panose="02020603050405020304" pitchFamily="18" charset="0"/>
              <a:buChar char="֎"/>
            </a:pPr>
            <a:r>
              <a:rPr lang="en-GB" sz="24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online programming language learning platform. 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Times New Roman" panose="02020603050405020304" pitchFamily="18" charset="0"/>
              <a:buChar char="֎"/>
            </a:pPr>
            <a:r>
              <a:rPr lang="en-GB" sz="24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curriculum for school students is designed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Times New Roman" panose="02020603050405020304" pitchFamily="18" charset="0"/>
              <a:buChar char="֎"/>
            </a:pPr>
            <a:r>
              <a:rPr lang="en-GB" sz="24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Different programming </a:t>
            </a:r>
            <a:r>
              <a:rPr lang="en-GB" sz="2400" u="none" strike="noStrike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languages 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Times New Roman" panose="02020603050405020304" pitchFamily="18" charset="0"/>
              <a:buChar char="֎"/>
            </a:pPr>
            <a:r>
              <a:rPr lang="en-GB" sz="24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well thought out guided </a:t>
            </a:r>
            <a:r>
              <a:rPr lang="en-GB" sz="2400" u="none" strike="noStrike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path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Times New Roman" panose="02020603050405020304" pitchFamily="18" charset="0"/>
              <a:buChar char="֎"/>
            </a:pPr>
            <a:r>
              <a:rPr lang="en-GB" sz="24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Also a personalised path which is updated as the student goes on learning</a:t>
            </a:r>
            <a:endParaRPr lang="en-US" sz="240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30094C-EC6A-E6F3-2E57-202E962A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  <p:sp>
        <p:nvSpPr>
          <p:cNvPr id="21" name="Footer Placeholder 6">
            <a:extLst>
              <a:ext uri="{FF2B5EF4-FFF2-40B4-BE49-F238E27FC236}">
                <a16:creationId xmlns:a16="http://schemas.microsoft.com/office/drawing/2014/main" id="{1CA1C87F-4B0E-4B13-B08F-4BE203428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46877"/>
            <a:ext cx="3474720" cy="365125"/>
          </a:xfrm>
        </p:spPr>
        <p:txBody>
          <a:bodyPr/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Programming Learning Platform for School Students</a:t>
            </a:r>
            <a:endParaRPr lang="en-US" sz="12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12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4D5B-3E14-1349-3E16-232AA74E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336" y="501265"/>
            <a:ext cx="8170164" cy="1325563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Motivation 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8CE0E-745C-A7EE-B0DE-4912A73B0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3336" y="905464"/>
            <a:ext cx="11042904" cy="516731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15000"/>
              </a:lnSpc>
              <a:spcBef>
                <a:spcPts val="0"/>
              </a:spcBef>
              <a:buClr>
                <a:schemeClr val="tx1"/>
              </a:buClr>
              <a:buFont typeface="Times New Roman" panose="02020603050405020304" pitchFamily="18" charset="0"/>
              <a:buChar char="֎"/>
            </a:pPr>
            <a:r>
              <a:rPr lang="en-GB" sz="22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Growing Interest in </a:t>
            </a:r>
            <a:r>
              <a:rPr lang="en-GB" sz="2200" u="none" strike="noStrike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buClr>
                <a:schemeClr val="tx1"/>
              </a:buClr>
              <a:buFont typeface="Times New Roman" panose="02020603050405020304" pitchFamily="18" charset="0"/>
              <a:buChar char="֎"/>
            </a:pPr>
            <a:r>
              <a:rPr lang="en-GB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Full learning path for a huge timespan</a:t>
            </a:r>
            <a:endParaRPr lang="en-US" sz="220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buClr>
                <a:schemeClr val="tx1"/>
              </a:buClr>
              <a:buFont typeface="Times New Roman" panose="02020603050405020304" pitchFamily="18" charset="0"/>
              <a:buChar char="֎"/>
            </a:pPr>
            <a:r>
              <a:rPr lang="en-GB" sz="22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Introducing a better avenue to spend time and achieving noteworthy skills simultaneously</a:t>
            </a:r>
            <a:endParaRPr lang="en-US" sz="220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buClr>
                <a:schemeClr val="tx1"/>
              </a:buClr>
              <a:buFont typeface="Times New Roman" panose="02020603050405020304" pitchFamily="18" charset="0"/>
              <a:buChar char="֎"/>
            </a:pPr>
            <a:r>
              <a:rPr lang="en-GB" sz="22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 Framework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tx1"/>
              </a:buClr>
            </a:pPr>
            <a:r>
              <a:rPr lang="en-GB" sz="22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-Abundance of program learning resources but scarcity of properly structured </a:t>
            </a:r>
            <a:r>
              <a:rPr lang="en-GB" sz="2200" u="none" strike="noStrike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curriculum </a:t>
            </a:r>
            <a:endParaRPr lang="en-GB" sz="220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tx1"/>
              </a:buClr>
            </a:pPr>
            <a:r>
              <a:rPr lang="en-GB" sz="22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2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-</a:t>
            </a:r>
            <a:r>
              <a:rPr lang="en-GB" sz="22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 planning to evaluate students’ learnings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buClr>
                <a:schemeClr val="tx1"/>
              </a:buClr>
              <a:buFont typeface="Times New Roman" panose="02020603050405020304" pitchFamily="18" charset="0"/>
              <a:buChar char="֎"/>
            </a:pPr>
            <a:r>
              <a:rPr lang="en-GB" sz="22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Free Access</a:t>
            </a:r>
            <a:endParaRPr lang="en-US" sz="220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2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       -The course contents will be free of cost as students are our target audience</a:t>
            </a:r>
            <a:endParaRPr lang="en-GB" sz="220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buClr>
                <a:schemeClr val="tx1"/>
              </a:buClr>
              <a:buFont typeface="Times New Roman" panose="02020603050405020304" pitchFamily="18" charset="0"/>
              <a:buChar char="֎"/>
            </a:pPr>
            <a:r>
              <a:rPr lang="en-GB" sz="22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-</a:t>
            </a:r>
            <a:r>
              <a:rPr lang="en-GB" sz="22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Prompt for feedback after course completion</a:t>
            </a:r>
            <a:endParaRPr lang="en-US" sz="220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-</a:t>
            </a:r>
            <a:r>
              <a:rPr lang="en-GB" sz="22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Consequent changes if applicable</a:t>
            </a:r>
            <a:endParaRPr lang="en-US" sz="220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30094C-EC6A-E6F3-2E57-202E962A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E69447C1-BDBB-48AF-96FA-C3E5237CC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46877"/>
            <a:ext cx="3474720" cy="365125"/>
          </a:xfrm>
        </p:spPr>
        <p:txBody>
          <a:bodyPr/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Programming Learning Platform for School Students</a:t>
            </a:r>
            <a:endParaRPr lang="en-US" sz="12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37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1CABBF9A-AC19-48D9-D218-D09928CE1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0394" y="3301247"/>
            <a:ext cx="1250823" cy="794641"/>
          </a:xfrm>
          <a:prstGeom prst="rect">
            <a:avLst/>
          </a:prstGeom>
        </p:spPr>
      </p:pic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FEDDE84F-33A7-1FC6-0912-6F42974F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EAF130-911C-4CCE-9C56-272C3AA92A2E}"/>
              </a:ext>
            </a:extLst>
          </p:cNvPr>
          <p:cNvSpPr txBox="1"/>
          <p:nvPr/>
        </p:nvSpPr>
        <p:spPr>
          <a:xfrm>
            <a:off x="5393678" y="1454587"/>
            <a:ext cx="57445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2400" b="1" strike="noStrike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User </a:t>
            </a:r>
            <a:r>
              <a:rPr lang="en-GB" sz="2400" b="1" strike="noStrike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Dashboard</a:t>
            </a:r>
            <a:endParaRPr lang="en-US" sz="2400" b="1" strike="noStrike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2400" b="1" strike="noStrike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Course/Language recommendation </a:t>
            </a:r>
            <a:endParaRPr lang="en-US" sz="2400" b="1" strike="noStrike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Course Enrolment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2400" b="1" strike="noStrike" smtClean="0">
                <a:latin typeface="Times New Roman" panose="02020603050405020304" pitchFamily="18" charset="0"/>
                <a:ea typeface="Arial" panose="020B0604020202020204" pitchFamily="34" charset="0"/>
              </a:rPr>
              <a:t>Course Content</a:t>
            </a:r>
            <a:endParaRPr lang="en-US" sz="2400" b="1" strike="noStrike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2400" b="1" strike="noStrike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Enrolled Course Progression</a:t>
            </a:r>
            <a:endParaRPr lang="en-US" sz="2400" b="1" strike="noStrike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SG" sz="2400" b="1" strike="noStrike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Post Course Practice</a:t>
            </a:r>
            <a:endParaRPr lang="en-US" sz="2400" b="1" strike="noStrike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2400" b="1" strike="noStrike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Evaluation</a:t>
            </a:r>
          </a:p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C97FBD-F4D2-4D99-A071-59FCD94A0CDA}"/>
              </a:ext>
            </a:extLst>
          </p:cNvPr>
          <p:cNvSpPr/>
          <p:nvPr/>
        </p:nvSpPr>
        <p:spPr>
          <a:xfrm>
            <a:off x="776663" y="1640120"/>
            <a:ext cx="3429577" cy="36735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Modules</a:t>
            </a:r>
            <a:endParaRPr lang="en-US" sz="6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8" name="Footer Placeholder 6">
            <a:extLst>
              <a:ext uri="{FF2B5EF4-FFF2-40B4-BE49-F238E27FC236}">
                <a16:creationId xmlns:a16="http://schemas.microsoft.com/office/drawing/2014/main" id="{3E11B072-226F-481B-B2CA-ACC285950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46877"/>
            <a:ext cx="3474720" cy="365125"/>
          </a:xfrm>
        </p:spPr>
        <p:txBody>
          <a:bodyPr/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Programming Learning Platform for School Students</a:t>
            </a:r>
            <a:endParaRPr lang="en-US" sz="12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61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4D5B-3E14-1349-3E16-232AA74E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36" y="181610"/>
            <a:ext cx="5419344" cy="1690303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User </a:t>
            </a:r>
            <a:r>
              <a:rPr lang="en-GB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Dashboard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30094C-EC6A-E6F3-2E57-202E962A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756FF3-B3E3-45BC-9607-C07635405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4816" y="2498101"/>
            <a:ext cx="7431024" cy="1861797"/>
          </a:xfrm>
        </p:spPr>
        <p:txBody>
          <a:bodyPr>
            <a:normAutofit fontScale="92500" lnSpcReduction="10000"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sz="24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Recommend fundamental courses if none taken</a:t>
            </a:r>
            <a:endParaRPr lang="en-US" sz="240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sz="24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Progress in currently enrolled courses</a:t>
            </a:r>
            <a:endParaRPr lang="en-US" sz="240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sz="24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Jump right into learning from where left off</a:t>
            </a:r>
            <a:endParaRPr lang="en-US" sz="240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sz="24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Weekly Goals</a:t>
            </a:r>
            <a:endParaRPr lang="en-US" sz="240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sz="24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 if soft </a:t>
            </a:r>
            <a:r>
              <a:rPr lang="en-GB" sz="2400" u="none" strike="noStrike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timeline </a:t>
            </a:r>
            <a:r>
              <a:rPr lang="en-GB" sz="24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missed </a:t>
            </a:r>
            <a:endParaRPr lang="en-US" sz="240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06B27C76-3A20-4140-8FFE-2E68C2EE6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46877"/>
            <a:ext cx="3474720" cy="365125"/>
          </a:xfrm>
        </p:spPr>
        <p:txBody>
          <a:bodyPr/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Programming Learning Platform for School Students</a:t>
            </a:r>
            <a:endParaRPr lang="en-US" sz="12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66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4D5B-3E14-1349-3E16-232AA74E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816" y="166370"/>
            <a:ext cx="8772144" cy="1690303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Course/Language Recommendation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30094C-EC6A-E6F3-2E57-202E962A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756FF3-B3E3-45BC-9607-C07635405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4816" y="1979941"/>
            <a:ext cx="7431024" cy="1861797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sz="24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More weight to Fundamental courses </a:t>
            </a:r>
            <a:endParaRPr lang="en-US" sz="240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sz="24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Outcome dictates what’s next</a:t>
            </a:r>
            <a:endParaRPr lang="en-US" sz="240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sz="24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 language always in recommendation queue</a:t>
            </a:r>
            <a:endParaRPr lang="en-US" sz="240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52F55CAD-A56F-441D-B63D-0E598828C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46877"/>
            <a:ext cx="3474720" cy="365125"/>
          </a:xfrm>
        </p:spPr>
        <p:txBody>
          <a:bodyPr/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Programming Learning Platform for School Students</a:t>
            </a:r>
            <a:endParaRPr lang="en-US" sz="12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52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4D5B-3E14-1349-3E16-232AA74E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68" y="136525"/>
            <a:ext cx="5132832" cy="1690303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Course Enrolment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30094C-EC6A-E6F3-2E57-202E962A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756FF3-B3E3-45BC-9607-C07635405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7760" y="1903028"/>
            <a:ext cx="7431024" cy="1861797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sz="24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Aptitude test for Intermediate and Advanced Courses</a:t>
            </a:r>
            <a:endParaRPr lang="en-US" sz="240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u="none" strike="noStrike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Enrolment </a:t>
            </a:r>
            <a:r>
              <a:rPr lang="en-GB" sz="24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Successful Messages</a:t>
            </a:r>
            <a:endParaRPr lang="en-US" sz="240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sz="24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Subsequent Dashboard </a:t>
            </a:r>
            <a:r>
              <a:rPr lang="en-GB" sz="2400" u="none" strike="noStrike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Change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Show soft prerequisite before enrolling </a:t>
            </a:r>
            <a:endParaRPr lang="en-US" sz="240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93997D90-01F0-49AC-8264-5A496004D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46877"/>
            <a:ext cx="3474720" cy="365125"/>
          </a:xfrm>
        </p:spPr>
        <p:txBody>
          <a:bodyPr/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Programming Learning Platform for School Students</a:t>
            </a:r>
            <a:endParaRPr lang="en-US" sz="12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385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4D5B-3E14-1349-3E16-232AA74E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36525"/>
            <a:ext cx="5132832" cy="1690303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Topic Content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30094C-EC6A-E6F3-2E57-202E962A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756FF3-B3E3-45BC-9607-C07635405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7760" y="1826828"/>
            <a:ext cx="8080248" cy="1861797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sz="24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Reading Material covering a specific Topic</a:t>
            </a:r>
            <a:endParaRPr lang="en-US" sz="240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sz="24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Discussions platform </a:t>
            </a:r>
            <a:endParaRPr lang="en-US" sz="240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sz="24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Few MCQs for Assessment</a:t>
            </a:r>
            <a:endParaRPr lang="en-US" sz="240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sz="24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Programming problems with personalised difficulty level</a:t>
            </a:r>
            <a:endParaRPr lang="en-US" sz="240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8FA6BC02-F23F-4A0B-B24B-9E8220B65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46877"/>
            <a:ext cx="3474720" cy="365125"/>
          </a:xfrm>
        </p:spPr>
        <p:txBody>
          <a:bodyPr/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Programming Learning Platform for School Students</a:t>
            </a:r>
            <a:endParaRPr lang="en-US" sz="12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489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4D5B-3E14-1349-3E16-232AA74E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4937760" cy="1690303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Evaluation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30094C-EC6A-E6F3-2E57-202E962A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756FF3-B3E3-45BC-9607-C07635405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7760" y="1826828"/>
            <a:ext cx="8080248" cy="1861797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sz="24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MCQs with Radio button options</a:t>
            </a:r>
            <a:endParaRPr lang="en-US" sz="240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sz="24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Programming problems evaluation</a:t>
            </a:r>
            <a:endParaRPr lang="en-US" sz="240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b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Integrated IDE</a:t>
            </a:r>
            <a:endParaRPr lang="en-US" sz="2400" b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b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 Database</a:t>
            </a:r>
            <a:endParaRPr lang="en-US" sz="2400" b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FEA9FA1-3530-45E4-85CF-E91C46A7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46877"/>
            <a:ext cx="3474720" cy="365125"/>
          </a:xfrm>
        </p:spPr>
        <p:txBody>
          <a:bodyPr/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Programming Learning Platform for School Students</a:t>
            </a:r>
            <a:endParaRPr lang="en-US" sz="12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363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{9128871A-1AF7-48A7-BC40-EF60D2262A45}tf56410444_win32</Template>
  <TotalTime>382</TotalTime>
  <Words>395</Words>
  <Application>Microsoft Office PowerPoint</Application>
  <PresentationFormat>Widescreen</PresentationFormat>
  <Paragraphs>103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Times New Roman</vt:lpstr>
      <vt:lpstr>Wingdings</vt:lpstr>
      <vt:lpstr>Office Theme</vt:lpstr>
      <vt:lpstr>Group-05</vt:lpstr>
      <vt:lpstr>Introduction</vt:lpstr>
      <vt:lpstr>Motivation </vt:lpstr>
      <vt:lpstr>PowerPoint Presentation</vt:lpstr>
      <vt:lpstr>User Dashboard</vt:lpstr>
      <vt:lpstr>Course/Language Recommendation</vt:lpstr>
      <vt:lpstr>Course Enrolment</vt:lpstr>
      <vt:lpstr>Topic Content</vt:lpstr>
      <vt:lpstr>Evaluation</vt:lpstr>
      <vt:lpstr>Course Overview</vt:lpstr>
      <vt:lpstr>Limitations</vt:lpstr>
      <vt:lpstr>Sir Recommendation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Group-04</dc:title>
  <dc:creator>1805095 - Md. Mahbubul Haque Milu</dc:creator>
  <cp:lastModifiedBy>1805098 - Md. Shahrukh Islam</cp:lastModifiedBy>
  <cp:revision>9</cp:revision>
  <dcterms:created xsi:type="dcterms:W3CDTF">2022-12-06T15:14:42Z</dcterms:created>
  <dcterms:modified xsi:type="dcterms:W3CDTF">2022-12-16T13:38:55Z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