
<file path=[Content_Types].xml><?xml version="1.0" encoding="utf-8"?>
<Types xmlns="http://schemas.openxmlformats.org/package/2006/content-types">
  <Default Extension="jpeg" ContentType="image/jpe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6" r:id="rId2"/>
    <p:sldId id="265" r:id="rId3"/>
    <p:sldId id="266" r:id="rId4"/>
    <p:sldId id="267" r:id="rId5"/>
    <p:sldId id="268" r:id="rId6"/>
    <p:sldId id="270" r:id="rId7"/>
    <p:sldId id="272" r:id="rId8"/>
    <p:sldId id="276" r:id="rId9"/>
    <p:sldId id="274" r:id="rId10"/>
    <p:sldId id="275" r:id="rId11"/>
    <p:sldId id="277" r:id="rId12"/>
    <p:sldId id="279" r:id="rId13"/>
    <p:sldId id="278" r:id="rId14"/>
    <p:sldId id="280" r:id="rId15"/>
    <p:sldId id="281" r:id="rId16"/>
    <p:sldId id="282" r:id="rId17"/>
    <p:sldId id="284" r:id="rId18"/>
    <p:sldId id="283" r:id="rId19"/>
    <p:sldId id="285" r:id="rId20"/>
    <p:sldId id="286" r:id="rId21"/>
    <p:sldId id="287" r:id="rId22"/>
    <p:sldId id="288" r:id="rId23"/>
    <p:sldId id="289" r:id="rId24"/>
    <p:sldId id="290" r:id="rId25"/>
    <p:sldId id="292" r:id="rId26"/>
    <p:sldId id="291"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8775" autoAdjust="0"/>
  </p:normalViewPr>
  <p:slideViewPr>
    <p:cSldViewPr>
      <p:cViewPr varScale="1">
        <p:scale>
          <a:sx n="76" d="100"/>
          <a:sy n="76" d="100"/>
        </p:scale>
        <p:origin x="1908" y="9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D810E91-F366-4DC1-B7B7-7C1E8DAC99BF}" type="datetimeFigureOut">
              <a:rPr lang="en-US" smtClean="0"/>
              <a:t>5/30/2022</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E1CCEEA-212A-445A-B5B9-3AEB50B92E92}" type="slidenum">
              <a:rPr lang="en-US" smtClean="0"/>
              <a:t>‹#›</a:t>
            </a:fld>
            <a:endParaRPr lang="en-US" dirty="0"/>
          </a:p>
        </p:txBody>
      </p:sp>
    </p:spTree>
    <p:extLst>
      <p:ext uri="{BB962C8B-B14F-4D97-AF65-F5344CB8AC3E}">
        <p14:creationId xmlns:p14="http://schemas.microsoft.com/office/powerpoint/2010/main" val="37393877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E1CCEEA-212A-445A-B5B9-3AEB50B92E92}" type="slidenum">
              <a:rPr lang="en-US" smtClean="0"/>
              <a:t>2</a:t>
            </a:fld>
            <a:endParaRPr lang="en-US"/>
          </a:p>
        </p:txBody>
      </p:sp>
    </p:spTree>
    <p:extLst>
      <p:ext uri="{BB962C8B-B14F-4D97-AF65-F5344CB8AC3E}">
        <p14:creationId xmlns:p14="http://schemas.microsoft.com/office/powerpoint/2010/main" val="19224868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 this diagram to explain the entire process: the theory part. In the next few slides, we will talk about how to actually do it (the practice part). The practice part do not list all the commands needed to run. Only the most important steps are included. Details can be found in the book.</a:t>
            </a:r>
          </a:p>
        </p:txBody>
      </p:sp>
      <p:sp>
        <p:nvSpPr>
          <p:cNvPr id="4" name="Slide Number Placeholder 3"/>
          <p:cNvSpPr>
            <a:spLocks noGrp="1"/>
          </p:cNvSpPr>
          <p:nvPr>
            <p:ph type="sldNum" sz="quarter" idx="5"/>
          </p:nvPr>
        </p:nvSpPr>
        <p:spPr/>
        <p:txBody>
          <a:bodyPr/>
          <a:lstStyle/>
          <a:p>
            <a:fld id="{3E1CCEEA-212A-445A-B5B9-3AEB50B92E92}" type="slidenum">
              <a:rPr lang="en-US" smtClean="0"/>
              <a:t>7</a:t>
            </a:fld>
            <a:endParaRPr lang="en-US" dirty="0"/>
          </a:p>
        </p:txBody>
      </p:sp>
    </p:spTree>
    <p:extLst>
      <p:ext uri="{BB962C8B-B14F-4D97-AF65-F5344CB8AC3E}">
        <p14:creationId xmlns:p14="http://schemas.microsoft.com/office/powerpoint/2010/main" val="38825207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Explain the purpose of the commands: local and remote commands</a:t>
            </a:r>
          </a:p>
        </p:txBody>
      </p:sp>
      <p:sp>
        <p:nvSpPr>
          <p:cNvPr id="4" name="Slide Number Placeholder 3"/>
          <p:cNvSpPr>
            <a:spLocks noGrp="1"/>
          </p:cNvSpPr>
          <p:nvPr>
            <p:ph type="sldNum" sz="quarter" idx="5"/>
          </p:nvPr>
        </p:nvSpPr>
        <p:spPr/>
        <p:txBody>
          <a:bodyPr/>
          <a:lstStyle/>
          <a:p>
            <a:fld id="{3E1CCEEA-212A-445A-B5B9-3AEB50B92E92}" type="slidenum">
              <a:rPr lang="en-US" smtClean="0"/>
              <a:t>8</a:t>
            </a:fld>
            <a:endParaRPr lang="en-US" dirty="0"/>
          </a:p>
        </p:txBody>
      </p:sp>
    </p:spTree>
    <p:extLst>
      <p:ext uri="{BB962C8B-B14F-4D97-AF65-F5344CB8AC3E}">
        <p14:creationId xmlns:p14="http://schemas.microsoft.com/office/powerpoint/2010/main" val="10064862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 use IPv4 only, or we will see some error message. </a:t>
            </a:r>
          </a:p>
          <a:p>
            <a:r>
              <a:rPr lang="en-US" dirty="0"/>
              <a:t>-N: do not execute a remote command. </a:t>
            </a:r>
          </a:p>
          <a:p>
            <a:r>
              <a:rPr lang="en-US" dirty="0"/>
              <a:t>-T: disable pseudo-terminal allocation (save resources). </a:t>
            </a:r>
          </a:p>
        </p:txBody>
      </p:sp>
      <p:sp>
        <p:nvSpPr>
          <p:cNvPr id="4" name="Slide Number Placeholder 3"/>
          <p:cNvSpPr>
            <a:spLocks noGrp="1"/>
          </p:cNvSpPr>
          <p:nvPr>
            <p:ph type="sldNum" sz="quarter" idx="5"/>
          </p:nvPr>
        </p:nvSpPr>
        <p:spPr/>
        <p:txBody>
          <a:bodyPr/>
          <a:lstStyle/>
          <a:p>
            <a:fld id="{3E1CCEEA-212A-445A-B5B9-3AEB50B92E92}" type="slidenum">
              <a:rPr lang="en-US" smtClean="0"/>
              <a:t>13</a:t>
            </a:fld>
            <a:endParaRPr lang="en-US" dirty="0"/>
          </a:p>
        </p:txBody>
      </p:sp>
    </p:spTree>
    <p:extLst>
      <p:ext uri="{BB962C8B-B14F-4D97-AF65-F5344CB8AC3E}">
        <p14:creationId xmlns:p14="http://schemas.microsoft.com/office/powerpoint/2010/main" val="27520842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1CCEEA-212A-445A-B5B9-3AEB50B92E92}" type="slidenum">
              <a:rPr lang="en-US" smtClean="0"/>
              <a:t>18</a:t>
            </a:fld>
            <a:endParaRPr lang="en-US" dirty="0"/>
          </a:p>
        </p:txBody>
      </p:sp>
    </p:spTree>
    <p:extLst>
      <p:ext uri="{BB962C8B-B14F-4D97-AF65-F5344CB8AC3E}">
        <p14:creationId xmlns:p14="http://schemas.microsoft.com/office/powerpoint/2010/main" val="33540956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1CCEEA-212A-445A-B5B9-3AEB50B92E92}" type="slidenum">
              <a:rPr lang="en-US" smtClean="0"/>
              <a:t>26</a:t>
            </a:fld>
            <a:endParaRPr lang="en-US" dirty="0"/>
          </a:p>
        </p:txBody>
      </p:sp>
    </p:spTree>
    <p:extLst>
      <p:ext uri="{BB962C8B-B14F-4D97-AF65-F5344CB8AC3E}">
        <p14:creationId xmlns:p14="http://schemas.microsoft.com/office/powerpoint/2010/main" val="17344766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940F1021-B266-43B3-BDEC-DFA811CAEF20}" type="datetimeFigureOut">
              <a:rPr lang="en-US" smtClean="0"/>
              <a:t>5/30/2022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3903F50-6C8B-4DF5-9707-78408FB2F531}" type="slidenum">
              <a:rPr lang="en-US" smtClean="0"/>
              <a:t>‹#›</a:t>
            </a:fld>
            <a:endParaRPr lang="en-US" dirty="0"/>
          </a:p>
        </p:txBody>
      </p:sp>
    </p:spTree>
    <p:extLst>
      <p:ext uri="{BB962C8B-B14F-4D97-AF65-F5344CB8AC3E}">
        <p14:creationId xmlns:p14="http://schemas.microsoft.com/office/powerpoint/2010/main" val="10996323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40F1021-B266-43B3-BDEC-DFA811CAEF20}" type="datetimeFigureOut">
              <a:rPr lang="en-US" smtClean="0"/>
              <a:t>5/30/2022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3903F50-6C8B-4DF5-9707-78408FB2F531}" type="slidenum">
              <a:rPr lang="en-US" smtClean="0"/>
              <a:t>‹#›</a:t>
            </a:fld>
            <a:endParaRPr lang="en-US" dirty="0"/>
          </a:p>
        </p:txBody>
      </p:sp>
    </p:spTree>
    <p:extLst>
      <p:ext uri="{BB962C8B-B14F-4D97-AF65-F5344CB8AC3E}">
        <p14:creationId xmlns:p14="http://schemas.microsoft.com/office/powerpoint/2010/main" val="19691140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40F1021-B266-43B3-BDEC-DFA811CAEF20}" type="datetimeFigureOut">
              <a:rPr lang="en-US" smtClean="0"/>
              <a:t>5/30/2022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3903F50-6C8B-4DF5-9707-78408FB2F531}" type="slidenum">
              <a:rPr lang="en-US" smtClean="0"/>
              <a:t>‹#›</a:t>
            </a:fld>
            <a:endParaRPr lang="en-US" dirty="0"/>
          </a:p>
        </p:txBody>
      </p:sp>
    </p:spTree>
    <p:extLst>
      <p:ext uri="{BB962C8B-B14F-4D97-AF65-F5344CB8AC3E}">
        <p14:creationId xmlns:p14="http://schemas.microsoft.com/office/powerpoint/2010/main" val="15996034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40F1021-B266-43B3-BDEC-DFA811CAEF20}" type="datetimeFigureOut">
              <a:rPr lang="en-US" smtClean="0"/>
              <a:t>5/30/2022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3903F50-6C8B-4DF5-9707-78408FB2F531}" type="slidenum">
              <a:rPr lang="en-US" smtClean="0"/>
              <a:t>‹#›</a:t>
            </a:fld>
            <a:endParaRPr lang="en-US" dirty="0"/>
          </a:p>
        </p:txBody>
      </p:sp>
    </p:spTree>
    <p:extLst>
      <p:ext uri="{BB962C8B-B14F-4D97-AF65-F5344CB8AC3E}">
        <p14:creationId xmlns:p14="http://schemas.microsoft.com/office/powerpoint/2010/main" val="3574707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40F1021-B266-43B3-BDEC-DFA811CAEF20}" type="datetimeFigureOut">
              <a:rPr lang="en-US" smtClean="0"/>
              <a:t>5/30/2022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3903F50-6C8B-4DF5-9707-78408FB2F531}" type="slidenum">
              <a:rPr lang="en-US" smtClean="0"/>
              <a:t>‹#›</a:t>
            </a:fld>
            <a:endParaRPr lang="en-US" dirty="0"/>
          </a:p>
        </p:txBody>
      </p:sp>
    </p:spTree>
    <p:extLst>
      <p:ext uri="{BB962C8B-B14F-4D97-AF65-F5344CB8AC3E}">
        <p14:creationId xmlns:p14="http://schemas.microsoft.com/office/powerpoint/2010/main" val="37483223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40F1021-B266-43B3-BDEC-DFA811CAEF20}" type="datetimeFigureOut">
              <a:rPr lang="en-US" smtClean="0"/>
              <a:t>5/30/2022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3903F50-6C8B-4DF5-9707-78408FB2F531}" type="slidenum">
              <a:rPr lang="en-US" smtClean="0"/>
              <a:t>‹#›</a:t>
            </a:fld>
            <a:endParaRPr lang="en-US" dirty="0"/>
          </a:p>
        </p:txBody>
      </p:sp>
    </p:spTree>
    <p:extLst>
      <p:ext uri="{BB962C8B-B14F-4D97-AF65-F5344CB8AC3E}">
        <p14:creationId xmlns:p14="http://schemas.microsoft.com/office/powerpoint/2010/main" val="12573291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40F1021-B266-43B3-BDEC-DFA811CAEF20}" type="datetimeFigureOut">
              <a:rPr lang="en-US" smtClean="0"/>
              <a:t>5/30/2022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E3903F50-6C8B-4DF5-9707-78408FB2F531}" type="slidenum">
              <a:rPr lang="en-US" smtClean="0"/>
              <a:t>‹#›</a:t>
            </a:fld>
            <a:endParaRPr lang="en-US" dirty="0"/>
          </a:p>
        </p:txBody>
      </p:sp>
    </p:spTree>
    <p:extLst>
      <p:ext uri="{BB962C8B-B14F-4D97-AF65-F5344CB8AC3E}">
        <p14:creationId xmlns:p14="http://schemas.microsoft.com/office/powerpoint/2010/main" val="33308950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dirty="0"/>
              <a:t>Click to edit Master title style</a:t>
            </a:r>
          </a:p>
        </p:txBody>
      </p:sp>
      <p:sp>
        <p:nvSpPr>
          <p:cNvPr id="3" name="Date Placeholder 2"/>
          <p:cNvSpPr>
            <a:spLocks noGrp="1"/>
          </p:cNvSpPr>
          <p:nvPr>
            <p:ph type="dt" sz="half" idx="10"/>
          </p:nvPr>
        </p:nvSpPr>
        <p:spPr/>
        <p:txBody>
          <a:bodyPr/>
          <a:lstStyle/>
          <a:p>
            <a:fld id="{940F1021-B266-43B3-BDEC-DFA811CAEF20}" type="datetimeFigureOut">
              <a:rPr lang="en-US" smtClean="0"/>
              <a:t>5/30/2022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E3903F50-6C8B-4DF5-9707-78408FB2F531}" type="slidenum">
              <a:rPr lang="en-US" smtClean="0"/>
              <a:t>‹#›</a:t>
            </a:fld>
            <a:endParaRPr lang="en-US" dirty="0"/>
          </a:p>
        </p:txBody>
      </p:sp>
    </p:spTree>
    <p:extLst>
      <p:ext uri="{BB962C8B-B14F-4D97-AF65-F5344CB8AC3E}">
        <p14:creationId xmlns:p14="http://schemas.microsoft.com/office/powerpoint/2010/main" val="30595847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40F1021-B266-43B3-BDEC-DFA811CAEF20}" type="datetimeFigureOut">
              <a:rPr lang="en-US" smtClean="0"/>
              <a:t>5/30/2022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E3903F50-6C8B-4DF5-9707-78408FB2F531}" type="slidenum">
              <a:rPr lang="en-US" smtClean="0"/>
              <a:t>‹#›</a:t>
            </a:fld>
            <a:endParaRPr lang="en-US" dirty="0"/>
          </a:p>
        </p:txBody>
      </p:sp>
    </p:spTree>
    <p:extLst>
      <p:ext uri="{BB962C8B-B14F-4D97-AF65-F5344CB8AC3E}">
        <p14:creationId xmlns:p14="http://schemas.microsoft.com/office/powerpoint/2010/main" val="41267439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40F1021-B266-43B3-BDEC-DFA811CAEF20}" type="datetimeFigureOut">
              <a:rPr lang="en-US" smtClean="0"/>
              <a:t>5/30/2022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3903F50-6C8B-4DF5-9707-78408FB2F531}" type="slidenum">
              <a:rPr lang="en-US" smtClean="0"/>
              <a:t>‹#›</a:t>
            </a:fld>
            <a:endParaRPr lang="en-US" dirty="0"/>
          </a:p>
        </p:txBody>
      </p:sp>
    </p:spTree>
    <p:extLst>
      <p:ext uri="{BB962C8B-B14F-4D97-AF65-F5344CB8AC3E}">
        <p14:creationId xmlns:p14="http://schemas.microsoft.com/office/powerpoint/2010/main" val="25116394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40F1021-B266-43B3-BDEC-DFA811CAEF20}" type="datetimeFigureOut">
              <a:rPr lang="en-US" smtClean="0"/>
              <a:t>5/30/2022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3903F50-6C8B-4DF5-9707-78408FB2F531}" type="slidenum">
              <a:rPr lang="en-US" smtClean="0"/>
              <a:t>‹#›</a:t>
            </a:fld>
            <a:endParaRPr lang="en-US" dirty="0"/>
          </a:p>
        </p:txBody>
      </p:sp>
    </p:spTree>
    <p:extLst>
      <p:ext uri="{BB962C8B-B14F-4D97-AF65-F5344CB8AC3E}">
        <p14:creationId xmlns:p14="http://schemas.microsoft.com/office/powerpoint/2010/main" val="30211854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40F1021-B266-43B3-BDEC-DFA811CAEF20}" type="datetimeFigureOut">
              <a:rPr lang="en-US" smtClean="0"/>
              <a:t>5/30/2022</a:t>
            </a:fld>
            <a:endParaRPr lang="en-US" dirty="0"/>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3903F50-6C8B-4DF5-9707-78408FB2F531}" type="slidenum">
              <a:rPr lang="en-US" smtClean="0"/>
              <a:t>‹#›</a:t>
            </a:fld>
            <a:endParaRPr lang="en-US" dirty="0"/>
          </a:p>
        </p:txBody>
      </p:sp>
    </p:spTree>
    <p:extLst>
      <p:ext uri="{BB962C8B-B14F-4D97-AF65-F5344CB8AC3E}">
        <p14:creationId xmlns:p14="http://schemas.microsoft.com/office/powerpoint/2010/main" val="40859474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tmp"/><Relationship Id="rId2" Type="http://schemas.openxmlformats.org/officeDocument/2006/relationships/hyperlink" Target="http://www.example.com/"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tmp"/><Relationship Id="rId2" Type="http://schemas.openxmlformats.org/officeDocument/2006/relationships/image" Target="../media/image9.tmp"/><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1.tmp"/><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3.tmp"/><Relationship Id="rId4" Type="http://schemas.openxmlformats.org/officeDocument/2006/relationships/image" Target="../media/image12.tmp"/></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tmp"/><Relationship Id="rId2" Type="http://schemas.openxmlformats.org/officeDocument/2006/relationships/image" Target="../media/image14.tmp"/><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tmp"/><Relationship Id="rId2" Type="http://schemas.openxmlformats.org/officeDocument/2006/relationships/image" Target="../media/image16.tmp"/><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9.tmp"/><Relationship Id="rId2" Type="http://schemas.openxmlformats.org/officeDocument/2006/relationships/image" Target="../media/image18.tmp"/><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0.tmp"/><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1.tmp"/><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3.tmp"/><Relationship Id="rId2" Type="http://schemas.openxmlformats.org/officeDocument/2006/relationships/image" Target="../media/image22.tmp"/><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4.tmp"/><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tmp"/><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tmp"/><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tmp"/><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4.tmp"/><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tmp"/><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tmp"/><Relationship Id="rId2" Type="http://schemas.openxmlformats.org/officeDocument/2006/relationships/image" Target="../media/image6.tmp"/><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76400" y="2743200"/>
            <a:ext cx="8915400" cy="1470025"/>
          </a:xfrm>
        </p:spPr>
        <p:txBody>
          <a:bodyPr>
            <a:noAutofit/>
          </a:bodyPr>
          <a:lstStyle/>
          <a:p>
            <a:r>
              <a:rPr lang="en-US" sz="5400" dirty="0"/>
              <a:t>Tunneling and Firewall Evasion</a:t>
            </a:r>
          </a:p>
        </p:txBody>
      </p:sp>
    </p:spTree>
    <p:extLst>
      <p:ext uri="{BB962C8B-B14F-4D97-AF65-F5344CB8AC3E}">
        <p14:creationId xmlns:p14="http://schemas.microsoft.com/office/powerpoint/2010/main" val="5288178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6F35F6-705F-5754-D7A9-A1F03F823BC2}"/>
              </a:ext>
            </a:extLst>
          </p:cNvPr>
          <p:cNvSpPr>
            <a:spLocks noGrp="1"/>
          </p:cNvSpPr>
          <p:nvPr>
            <p:ph type="title"/>
          </p:nvPr>
        </p:nvSpPr>
        <p:spPr/>
        <p:txBody>
          <a:bodyPr/>
          <a:lstStyle/>
          <a:p>
            <a:r>
              <a:rPr lang="en-US" dirty="0"/>
              <a:t>Bypassing Egress Firewall Using VPN</a:t>
            </a:r>
          </a:p>
        </p:txBody>
      </p:sp>
      <p:sp>
        <p:nvSpPr>
          <p:cNvPr id="3" name="Content Placeholder 2">
            <a:extLst>
              <a:ext uri="{FF2B5EF4-FFF2-40B4-BE49-F238E27FC236}">
                <a16:creationId xmlns:a16="http://schemas.microsoft.com/office/drawing/2014/main" id="{8505BF50-7201-9F2F-E61C-CAC77AFD93A3}"/>
              </a:ext>
            </a:extLst>
          </p:cNvPr>
          <p:cNvSpPr>
            <a:spLocks noGrp="1"/>
          </p:cNvSpPr>
          <p:nvPr>
            <p:ph idx="1"/>
          </p:nvPr>
        </p:nvSpPr>
        <p:spPr>
          <a:xfrm>
            <a:off x="609600" y="1600201"/>
            <a:ext cx="10972800" cy="1215633"/>
          </a:xfrm>
        </p:spPr>
        <p:txBody>
          <a:bodyPr>
            <a:normAutofit fontScale="85000" lnSpcReduction="20000"/>
          </a:bodyPr>
          <a:lstStyle/>
          <a:p>
            <a:r>
              <a:rPr lang="en-US" dirty="0"/>
              <a:t>Client: Apollo </a:t>
            </a:r>
          </a:p>
          <a:p>
            <a:pPr lvl="1"/>
            <a:r>
              <a:rPr lang="en-US" dirty="0"/>
              <a:t>access to </a:t>
            </a:r>
            <a:r>
              <a:rPr lang="en-US" dirty="0">
                <a:hlinkClick r:id="rId2"/>
              </a:rPr>
              <a:t>www.example.com</a:t>
            </a:r>
            <a:r>
              <a:rPr lang="en-US" dirty="0"/>
              <a:t> is blocked by the firewall</a:t>
            </a:r>
          </a:p>
          <a:p>
            <a:r>
              <a:rPr lang="en-US" dirty="0"/>
              <a:t>Server: Home</a:t>
            </a:r>
          </a:p>
          <a:p>
            <a:endParaRPr lang="en-US" dirty="0"/>
          </a:p>
        </p:txBody>
      </p:sp>
      <p:pic>
        <p:nvPicPr>
          <p:cNvPr id="5" name="Picture 4" descr="Text&#10;&#10;Description automatically generated">
            <a:extLst>
              <a:ext uri="{FF2B5EF4-FFF2-40B4-BE49-F238E27FC236}">
                <a16:creationId xmlns:a16="http://schemas.microsoft.com/office/drawing/2014/main" id="{94690FD8-C88D-8C74-BBF2-B25F91703B6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0400" y="3657600"/>
            <a:ext cx="10050278" cy="1819529"/>
          </a:xfrm>
          <a:prstGeom prst="rect">
            <a:avLst/>
          </a:prstGeom>
        </p:spPr>
      </p:pic>
      <p:sp>
        <p:nvSpPr>
          <p:cNvPr id="6" name="TextBox 5">
            <a:extLst>
              <a:ext uri="{FF2B5EF4-FFF2-40B4-BE49-F238E27FC236}">
                <a16:creationId xmlns:a16="http://schemas.microsoft.com/office/drawing/2014/main" id="{E995286C-D6BB-0056-2867-B84422729952}"/>
              </a:ext>
            </a:extLst>
          </p:cNvPr>
          <p:cNvSpPr txBox="1"/>
          <p:nvPr/>
        </p:nvSpPr>
        <p:spPr>
          <a:xfrm>
            <a:off x="647700" y="3104654"/>
            <a:ext cx="2065309" cy="461665"/>
          </a:xfrm>
          <a:prstGeom prst="rect">
            <a:avLst/>
          </a:prstGeom>
          <a:noFill/>
        </p:spPr>
        <p:txBody>
          <a:bodyPr wrap="none" rtlCol="0">
            <a:spAutoFit/>
          </a:bodyPr>
          <a:lstStyle/>
          <a:p>
            <a:r>
              <a:rPr lang="en-US" sz="2400" dirty="0"/>
              <a:t>Run it on client</a:t>
            </a:r>
          </a:p>
        </p:txBody>
      </p:sp>
    </p:spTree>
    <p:extLst>
      <p:ext uri="{BB962C8B-B14F-4D97-AF65-F5344CB8AC3E}">
        <p14:creationId xmlns:p14="http://schemas.microsoft.com/office/powerpoint/2010/main" val="8505789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4C80D0-6920-614F-5BC6-6834ED8BC2BC}"/>
              </a:ext>
            </a:extLst>
          </p:cNvPr>
          <p:cNvSpPr>
            <a:spLocks noGrp="1"/>
          </p:cNvSpPr>
          <p:nvPr>
            <p:ph type="title"/>
          </p:nvPr>
        </p:nvSpPr>
        <p:spPr/>
        <p:txBody>
          <a:bodyPr/>
          <a:lstStyle/>
          <a:p>
            <a:r>
              <a:rPr lang="en-US" dirty="0"/>
              <a:t>Configure Client and Server</a:t>
            </a:r>
          </a:p>
        </p:txBody>
      </p:sp>
      <p:sp>
        <p:nvSpPr>
          <p:cNvPr id="3" name="Content Placeholder 2">
            <a:extLst>
              <a:ext uri="{FF2B5EF4-FFF2-40B4-BE49-F238E27FC236}">
                <a16:creationId xmlns:a16="http://schemas.microsoft.com/office/drawing/2014/main" id="{73D796B0-F9DF-51C6-B1B7-F7D7B64EE9C4}"/>
              </a:ext>
            </a:extLst>
          </p:cNvPr>
          <p:cNvSpPr>
            <a:spLocks noGrp="1"/>
          </p:cNvSpPr>
          <p:nvPr>
            <p:ph idx="1"/>
          </p:nvPr>
        </p:nvSpPr>
        <p:spPr/>
        <p:txBody>
          <a:bodyPr/>
          <a:lstStyle/>
          <a:p>
            <a:r>
              <a:rPr lang="en-US" dirty="0"/>
              <a:t>Client: </a:t>
            </a:r>
          </a:p>
          <a:p>
            <a:endParaRPr lang="en-US" dirty="0"/>
          </a:p>
          <a:p>
            <a:endParaRPr lang="en-US" dirty="0"/>
          </a:p>
          <a:p>
            <a:r>
              <a:rPr lang="en-US" dirty="0"/>
              <a:t>Server: Set up NAT </a:t>
            </a:r>
          </a:p>
        </p:txBody>
      </p:sp>
      <p:pic>
        <p:nvPicPr>
          <p:cNvPr id="4" name="Picture 3">
            <a:extLst>
              <a:ext uri="{FF2B5EF4-FFF2-40B4-BE49-F238E27FC236}">
                <a16:creationId xmlns:a16="http://schemas.microsoft.com/office/drawing/2014/main" id="{77DFFCEA-C171-3A7F-8F0C-3B76022516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600" y="2514600"/>
            <a:ext cx="5830114" cy="333422"/>
          </a:xfrm>
          <a:prstGeom prst="rect">
            <a:avLst/>
          </a:prstGeom>
        </p:spPr>
      </p:pic>
      <p:pic>
        <p:nvPicPr>
          <p:cNvPr id="6" name="Picture 5">
            <a:extLst>
              <a:ext uri="{FF2B5EF4-FFF2-40B4-BE49-F238E27FC236}">
                <a16:creationId xmlns:a16="http://schemas.microsoft.com/office/drawing/2014/main" id="{1CC734AE-86F3-A7BF-0CC7-F096029ED34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7900" y="4315619"/>
            <a:ext cx="7944959" cy="342948"/>
          </a:xfrm>
          <a:prstGeom prst="rect">
            <a:avLst/>
          </a:prstGeom>
        </p:spPr>
      </p:pic>
    </p:spTree>
    <p:extLst>
      <p:ext uri="{BB962C8B-B14F-4D97-AF65-F5344CB8AC3E}">
        <p14:creationId xmlns:p14="http://schemas.microsoft.com/office/powerpoint/2010/main" val="36281019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B78AFC-301A-E84C-22F6-0C539B4339E8}"/>
              </a:ext>
            </a:extLst>
          </p:cNvPr>
          <p:cNvSpPr>
            <a:spLocks noGrp="1"/>
          </p:cNvSpPr>
          <p:nvPr>
            <p:ph type="title"/>
          </p:nvPr>
        </p:nvSpPr>
        <p:spPr/>
        <p:txBody>
          <a:bodyPr/>
          <a:lstStyle/>
          <a:p>
            <a:r>
              <a:rPr lang="en-US" dirty="0"/>
              <a:t>Port forwarding</a:t>
            </a:r>
          </a:p>
        </p:txBody>
      </p:sp>
      <p:sp>
        <p:nvSpPr>
          <p:cNvPr id="3" name="Text Placeholder 2">
            <a:extLst>
              <a:ext uri="{FF2B5EF4-FFF2-40B4-BE49-F238E27FC236}">
                <a16:creationId xmlns:a16="http://schemas.microsoft.com/office/drawing/2014/main" id="{000D9161-D9E9-5C28-B910-E756FC8A2BF9}"/>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3849764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032495-183D-9475-3281-839155D51E7D}"/>
              </a:ext>
            </a:extLst>
          </p:cNvPr>
          <p:cNvSpPr>
            <a:spLocks noGrp="1"/>
          </p:cNvSpPr>
          <p:nvPr>
            <p:ph type="title"/>
          </p:nvPr>
        </p:nvSpPr>
        <p:spPr/>
        <p:txBody>
          <a:bodyPr/>
          <a:lstStyle/>
          <a:p>
            <a:r>
              <a:rPr lang="en-US" dirty="0"/>
              <a:t> Evading Ingress Firewall</a:t>
            </a:r>
          </a:p>
        </p:txBody>
      </p:sp>
      <p:pic>
        <p:nvPicPr>
          <p:cNvPr id="5" name="Content Placeholder 4" descr="Diagram&#10;&#10;Description automatically generated">
            <a:extLst>
              <a:ext uri="{FF2B5EF4-FFF2-40B4-BE49-F238E27FC236}">
                <a16:creationId xmlns:a16="http://schemas.microsoft.com/office/drawing/2014/main" id="{4474812F-A716-3265-7004-469881A5D329}"/>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499484" y="2115976"/>
            <a:ext cx="6540500" cy="2626047"/>
          </a:xfrm>
        </p:spPr>
      </p:pic>
      <p:sp>
        <p:nvSpPr>
          <p:cNvPr id="6" name="TextBox 5">
            <a:extLst>
              <a:ext uri="{FF2B5EF4-FFF2-40B4-BE49-F238E27FC236}">
                <a16:creationId xmlns:a16="http://schemas.microsoft.com/office/drawing/2014/main" id="{16B9CCB6-6E04-A9D7-0F48-5148FCEC41B0}"/>
              </a:ext>
            </a:extLst>
          </p:cNvPr>
          <p:cNvSpPr txBox="1"/>
          <p:nvPr/>
        </p:nvSpPr>
        <p:spPr>
          <a:xfrm>
            <a:off x="838200" y="1504453"/>
            <a:ext cx="5168787" cy="461665"/>
          </a:xfrm>
          <a:prstGeom prst="rect">
            <a:avLst/>
          </a:prstGeom>
          <a:noFill/>
        </p:spPr>
        <p:txBody>
          <a:bodyPr wrap="none" rtlCol="0">
            <a:spAutoFit/>
          </a:bodyPr>
          <a:lstStyle/>
          <a:p>
            <a:r>
              <a:rPr lang="en-US" sz="2400" dirty="0"/>
              <a:t>We want to access “work” from “home”</a:t>
            </a:r>
          </a:p>
        </p:txBody>
      </p:sp>
      <p:pic>
        <p:nvPicPr>
          <p:cNvPr id="8" name="Picture 7" descr="Graphical user interface, text, application&#10;&#10;Description automatically generated">
            <a:extLst>
              <a:ext uri="{FF2B5EF4-FFF2-40B4-BE49-F238E27FC236}">
                <a16:creationId xmlns:a16="http://schemas.microsoft.com/office/drawing/2014/main" id="{496748FE-4B23-2B1F-C0F3-EB5D8F7EACA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48000" y="5116829"/>
            <a:ext cx="7668695" cy="962159"/>
          </a:xfrm>
          <a:prstGeom prst="rect">
            <a:avLst/>
          </a:prstGeom>
        </p:spPr>
      </p:pic>
      <p:pic>
        <p:nvPicPr>
          <p:cNvPr id="10" name="Picture 9">
            <a:extLst>
              <a:ext uri="{FF2B5EF4-FFF2-40B4-BE49-F238E27FC236}">
                <a16:creationId xmlns:a16="http://schemas.microsoft.com/office/drawing/2014/main" id="{E7D858C6-E975-C95E-067D-F6B3A9403E9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76300" y="3238599"/>
            <a:ext cx="3648584" cy="266737"/>
          </a:xfrm>
          <a:prstGeom prst="rect">
            <a:avLst/>
          </a:prstGeom>
        </p:spPr>
      </p:pic>
      <p:cxnSp>
        <p:nvCxnSpPr>
          <p:cNvPr id="12" name="Straight Arrow Connector 11">
            <a:extLst>
              <a:ext uri="{FF2B5EF4-FFF2-40B4-BE49-F238E27FC236}">
                <a16:creationId xmlns:a16="http://schemas.microsoft.com/office/drawing/2014/main" id="{FC5D8640-61C2-2F5B-C4E8-45AD865B644D}"/>
              </a:ext>
            </a:extLst>
          </p:cNvPr>
          <p:cNvCxnSpPr>
            <a:cxnSpLocks/>
          </p:cNvCxnSpPr>
          <p:nvPr/>
        </p:nvCxnSpPr>
        <p:spPr>
          <a:xfrm flipV="1">
            <a:off x="6324600" y="4572000"/>
            <a:ext cx="457200" cy="381000"/>
          </a:xfrm>
          <a:prstGeom prst="straightConnector1">
            <a:avLst/>
          </a:prstGeom>
          <a:ln w="28575">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CF9A2747-2CCE-39CB-1987-BE03F6C7A3B6}"/>
              </a:ext>
            </a:extLst>
          </p:cNvPr>
          <p:cNvCxnSpPr>
            <a:cxnSpLocks/>
          </p:cNvCxnSpPr>
          <p:nvPr/>
        </p:nvCxnSpPr>
        <p:spPr>
          <a:xfrm flipV="1">
            <a:off x="4156584" y="2860796"/>
            <a:ext cx="644016" cy="238619"/>
          </a:xfrm>
          <a:prstGeom prst="straightConnector1">
            <a:avLst/>
          </a:prstGeom>
          <a:ln w="28575">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381224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1360B0-19CC-EFC9-25DF-1AD5EBD8864E}"/>
              </a:ext>
            </a:extLst>
          </p:cNvPr>
          <p:cNvSpPr>
            <a:spLocks noGrp="1"/>
          </p:cNvSpPr>
          <p:nvPr>
            <p:ph type="title"/>
          </p:nvPr>
        </p:nvSpPr>
        <p:spPr/>
        <p:txBody>
          <a:bodyPr/>
          <a:lstStyle/>
          <a:p>
            <a:r>
              <a:rPr lang="en-US" dirty="0"/>
              <a:t>Comparison with VPN</a:t>
            </a:r>
          </a:p>
        </p:txBody>
      </p:sp>
      <p:sp>
        <p:nvSpPr>
          <p:cNvPr id="3" name="Content Placeholder 2">
            <a:extLst>
              <a:ext uri="{FF2B5EF4-FFF2-40B4-BE49-F238E27FC236}">
                <a16:creationId xmlns:a16="http://schemas.microsoft.com/office/drawing/2014/main" id="{EECED884-6F2A-DD1B-9C93-41392E7CD15D}"/>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7435115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2B3020-F1B9-301B-C587-1F974D9B92F2}"/>
              </a:ext>
            </a:extLst>
          </p:cNvPr>
          <p:cNvSpPr>
            <a:spLocks noGrp="1"/>
          </p:cNvSpPr>
          <p:nvPr>
            <p:ph type="title"/>
          </p:nvPr>
        </p:nvSpPr>
        <p:spPr/>
        <p:txBody>
          <a:bodyPr/>
          <a:lstStyle/>
          <a:p>
            <a:r>
              <a:rPr lang="en-US" dirty="0"/>
              <a:t>Evading Egress Firewalls</a:t>
            </a:r>
          </a:p>
        </p:txBody>
      </p:sp>
      <p:pic>
        <p:nvPicPr>
          <p:cNvPr id="5" name="Content Placeholder 4">
            <a:extLst>
              <a:ext uri="{FF2B5EF4-FFF2-40B4-BE49-F238E27FC236}">
                <a16:creationId xmlns:a16="http://schemas.microsoft.com/office/drawing/2014/main" id="{14B91ECA-F324-46A5-B13B-1B61DABD219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95400" y="2552578"/>
            <a:ext cx="7992590" cy="876422"/>
          </a:xfrm>
        </p:spPr>
      </p:pic>
      <p:sp>
        <p:nvSpPr>
          <p:cNvPr id="6" name="TextBox 5">
            <a:extLst>
              <a:ext uri="{FF2B5EF4-FFF2-40B4-BE49-F238E27FC236}">
                <a16:creationId xmlns:a16="http://schemas.microsoft.com/office/drawing/2014/main" id="{AB5D6A86-7AD7-95FD-06C4-B7E59925A7E7}"/>
              </a:ext>
            </a:extLst>
          </p:cNvPr>
          <p:cNvSpPr txBox="1"/>
          <p:nvPr/>
        </p:nvSpPr>
        <p:spPr>
          <a:xfrm>
            <a:off x="685800" y="1838980"/>
            <a:ext cx="3196003" cy="523220"/>
          </a:xfrm>
          <a:prstGeom prst="rect">
            <a:avLst/>
          </a:prstGeom>
          <a:noFill/>
        </p:spPr>
        <p:txBody>
          <a:bodyPr wrap="none" rtlCol="0">
            <a:spAutoFit/>
          </a:bodyPr>
          <a:lstStyle/>
          <a:p>
            <a:pPr marL="457200" indent="-457200">
              <a:buFont typeface="Wingdings" panose="05000000000000000000" pitchFamily="2" charset="2"/>
              <a:buChar char="Ø"/>
            </a:pPr>
            <a:r>
              <a:rPr lang="en-US" sz="2800" dirty="0"/>
              <a:t>Create the tunnel</a:t>
            </a:r>
          </a:p>
        </p:txBody>
      </p:sp>
      <p:sp>
        <p:nvSpPr>
          <p:cNvPr id="7" name="TextBox 6">
            <a:extLst>
              <a:ext uri="{FF2B5EF4-FFF2-40B4-BE49-F238E27FC236}">
                <a16:creationId xmlns:a16="http://schemas.microsoft.com/office/drawing/2014/main" id="{13B86BD1-0740-9670-C857-A2662B9D8747}"/>
              </a:ext>
            </a:extLst>
          </p:cNvPr>
          <p:cNvSpPr txBox="1"/>
          <p:nvPr/>
        </p:nvSpPr>
        <p:spPr>
          <a:xfrm>
            <a:off x="685800" y="3733800"/>
            <a:ext cx="7086492" cy="523220"/>
          </a:xfrm>
          <a:prstGeom prst="rect">
            <a:avLst/>
          </a:prstGeom>
          <a:noFill/>
        </p:spPr>
        <p:txBody>
          <a:bodyPr wrap="none" rtlCol="0">
            <a:spAutoFit/>
          </a:bodyPr>
          <a:lstStyle/>
          <a:p>
            <a:pPr marL="457200" indent="-457200">
              <a:buFont typeface="Wingdings" panose="05000000000000000000" pitchFamily="2" charset="2"/>
              <a:buChar char="Ø"/>
            </a:pPr>
            <a:r>
              <a:rPr lang="en-US" sz="2800" dirty="0"/>
              <a:t>Access the blocked site (www.example.com)</a:t>
            </a:r>
          </a:p>
        </p:txBody>
      </p:sp>
      <p:pic>
        <p:nvPicPr>
          <p:cNvPr id="9" name="Picture 8" descr="Text&#10;&#10;Description automatically generated">
            <a:extLst>
              <a:ext uri="{FF2B5EF4-FFF2-40B4-BE49-F238E27FC236}">
                <a16:creationId xmlns:a16="http://schemas.microsoft.com/office/drawing/2014/main" id="{EDEDB22F-8A50-5AE0-FB39-524E5F579C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5400" y="4561820"/>
            <a:ext cx="7811590" cy="1600423"/>
          </a:xfrm>
          <a:prstGeom prst="rect">
            <a:avLst/>
          </a:prstGeom>
        </p:spPr>
      </p:pic>
    </p:spTree>
    <p:extLst>
      <p:ext uri="{BB962C8B-B14F-4D97-AF65-F5344CB8AC3E}">
        <p14:creationId xmlns:p14="http://schemas.microsoft.com/office/powerpoint/2010/main" val="35930351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DC0CFA-9082-664B-7F26-CE7D59569092}"/>
              </a:ext>
            </a:extLst>
          </p:cNvPr>
          <p:cNvSpPr>
            <a:spLocks noGrp="1"/>
          </p:cNvSpPr>
          <p:nvPr>
            <p:ph type="title"/>
          </p:nvPr>
        </p:nvSpPr>
        <p:spPr/>
        <p:txBody>
          <a:bodyPr/>
          <a:lstStyle/>
          <a:p>
            <a:r>
              <a:rPr lang="en-US" dirty="0"/>
              <a:t>Reverse SSH Tunneling</a:t>
            </a:r>
          </a:p>
        </p:txBody>
      </p:sp>
      <p:sp>
        <p:nvSpPr>
          <p:cNvPr id="3" name="Content Placeholder 2">
            <a:extLst>
              <a:ext uri="{FF2B5EF4-FFF2-40B4-BE49-F238E27FC236}">
                <a16:creationId xmlns:a16="http://schemas.microsoft.com/office/drawing/2014/main" id="{A4E61822-16A7-3BB8-CB47-AFE9FAFC7232}"/>
              </a:ext>
            </a:extLst>
          </p:cNvPr>
          <p:cNvSpPr>
            <a:spLocks noGrp="1"/>
          </p:cNvSpPr>
          <p:nvPr>
            <p:ph idx="1"/>
          </p:nvPr>
        </p:nvSpPr>
        <p:spPr/>
        <p:txBody>
          <a:bodyPr/>
          <a:lstStyle/>
          <a:p>
            <a:r>
              <a:rPr lang="en-US" dirty="0"/>
              <a:t>Port forwarding from </a:t>
            </a:r>
            <a:r>
              <a:rPr lang="en-US" dirty="0">
                <a:solidFill>
                  <a:srgbClr val="FF0000"/>
                </a:solidFill>
              </a:rPr>
              <a:t>Server</a:t>
            </a:r>
            <a:r>
              <a:rPr lang="en-US" dirty="0"/>
              <a:t> to Client (reverse)</a:t>
            </a:r>
          </a:p>
          <a:p>
            <a:endParaRPr lang="en-US" dirty="0"/>
          </a:p>
        </p:txBody>
      </p:sp>
      <p:pic>
        <p:nvPicPr>
          <p:cNvPr id="5" name="Picture 4" descr="Diagram&#10;&#10;Description automatically generated">
            <a:extLst>
              <a:ext uri="{FF2B5EF4-FFF2-40B4-BE49-F238E27FC236}">
                <a16:creationId xmlns:a16="http://schemas.microsoft.com/office/drawing/2014/main" id="{A8185427-ED4E-46D1-3D8E-3CF7194A0F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 y="2286000"/>
            <a:ext cx="7544853" cy="2657846"/>
          </a:xfrm>
          <a:prstGeom prst="rect">
            <a:avLst/>
          </a:prstGeom>
        </p:spPr>
      </p:pic>
      <p:pic>
        <p:nvPicPr>
          <p:cNvPr id="7" name="Picture 6">
            <a:extLst>
              <a:ext uri="{FF2B5EF4-FFF2-40B4-BE49-F238E27FC236}">
                <a16:creationId xmlns:a16="http://schemas.microsoft.com/office/drawing/2014/main" id="{6A4E3D5E-74B1-23F1-8393-E7CEE648CBE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3000" y="5348710"/>
            <a:ext cx="8621328" cy="895475"/>
          </a:xfrm>
          <a:prstGeom prst="rect">
            <a:avLst/>
          </a:prstGeom>
        </p:spPr>
      </p:pic>
      <p:cxnSp>
        <p:nvCxnSpPr>
          <p:cNvPr id="8" name="Straight Arrow Connector 7">
            <a:extLst>
              <a:ext uri="{FF2B5EF4-FFF2-40B4-BE49-F238E27FC236}">
                <a16:creationId xmlns:a16="http://schemas.microsoft.com/office/drawing/2014/main" id="{147FFB35-8268-CE08-D440-28D891CC2F6C}"/>
              </a:ext>
            </a:extLst>
          </p:cNvPr>
          <p:cNvCxnSpPr>
            <a:cxnSpLocks/>
          </p:cNvCxnSpPr>
          <p:nvPr/>
        </p:nvCxnSpPr>
        <p:spPr>
          <a:xfrm flipH="1" flipV="1">
            <a:off x="5562600" y="4495800"/>
            <a:ext cx="685800" cy="685800"/>
          </a:xfrm>
          <a:prstGeom prst="straightConnector1">
            <a:avLst/>
          </a:prstGeom>
          <a:ln w="28575">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5C0C4C94-625D-7778-22AA-494C9C38A123}"/>
              </a:ext>
            </a:extLst>
          </p:cNvPr>
          <p:cNvSpPr txBox="1"/>
          <p:nvPr/>
        </p:nvSpPr>
        <p:spPr>
          <a:xfrm>
            <a:off x="2895600" y="3614923"/>
            <a:ext cx="1559851" cy="461665"/>
          </a:xfrm>
          <a:prstGeom prst="rect">
            <a:avLst/>
          </a:prstGeom>
          <a:noFill/>
        </p:spPr>
        <p:txBody>
          <a:bodyPr wrap="none" rtlCol="0">
            <a:spAutoFit/>
          </a:bodyPr>
          <a:lstStyle/>
          <a:p>
            <a:r>
              <a:rPr lang="en-US" sz="2400" b="1" dirty="0">
                <a:solidFill>
                  <a:srgbClr val="FF0000"/>
                </a:solidFill>
              </a:rPr>
              <a:t>SSH Server</a:t>
            </a:r>
          </a:p>
        </p:txBody>
      </p:sp>
    </p:spTree>
    <p:extLst>
      <p:ext uri="{BB962C8B-B14F-4D97-AF65-F5344CB8AC3E}">
        <p14:creationId xmlns:p14="http://schemas.microsoft.com/office/powerpoint/2010/main" val="30866793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EE40A-CE9E-078C-8B96-9949D512F701}"/>
              </a:ext>
            </a:extLst>
          </p:cNvPr>
          <p:cNvSpPr>
            <a:spLocks noGrp="1"/>
          </p:cNvSpPr>
          <p:nvPr>
            <p:ph type="title"/>
          </p:nvPr>
        </p:nvSpPr>
        <p:spPr/>
        <p:txBody>
          <a:bodyPr/>
          <a:lstStyle/>
          <a:p>
            <a:r>
              <a:rPr lang="en-US" dirty="0"/>
              <a:t>Dynamic Port forwarding and</a:t>
            </a:r>
            <a:br>
              <a:rPr lang="en-US" dirty="0"/>
            </a:br>
            <a:r>
              <a:rPr lang="en-US" dirty="0"/>
              <a:t>SOCKS Proxy</a:t>
            </a:r>
          </a:p>
        </p:txBody>
      </p:sp>
      <p:sp>
        <p:nvSpPr>
          <p:cNvPr id="3" name="Text Placeholder 2">
            <a:extLst>
              <a:ext uri="{FF2B5EF4-FFF2-40B4-BE49-F238E27FC236}">
                <a16:creationId xmlns:a16="http://schemas.microsoft.com/office/drawing/2014/main" id="{5E1F0DEE-6C96-797A-2CE9-0D2F292C348E}"/>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895791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7D4449-F94A-85DE-2F32-F68A56C7446F}"/>
              </a:ext>
            </a:extLst>
          </p:cNvPr>
          <p:cNvSpPr>
            <a:spLocks noGrp="1"/>
          </p:cNvSpPr>
          <p:nvPr>
            <p:ph type="title"/>
          </p:nvPr>
        </p:nvSpPr>
        <p:spPr/>
        <p:txBody>
          <a:bodyPr/>
          <a:lstStyle/>
          <a:p>
            <a:r>
              <a:rPr lang="en-US" dirty="0"/>
              <a:t>Dynamic Port Forwarding</a:t>
            </a:r>
          </a:p>
        </p:txBody>
      </p:sp>
      <p:sp>
        <p:nvSpPr>
          <p:cNvPr id="3" name="Content Placeholder 2">
            <a:extLst>
              <a:ext uri="{FF2B5EF4-FFF2-40B4-BE49-F238E27FC236}">
                <a16:creationId xmlns:a16="http://schemas.microsoft.com/office/drawing/2014/main" id="{FC0032D8-6245-25FD-B36C-B2D3617C1FEF}"/>
              </a:ext>
            </a:extLst>
          </p:cNvPr>
          <p:cNvSpPr>
            <a:spLocks noGrp="1"/>
          </p:cNvSpPr>
          <p:nvPr>
            <p:ph idx="1"/>
          </p:nvPr>
        </p:nvSpPr>
        <p:spPr/>
        <p:txBody>
          <a:bodyPr/>
          <a:lstStyle/>
          <a:p>
            <a:r>
              <a:rPr lang="en-US" dirty="0"/>
              <a:t>Static port forwarding</a:t>
            </a:r>
          </a:p>
          <a:p>
            <a:pPr lvl="1"/>
            <a:r>
              <a:rPr lang="en-US" dirty="0"/>
              <a:t>Destinations are fixed</a:t>
            </a:r>
          </a:p>
          <a:p>
            <a:pPr lvl="1"/>
            <a:r>
              <a:rPr lang="en-US" dirty="0"/>
              <a:t>One tunnel for each destination</a:t>
            </a:r>
          </a:p>
          <a:p>
            <a:r>
              <a:rPr lang="en-US" dirty="0"/>
              <a:t>Dynamic port forwarding</a:t>
            </a:r>
          </a:p>
          <a:p>
            <a:pPr lvl="1"/>
            <a:r>
              <a:rPr lang="en-US" dirty="0"/>
              <a:t>Destinations are NOT fixed</a:t>
            </a:r>
          </a:p>
          <a:p>
            <a:pPr lvl="1"/>
            <a:r>
              <a:rPr lang="en-US" dirty="0"/>
              <a:t>One tunnel for many destinations</a:t>
            </a:r>
          </a:p>
          <a:p>
            <a:pPr lvl="1"/>
            <a:r>
              <a:rPr lang="en-US" dirty="0"/>
              <a:t>Therefore, typically called </a:t>
            </a:r>
            <a:r>
              <a:rPr lang="en-US" dirty="0">
                <a:solidFill>
                  <a:srgbClr val="FF0000"/>
                </a:solidFill>
              </a:rPr>
              <a:t>Proxy</a:t>
            </a:r>
          </a:p>
        </p:txBody>
      </p:sp>
    </p:spTree>
    <p:extLst>
      <p:ext uri="{BB962C8B-B14F-4D97-AF65-F5344CB8AC3E}">
        <p14:creationId xmlns:p14="http://schemas.microsoft.com/office/powerpoint/2010/main" val="39777614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C16748-C8F9-EEDA-BA69-C45EB1E8E770}"/>
              </a:ext>
            </a:extLst>
          </p:cNvPr>
          <p:cNvSpPr>
            <a:spLocks noGrp="1"/>
          </p:cNvSpPr>
          <p:nvPr>
            <p:ph type="title"/>
          </p:nvPr>
        </p:nvSpPr>
        <p:spPr/>
        <p:txBody>
          <a:bodyPr/>
          <a:lstStyle/>
          <a:p>
            <a:r>
              <a:rPr lang="en-US" dirty="0"/>
              <a:t>An Experiment</a:t>
            </a:r>
          </a:p>
        </p:txBody>
      </p:sp>
      <p:pic>
        <p:nvPicPr>
          <p:cNvPr id="5" name="Content Placeholder 4" descr="Text&#10;&#10;Description automatically generated with medium confidence">
            <a:extLst>
              <a:ext uri="{FF2B5EF4-FFF2-40B4-BE49-F238E27FC236}">
                <a16:creationId xmlns:a16="http://schemas.microsoft.com/office/drawing/2014/main" id="{329752B8-DCD3-6E6C-8C33-C4ED4DD3C03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19200" y="2484674"/>
            <a:ext cx="5496692" cy="876422"/>
          </a:xfrm>
        </p:spPr>
      </p:pic>
      <p:pic>
        <p:nvPicPr>
          <p:cNvPr id="7" name="Picture 6">
            <a:extLst>
              <a:ext uri="{FF2B5EF4-FFF2-40B4-BE49-F238E27FC236}">
                <a16:creationId xmlns:a16="http://schemas.microsoft.com/office/drawing/2014/main" id="{022FCCA2-C6D8-E18E-3D11-70D4D689308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5400" y="4648200"/>
            <a:ext cx="8554644" cy="809738"/>
          </a:xfrm>
          <a:prstGeom prst="rect">
            <a:avLst/>
          </a:prstGeom>
        </p:spPr>
      </p:pic>
      <p:sp>
        <p:nvSpPr>
          <p:cNvPr id="8" name="TextBox 7">
            <a:extLst>
              <a:ext uri="{FF2B5EF4-FFF2-40B4-BE49-F238E27FC236}">
                <a16:creationId xmlns:a16="http://schemas.microsoft.com/office/drawing/2014/main" id="{E33A3832-BBE6-AC5E-E976-BC3CA3F17B0D}"/>
              </a:ext>
            </a:extLst>
          </p:cNvPr>
          <p:cNvSpPr txBox="1"/>
          <p:nvPr/>
        </p:nvSpPr>
        <p:spPr>
          <a:xfrm>
            <a:off x="771543" y="1724322"/>
            <a:ext cx="3196003" cy="523220"/>
          </a:xfrm>
          <a:prstGeom prst="rect">
            <a:avLst/>
          </a:prstGeom>
          <a:noFill/>
        </p:spPr>
        <p:txBody>
          <a:bodyPr wrap="none" rtlCol="0">
            <a:spAutoFit/>
          </a:bodyPr>
          <a:lstStyle/>
          <a:p>
            <a:pPr marL="457200" indent="-457200">
              <a:buFont typeface="Wingdings" panose="05000000000000000000" pitchFamily="2" charset="2"/>
              <a:buChar char="Ø"/>
            </a:pPr>
            <a:r>
              <a:rPr lang="en-US" sz="2800" dirty="0"/>
              <a:t>Create the tunnel</a:t>
            </a:r>
          </a:p>
        </p:txBody>
      </p:sp>
      <p:sp>
        <p:nvSpPr>
          <p:cNvPr id="9" name="TextBox 8">
            <a:extLst>
              <a:ext uri="{FF2B5EF4-FFF2-40B4-BE49-F238E27FC236}">
                <a16:creationId xmlns:a16="http://schemas.microsoft.com/office/drawing/2014/main" id="{6629DE32-A0E8-2D97-A057-DF4B6A50FAE7}"/>
              </a:ext>
            </a:extLst>
          </p:cNvPr>
          <p:cNvSpPr txBox="1"/>
          <p:nvPr/>
        </p:nvSpPr>
        <p:spPr>
          <a:xfrm>
            <a:off x="784243" y="4049139"/>
            <a:ext cx="4698209" cy="523220"/>
          </a:xfrm>
          <a:prstGeom prst="rect">
            <a:avLst/>
          </a:prstGeom>
          <a:noFill/>
        </p:spPr>
        <p:txBody>
          <a:bodyPr wrap="none" rtlCol="0">
            <a:spAutoFit/>
          </a:bodyPr>
          <a:lstStyle/>
          <a:p>
            <a:pPr marL="457200" indent="-457200">
              <a:buFont typeface="Wingdings" panose="05000000000000000000" pitchFamily="2" charset="2"/>
              <a:buChar char="Ø"/>
            </a:pPr>
            <a:r>
              <a:rPr lang="en-US" sz="2800" dirty="0"/>
              <a:t>Use </a:t>
            </a:r>
            <a:r>
              <a:rPr lang="en-US" sz="2800" dirty="0">
                <a:solidFill>
                  <a:srgbClr val="FF0000"/>
                </a:solidFill>
              </a:rPr>
              <a:t>localhost:9000 </a:t>
            </a:r>
            <a:r>
              <a:rPr lang="en-US" sz="2800" dirty="0"/>
              <a:t>as proxy</a:t>
            </a:r>
          </a:p>
        </p:txBody>
      </p:sp>
    </p:spTree>
    <p:extLst>
      <p:ext uri="{BB962C8B-B14F-4D97-AF65-F5344CB8AC3E}">
        <p14:creationId xmlns:p14="http://schemas.microsoft.com/office/powerpoint/2010/main" val="23660100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7754" y="304800"/>
            <a:ext cx="9549245" cy="914400"/>
          </a:xfrm>
        </p:spPr>
        <p:txBody>
          <a:bodyPr>
            <a:noAutofit/>
          </a:bodyPr>
          <a:lstStyle/>
          <a:p>
            <a:pPr algn="l"/>
            <a:r>
              <a:rPr lang="en-US" dirty="0"/>
              <a:t>Outline</a:t>
            </a:r>
          </a:p>
        </p:txBody>
      </p:sp>
      <p:sp>
        <p:nvSpPr>
          <p:cNvPr id="3" name="Content Placeholder 2"/>
          <p:cNvSpPr>
            <a:spLocks noGrp="1"/>
          </p:cNvSpPr>
          <p:nvPr>
            <p:ph idx="1"/>
          </p:nvPr>
        </p:nvSpPr>
        <p:spPr>
          <a:xfrm>
            <a:off x="685800" y="1524000"/>
            <a:ext cx="10972800" cy="4038600"/>
          </a:xfrm>
        </p:spPr>
        <p:txBody>
          <a:bodyPr>
            <a:normAutofit/>
          </a:bodyPr>
          <a:lstStyle/>
          <a:p>
            <a:r>
              <a:rPr lang="en-US" dirty="0"/>
              <a:t>VPN Tunnels</a:t>
            </a:r>
          </a:p>
          <a:p>
            <a:r>
              <a:rPr lang="en-US" dirty="0"/>
              <a:t>Port Forwarding</a:t>
            </a:r>
          </a:p>
          <a:p>
            <a:r>
              <a:rPr lang="en-US" dirty="0"/>
              <a:t>SOCKS Proxy</a:t>
            </a:r>
          </a:p>
          <a:p>
            <a:pPr marL="0" lvl="1" indent="0">
              <a:buNone/>
            </a:pPr>
            <a:endParaRPr lang="en-US" sz="2000" dirty="0"/>
          </a:p>
        </p:txBody>
      </p:sp>
    </p:spTree>
    <p:extLst>
      <p:ext uri="{BB962C8B-B14F-4D97-AF65-F5344CB8AC3E}">
        <p14:creationId xmlns:p14="http://schemas.microsoft.com/office/powerpoint/2010/main" val="8501595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363ADA-1A0B-321A-C471-2391909537AC}"/>
              </a:ext>
            </a:extLst>
          </p:cNvPr>
          <p:cNvSpPr>
            <a:spLocks noGrp="1"/>
          </p:cNvSpPr>
          <p:nvPr>
            <p:ph type="title"/>
          </p:nvPr>
        </p:nvSpPr>
        <p:spPr/>
        <p:txBody>
          <a:bodyPr/>
          <a:lstStyle/>
          <a:p>
            <a:r>
              <a:rPr lang="en-US" dirty="0"/>
              <a:t>Use Another Host As Proxy</a:t>
            </a:r>
          </a:p>
        </p:txBody>
      </p:sp>
      <p:pic>
        <p:nvPicPr>
          <p:cNvPr id="5" name="Content Placeholder 4" descr="Text&#10;&#10;Description automatically generated with medium confidence">
            <a:extLst>
              <a:ext uri="{FF2B5EF4-FFF2-40B4-BE49-F238E27FC236}">
                <a16:creationId xmlns:a16="http://schemas.microsoft.com/office/drawing/2014/main" id="{1B8A2B18-1A51-139C-8B0D-C908D52643B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19200" y="2554226"/>
            <a:ext cx="8945223" cy="1400370"/>
          </a:xfrm>
        </p:spPr>
      </p:pic>
      <p:sp>
        <p:nvSpPr>
          <p:cNvPr id="6" name="TextBox 5">
            <a:extLst>
              <a:ext uri="{FF2B5EF4-FFF2-40B4-BE49-F238E27FC236}">
                <a16:creationId xmlns:a16="http://schemas.microsoft.com/office/drawing/2014/main" id="{D1201005-A3DA-374D-E735-9AF48EB01463}"/>
              </a:ext>
            </a:extLst>
          </p:cNvPr>
          <p:cNvSpPr txBox="1"/>
          <p:nvPr/>
        </p:nvSpPr>
        <p:spPr>
          <a:xfrm>
            <a:off x="771543" y="1724322"/>
            <a:ext cx="5649880" cy="523220"/>
          </a:xfrm>
          <a:prstGeom prst="rect">
            <a:avLst/>
          </a:prstGeom>
          <a:noFill/>
        </p:spPr>
        <p:txBody>
          <a:bodyPr wrap="none" rtlCol="0">
            <a:spAutoFit/>
          </a:bodyPr>
          <a:lstStyle/>
          <a:p>
            <a:pPr marL="457200" indent="-457200">
              <a:buFont typeface="Wingdings" panose="05000000000000000000" pitchFamily="2" charset="2"/>
              <a:buChar char="Ø"/>
            </a:pPr>
            <a:r>
              <a:rPr lang="en-US" sz="2800" dirty="0"/>
              <a:t>Apollo’s IP address: 192.168.60.5</a:t>
            </a:r>
          </a:p>
        </p:txBody>
      </p:sp>
    </p:spTree>
    <p:extLst>
      <p:ext uri="{BB962C8B-B14F-4D97-AF65-F5344CB8AC3E}">
        <p14:creationId xmlns:p14="http://schemas.microsoft.com/office/powerpoint/2010/main" val="31194487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65992E-3A7B-ACB9-151C-DBA1E0BA5400}"/>
              </a:ext>
            </a:extLst>
          </p:cNvPr>
          <p:cNvSpPr>
            <a:spLocks noGrp="1"/>
          </p:cNvSpPr>
          <p:nvPr>
            <p:ph type="title"/>
          </p:nvPr>
        </p:nvSpPr>
        <p:spPr/>
        <p:txBody>
          <a:bodyPr/>
          <a:lstStyle/>
          <a:p>
            <a:r>
              <a:rPr lang="en-US" dirty="0"/>
              <a:t>Configure Browser to Use Proxy</a:t>
            </a:r>
          </a:p>
        </p:txBody>
      </p:sp>
      <p:pic>
        <p:nvPicPr>
          <p:cNvPr id="5" name="Content Placeholder 4" descr="Table&#10;&#10;Description automatically generated">
            <a:extLst>
              <a:ext uri="{FF2B5EF4-FFF2-40B4-BE49-F238E27FC236}">
                <a16:creationId xmlns:a16="http://schemas.microsoft.com/office/drawing/2014/main" id="{D3DA4F1D-4274-9A1C-F300-B2FC94841AE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9600" y="1600200"/>
            <a:ext cx="8291259" cy="4525963"/>
          </a:xfrm>
        </p:spPr>
      </p:pic>
    </p:spTree>
    <p:extLst>
      <p:ext uri="{BB962C8B-B14F-4D97-AF65-F5344CB8AC3E}">
        <p14:creationId xmlns:p14="http://schemas.microsoft.com/office/powerpoint/2010/main" val="31107932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50ADCD-1998-6C64-EFCB-2999AA1030DE}"/>
              </a:ext>
            </a:extLst>
          </p:cNvPr>
          <p:cNvSpPr>
            <a:spLocks noGrp="1"/>
          </p:cNvSpPr>
          <p:nvPr>
            <p:ph type="title"/>
          </p:nvPr>
        </p:nvSpPr>
        <p:spPr/>
        <p:txBody>
          <a:bodyPr/>
          <a:lstStyle/>
          <a:p>
            <a:r>
              <a:rPr lang="en-US" dirty="0"/>
              <a:t>The SOCKS Protocol</a:t>
            </a:r>
          </a:p>
        </p:txBody>
      </p:sp>
      <p:sp>
        <p:nvSpPr>
          <p:cNvPr id="3" name="Content Placeholder 2">
            <a:extLst>
              <a:ext uri="{FF2B5EF4-FFF2-40B4-BE49-F238E27FC236}">
                <a16:creationId xmlns:a16="http://schemas.microsoft.com/office/drawing/2014/main" id="{E443E4AF-8D8E-5B65-8E27-8F60A54A6301}"/>
              </a:ext>
            </a:extLst>
          </p:cNvPr>
          <p:cNvSpPr>
            <a:spLocks noGrp="1"/>
          </p:cNvSpPr>
          <p:nvPr>
            <p:ph idx="1"/>
          </p:nvPr>
        </p:nvSpPr>
        <p:spPr/>
        <p:txBody>
          <a:bodyPr/>
          <a:lstStyle/>
          <a:p>
            <a:r>
              <a:rPr lang="en-US" dirty="0"/>
              <a:t>How does the dynamic port forwarding work?</a:t>
            </a:r>
          </a:p>
          <a:p>
            <a:pPr lvl="1"/>
            <a:r>
              <a:rPr lang="en-US" dirty="0"/>
              <a:t>The destination is not specified</a:t>
            </a:r>
          </a:p>
          <a:p>
            <a:pPr lvl="1"/>
            <a:r>
              <a:rPr lang="en-US" dirty="0"/>
              <a:t>The client must tell the proxy the destination information</a:t>
            </a:r>
          </a:p>
          <a:p>
            <a:pPr lvl="1"/>
            <a:r>
              <a:rPr lang="en-US" dirty="0"/>
              <a:t>The client and proxy use a protocol for that purpose</a:t>
            </a:r>
          </a:p>
          <a:p>
            <a:r>
              <a:rPr lang="en-US" dirty="0"/>
              <a:t>SOCKS protocol</a:t>
            </a:r>
          </a:p>
          <a:p>
            <a:pPr lvl="1"/>
            <a:r>
              <a:rPr lang="en-US" dirty="0"/>
              <a:t>Socket secure, version 5 (SOCKS5)</a:t>
            </a:r>
          </a:p>
          <a:p>
            <a:pPr lvl="1"/>
            <a:r>
              <a:rPr lang="en-US" dirty="0"/>
              <a:t>The client must have a native support of SOCKS protocol</a:t>
            </a:r>
          </a:p>
        </p:txBody>
      </p:sp>
    </p:spTree>
    <p:extLst>
      <p:ext uri="{BB962C8B-B14F-4D97-AF65-F5344CB8AC3E}">
        <p14:creationId xmlns:p14="http://schemas.microsoft.com/office/powerpoint/2010/main" val="29151476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9007A1-18DB-B10B-7332-CCB3F3EABF07}"/>
              </a:ext>
            </a:extLst>
          </p:cNvPr>
          <p:cNvSpPr>
            <a:spLocks noGrp="1"/>
          </p:cNvSpPr>
          <p:nvPr>
            <p:ph type="title"/>
          </p:nvPr>
        </p:nvSpPr>
        <p:spPr/>
        <p:txBody>
          <a:bodyPr/>
          <a:lstStyle/>
          <a:p>
            <a:r>
              <a:rPr lang="en-US" dirty="0"/>
              <a:t>Implement a SOCKS Client: Setup</a:t>
            </a:r>
          </a:p>
        </p:txBody>
      </p:sp>
      <p:pic>
        <p:nvPicPr>
          <p:cNvPr id="9" name="Content Placeholder 8" descr="A picture containing text&#10;&#10;Description automatically generated">
            <a:extLst>
              <a:ext uri="{FF2B5EF4-FFF2-40B4-BE49-F238E27FC236}">
                <a16:creationId xmlns:a16="http://schemas.microsoft.com/office/drawing/2014/main" id="{90676893-20D8-BDD1-589F-D27A6206D45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95400" y="2514600"/>
            <a:ext cx="6658904" cy="828791"/>
          </a:xfrm>
        </p:spPr>
      </p:pic>
      <p:pic>
        <p:nvPicPr>
          <p:cNvPr id="11" name="Picture 10">
            <a:extLst>
              <a:ext uri="{FF2B5EF4-FFF2-40B4-BE49-F238E27FC236}">
                <a16:creationId xmlns:a16="http://schemas.microsoft.com/office/drawing/2014/main" id="{EB66E045-F5FE-5614-6B0C-856A78B3B0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14452" y="4510506"/>
            <a:ext cx="6620799" cy="790685"/>
          </a:xfrm>
          <a:prstGeom prst="rect">
            <a:avLst/>
          </a:prstGeom>
        </p:spPr>
      </p:pic>
      <p:sp>
        <p:nvSpPr>
          <p:cNvPr id="12" name="TextBox 11">
            <a:extLst>
              <a:ext uri="{FF2B5EF4-FFF2-40B4-BE49-F238E27FC236}">
                <a16:creationId xmlns:a16="http://schemas.microsoft.com/office/drawing/2014/main" id="{9F6C30C8-3B9D-9803-78EA-4666EAB8D8C1}"/>
              </a:ext>
            </a:extLst>
          </p:cNvPr>
          <p:cNvSpPr txBox="1"/>
          <p:nvPr/>
        </p:nvSpPr>
        <p:spPr>
          <a:xfrm>
            <a:off x="771543" y="1724322"/>
            <a:ext cx="6722097" cy="523220"/>
          </a:xfrm>
          <a:prstGeom prst="rect">
            <a:avLst/>
          </a:prstGeom>
          <a:noFill/>
        </p:spPr>
        <p:txBody>
          <a:bodyPr wrap="none" rtlCol="0">
            <a:spAutoFit/>
          </a:bodyPr>
          <a:lstStyle/>
          <a:p>
            <a:pPr marL="457200" indent="-457200">
              <a:buFont typeface="Wingdings" panose="05000000000000000000" pitchFamily="2" charset="2"/>
              <a:buChar char="Ø"/>
            </a:pPr>
            <a:r>
              <a:rPr lang="en-US" sz="2800" dirty="0"/>
              <a:t>Start a server: we will access it via a proxy</a:t>
            </a:r>
          </a:p>
        </p:txBody>
      </p:sp>
      <p:sp>
        <p:nvSpPr>
          <p:cNvPr id="13" name="TextBox 12">
            <a:extLst>
              <a:ext uri="{FF2B5EF4-FFF2-40B4-BE49-F238E27FC236}">
                <a16:creationId xmlns:a16="http://schemas.microsoft.com/office/drawing/2014/main" id="{36F7BB3F-1159-9AD3-B73E-61B062F35A51}"/>
              </a:ext>
            </a:extLst>
          </p:cNvPr>
          <p:cNvSpPr txBox="1"/>
          <p:nvPr/>
        </p:nvSpPr>
        <p:spPr>
          <a:xfrm>
            <a:off x="771543" y="3810000"/>
            <a:ext cx="3931397" cy="523220"/>
          </a:xfrm>
          <a:prstGeom prst="rect">
            <a:avLst/>
          </a:prstGeom>
          <a:noFill/>
        </p:spPr>
        <p:txBody>
          <a:bodyPr wrap="none" rtlCol="0">
            <a:spAutoFit/>
          </a:bodyPr>
          <a:lstStyle/>
          <a:p>
            <a:pPr marL="457200" indent="-457200">
              <a:buFont typeface="Wingdings" panose="05000000000000000000" pitchFamily="2" charset="2"/>
              <a:buChar char="Ø"/>
            </a:pPr>
            <a:r>
              <a:rPr lang="en-US" sz="2800" dirty="0"/>
              <a:t>Start a proxy on apollo</a:t>
            </a:r>
          </a:p>
        </p:txBody>
      </p:sp>
    </p:spTree>
    <p:extLst>
      <p:ext uri="{BB962C8B-B14F-4D97-AF65-F5344CB8AC3E}">
        <p14:creationId xmlns:p14="http://schemas.microsoft.com/office/powerpoint/2010/main" val="8404652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B4661-2F3A-6378-C948-AEF6FEEEDC4D}"/>
              </a:ext>
            </a:extLst>
          </p:cNvPr>
          <p:cNvSpPr>
            <a:spLocks noGrp="1"/>
          </p:cNvSpPr>
          <p:nvPr>
            <p:ph type="title"/>
          </p:nvPr>
        </p:nvSpPr>
        <p:spPr/>
        <p:txBody>
          <a:bodyPr/>
          <a:lstStyle/>
          <a:p>
            <a:r>
              <a:rPr lang="en-US" dirty="0"/>
              <a:t>The SOCKS5 Client Program</a:t>
            </a:r>
          </a:p>
        </p:txBody>
      </p:sp>
      <p:pic>
        <p:nvPicPr>
          <p:cNvPr id="6" name="Content Placeholder 5" descr="Text, letter&#10;&#10;Description automatically generated">
            <a:extLst>
              <a:ext uri="{FF2B5EF4-FFF2-40B4-BE49-F238E27FC236}">
                <a16:creationId xmlns:a16="http://schemas.microsoft.com/office/drawing/2014/main" id="{65F6EAFE-0833-8F82-2FE9-B1FA1FF58DC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2000" y="1752600"/>
            <a:ext cx="6940471" cy="3505200"/>
          </a:xfrm>
        </p:spPr>
      </p:pic>
      <p:grpSp>
        <p:nvGrpSpPr>
          <p:cNvPr id="13" name="Group 12">
            <a:extLst>
              <a:ext uri="{FF2B5EF4-FFF2-40B4-BE49-F238E27FC236}">
                <a16:creationId xmlns:a16="http://schemas.microsoft.com/office/drawing/2014/main" id="{C257192C-96C1-60C0-F6D6-A0E32C98D454}"/>
              </a:ext>
            </a:extLst>
          </p:cNvPr>
          <p:cNvGrpSpPr/>
          <p:nvPr/>
        </p:nvGrpSpPr>
        <p:grpSpPr>
          <a:xfrm>
            <a:off x="5410200" y="2586995"/>
            <a:ext cx="3533274" cy="1836410"/>
            <a:chOff x="5380964" y="2667000"/>
            <a:chExt cx="3533274" cy="1836410"/>
          </a:xfrm>
        </p:grpSpPr>
        <p:sp>
          <p:nvSpPr>
            <p:cNvPr id="7" name="TextBox 6">
              <a:extLst>
                <a:ext uri="{FF2B5EF4-FFF2-40B4-BE49-F238E27FC236}">
                  <a16:creationId xmlns:a16="http://schemas.microsoft.com/office/drawing/2014/main" id="{527A6838-B656-0160-8EF3-D2BB9CEBF554}"/>
                </a:ext>
              </a:extLst>
            </p:cNvPr>
            <p:cNvSpPr txBox="1"/>
            <p:nvPr/>
          </p:nvSpPr>
          <p:spPr>
            <a:xfrm>
              <a:off x="7924800" y="2667000"/>
              <a:ext cx="989438" cy="523220"/>
            </a:xfrm>
            <a:prstGeom prst="rect">
              <a:avLst/>
            </a:prstGeom>
            <a:noFill/>
          </p:spPr>
          <p:txBody>
            <a:bodyPr wrap="none" rtlCol="0">
              <a:spAutoFit/>
            </a:bodyPr>
            <a:lstStyle/>
            <a:p>
              <a:r>
                <a:rPr lang="en-US" sz="2800" dirty="0"/>
                <a:t>Proxy</a:t>
              </a:r>
            </a:p>
          </p:txBody>
        </p:sp>
        <p:sp>
          <p:nvSpPr>
            <p:cNvPr id="8" name="TextBox 7">
              <a:extLst>
                <a:ext uri="{FF2B5EF4-FFF2-40B4-BE49-F238E27FC236}">
                  <a16:creationId xmlns:a16="http://schemas.microsoft.com/office/drawing/2014/main" id="{1B77F17C-4E3D-58EA-C31B-EB7DC63D75BC}"/>
                </a:ext>
              </a:extLst>
            </p:cNvPr>
            <p:cNvSpPr txBox="1"/>
            <p:nvPr/>
          </p:nvSpPr>
          <p:spPr>
            <a:xfrm>
              <a:off x="6324600" y="3980190"/>
              <a:ext cx="1084528" cy="523220"/>
            </a:xfrm>
            <a:prstGeom prst="rect">
              <a:avLst/>
            </a:prstGeom>
            <a:noFill/>
          </p:spPr>
          <p:txBody>
            <a:bodyPr wrap="none" rtlCol="0">
              <a:spAutoFit/>
            </a:bodyPr>
            <a:lstStyle/>
            <a:p>
              <a:r>
                <a:rPr lang="en-US" sz="2800" dirty="0"/>
                <a:t>Target</a:t>
              </a:r>
            </a:p>
          </p:txBody>
        </p:sp>
        <p:cxnSp>
          <p:nvCxnSpPr>
            <p:cNvPr id="10" name="Straight Arrow Connector 9">
              <a:extLst>
                <a:ext uri="{FF2B5EF4-FFF2-40B4-BE49-F238E27FC236}">
                  <a16:creationId xmlns:a16="http://schemas.microsoft.com/office/drawing/2014/main" id="{57132931-272B-2219-FCD8-88E8C47CFF1D}"/>
                </a:ext>
              </a:extLst>
            </p:cNvPr>
            <p:cNvCxnSpPr>
              <a:stCxn id="7" idx="1"/>
            </p:cNvCxnSpPr>
            <p:nvPr/>
          </p:nvCxnSpPr>
          <p:spPr>
            <a:xfrm flipH="1">
              <a:off x="6494728" y="2928610"/>
              <a:ext cx="1430072" cy="34799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80D7B290-BCEF-BE9A-0A41-D6A0D33E2F8D}"/>
                </a:ext>
              </a:extLst>
            </p:cNvPr>
            <p:cNvCxnSpPr>
              <a:cxnSpLocks/>
            </p:cNvCxnSpPr>
            <p:nvPr/>
          </p:nvCxnSpPr>
          <p:spPr>
            <a:xfrm flipH="1" flipV="1">
              <a:off x="5380964" y="3886200"/>
              <a:ext cx="867436" cy="35560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3628970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E13A66-1E33-25DB-ECA3-146FF3605022}"/>
              </a:ext>
            </a:extLst>
          </p:cNvPr>
          <p:cNvSpPr>
            <a:spLocks noGrp="1"/>
          </p:cNvSpPr>
          <p:nvPr>
            <p:ph type="title"/>
          </p:nvPr>
        </p:nvSpPr>
        <p:spPr/>
        <p:txBody>
          <a:bodyPr/>
          <a:lstStyle/>
          <a:p>
            <a:r>
              <a:rPr lang="en-US" dirty="0"/>
              <a:t>What Happens Between Client and Proxy</a:t>
            </a:r>
          </a:p>
        </p:txBody>
      </p:sp>
      <p:sp>
        <p:nvSpPr>
          <p:cNvPr id="3" name="Content Placeholder 2">
            <a:extLst>
              <a:ext uri="{FF2B5EF4-FFF2-40B4-BE49-F238E27FC236}">
                <a16:creationId xmlns:a16="http://schemas.microsoft.com/office/drawing/2014/main" id="{C2905BA3-9029-FE74-8B93-E6F03D4211A1}"/>
              </a:ext>
            </a:extLst>
          </p:cNvPr>
          <p:cNvSpPr>
            <a:spLocks noGrp="1"/>
          </p:cNvSpPr>
          <p:nvPr>
            <p:ph idx="1"/>
          </p:nvPr>
        </p:nvSpPr>
        <p:spPr/>
        <p:txBody>
          <a:bodyPr>
            <a:normAutofit lnSpcReduction="10000"/>
          </a:bodyPr>
          <a:lstStyle/>
          <a:p>
            <a:r>
              <a:rPr lang="en-US" dirty="0"/>
              <a:t>Client and Proxy establish a TCP connection</a:t>
            </a:r>
          </a:p>
          <a:p>
            <a:r>
              <a:rPr lang="en-US" dirty="0"/>
              <a:t>Using the TCP connection, Client and Proxy initiate the SOCKS protocol.</a:t>
            </a:r>
          </a:p>
          <a:p>
            <a:pPr lvl="1"/>
            <a:r>
              <a:rPr lang="en-US" dirty="0"/>
              <a:t>Client tells Proxy the destination of the port forwarding (10.9.0.5:8080). </a:t>
            </a:r>
          </a:p>
          <a:p>
            <a:pPr lvl="1"/>
            <a:r>
              <a:rPr lang="en-US" dirty="0"/>
              <a:t>The port forwarding setup is complete</a:t>
            </a:r>
          </a:p>
          <a:p>
            <a:r>
              <a:rPr lang="en-US" dirty="0"/>
              <a:t>Proxy forwards the traffic from one end of the tunnel to the other end, from where the data will be further forwarded to the final destination (10.9.0.5:8080)</a:t>
            </a:r>
          </a:p>
        </p:txBody>
      </p:sp>
    </p:spTree>
    <p:extLst>
      <p:ext uri="{BB962C8B-B14F-4D97-AF65-F5344CB8AC3E}">
        <p14:creationId xmlns:p14="http://schemas.microsoft.com/office/powerpoint/2010/main" val="214248163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DE3894-C971-D3C5-27C8-D579FE4772BB}"/>
              </a:ext>
            </a:extLst>
          </p:cNvPr>
          <p:cNvSpPr>
            <a:spLocks noGrp="1"/>
          </p:cNvSpPr>
          <p:nvPr>
            <p:ph type="title"/>
          </p:nvPr>
        </p:nvSpPr>
        <p:spPr/>
        <p:txBody>
          <a:bodyPr/>
          <a:lstStyle/>
          <a:p>
            <a:r>
              <a:rPr lang="en-US" dirty="0"/>
              <a:t>SOCKS5 Proxy vs. VPN </a:t>
            </a:r>
          </a:p>
        </p:txBody>
      </p:sp>
      <p:sp>
        <p:nvSpPr>
          <p:cNvPr id="3" name="Content Placeholder 2">
            <a:extLst>
              <a:ext uri="{FF2B5EF4-FFF2-40B4-BE49-F238E27FC236}">
                <a16:creationId xmlns:a16="http://schemas.microsoft.com/office/drawing/2014/main" id="{D0BCFD4A-F2F3-2C60-C77F-312FCB9C1F80}"/>
              </a:ext>
            </a:extLst>
          </p:cNvPr>
          <p:cNvSpPr>
            <a:spLocks noGrp="1"/>
          </p:cNvSpPr>
          <p:nvPr>
            <p:ph idx="1"/>
          </p:nvPr>
        </p:nvSpPr>
        <p:spPr/>
        <p:txBody>
          <a:bodyPr/>
          <a:lstStyle/>
          <a:p>
            <a:r>
              <a:rPr lang="en-US" dirty="0"/>
              <a:t>Both are widely used to create tunnel</a:t>
            </a:r>
          </a:p>
          <a:p>
            <a:pPr lvl="1"/>
            <a:r>
              <a:rPr lang="en-US" dirty="0"/>
              <a:t>Bypassing firewall</a:t>
            </a:r>
          </a:p>
          <a:p>
            <a:pPr lvl="1"/>
            <a:r>
              <a:rPr lang="en-US" dirty="0"/>
              <a:t>Protecting communication</a:t>
            </a:r>
          </a:p>
          <a:p>
            <a:pPr marL="0" indent="0">
              <a:buNone/>
            </a:pPr>
            <a:endParaRPr lang="en-US" dirty="0"/>
          </a:p>
        </p:txBody>
      </p:sp>
      <p:graphicFrame>
        <p:nvGraphicFramePr>
          <p:cNvPr id="4" name="Table 4">
            <a:extLst>
              <a:ext uri="{FF2B5EF4-FFF2-40B4-BE49-F238E27FC236}">
                <a16:creationId xmlns:a16="http://schemas.microsoft.com/office/drawing/2014/main" id="{88C96D79-208B-3A80-AD8B-ECD4E93DAB67}"/>
              </a:ext>
            </a:extLst>
          </p:cNvPr>
          <p:cNvGraphicFramePr>
            <a:graphicFrameLocks noGrp="1"/>
          </p:cNvGraphicFramePr>
          <p:nvPr>
            <p:extLst>
              <p:ext uri="{D42A27DB-BD31-4B8C-83A1-F6EECF244321}">
                <p14:modId xmlns:p14="http://schemas.microsoft.com/office/powerpoint/2010/main" val="76935393"/>
              </p:ext>
            </p:extLst>
          </p:nvPr>
        </p:nvGraphicFramePr>
        <p:xfrm>
          <a:off x="914400" y="3513139"/>
          <a:ext cx="8127999" cy="276098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1312958182"/>
                    </a:ext>
                  </a:extLst>
                </a:gridCol>
                <a:gridCol w="2709333">
                  <a:extLst>
                    <a:ext uri="{9D8B030D-6E8A-4147-A177-3AD203B41FA5}">
                      <a16:colId xmlns:a16="http://schemas.microsoft.com/office/drawing/2014/main" val="1085550173"/>
                    </a:ext>
                  </a:extLst>
                </a:gridCol>
                <a:gridCol w="2709333">
                  <a:extLst>
                    <a:ext uri="{9D8B030D-6E8A-4147-A177-3AD203B41FA5}">
                      <a16:colId xmlns:a16="http://schemas.microsoft.com/office/drawing/2014/main" val="3903221315"/>
                    </a:ext>
                  </a:extLst>
                </a:gridCol>
              </a:tblGrid>
              <a:tr h="514985">
                <a:tc>
                  <a:txBody>
                    <a:bodyPr/>
                    <a:lstStyle/>
                    <a:p>
                      <a:pPr algn="ctr"/>
                      <a:r>
                        <a:rPr lang="en-US" sz="2400" dirty="0"/>
                        <a:t>Properties</a:t>
                      </a:r>
                    </a:p>
                  </a:txBody>
                  <a:tcPr anchor="ctr"/>
                </a:tc>
                <a:tc>
                  <a:txBody>
                    <a:bodyPr/>
                    <a:lstStyle/>
                    <a:p>
                      <a:pPr algn="ctr"/>
                      <a:r>
                        <a:rPr lang="en-US" sz="2400" dirty="0"/>
                        <a:t>SOCKS5</a:t>
                      </a:r>
                    </a:p>
                  </a:txBody>
                  <a:tcPr anchor="ctr"/>
                </a:tc>
                <a:tc>
                  <a:txBody>
                    <a:bodyPr/>
                    <a:lstStyle/>
                    <a:p>
                      <a:pPr algn="ctr"/>
                      <a:r>
                        <a:rPr lang="en-US" sz="2400" dirty="0"/>
                        <a:t>VPN</a:t>
                      </a:r>
                    </a:p>
                  </a:txBody>
                  <a:tcPr anchor="ctr"/>
                </a:tc>
                <a:extLst>
                  <a:ext uri="{0D108BD9-81ED-4DB2-BD59-A6C34878D82A}">
                    <a16:rowId xmlns:a16="http://schemas.microsoft.com/office/drawing/2014/main" val="876376615"/>
                  </a:ext>
                </a:extLst>
              </a:tr>
              <a:tr h="514985">
                <a:tc>
                  <a:txBody>
                    <a:bodyPr/>
                    <a:lstStyle/>
                    <a:p>
                      <a:pPr algn="ctr"/>
                      <a:r>
                        <a:rPr lang="en-US" sz="2000" dirty="0"/>
                        <a:t>Transparency</a:t>
                      </a:r>
                    </a:p>
                  </a:txBody>
                  <a:tcPr anchor="ctr"/>
                </a:tc>
                <a:tc>
                  <a:txBody>
                    <a:bodyPr/>
                    <a:lstStyle/>
                    <a:p>
                      <a:pPr algn="ctr"/>
                      <a:r>
                        <a:rPr lang="en-US" sz="2000" dirty="0"/>
                        <a:t>Not</a:t>
                      </a:r>
                    </a:p>
                  </a:txBody>
                  <a:tcPr anchor="ctr"/>
                </a:tc>
                <a:tc>
                  <a:txBody>
                    <a:bodyPr/>
                    <a:lstStyle/>
                    <a:p>
                      <a:pPr algn="ctr"/>
                      <a:r>
                        <a:rPr lang="en-US" sz="2000" dirty="0"/>
                        <a:t>Yes</a:t>
                      </a:r>
                    </a:p>
                  </a:txBody>
                  <a:tcPr anchor="ctr"/>
                </a:tc>
                <a:extLst>
                  <a:ext uri="{0D108BD9-81ED-4DB2-BD59-A6C34878D82A}">
                    <a16:rowId xmlns:a16="http://schemas.microsoft.com/office/drawing/2014/main" val="1943607230"/>
                  </a:ext>
                </a:extLst>
              </a:tr>
              <a:tr h="514985">
                <a:tc>
                  <a:txBody>
                    <a:bodyPr/>
                    <a:lstStyle/>
                    <a:p>
                      <a:pPr algn="ctr"/>
                      <a:r>
                        <a:rPr lang="en-US" sz="2000" dirty="0"/>
                        <a:t>Setup</a:t>
                      </a:r>
                    </a:p>
                  </a:txBody>
                  <a:tcPr anchor="ctr"/>
                </a:tc>
                <a:tc>
                  <a:txBody>
                    <a:bodyPr/>
                    <a:lstStyle/>
                    <a:p>
                      <a:pPr algn="ctr"/>
                      <a:r>
                        <a:rPr lang="en-US" sz="2000" dirty="0"/>
                        <a:t>Easy</a:t>
                      </a:r>
                    </a:p>
                  </a:txBody>
                  <a:tcPr anchor="ctr"/>
                </a:tc>
                <a:tc>
                  <a:txBody>
                    <a:bodyPr/>
                    <a:lstStyle/>
                    <a:p>
                      <a:pPr algn="ctr"/>
                      <a:r>
                        <a:rPr lang="en-US" sz="2000" dirty="0"/>
                        <a:t>More difficult</a:t>
                      </a:r>
                    </a:p>
                  </a:txBody>
                  <a:tcPr anchor="ctr"/>
                </a:tc>
                <a:extLst>
                  <a:ext uri="{0D108BD9-81ED-4DB2-BD59-A6C34878D82A}">
                    <a16:rowId xmlns:a16="http://schemas.microsoft.com/office/drawing/2014/main" val="2607169281"/>
                  </a:ext>
                </a:extLst>
              </a:tr>
              <a:tr h="514985">
                <a:tc>
                  <a:txBody>
                    <a:bodyPr/>
                    <a:lstStyle/>
                    <a:p>
                      <a:pPr algn="ctr"/>
                      <a:r>
                        <a:rPr lang="en-US" sz="2000" dirty="0"/>
                        <a:t>Application-specific</a:t>
                      </a:r>
                    </a:p>
                  </a:txBody>
                  <a:tcPr anchor="ctr"/>
                </a:tc>
                <a:tc>
                  <a:txBody>
                    <a:bodyPr/>
                    <a:lstStyle/>
                    <a:p>
                      <a:pPr algn="ctr"/>
                      <a:r>
                        <a:rPr lang="en-US" sz="2000" dirty="0"/>
                        <a:t>Each tunnel is tied to one client</a:t>
                      </a:r>
                    </a:p>
                  </a:txBody>
                  <a:tcPr anchor="ctr"/>
                </a:tc>
                <a:tc>
                  <a:txBody>
                    <a:bodyPr/>
                    <a:lstStyle/>
                    <a:p>
                      <a:pPr algn="ctr"/>
                      <a:r>
                        <a:rPr lang="en-US" sz="2000" dirty="0"/>
                        <a:t>Tunnel can be shared by many clients </a:t>
                      </a:r>
                    </a:p>
                  </a:txBody>
                  <a:tcPr anchor="ctr"/>
                </a:tc>
                <a:extLst>
                  <a:ext uri="{0D108BD9-81ED-4DB2-BD59-A6C34878D82A}">
                    <a16:rowId xmlns:a16="http://schemas.microsoft.com/office/drawing/2014/main" val="3513781711"/>
                  </a:ext>
                </a:extLst>
              </a:tr>
              <a:tr h="514985">
                <a:tc>
                  <a:txBody>
                    <a:bodyPr/>
                    <a:lstStyle/>
                    <a:p>
                      <a:pPr algn="ctr"/>
                      <a:r>
                        <a:rPr lang="en-US" sz="2000" dirty="0"/>
                        <a:t>Encryption</a:t>
                      </a:r>
                    </a:p>
                  </a:txBody>
                  <a:tcPr anchor="ctr"/>
                </a:tc>
                <a:tc>
                  <a:txBody>
                    <a:bodyPr/>
                    <a:lstStyle/>
                    <a:p>
                      <a:pPr algn="ctr"/>
                      <a:r>
                        <a:rPr lang="en-US" sz="2000" dirty="0"/>
                        <a:t>Depends</a:t>
                      </a:r>
                    </a:p>
                  </a:txBody>
                  <a:tcPr anchor="ctr"/>
                </a:tc>
                <a:tc>
                  <a:txBody>
                    <a:bodyPr/>
                    <a:lstStyle/>
                    <a:p>
                      <a:pPr algn="ctr"/>
                      <a:r>
                        <a:rPr lang="en-US" sz="2000" dirty="0"/>
                        <a:t>Yes</a:t>
                      </a:r>
                    </a:p>
                  </a:txBody>
                  <a:tcPr anchor="ctr"/>
                </a:tc>
                <a:extLst>
                  <a:ext uri="{0D108BD9-81ED-4DB2-BD59-A6C34878D82A}">
                    <a16:rowId xmlns:a16="http://schemas.microsoft.com/office/drawing/2014/main" val="1763563191"/>
                  </a:ext>
                </a:extLst>
              </a:tr>
            </a:tbl>
          </a:graphicData>
        </a:graphic>
      </p:graphicFrame>
    </p:spTree>
    <p:extLst>
      <p:ext uri="{BB962C8B-B14F-4D97-AF65-F5344CB8AC3E}">
        <p14:creationId xmlns:p14="http://schemas.microsoft.com/office/powerpoint/2010/main" val="31830154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6DDFE-0650-5380-A2FB-BB254D75D3A4}"/>
              </a:ext>
            </a:extLst>
          </p:cNvPr>
          <p:cNvSpPr>
            <a:spLocks noGrp="1"/>
          </p:cNvSpPr>
          <p:nvPr>
            <p:ph type="title"/>
          </p:nvPr>
        </p:nvSpPr>
        <p:spPr/>
        <p:txBody>
          <a:bodyPr/>
          <a:lstStyle/>
          <a:p>
            <a:r>
              <a:rPr lang="en-US" dirty="0"/>
              <a:t>The General Ideas of Tunneling</a:t>
            </a:r>
          </a:p>
        </p:txBody>
      </p:sp>
      <p:pic>
        <p:nvPicPr>
          <p:cNvPr id="5" name="Content Placeholder 4" descr="Diagram&#10;&#10;Description automatically generated">
            <a:extLst>
              <a:ext uri="{FF2B5EF4-FFF2-40B4-BE49-F238E27FC236}">
                <a16:creationId xmlns:a16="http://schemas.microsoft.com/office/drawing/2014/main" id="{E57EADB4-1486-821D-C6D7-4A5BF5C0534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90600" y="1828800"/>
            <a:ext cx="8364117" cy="3486637"/>
          </a:xfrm>
        </p:spPr>
      </p:pic>
    </p:spTree>
    <p:extLst>
      <p:ext uri="{BB962C8B-B14F-4D97-AF65-F5344CB8AC3E}">
        <p14:creationId xmlns:p14="http://schemas.microsoft.com/office/powerpoint/2010/main" val="24333613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97F261-1E19-9461-8C4A-89244E2BDBCD}"/>
              </a:ext>
            </a:extLst>
          </p:cNvPr>
          <p:cNvSpPr>
            <a:spLocks noGrp="1"/>
          </p:cNvSpPr>
          <p:nvPr>
            <p:ph type="title"/>
          </p:nvPr>
        </p:nvSpPr>
        <p:spPr/>
        <p:txBody>
          <a:bodyPr/>
          <a:lstStyle/>
          <a:p>
            <a:r>
              <a:rPr lang="en-US" dirty="0"/>
              <a:t>Experiment Setup: Network</a:t>
            </a:r>
          </a:p>
        </p:txBody>
      </p:sp>
      <p:pic>
        <p:nvPicPr>
          <p:cNvPr id="5" name="Content Placeholder 4" descr="Diagram&#10;&#10;Description automatically generated">
            <a:extLst>
              <a:ext uri="{FF2B5EF4-FFF2-40B4-BE49-F238E27FC236}">
                <a16:creationId xmlns:a16="http://schemas.microsoft.com/office/drawing/2014/main" id="{9E8F33D4-66BB-F3D6-617F-EFC0A131638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5800" y="1676400"/>
            <a:ext cx="9602540" cy="4448796"/>
          </a:xfrm>
        </p:spPr>
      </p:pic>
    </p:spTree>
    <p:extLst>
      <p:ext uri="{BB962C8B-B14F-4D97-AF65-F5344CB8AC3E}">
        <p14:creationId xmlns:p14="http://schemas.microsoft.com/office/powerpoint/2010/main" val="37356452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869780-B7EF-0614-FAA8-943FB6C0A6C9}"/>
              </a:ext>
            </a:extLst>
          </p:cNvPr>
          <p:cNvSpPr>
            <a:spLocks noGrp="1"/>
          </p:cNvSpPr>
          <p:nvPr>
            <p:ph type="title"/>
          </p:nvPr>
        </p:nvSpPr>
        <p:spPr/>
        <p:txBody>
          <a:bodyPr/>
          <a:lstStyle/>
          <a:p>
            <a:r>
              <a:rPr lang="en-US" dirty="0"/>
              <a:t>Setup: Firewall Rules</a:t>
            </a:r>
          </a:p>
        </p:txBody>
      </p:sp>
      <p:sp>
        <p:nvSpPr>
          <p:cNvPr id="3" name="Content Placeholder 2">
            <a:extLst>
              <a:ext uri="{FF2B5EF4-FFF2-40B4-BE49-F238E27FC236}">
                <a16:creationId xmlns:a16="http://schemas.microsoft.com/office/drawing/2014/main" id="{84A3ACFD-E922-F141-696E-070B84A3F342}"/>
              </a:ext>
            </a:extLst>
          </p:cNvPr>
          <p:cNvSpPr>
            <a:spLocks noGrp="1"/>
          </p:cNvSpPr>
          <p:nvPr>
            <p:ph idx="1"/>
          </p:nvPr>
        </p:nvSpPr>
        <p:spPr/>
        <p:txBody>
          <a:bodyPr/>
          <a:lstStyle/>
          <a:p>
            <a:r>
              <a:rPr lang="en-US" dirty="0"/>
              <a:t>On Router</a:t>
            </a:r>
          </a:p>
        </p:txBody>
      </p:sp>
      <p:pic>
        <p:nvPicPr>
          <p:cNvPr id="5" name="Picture 4" descr="Text, letter&#10;&#10;Description automatically generated">
            <a:extLst>
              <a:ext uri="{FF2B5EF4-FFF2-40B4-BE49-F238E27FC236}">
                <a16:creationId xmlns:a16="http://schemas.microsoft.com/office/drawing/2014/main" id="{2A41901B-7335-B6D1-FD82-68A163F3AF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600" y="2662864"/>
            <a:ext cx="8335538" cy="2400635"/>
          </a:xfrm>
          <a:prstGeom prst="rect">
            <a:avLst/>
          </a:prstGeom>
        </p:spPr>
      </p:pic>
    </p:spTree>
    <p:extLst>
      <p:ext uri="{BB962C8B-B14F-4D97-AF65-F5344CB8AC3E}">
        <p14:creationId xmlns:p14="http://schemas.microsoft.com/office/powerpoint/2010/main" val="24111977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E2B315-73BF-45EB-7863-863C81BF0EB1}"/>
              </a:ext>
            </a:extLst>
          </p:cNvPr>
          <p:cNvSpPr>
            <a:spLocks noGrp="1"/>
          </p:cNvSpPr>
          <p:nvPr>
            <p:ph type="title"/>
          </p:nvPr>
        </p:nvSpPr>
        <p:spPr/>
        <p:txBody>
          <a:bodyPr/>
          <a:lstStyle/>
          <a:p>
            <a:r>
              <a:rPr lang="en-US" dirty="0"/>
              <a:t>VPN Tunneling</a:t>
            </a:r>
          </a:p>
        </p:txBody>
      </p:sp>
      <p:sp>
        <p:nvSpPr>
          <p:cNvPr id="3" name="Text Placeholder 2">
            <a:extLst>
              <a:ext uri="{FF2B5EF4-FFF2-40B4-BE49-F238E27FC236}">
                <a16:creationId xmlns:a16="http://schemas.microsoft.com/office/drawing/2014/main" id="{55CFD68B-6D1E-77F4-57B7-525FD4D861DD}"/>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1173229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0DD38E-5AE9-6F4A-03AF-9F8261354890}"/>
              </a:ext>
            </a:extLst>
          </p:cNvPr>
          <p:cNvSpPr>
            <a:spLocks noGrp="1"/>
          </p:cNvSpPr>
          <p:nvPr>
            <p:ph type="title"/>
          </p:nvPr>
        </p:nvSpPr>
        <p:spPr/>
        <p:txBody>
          <a:bodyPr/>
          <a:lstStyle/>
          <a:p>
            <a:r>
              <a:rPr lang="en-US" dirty="0"/>
              <a:t>Bypassing Ingress Firewall Using VPN</a:t>
            </a:r>
          </a:p>
        </p:txBody>
      </p:sp>
      <p:pic>
        <p:nvPicPr>
          <p:cNvPr id="5" name="Content Placeholder 4" descr="Diagram&#10;&#10;Description automatically generated">
            <a:extLst>
              <a:ext uri="{FF2B5EF4-FFF2-40B4-BE49-F238E27FC236}">
                <a16:creationId xmlns:a16="http://schemas.microsoft.com/office/drawing/2014/main" id="{700B8FEB-CB2C-FB63-AA19-71598AD4369B}"/>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914400" y="2057400"/>
            <a:ext cx="8202170" cy="3639058"/>
          </a:xfrm>
        </p:spPr>
      </p:pic>
    </p:spTree>
    <p:extLst>
      <p:ext uri="{BB962C8B-B14F-4D97-AF65-F5344CB8AC3E}">
        <p14:creationId xmlns:p14="http://schemas.microsoft.com/office/powerpoint/2010/main" val="5327503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9AD33E-5106-E9F7-25CC-E77393913861}"/>
              </a:ext>
            </a:extLst>
          </p:cNvPr>
          <p:cNvSpPr>
            <a:spLocks noGrp="1"/>
          </p:cNvSpPr>
          <p:nvPr>
            <p:ph type="title"/>
          </p:nvPr>
        </p:nvSpPr>
        <p:spPr/>
        <p:txBody>
          <a:bodyPr/>
          <a:lstStyle/>
          <a:p>
            <a:r>
              <a:rPr lang="en-US" dirty="0"/>
              <a:t>Set Up A VPN Tunnel</a:t>
            </a:r>
          </a:p>
        </p:txBody>
      </p:sp>
      <p:sp>
        <p:nvSpPr>
          <p:cNvPr id="3" name="Content Placeholder 2">
            <a:extLst>
              <a:ext uri="{FF2B5EF4-FFF2-40B4-BE49-F238E27FC236}">
                <a16:creationId xmlns:a16="http://schemas.microsoft.com/office/drawing/2014/main" id="{BAFE24B7-BB3D-D4AC-5E66-55B8CF99D808}"/>
              </a:ext>
            </a:extLst>
          </p:cNvPr>
          <p:cNvSpPr>
            <a:spLocks noGrp="1"/>
          </p:cNvSpPr>
          <p:nvPr>
            <p:ph idx="1"/>
          </p:nvPr>
        </p:nvSpPr>
        <p:spPr/>
        <p:txBody>
          <a:bodyPr/>
          <a:lstStyle/>
          <a:p>
            <a:r>
              <a:rPr lang="en-US" dirty="0"/>
              <a:t>Client: Home</a:t>
            </a:r>
          </a:p>
          <a:p>
            <a:r>
              <a:rPr lang="en-US" dirty="0"/>
              <a:t>Server: Apollo</a:t>
            </a:r>
          </a:p>
        </p:txBody>
      </p:sp>
      <p:pic>
        <p:nvPicPr>
          <p:cNvPr id="4" name="Content Placeholder 4" descr="Text&#10;&#10;Description automatically generated">
            <a:extLst>
              <a:ext uri="{FF2B5EF4-FFF2-40B4-BE49-F238E27FC236}">
                <a16:creationId xmlns:a16="http://schemas.microsoft.com/office/drawing/2014/main" id="{31FFF997-85E4-5FDB-660B-0B22274D8B5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3454400"/>
            <a:ext cx="9745435" cy="2048161"/>
          </a:xfrm>
          <a:prstGeom prst="rect">
            <a:avLst/>
          </a:prstGeom>
        </p:spPr>
      </p:pic>
      <p:sp>
        <p:nvSpPr>
          <p:cNvPr id="5" name="TextBox 4">
            <a:extLst>
              <a:ext uri="{FF2B5EF4-FFF2-40B4-BE49-F238E27FC236}">
                <a16:creationId xmlns:a16="http://schemas.microsoft.com/office/drawing/2014/main" id="{132F0BB3-B9AD-E150-91F4-5CF444BBE688}"/>
              </a:ext>
            </a:extLst>
          </p:cNvPr>
          <p:cNvSpPr txBox="1"/>
          <p:nvPr/>
        </p:nvSpPr>
        <p:spPr>
          <a:xfrm>
            <a:off x="762000" y="3041004"/>
            <a:ext cx="2065309" cy="461665"/>
          </a:xfrm>
          <a:prstGeom prst="rect">
            <a:avLst/>
          </a:prstGeom>
          <a:noFill/>
        </p:spPr>
        <p:txBody>
          <a:bodyPr wrap="none" rtlCol="0">
            <a:spAutoFit/>
          </a:bodyPr>
          <a:lstStyle/>
          <a:p>
            <a:r>
              <a:rPr lang="en-US" sz="2400" dirty="0"/>
              <a:t>Run it on client</a:t>
            </a:r>
          </a:p>
        </p:txBody>
      </p:sp>
    </p:spTree>
    <p:extLst>
      <p:ext uri="{BB962C8B-B14F-4D97-AF65-F5344CB8AC3E}">
        <p14:creationId xmlns:p14="http://schemas.microsoft.com/office/powerpoint/2010/main" val="34478915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5F0632-AEE2-C78C-237D-F0016F673D3F}"/>
              </a:ext>
            </a:extLst>
          </p:cNvPr>
          <p:cNvSpPr>
            <a:spLocks noGrp="1"/>
          </p:cNvSpPr>
          <p:nvPr>
            <p:ph type="title"/>
          </p:nvPr>
        </p:nvSpPr>
        <p:spPr/>
        <p:txBody>
          <a:bodyPr/>
          <a:lstStyle/>
          <a:p>
            <a:r>
              <a:rPr lang="en-US" dirty="0"/>
              <a:t>Configure the Client and Server</a:t>
            </a:r>
          </a:p>
        </p:txBody>
      </p:sp>
      <p:sp>
        <p:nvSpPr>
          <p:cNvPr id="3" name="Content Placeholder 2">
            <a:extLst>
              <a:ext uri="{FF2B5EF4-FFF2-40B4-BE49-F238E27FC236}">
                <a16:creationId xmlns:a16="http://schemas.microsoft.com/office/drawing/2014/main" id="{DC7BF35F-F32D-5FDC-4831-30AD9483E6E7}"/>
              </a:ext>
            </a:extLst>
          </p:cNvPr>
          <p:cNvSpPr>
            <a:spLocks noGrp="1"/>
          </p:cNvSpPr>
          <p:nvPr>
            <p:ph idx="1"/>
          </p:nvPr>
        </p:nvSpPr>
        <p:spPr/>
        <p:txBody>
          <a:bodyPr/>
          <a:lstStyle/>
          <a:p>
            <a:r>
              <a:rPr lang="en-US" dirty="0"/>
              <a:t>Client: Redirect packets</a:t>
            </a:r>
          </a:p>
          <a:p>
            <a:endParaRPr lang="en-US" dirty="0"/>
          </a:p>
          <a:p>
            <a:endParaRPr lang="en-US" dirty="0"/>
          </a:p>
          <a:p>
            <a:r>
              <a:rPr lang="en-US" dirty="0"/>
              <a:t>Server: Set up NAT</a:t>
            </a:r>
          </a:p>
        </p:txBody>
      </p:sp>
      <p:pic>
        <p:nvPicPr>
          <p:cNvPr id="5" name="Picture 4">
            <a:extLst>
              <a:ext uri="{FF2B5EF4-FFF2-40B4-BE49-F238E27FC236}">
                <a16:creationId xmlns:a16="http://schemas.microsoft.com/office/drawing/2014/main" id="{821FC77C-AA54-F831-5FF2-082B4488B3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2838" y="2405056"/>
            <a:ext cx="9145276" cy="600159"/>
          </a:xfrm>
          <a:prstGeom prst="rect">
            <a:avLst/>
          </a:prstGeom>
        </p:spPr>
      </p:pic>
      <p:pic>
        <p:nvPicPr>
          <p:cNvPr id="7" name="Picture 6">
            <a:extLst>
              <a:ext uri="{FF2B5EF4-FFF2-40B4-BE49-F238E27FC236}">
                <a16:creationId xmlns:a16="http://schemas.microsoft.com/office/drawing/2014/main" id="{BF4C0A2D-3D11-D7C3-39C4-F885945B6D3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2838" y="4248939"/>
            <a:ext cx="8125959" cy="333422"/>
          </a:xfrm>
          <a:prstGeom prst="rect">
            <a:avLst/>
          </a:prstGeom>
        </p:spPr>
      </p:pic>
    </p:spTree>
    <p:extLst>
      <p:ext uri="{BB962C8B-B14F-4D97-AF65-F5344CB8AC3E}">
        <p14:creationId xmlns:p14="http://schemas.microsoft.com/office/powerpoint/2010/main" val="31711381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760</TotalTime>
  <Words>530</Words>
  <Application>Microsoft Office PowerPoint</Application>
  <PresentationFormat>Widescreen</PresentationFormat>
  <Paragraphs>105</Paragraphs>
  <Slides>26</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vt:i4>
      </vt:variant>
    </vt:vector>
  </HeadingPairs>
  <TitlesOfParts>
    <vt:vector size="30" baseType="lpstr">
      <vt:lpstr>Arial</vt:lpstr>
      <vt:lpstr>Calibri</vt:lpstr>
      <vt:lpstr>Wingdings</vt:lpstr>
      <vt:lpstr>Office Theme</vt:lpstr>
      <vt:lpstr>Tunneling and Firewall Evasion</vt:lpstr>
      <vt:lpstr>Outline</vt:lpstr>
      <vt:lpstr>The General Ideas of Tunneling</vt:lpstr>
      <vt:lpstr>Experiment Setup: Network</vt:lpstr>
      <vt:lpstr>Setup: Firewall Rules</vt:lpstr>
      <vt:lpstr>VPN Tunneling</vt:lpstr>
      <vt:lpstr>Bypassing Ingress Firewall Using VPN</vt:lpstr>
      <vt:lpstr>Set Up A VPN Tunnel</vt:lpstr>
      <vt:lpstr>Configure the Client and Server</vt:lpstr>
      <vt:lpstr>Bypassing Egress Firewall Using VPN</vt:lpstr>
      <vt:lpstr>Configure Client and Server</vt:lpstr>
      <vt:lpstr>Port forwarding</vt:lpstr>
      <vt:lpstr> Evading Ingress Firewall</vt:lpstr>
      <vt:lpstr>Comparison with VPN</vt:lpstr>
      <vt:lpstr>Evading Egress Firewalls</vt:lpstr>
      <vt:lpstr>Reverse SSH Tunneling</vt:lpstr>
      <vt:lpstr>Dynamic Port forwarding and SOCKS Proxy</vt:lpstr>
      <vt:lpstr>Dynamic Port Forwarding</vt:lpstr>
      <vt:lpstr>An Experiment</vt:lpstr>
      <vt:lpstr>Use Another Host As Proxy</vt:lpstr>
      <vt:lpstr>Configure Browser to Use Proxy</vt:lpstr>
      <vt:lpstr>The SOCKS Protocol</vt:lpstr>
      <vt:lpstr>Implement a SOCKS Client: Setup</vt:lpstr>
      <vt:lpstr>The SOCKS5 Client Program</vt:lpstr>
      <vt:lpstr>What Happens Between Client and Proxy</vt:lpstr>
      <vt:lpstr>SOCKS5 Proxy vs. VPN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Heartbleed Bug and Attack</dc:title>
  <dc:creator>3shna</dc:creator>
  <cp:lastModifiedBy>Wenliang Du</cp:lastModifiedBy>
  <cp:revision>45</cp:revision>
  <dcterms:created xsi:type="dcterms:W3CDTF">2017-11-22T15:54:43Z</dcterms:created>
  <dcterms:modified xsi:type="dcterms:W3CDTF">2022-05-30T21:18:17Z</dcterms:modified>
</cp:coreProperties>
</file>