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Caveat"/>
      <p:regular r:id="rId53"/>
      <p:bold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Lato Black"/>
      <p:bold r:id="rId63"/>
      <p:boldItalic r:id="rId64"/>
    </p:embeddedFont>
    <p:embeddedFont>
      <p:font typeface="Cambria Math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7791C-7350-4F40-B205-DE23A7B5E999}">
  <a:tblStyle styleId="{C0B7791C-7350-4F40-B205-DE23A7B5E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4.xml"/><Relationship Id="rId64" Type="http://schemas.openxmlformats.org/officeDocument/2006/relationships/font" Target="fonts/LatoBlack-boldItalic.fntdata"/><Relationship Id="rId63" Type="http://schemas.openxmlformats.org/officeDocument/2006/relationships/font" Target="fonts/LatoBlack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CambriaMath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Caveat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regular.fntdata"/><Relationship Id="rId10" Type="http://schemas.openxmlformats.org/officeDocument/2006/relationships/slide" Target="slides/slide4.xml"/><Relationship Id="rId54" Type="http://schemas.openxmlformats.org/officeDocument/2006/relationships/font" Target="fonts/Caveat-bold.fntdata"/><Relationship Id="rId13" Type="http://schemas.openxmlformats.org/officeDocument/2006/relationships/slide" Target="slides/slide7.xml"/><Relationship Id="rId57" Type="http://schemas.openxmlformats.org/officeDocument/2006/relationships/font" Target="fonts/Roboto-italic.fntdata"/><Relationship Id="rId12" Type="http://schemas.openxmlformats.org/officeDocument/2006/relationships/slide" Target="slides/slide6.xml"/><Relationship Id="rId56" Type="http://schemas.openxmlformats.org/officeDocument/2006/relationships/font" Target="fonts/Roboto-bold.fntdata"/><Relationship Id="rId15" Type="http://schemas.openxmlformats.org/officeDocument/2006/relationships/slide" Target="slides/slide9.xml"/><Relationship Id="rId59" Type="http://schemas.openxmlformats.org/officeDocument/2006/relationships/font" Target="fonts/Lato-regular.fntdata"/><Relationship Id="rId14" Type="http://schemas.openxmlformats.org/officeDocument/2006/relationships/slide" Target="slides/slide8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ca335b4c7_0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ca335b4c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ca335b4c7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ca335b4c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ca335b4c7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ca335b4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ca335b4c7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ca335b4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cb291a69c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cb291a6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cb291a69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cb291a6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cb291a69c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cb291a6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cb291a69c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cb291a6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cb291a69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cb291a69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cb291a69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cb291a69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cb291a69c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cb291a69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cb291a69c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cb291a69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acb291a69c_0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acb291a69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cb291a69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acb291a69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cb291a69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cb291a69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aca335b4c7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aca335b4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acb662c2cd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acb662c2c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cb662c2cd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cb662c2c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acb662c2cd_1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acb662c2c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acb662c2cd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acb662c2c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ca335b4c7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ca335b4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acb662c2cd_1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acb662c2c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cb662c2cd_1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cb662c2c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acb662c2cd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acb662c2c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ca335b4c7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aca335b4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aca335b4c7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aca335b4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ca335b4c7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aca335b4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ca335b4c7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aca335b4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ca335b4c7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aca335b4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ca335b4c7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ca335b4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ca335b4c7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ca335b4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ca335b4c7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aca335b4c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acd225827b_6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acd225827b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d225827b_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d225827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ca335b4c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ca335b4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ca335b4c7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ca335b4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ca335b4c7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ca335b4c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036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CSE 462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Vertex Cover Problem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Team ID: 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263150" y="2938150"/>
            <a:ext cx="64587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1805073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1805075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1805098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1805104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Illustrating Vertex Cover with Examples</a:t>
            </a:r>
            <a:endParaRPr sz="2300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0" y="1602675"/>
            <a:ext cx="45720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7495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7495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7241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17241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2698700" y="17781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698688" y="292495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2"/>
          <p:cNvCxnSpPr>
            <a:endCxn id="206" idx="4"/>
          </p:cNvCxnSpPr>
          <p:nvPr/>
        </p:nvCxnSpPr>
        <p:spPr>
          <a:xfrm rot="10800000">
            <a:off x="1006750" y="226297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2"/>
          <p:cNvSpPr/>
          <p:nvPr/>
        </p:nvSpPr>
        <p:spPr>
          <a:xfrm>
            <a:off x="36733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22"/>
          <p:cNvCxnSpPr>
            <a:stCxn id="208" idx="6"/>
            <a:endCxn id="210" idx="2"/>
          </p:cNvCxnSpPr>
          <p:nvPr/>
        </p:nvCxnSpPr>
        <p:spPr>
          <a:xfrm>
            <a:off x="22386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08" idx="4"/>
            <a:endCxn id="209" idx="0"/>
          </p:cNvCxnSpPr>
          <p:nvPr/>
        </p:nvCxnSpPr>
        <p:spPr>
          <a:xfrm>
            <a:off x="1981350" y="226297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>
            <a:stCxn id="209" idx="6"/>
            <a:endCxn id="211" idx="2"/>
          </p:cNvCxnSpPr>
          <p:nvPr/>
        </p:nvCxnSpPr>
        <p:spPr>
          <a:xfrm>
            <a:off x="2238600" y="31673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>
            <a:stCxn id="209" idx="7"/>
            <a:endCxn id="210" idx="3"/>
          </p:cNvCxnSpPr>
          <p:nvPr/>
        </p:nvCxnSpPr>
        <p:spPr>
          <a:xfrm flipH="1" rot="10800000">
            <a:off x="2163253" y="219192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>
            <a:stCxn id="210" idx="5"/>
            <a:endCxn id="213" idx="1"/>
          </p:cNvCxnSpPr>
          <p:nvPr/>
        </p:nvCxnSpPr>
        <p:spPr>
          <a:xfrm>
            <a:off x="3137853" y="219196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>
            <a:stCxn id="211" idx="0"/>
            <a:endCxn id="210" idx="4"/>
          </p:cNvCxnSpPr>
          <p:nvPr/>
        </p:nvCxnSpPr>
        <p:spPr>
          <a:xfrm rot="10800000">
            <a:off x="2955938" y="226285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06" idx="6"/>
            <a:endCxn id="208" idx="2"/>
          </p:cNvCxnSpPr>
          <p:nvPr/>
        </p:nvCxnSpPr>
        <p:spPr>
          <a:xfrm>
            <a:off x="12640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/>
          <p:nvPr/>
        </p:nvSpPr>
        <p:spPr>
          <a:xfrm>
            <a:off x="7495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7495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17241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7241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698700" y="17781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698688" y="292495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Google Shape;227;p22"/>
          <p:cNvCxnSpPr>
            <a:endCxn id="221" idx="4"/>
          </p:cNvCxnSpPr>
          <p:nvPr/>
        </p:nvCxnSpPr>
        <p:spPr>
          <a:xfrm rot="10800000">
            <a:off x="1006750" y="226297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2"/>
          <p:cNvSpPr/>
          <p:nvPr/>
        </p:nvSpPr>
        <p:spPr>
          <a:xfrm>
            <a:off x="36733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2"/>
          <p:cNvCxnSpPr>
            <a:stCxn id="223" idx="6"/>
            <a:endCxn id="225" idx="2"/>
          </p:cNvCxnSpPr>
          <p:nvPr/>
        </p:nvCxnSpPr>
        <p:spPr>
          <a:xfrm>
            <a:off x="22386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223" idx="4"/>
            <a:endCxn id="224" idx="0"/>
          </p:cNvCxnSpPr>
          <p:nvPr/>
        </p:nvCxnSpPr>
        <p:spPr>
          <a:xfrm>
            <a:off x="1981350" y="226297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24" idx="6"/>
            <a:endCxn id="226" idx="2"/>
          </p:cNvCxnSpPr>
          <p:nvPr/>
        </p:nvCxnSpPr>
        <p:spPr>
          <a:xfrm>
            <a:off x="2238600" y="31673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24" idx="7"/>
            <a:endCxn id="225" idx="3"/>
          </p:cNvCxnSpPr>
          <p:nvPr/>
        </p:nvCxnSpPr>
        <p:spPr>
          <a:xfrm flipH="1" rot="10800000">
            <a:off x="2163253" y="219192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5" idx="5"/>
            <a:endCxn id="228" idx="1"/>
          </p:cNvCxnSpPr>
          <p:nvPr/>
        </p:nvCxnSpPr>
        <p:spPr>
          <a:xfrm>
            <a:off x="3137853" y="219196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>
            <a:stCxn id="226" idx="0"/>
            <a:endCxn id="225" idx="4"/>
          </p:cNvCxnSpPr>
          <p:nvPr/>
        </p:nvCxnSpPr>
        <p:spPr>
          <a:xfrm rot="10800000">
            <a:off x="2955938" y="226285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>
            <a:stCxn id="221" idx="6"/>
            <a:endCxn id="223" idx="2"/>
          </p:cNvCxnSpPr>
          <p:nvPr/>
        </p:nvCxnSpPr>
        <p:spPr>
          <a:xfrm>
            <a:off x="12640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182700" y="1778175"/>
            <a:ext cx="4299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5011250" y="17559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5011250" y="290271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5985850" y="1755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5985850" y="29027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6960450" y="1755950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6960438" y="2902738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3" name="Google Shape;243;p22"/>
          <p:cNvCxnSpPr>
            <a:endCxn id="237" idx="4"/>
          </p:cNvCxnSpPr>
          <p:nvPr/>
        </p:nvCxnSpPr>
        <p:spPr>
          <a:xfrm rot="10800000">
            <a:off x="5268500" y="2240763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2"/>
          <p:cNvSpPr/>
          <p:nvPr/>
        </p:nvSpPr>
        <p:spPr>
          <a:xfrm>
            <a:off x="7935050" y="29027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22"/>
          <p:cNvCxnSpPr>
            <a:stCxn id="239" idx="6"/>
            <a:endCxn id="241" idx="2"/>
          </p:cNvCxnSpPr>
          <p:nvPr/>
        </p:nvCxnSpPr>
        <p:spPr>
          <a:xfrm>
            <a:off x="6500350" y="1998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2"/>
          <p:cNvCxnSpPr>
            <a:stCxn id="239" idx="4"/>
            <a:endCxn id="240" idx="0"/>
          </p:cNvCxnSpPr>
          <p:nvPr/>
        </p:nvCxnSpPr>
        <p:spPr>
          <a:xfrm>
            <a:off x="6243100" y="2240763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2"/>
          <p:cNvCxnSpPr>
            <a:stCxn id="240" idx="6"/>
            <a:endCxn id="242" idx="2"/>
          </p:cNvCxnSpPr>
          <p:nvPr/>
        </p:nvCxnSpPr>
        <p:spPr>
          <a:xfrm>
            <a:off x="6500350" y="31451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2"/>
          <p:cNvCxnSpPr>
            <a:stCxn id="240" idx="7"/>
            <a:endCxn id="241" idx="3"/>
          </p:cNvCxnSpPr>
          <p:nvPr/>
        </p:nvCxnSpPr>
        <p:spPr>
          <a:xfrm flipH="1" rot="10800000">
            <a:off x="6425003" y="2169710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2"/>
          <p:cNvCxnSpPr>
            <a:stCxn id="241" idx="5"/>
            <a:endCxn id="244" idx="1"/>
          </p:cNvCxnSpPr>
          <p:nvPr/>
        </p:nvCxnSpPr>
        <p:spPr>
          <a:xfrm>
            <a:off x="7399603" y="2169753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2"/>
          <p:cNvCxnSpPr>
            <a:stCxn id="242" idx="0"/>
            <a:endCxn id="241" idx="4"/>
          </p:cNvCxnSpPr>
          <p:nvPr/>
        </p:nvCxnSpPr>
        <p:spPr>
          <a:xfrm rot="10800000">
            <a:off x="7217688" y="2240638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2"/>
          <p:cNvCxnSpPr>
            <a:stCxn id="237" idx="6"/>
            <a:endCxn id="239" idx="2"/>
          </p:cNvCxnSpPr>
          <p:nvPr/>
        </p:nvCxnSpPr>
        <p:spPr>
          <a:xfrm>
            <a:off x="5525750" y="1998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2"/>
          <p:cNvSpPr txBox="1"/>
          <p:nvPr/>
        </p:nvSpPr>
        <p:spPr>
          <a:xfrm>
            <a:off x="5011250" y="3771200"/>
            <a:ext cx="27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{A, C, D, F} is a minimal vertex cover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Illustrating Vertex Cover with Examples</a:t>
            </a:r>
            <a:endParaRPr sz="2300"/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0" y="1602675"/>
            <a:ext cx="45720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95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7495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17241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7241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98700" y="17781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2698688" y="292495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23"/>
          <p:cNvCxnSpPr>
            <a:endCxn id="259" idx="4"/>
          </p:cNvCxnSpPr>
          <p:nvPr/>
        </p:nvCxnSpPr>
        <p:spPr>
          <a:xfrm rot="10800000">
            <a:off x="1006750" y="226297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3"/>
          <p:cNvSpPr/>
          <p:nvPr/>
        </p:nvSpPr>
        <p:spPr>
          <a:xfrm>
            <a:off x="36733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23"/>
          <p:cNvCxnSpPr>
            <a:stCxn id="261" idx="6"/>
            <a:endCxn id="263" idx="2"/>
          </p:cNvCxnSpPr>
          <p:nvPr/>
        </p:nvCxnSpPr>
        <p:spPr>
          <a:xfrm>
            <a:off x="22386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>
            <a:stCxn id="261" idx="4"/>
            <a:endCxn id="262" idx="0"/>
          </p:cNvCxnSpPr>
          <p:nvPr/>
        </p:nvCxnSpPr>
        <p:spPr>
          <a:xfrm>
            <a:off x="1981350" y="226297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>
            <a:stCxn id="262" idx="6"/>
            <a:endCxn id="264" idx="2"/>
          </p:cNvCxnSpPr>
          <p:nvPr/>
        </p:nvCxnSpPr>
        <p:spPr>
          <a:xfrm>
            <a:off x="2238600" y="31673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3"/>
          <p:cNvCxnSpPr>
            <a:stCxn id="262" idx="7"/>
            <a:endCxn id="263" idx="3"/>
          </p:cNvCxnSpPr>
          <p:nvPr/>
        </p:nvCxnSpPr>
        <p:spPr>
          <a:xfrm flipH="1" rot="10800000">
            <a:off x="2163253" y="219192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3"/>
          <p:cNvCxnSpPr>
            <a:stCxn id="263" idx="5"/>
            <a:endCxn id="266" idx="1"/>
          </p:cNvCxnSpPr>
          <p:nvPr/>
        </p:nvCxnSpPr>
        <p:spPr>
          <a:xfrm>
            <a:off x="3137853" y="219196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3"/>
          <p:cNvCxnSpPr>
            <a:stCxn id="264" idx="0"/>
            <a:endCxn id="263" idx="4"/>
          </p:cNvCxnSpPr>
          <p:nvPr/>
        </p:nvCxnSpPr>
        <p:spPr>
          <a:xfrm rot="10800000">
            <a:off x="2955938" y="226285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3"/>
          <p:cNvCxnSpPr>
            <a:stCxn id="259" idx="6"/>
            <a:endCxn id="261" idx="2"/>
          </p:cNvCxnSpPr>
          <p:nvPr/>
        </p:nvCxnSpPr>
        <p:spPr>
          <a:xfrm>
            <a:off x="12640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3"/>
          <p:cNvSpPr/>
          <p:nvPr/>
        </p:nvSpPr>
        <p:spPr>
          <a:xfrm>
            <a:off x="7495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7495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17241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17241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698700" y="17781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698688" y="292495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" name="Google Shape;280;p23"/>
          <p:cNvCxnSpPr>
            <a:endCxn id="274" idx="4"/>
          </p:cNvCxnSpPr>
          <p:nvPr/>
        </p:nvCxnSpPr>
        <p:spPr>
          <a:xfrm rot="10800000">
            <a:off x="1006750" y="226297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/>
          <p:nvPr/>
        </p:nvSpPr>
        <p:spPr>
          <a:xfrm>
            <a:off x="36733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2" name="Google Shape;282;p23"/>
          <p:cNvCxnSpPr>
            <a:stCxn id="276" idx="6"/>
            <a:endCxn id="278" idx="2"/>
          </p:cNvCxnSpPr>
          <p:nvPr/>
        </p:nvCxnSpPr>
        <p:spPr>
          <a:xfrm>
            <a:off x="22386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3"/>
          <p:cNvCxnSpPr>
            <a:stCxn id="276" idx="4"/>
            <a:endCxn id="277" idx="0"/>
          </p:cNvCxnSpPr>
          <p:nvPr/>
        </p:nvCxnSpPr>
        <p:spPr>
          <a:xfrm>
            <a:off x="1981350" y="226297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>
            <a:stCxn id="277" idx="6"/>
            <a:endCxn id="279" idx="2"/>
          </p:cNvCxnSpPr>
          <p:nvPr/>
        </p:nvCxnSpPr>
        <p:spPr>
          <a:xfrm>
            <a:off x="2238600" y="31673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>
            <a:stCxn id="277" idx="7"/>
            <a:endCxn id="278" idx="3"/>
          </p:cNvCxnSpPr>
          <p:nvPr/>
        </p:nvCxnSpPr>
        <p:spPr>
          <a:xfrm flipH="1" rot="10800000">
            <a:off x="2163253" y="219192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>
            <a:stCxn id="278" idx="5"/>
            <a:endCxn id="281" idx="1"/>
          </p:cNvCxnSpPr>
          <p:nvPr/>
        </p:nvCxnSpPr>
        <p:spPr>
          <a:xfrm>
            <a:off x="3137853" y="219196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3"/>
          <p:cNvCxnSpPr>
            <a:stCxn id="279" idx="0"/>
            <a:endCxn id="278" idx="4"/>
          </p:cNvCxnSpPr>
          <p:nvPr/>
        </p:nvCxnSpPr>
        <p:spPr>
          <a:xfrm rot="10800000">
            <a:off x="2955938" y="226285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3"/>
          <p:cNvCxnSpPr>
            <a:stCxn id="274" idx="6"/>
            <a:endCxn id="276" idx="2"/>
          </p:cNvCxnSpPr>
          <p:nvPr/>
        </p:nvCxnSpPr>
        <p:spPr>
          <a:xfrm>
            <a:off x="12640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182700" y="1778175"/>
            <a:ext cx="4299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5011250" y="1755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5011250" y="29027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5985850" y="17559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5985850" y="290271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6960450" y="1755950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6960438" y="2902738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6" name="Google Shape;296;p23"/>
          <p:cNvCxnSpPr>
            <a:endCxn id="290" idx="4"/>
          </p:cNvCxnSpPr>
          <p:nvPr/>
        </p:nvCxnSpPr>
        <p:spPr>
          <a:xfrm rot="10800000">
            <a:off x="5268500" y="2240763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3"/>
          <p:cNvSpPr/>
          <p:nvPr/>
        </p:nvSpPr>
        <p:spPr>
          <a:xfrm>
            <a:off x="7935050" y="29027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23"/>
          <p:cNvCxnSpPr>
            <a:stCxn id="292" idx="6"/>
            <a:endCxn id="294" idx="2"/>
          </p:cNvCxnSpPr>
          <p:nvPr/>
        </p:nvCxnSpPr>
        <p:spPr>
          <a:xfrm>
            <a:off x="6500350" y="1998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3"/>
          <p:cNvCxnSpPr>
            <a:stCxn id="292" idx="4"/>
            <a:endCxn id="293" idx="0"/>
          </p:cNvCxnSpPr>
          <p:nvPr/>
        </p:nvCxnSpPr>
        <p:spPr>
          <a:xfrm>
            <a:off x="6243100" y="2240763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3"/>
          <p:cNvCxnSpPr>
            <a:stCxn id="293" idx="6"/>
            <a:endCxn id="295" idx="2"/>
          </p:cNvCxnSpPr>
          <p:nvPr/>
        </p:nvCxnSpPr>
        <p:spPr>
          <a:xfrm>
            <a:off x="6500350" y="31451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3"/>
          <p:cNvCxnSpPr>
            <a:stCxn id="293" idx="7"/>
            <a:endCxn id="294" idx="3"/>
          </p:cNvCxnSpPr>
          <p:nvPr/>
        </p:nvCxnSpPr>
        <p:spPr>
          <a:xfrm flipH="1" rot="10800000">
            <a:off x="6425003" y="2169710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3"/>
          <p:cNvCxnSpPr>
            <a:stCxn id="294" idx="5"/>
            <a:endCxn id="297" idx="1"/>
          </p:cNvCxnSpPr>
          <p:nvPr/>
        </p:nvCxnSpPr>
        <p:spPr>
          <a:xfrm>
            <a:off x="7399603" y="2169753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3"/>
          <p:cNvCxnSpPr>
            <a:stCxn id="295" idx="0"/>
            <a:endCxn id="294" idx="4"/>
          </p:cNvCxnSpPr>
          <p:nvPr/>
        </p:nvCxnSpPr>
        <p:spPr>
          <a:xfrm rot="10800000">
            <a:off x="7217688" y="2240638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3"/>
          <p:cNvCxnSpPr>
            <a:stCxn id="290" idx="6"/>
            <a:endCxn id="292" idx="2"/>
          </p:cNvCxnSpPr>
          <p:nvPr/>
        </p:nvCxnSpPr>
        <p:spPr>
          <a:xfrm>
            <a:off x="5525750" y="1998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3"/>
          <p:cNvSpPr txBox="1"/>
          <p:nvPr/>
        </p:nvSpPr>
        <p:spPr>
          <a:xfrm>
            <a:off x="5011250" y="3771200"/>
            <a:ext cx="27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{B, D, E} is a minimum vertex cover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Minimum Vertex Cover</a:t>
            </a:r>
            <a:endParaRPr sz="2300"/>
          </a:p>
        </p:txBody>
      </p:sp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2400300" y="1602675"/>
            <a:ext cx="65199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Definition: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Introduce the concept of a minimum vertex cover – the smallest set of vertices that covers all edges in a graph.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Decision Version of Vertex Cover 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Given a graph G and integer k, does G have a vertex cover of size at most k?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Given: A graph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Task: Output a vertex cover of smallest size.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idx="2" type="body"/>
          </p:nvPr>
        </p:nvSpPr>
        <p:spPr>
          <a:xfrm>
            <a:off x="42781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47902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Reduction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1805073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1044375" y="398675"/>
            <a:ext cx="77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Reduction to any other hard problem</a:t>
            </a:r>
            <a:endParaRPr sz="2300"/>
          </a:p>
        </p:txBody>
      </p:sp>
      <p:sp>
        <p:nvSpPr>
          <p:cNvPr id="323" name="Google Shape;323;p26"/>
          <p:cNvSpPr/>
          <p:nvPr/>
        </p:nvSpPr>
        <p:spPr>
          <a:xfrm>
            <a:off x="2406525" y="1357050"/>
            <a:ext cx="5204400" cy="1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2893400" y="1804050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2187400" y="1920788"/>
            <a:ext cx="6162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1044350" y="1697988"/>
            <a:ext cx="14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Instance of vertex cover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4406025" y="1636350"/>
            <a:ext cx="1064700" cy="73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4378125" y="1635350"/>
            <a:ext cx="11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 for known hard problem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2999900" y="1804050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3476400" y="1921800"/>
            <a:ext cx="901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3373025" y="1357050"/>
            <a:ext cx="112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Instance of known hard problem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5599400" y="1950900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6490150" y="1804050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6596650" y="1804050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5387050" y="1357050"/>
            <a:ext cx="112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 </a:t>
            </a: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known hard problem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7072800" y="1950900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7963550" y="1696988"/>
            <a:ext cx="14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 vertex cover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1044375" y="2499363"/>
            <a:ext cx="77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Reduction from any other hard problem</a:t>
            </a:r>
            <a:endParaRPr sz="2300"/>
          </a:p>
        </p:txBody>
      </p:sp>
      <p:sp>
        <p:nvSpPr>
          <p:cNvPr id="339" name="Google Shape;339;p26"/>
          <p:cNvSpPr txBox="1"/>
          <p:nvPr/>
        </p:nvSpPr>
        <p:spPr>
          <a:xfrm>
            <a:off x="3055700" y="956850"/>
            <a:ext cx="3765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 for vertex cover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2316925" y="3377725"/>
            <a:ext cx="5204400" cy="1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2803800" y="3824725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2097800" y="3941463"/>
            <a:ext cx="6162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954750" y="3718663"/>
            <a:ext cx="14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Instance of known hard problem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4316425" y="3657025"/>
            <a:ext cx="1064700" cy="73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4288525" y="3778525"/>
            <a:ext cx="11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 for vertex cover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2910300" y="3824725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3386800" y="3942475"/>
            <a:ext cx="901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3283425" y="3426600"/>
            <a:ext cx="11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Instance of vertex cover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5509800" y="3971575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6400550" y="3824725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6507050" y="3824725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5309400" y="3448375"/>
            <a:ext cx="11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 of vertex cover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6983200" y="3971575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7873950" y="3717663"/>
            <a:ext cx="14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 of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known hard problem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2966100" y="2977525"/>
            <a:ext cx="3765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Algorithm for known hard problem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Independent Set</a:t>
            </a:r>
            <a:endParaRPr sz="2300"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2400250" y="1462650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 set of vertices of graph G where no two vertices are adjacent in G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2852850" y="26412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2852850" y="3787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27"/>
          <p:cNvSpPr/>
          <p:nvPr/>
        </p:nvSpPr>
        <p:spPr>
          <a:xfrm>
            <a:off x="3827450" y="264121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3827450" y="37879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4802050" y="2641200"/>
            <a:ext cx="514500" cy="484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4802038" y="3787988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8" name="Google Shape;368;p27"/>
          <p:cNvCxnSpPr>
            <a:stCxn id="363" idx="0"/>
          </p:cNvCxnSpPr>
          <p:nvPr/>
        </p:nvCxnSpPr>
        <p:spPr>
          <a:xfrm rot="10800000">
            <a:off x="3088200" y="3111763"/>
            <a:ext cx="2190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7"/>
          <p:cNvSpPr/>
          <p:nvPr/>
        </p:nvSpPr>
        <p:spPr>
          <a:xfrm>
            <a:off x="5776650" y="37879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27"/>
          <p:cNvCxnSpPr>
            <a:stCxn id="364" idx="6"/>
            <a:endCxn id="366" idx="2"/>
          </p:cNvCxnSpPr>
          <p:nvPr/>
        </p:nvCxnSpPr>
        <p:spPr>
          <a:xfrm>
            <a:off x="4341950" y="28836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7"/>
          <p:cNvCxnSpPr>
            <a:stCxn id="364" idx="4"/>
            <a:endCxn id="365" idx="0"/>
          </p:cNvCxnSpPr>
          <p:nvPr/>
        </p:nvCxnSpPr>
        <p:spPr>
          <a:xfrm>
            <a:off x="4084700" y="3126013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7"/>
          <p:cNvCxnSpPr>
            <a:stCxn id="365" idx="6"/>
            <a:endCxn id="367" idx="2"/>
          </p:cNvCxnSpPr>
          <p:nvPr/>
        </p:nvCxnSpPr>
        <p:spPr>
          <a:xfrm>
            <a:off x="4341950" y="4030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7"/>
          <p:cNvCxnSpPr>
            <a:stCxn id="365" idx="7"/>
            <a:endCxn id="366" idx="3"/>
          </p:cNvCxnSpPr>
          <p:nvPr/>
        </p:nvCxnSpPr>
        <p:spPr>
          <a:xfrm flipH="1" rot="10800000">
            <a:off x="4266603" y="3054960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7"/>
          <p:cNvCxnSpPr>
            <a:stCxn id="366" idx="5"/>
            <a:endCxn id="369" idx="1"/>
          </p:cNvCxnSpPr>
          <p:nvPr/>
        </p:nvCxnSpPr>
        <p:spPr>
          <a:xfrm>
            <a:off x="5241203" y="3055003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7"/>
          <p:cNvCxnSpPr>
            <a:stCxn id="367" idx="0"/>
            <a:endCxn id="366" idx="4"/>
          </p:cNvCxnSpPr>
          <p:nvPr/>
        </p:nvCxnSpPr>
        <p:spPr>
          <a:xfrm rot="10800000">
            <a:off x="5059288" y="3125888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7"/>
          <p:cNvCxnSpPr>
            <a:stCxn id="362" idx="6"/>
            <a:endCxn id="364" idx="2"/>
          </p:cNvCxnSpPr>
          <p:nvPr/>
        </p:nvCxnSpPr>
        <p:spPr>
          <a:xfrm>
            <a:off x="3367350" y="28836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27"/>
          <p:cNvSpPr txBox="1"/>
          <p:nvPr/>
        </p:nvSpPr>
        <p:spPr>
          <a:xfrm>
            <a:off x="6456875" y="3256850"/>
            <a:ext cx="2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{A, C, F} is an independent set</a:t>
            </a:r>
            <a:endParaRPr b="1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Maximum </a:t>
            </a:r>
            <a:r>
              <a:rPr lang="en" sz="2500"/>
              <a:t>Independent Set</a:t>
            </a:r>
            <a:endParaRPr sz="2300"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2400250" y="1462650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Definition: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An independent set S is maximum if no other independent set of G has more vertices than 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2852850" y="26412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2852850" y="3787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3827450" y="264121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3827450" y="37879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4802050" y="2641200"/>
            <a:ext cx="514500" cy="484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4802038" y="3787988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0" name="Google Shape;390;p28"/>
          <p:cNvCxnSpPr>
            <a:endCxn id="384" idx="4"/>
          </p:cNvCxnSpPr>
          <p:nvPr/>
        </p:nvCxnSpPr>
        <p:spPr>
          <a:xfrm rot="10800000">
            <a:off x="3110100" y="3126013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28"/>
          <p:cNvSpPr/>
          <p:nvPr/>
        </p:nvSpPr>
        <p:spPr>
          <a:xfrm>
            <a:off x="5776650" y="3787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28"/>
          <p:cNvCxnSpPr>
            <a:stCxn id="386" idx="6"/>
            <a:endCxn id="388" idx="2"/>
          </p:cNvCxnSpPr>
          <p:nvPr/>
        </p:nvCxnSpPr>
        <p:spPr>
          <a:xfrm>
            <a:off x="4341950" y="28836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8"/>
          <p:cNvCxnSpPr>
            <a:stCxn id="386" idx="4"/>
            <a:endCxn id="387" idx="0"/>
          </p:cNvCxnSpPr>
          <p:nvPr/>
        </p:nvCxnSpPr>
        <p:spPr>
          <a:xfrm>
            <a:off x="4084700" y="3126013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8"/>
          <p:cNvCxnSpPr>
            <a:stCxn id="387" idx="6"/>
            <a:endCxn id="389" idx="2"/>
          </p:cNvCxnSpPr>
          <p:nvPr/>
        </p:nvCxnSpPr>
        <p:spPr>
          <a:xfrm>
            <a:off x="4341950" y="4030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8"/>
          <p:cNvCxnSpPr>
            <a:stCxn id="387" idx="7"/>
            <a:endCxn id="388" idx="3"/>
          </p:cNvCxnSpPr>
          <p:nvPr/>
        </p:nvCxnSpPr>
        <p:spPr>
          <a:xfrm flipH="1" rot="10800000">
            <a:off x="4266603" y="3054960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8"/>
          <p:cNvCxnSpPr>
            <a:stCxn id="388" idx="5"/>
            <a:endCxn id="391" idx="1"/>
          </p:cNvCxnSpPr>
          <p:nvPr/>
        </p:nvCxnSpPr>
        <p:spPr>
          <a:xfrm>
            <a:off x="5241203" y="3055003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8"/>
          <p:cNvCxnSpPr>
            <a:stCxn id="389" idx="0"/>
            <a:endCxn id="388" idx="4"/>
          </p:cNvCxnSpPr>
          <p:nvPr/>
        </p:nvCxnSpPr>
        <p:spPr>
          <a:xfrm rot="10800000">
            <a:off x="5059288" y="3125888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8"/>
          <p:cNvCxnSpPr>
            <a:stCxn id="384" idx="6"/>
            <a:endCxn id="386" idx="2"/>
          </p:cNvCxnSpPr>
          <p:nvPr/>
        </p:nvCxnSpPr>
        <p:spPr>
          <a:xfrm>
            <a:off x="3367350" y="28836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8"/>
          <p:cNvSpPr txBox="1"/>
          <p:nvPr/>
        </p:nvSpPr>
        <p:spPr>
          <a:xfrm>
            <a:off x="6456875" y="3256850"/>
            <a:ext cx="27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{A, C, F, G} is a maximum independent set</a:t>
            </a:r>
            <a:endParaRPr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Decision Version of Independent Set</a:t>
            </a:r>
            <a:endParaRPr sz="2300"/>
          </a:p>
        </p:txBody>
      </p:sp>
      <p:sp>
        <p:nvSpPr>
          <p:cNvPr id="405" name="Google Shape;405;p29"/>
          <p:cNvSpPr txBox="1"/>
          <p:nvPr>
            <p:ph idx="1" type="body"/>
          </p:nvPr>
        </p:nvSpPr>
        <p:spPr>
          <a:xfrm>
            <a:off x="2400250" y="958375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Given a graph G and integer k, does G have an independent set of size at least k?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6" name="Google Shape;406;p29"/>
          <p:cNvSpPr txBox="1"/>
          <p:nvPr>
            <p:ph type="title"/>
          </p:nvPr>
        </p:nvSpPr>
        <p:spPr>
          <a:xfrm>
            <a:off x="2400250" y="2571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/>
              <a:t>Decision Version of Vertex Cover</a:t>
            </a:r>
            <a:endParaRPr sz="2300"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2400250" y="3049425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Given a graph G and integer k, does G have a vertex cover of size at most k?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1044375" y="398675"/>
            <a:ext cx="77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Vertex Cover</a:t>
            </a:r>
            <a:r>
              <a:rPr lang="en" sz="2500"/>
              <a:t> to Independent Set</a:t>
            </a:r>
            <a:endParaRPr sz="2300"/>
          </a:p>
        </p:txBody>
      </p:sp>
      <p:sp>
        <p:nvSpPr>
          <p:cNvPr id="413" name="Google Shape;413;p30"/>
          <p:cNvSpPr/>
          <p:nvPr/>
        </p:nvSpPr>
        <p:spPr>
          <a:xfrm>
            <a:off x="2406525" y="1357050"/>
            <a:ext cx="5204400" cy="1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2893400" y="1804050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2187400" y="1920788"/>
            <a:ext cx="6162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843950" y="1589138"/>
            <a:ext cx="14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there a vertex cover of size k?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4406025" y="1636350"/>
            <a:ext cx="1064700" cy="73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4378125" y="1635350"/>
            <a:ext cx="11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Black box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independent set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2999900" y="1804050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3476400" y="1921800"/>
            <a:ext cx="901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3367050" y="1589725"/>
            <a:ext cx="11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???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5599400" y="1950900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6490150" y="1804050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6596650" y="1804050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5399000" y="1589725"/>
            <a:ext cx="11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7072800" y="1950900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7963550" y="1696988"/>
            <a:ext cx="14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30"/>
          <p:cNvSpPr txBox="1"/>
          <p:nvPr>
            <p:ph type="title"/>
          </p:nvPr>
        </p:nvSpPr>
        <p:spPr>
          <a:xfrm>
            <a:off x="1044375" y="2499363"/>
            <a:ext cx="77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Independent Set to </a:t>
            </a:r>
            <a:r>
              <a:rPr lang="en" sz="2500"/>
              <a:t>Vertex Cover</a:t>
            </a:r>
            <a:endParaRPr sz="2300"/>
          </a:p>
        </p:txBody>
      </p:sp>
      <p:sp>
        <p:nvSpPr>
          <p:cNvPr id="429" name="Google Shape;429;p30"/>
          <p:cNvSpPr txBox="1"/>
          <p:nvPr/>
        </p:nvSpPr>
        <p:spPr>
          <a:xfrm>
            <a:off x="3055700" y="956850"/>
            <a:ext cx="3765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vertex cover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2316925" y="3377725"/>
            <a:ext cx="5204400" cy="1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2803800" y="3824725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2097800" y="3941463"/>
            <a:ext cx="6162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954750" y="3718663"/>
            <a:ext cx="14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there an independent set of size k?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4316425" y="3657025"/>
            <a:ext cx="1064700" cy="73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4288525" y="3778525"/>
            <a:ext cx="11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Black box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vertex cover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2910300" y="3824725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3386800" y="3942475"/>
            <a:ext cx="901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0"/>
          <p:cNvSpPr txBox="1"/>
          <p:nvPr/>
        </p:nvSpPr>
        <p:spPr>
          <a:xfrm>
            <a:off x="3283425" y="3544350"/>
            <a:ext cx="11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???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5509800" y="3971575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6400550" y="3824725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30"/>
          <p:cNvSpPr txBox="1"/>
          <p:nvPr/>
        </p:nvSpPr>
        <p:spPr>
          <a:xfrm>
            <a:off x="6507050" y="3824725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5309400" y="3544350"/>
            <a:ext cx="11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6983200" y="3971575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7873950" y="3826513"/>
            <a:ext cx="14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2966100" y="2977525"/>
            <a:ext cx="3765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Solution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independent set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 txBox="1"/>
          <p:nvPr>
            <p:ph type="title"/>
          </p:nvPr>
        </p:nvSpPr>
        <p:spPr>
          <a:xfrm>
            <a:off x="1683125" y="575950"/>
            <a:ext cx="6364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need to establish a relation between vertex cover and independent set</a:t>
            </a:r>
            <a:endParaRPr sz="2400"/>
          </a:p>
        </p:txBody>
      </p:sp>
      <p:sp>
        <p:nvSpPr>
          <p:cNvPr id="451" name="Google Shape;451;p31"/>
          <p:cNvSpPr txBox="1"/>
          <p:nvPr>
            <p:ph idx="2" type="body"/>
          </p:nvPr>
        </p:nvSpPr>
        <p:spPr>
          <a:xfrm>
            <a:off x="5650575" y="2056125"/>
            <a:ext cx="3071400" cy="25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We will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establish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 that with the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help of a lemma!!!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452" name="Google Shape;4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75" y="1663925"/>
            <a:ext cx="2095503" cy="209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475" y="2742075"/>
            <a:ext cx="1909653" cy="18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05500" y="724200"/>
            <a:ext cx="4279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1. Definition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2. Reduction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3. Algorithm Overview, </a:t>
            </a:r>
            <a:r>
              <a:rPr b="1" lang="en"/>
              <a:t>Implementation</a:t>
            </a:r>
            <a:r>
              <a:rPr b="1" lang="en"/>
              <a:t>, Design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4. Application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Lemma</a:t>
            </a:r>
            <a:endParaRPr sz="2300"/>
          </a:p>
        </p:txBody>
      </p:sp>
      <p:sp>
        <p:nvSpPr>
          <p:cNvPr id="459" name="Google Shape;459;p32"/>
          <p:cNvSpPr txBox="1"/>
          <p:nvPr>
            <p:ph idx="1" type="body"/>
          </p:nvPr>
        </p:nvSpPr>
        <p:spPr>
          <a:xfrm>
            <a:off x="2400250" y="958375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b="1" lang="en" sz="1700">
                <a:solidFill>
                  <a:schemeClr val="accent1"/>
                </a:solidFill>
              </a:rPr>
              <a:t>Let, G=(V, E) a graph. Then a set S is an independent set </a:t>
            </a:r>
            <a:r>
              <a:rPr b="1" lang="en" sz="1700">
                <a:solidFill>
                  <a:srgbClr val="313131"/>
                </a:solidFill>
              </a:rPr>
              <a:t>iff </a:t>
            </a:r>
            <a:r>
              <a:rPr b="1" lang="en" sz="1700">
                <a:solidFill>
                  <a:schemeClr val="accent1"/>
                </a:solidFill>
              </a:rPr>
              <a:t>V-S is a vertex cover</a:t>
            </a:r>
            <a:endParaRPr b="1" sz="17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Lemma</a:t>
            </a:r>
            <a:endParaRPr sz="2300"/>
          </a:p>
        </p:txBody>
      </p:sp>
      <p:sp>
        <p:nvSpPr>
          <p:cNvPr id="465" name="Google Shape;465;p33"/>
          <p:cNvSpPr txBox="1"/>
          <p:nvPr>
            <p:ph idx="1" type="body"/>
          </p:nvPr>
        </p:nvSpPr>
        <p:spPr>
          <a:xfrm>
            <a:off x="2301100" y="756650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b="1" lang="en" sz="1700">
                <a:solidFill>
                  <a:schemeClr val="accent1"/>
                </a:solidFill>
              </a:rPr>
              <a:t>Let, G=(V, E) a graph. Then a set S is an independent set </a:t>
            </a:r>
            <a:r>
              <a:rPr b="1" lang="en" sz="1700">
                <a:solidFill>
                  <a:srgbClr val="313131"/>
                </a:solidFill>
              </a:rPr>
              <a:t>iff </a:t>
            </a:r>
            <a:r>
              <a:rPr b="1" lang="en" sz="1700">
                <a:solidFill>
                  <a:schemeClr val="accent1"/>
                </a:solidFill>
              </a:rPr>
              <a:t>V-S is a vertex cover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  Necessity</a:t>
            </a:r>
            <a:endParaRPr b="1" sz="18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Let, S is an independent set. We have to prove V-S is a vertex cover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Now, consider any edge with endpoints p &amp; q. Both cannot be in S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4432725" y="3486575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5407325" y="3486563"/>
            <a:ext cx="514500" cy="484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8" name="Google Shape;468;p33"/>
          <p:cNvCxnSpPr>
            <a:stCxn id="466" idx="6"/>
            <a:endCxn id="467" idx="2"/>
          </p:cNvCxnSpPr>
          <p:nvPr/>
        </p:nvCxnSpPr>
        <p:spPr>
          <a:xfrm>
            <a:off x="4947225" y="37289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3"/>
          <p:cNvSpPr txBox="1"/>
          <p:nvPr/>
        </p:nvSpPr>
        <p:spPr>
          <a:xfrm>
            <a:off x="2635625" y="4117050"/>
            <a:ext cx="6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Let, p is in S =&gt; So, q cannot be in S =&gt; q must be in V-S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>
            <p:ph type="title"/>
          </p:nvPr>
        </p:nvSpPr>
        <p:spPr>
          <a:xfrm>
            <a:off x="1122750" y="3966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Lemma</a:t>
            </a:r>
            <a:endParaRPr sz="2300"/>
          </a:p>
        </p:txBody>
      </p:sp>
      <p:sp>
        <p:nvSpPr>
          <p:cNvPr id="475" name="Google Shape;475;p34"/>
          <p:cNvSpPr txBox="1"/>
          <p:nvPr>
            <p:ph idx="1" type="body"/>
          </p:nvPr>
        </p:nvSpPr>
        <p:spPr>
          <a:xfrm>
            <a:off x="1023600" y="577350"/>
            <a:ext cx="65199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b="1" lang="en" sz="1700">
                <a:solidFill>
                  <a:schemeClr val="accent1"/>
                </a:solidFill>
              </a:rPr>
              <a:t>Let, G=(V, E) a graph. Then a set S is an independent set </a:t>
            </a:r>
            <a:r>
              <a:rPr b="1" lang="en" sz="1700">
                <a:solidFill>
                  <a:srgbClr val="313131"/>
                </a:solidFill>
              </a:rPr>
              <a:t>iff </a:t>
            </a:r>
            <a:r>
              <a:rPr b="1" lang="en" sz="1700">
                <a:solidFill>
                  <a:schemeClr val="accent1"/>
                </a:solidFill>
              </a:rPr>
              <a:t>V-S is a vertex cover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  Sufficiency</a:t>
            </a:r>
            <a:endParaRPr b="1" sz="18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Let. V-S is a vertex cover. </a:t>
            </a:r>
            <a:r>
              <a:rPr b="1" lang="en" sz="1700">
                <a:solidFill>
                  <a:schemeClr val="dk1"/>
                </a:solidFill>
              </a:rPr>
              <a:t>We have to prove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S is an independent set. We will use </a:t>
            </a:r>
            <a:r>
              <a:rPr b="1" i="1" lang="en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proof by contradiction</a:t>
            </a:r>
            <a:endParaRPr b="1" i="1" sz="17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Now, consider any edge with endpoints p &amp; q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3155225" y="3307275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4129825" y="33072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34"/>
          <p:cNvCxnSpPr>
            <a:stCxn id="476" idx="6"/>
            <a:endCxn id="477" idx="2"/>
          </p:cNvCxnSpPr>
          <p:nvPr/>
        </p:nvCxnSpPr>
        <p:spPr>
          <a:xfrm>
            <a:off x="3669725" y="35496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4"/>
          <p:cNvSpPr txBox="1"/>
          <p:nvPr/>
        </p:nvSpPr>
        <p:spPr>
          <a:xfrm>
            <a:off x="1122750" y="4128275"/>
            <a:ext cx="784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Let, p, q both are in S =&gt; So, neither of them in V-S =&gt; V-S is not vertex cover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0" name="Google Shape;4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975" y="1686450"/>
            <a:ext cx="2137025" cy="21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4"/>
          <p:cNvSpPr txBox="1"/>
          <p:nvPr/>
        </p:nvSpPr>
        <p:spPr>
          <a:xfrm>
            <a:off x="6866413" y="1595725"/>
            <a:ext cx="214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contradiction!!!</a:t>
            </a:r>
            <a:endParaRPr sz="3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1649450" y="5571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desired relation</a:t>
            </a:r>
            <a:endParaRPr/>
          </a:p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1649448" y="1583913"/>
            <a:ext cx="601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and V-S are disjoint sets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So, there is an </a:t>
            </a:r>
            <a:r>
              <a:rPr lang="en" sz="1800"/>
              <a:t>independent</a:t>
            </a:r>
            <a:r>
              <a:rPr lang="en" sz="1800"/>
              <a:t> set of size k iff there is a vertex cover of size n-k</a:t>
            </a:r>
            <a:endParaRPr sz="1800"/>
          </a:p>
        </p:txBody>
      </p:sp>
      <p:graphicFrame>
        <p:nvGraphicFramePr>
          <p:cNvPr id="488" name="Google Shape;488;p35"/>
          <p:cNvGraphicFramePr/>
          <p:nvPr/>
        </p:nvGraphicFramePr>
        <p:xfrm>
          <a:off x="896475" y="219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{C0B7791C-7350-4F40-B205-DE23A7B5E999}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Vertices Set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#Vertices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Vertices</a:t>
                      </a:r>
                      <a:r>
                        <a:rPr lang="en"/>
                        <a:t> set of whole 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Independent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Vertex cover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V-S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n-k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 txBox="1"/>
          <p:nvPr>
            <p:ph type="title"/>
          </p:nvPr>
        </p:nvSpPr>
        <p:spPr>
          <a:xfrm>
            <a:off x="1044375" y="398675"/>
            <a:ext cx="77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Vertex Cover to Independent Set</a:t>
            </a:r>
            <a:endParaRPr sz="2300"/>
          </a:p>
        </p:txBody>
      </p:sp>
      <p:sp>
        <p:nvSpPr>
          <p:cNvPr id="494" name="Google Shape;494;p36"/>
          <p:cNvSpPr/>
          <p:nvPr/>
        </p:nvSpPr>
        <p:spPr>
          <a:xfrm>
            <a:off x="2406525" y="1357050"/>
            <a:ext cx="5204400" cy="1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2893400" y="1804050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2187400" y="1920788"/>
            <a:ext cx="6162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843950" y="1589138"/>
            <a:ext cx="14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there a vertex cover of size k?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4406025" y="1636350"/>
            <a:ext cx="1064700" cy="73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4378125" y="1635350"/>
            <a:ext cx="11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Black box for independent set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2999900" y="1804050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3476400" y="1921800"/>
            <a:ext cx="901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3373025" y="1357050"/>
            <a:ext cx="112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there an independent set of size n-k?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36"/>
          <p:cNvSpPr/>
          <p:nvPr/>
        </p:nvSpPr>
        <p:spPr>
          <a:xfrm>
            <a:off x="5599400" y="1950900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6490150" y="1804050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6596650" y="1804050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5399000" y="1589725"/>
            <a:ext cx="11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7072800" y="1950900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7963550" y="1696988"/>
            <a:ext cx="14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36"/>
          <p:cNvSpPr txBox="1"/>
          <p:nvPr>
            <p:ph type="title"/>
          </p:nvPr>
        </p:nvSpPr>
        <p:spPr>
          <a:xfrm>
            <a:off x="1044375" y="2499363"/>
            <a:ext cx="7788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Independent Set to Vertex Cover</a:t>
            </a:r>
            <a:endParaRPr sz="2300"/>
          </a:p>
        </p:txBody>
      </p:sp>
      <p:sp>
        <p:nvSpPr>
          <p:cNvPr id="510" name="Google Shape;510;p36"/>
          <p:cNvSpPr txBox="1"/>
          <p:nvPr/>
        </p:nvSpPr>
        <p:spPr>
          <a:xfrm>
            <a:off x="3055700" y="956850"/>
            <a:ext cx="3765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Solution for vertex cover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36"/>
          <p:cNvSpPr/>
          <p:nvPr/>
        </p:nvSpPr>
        <p:spPr>
          <a:xfrm>
            <a:off x="2316925" y="3377725"/>
            <a:ext cx="5204400" cy="114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36"/>
          <p:cNvSpPr/>
          <p:nvPr/>
        </p:nvSpPr>
        <p:spPr>
          <a:xfrm>
            <a:off x="2803800" y="3824725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36"/>
          <p:cNvSpPr/>
          <p:nvPr/>
        </p:nvSpPr>
        <p:spPr>
          <a:xfrm>
            <a:off x="2097800" y="3941463"/>
            <a:ext cx="6162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36"/>
          <p:cNvSpPr txBox="1"/>
          <p:nvPr/>
        </p:nvSpPr>
        <p:spPr>
          <a:xfrm>
            <a:off x="954750" y="3718663"/>
            <a:ext cx="142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there an independent set of size k?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36"/>
          <p:cNvSpPr/>
          <p:nvPr/>
        </p:nvSpPr>
        <p:spPr>
          <a:xfrm>
            <a:off x="4366850" y="3690425"/>
            <a:ext cx="1064700" cy="73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4288525" y="3778525"/>
            <a:ext cx="11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Black box for vertex cover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36"/>
          <p:cNvSpPr txBox="1"/>
          <p:nvPr/>
        </p:nvSpPr>
        <p:spPr>
          <a:xfrm>
            <a:off x="2910300" y="3824725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36"/>
          <p:cNvSpPr/>
          <p:nvPr/>
        </p:nvSpPr>
        <p:spPr>
          <a:xfrm>
            <a:off x="3386800" y="3942475"/>
            <a:ext cx="9018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3277450" y="3368400"/>
            <a:ext cx="112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 there a vertex cover  of size n-k?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520;p36"/>
          <p:cNvSpPr/>
          <p:nvPr/>
        </p:nvSpPr>
        <p:spPr>
          <a:xfrm>
            <a:off x="5509800" y="3971575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6400550" y="3824725"/>
            <a:ext cx="493200" cy="40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6507050" y="3824725"/>
            <a:ext cx="2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5309400" y="3544350"/>
            <a:ext cx="11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36"/>
          <p:cNvSpPr/>
          <p:nvPr/>
        </p:nvSpPr>
        <p:spPr>
          <a:xfrm>
            <a:off x="6983200" y="3971575"/>
            <a:ext cx="801300" cy="1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7873950" y="3826513"/>
            <a:ext cx="14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2966100" y="2977525"/>
            <a:ext cx="3765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Solution for independent set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>
            <p:ph idx="2" type="body"/>
          </p:nvPr>
        </p:nvSpPr>
        <p:spPr>
          <a:xfrm>
            <a:off x="42781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532" name="Google Shape;532;p37"/>
          <p:cNvSpPr txBox="1"/>
          <p:nvPr>
            <p:ph type="title"/>
          </p:nvPr>
        </p:nvSpPr>
        <p:spPr>
          <a:xfrm>
            <a:off x="47902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 Overview &amp; Experiment Design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1805104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/>
          <p:nvPr>
            <p:ph type="title"/>
          </p:nvPr>
        </p:nvSpPr>
        <p:spPr>
          <a:xfrm>
            <a:off x="2545125" y="4414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Existing Algorithms</a:t>
            </a:r>
            <a:endParaRPr sz="2300"/>
          </a:p>
        </p:txBody>
      </p:sp>
      <p:sp>
        <p:nvSpPr>
          <p:cNvPr id="538" name="Google Shape;538;p38"/>
          <p:cNvSpPr txBox="1"/>
          <p:nvPr>
            <p:ph idx="1" type="body"/>
          </p:nvPr>
        </p:nvSpPr>
        <p:spPr>
          <a:xfrm>
            <a:off x="2545125" y="996100"/>
            <a:ext cx="65199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Exact exponential: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Branch and Bound algorithm</a:t>
            </a:r>
            <a:endParaRPr b="1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Systematic way to explore the solution space</a:t>
            </a:r>
            <a:endParaRPr b="1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Time complexity is exponential</a:t>
            </a:r>
            <a:endParaRPr b="1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Worst case scenario , O(2</a:t>
            </a:r>
            <a:r>
              <a:rPr b="1" baseline="30000" lang="en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 Approximation: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b="1" lang="en">
                <a:solidFill>
                  <a:srgbClr val="000000"/>
                </a:solidFill>
              </a:rPr>
              <a:t>APPROX-VERTEX-COVER</a:t>
            </a:r>
            <a:endParaRPr b="1"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can contain at most two times of the number of vertices in an optimal vertex cover.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 scenario is a factor of at most two.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Randomized: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>
                <a:solidFill>
                  <a:srgbClr val="000000"/>
                </a:solidFill>
              </a:rPr>
              <a:t>Randomized 2-Approximation</a:t>
            </a:r>
            <a:endParaRPr b="1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Probabilistic algorithm</a:t>
            </a:r>
            <a:endParaRPr b="1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find a vertex cover whose size is at most twice the size of the optimal vertex cover</a:t>
            </a:r>
            <a:endParaRPr b="1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has a linear expected running time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type="title"/>
          </p:nvPr>
        </p:nvSpPr>
        <p:spPr>
          <a:xfrm>
            <a:off x="2545125" y="4414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Existing Algorithms</a:t>
            </a:r>
            <a:endParaRPr sz="2300"/>
          </a:p>
        </p:txBody>
      </p:sp>
      <p:sp>
        <p:nvSpPr>
          <p:cNvPr id="544" name="Google Shape;544;p39"/>
          <p:cNvSpPr txBox="1"/>
          <p:nvPr>
            <p:ph idx="1" type="body"/>
          </p:nvPr>
        </p:nvSpPr>
        <p:spPr>
          <a:xfrm>
            <a:off x="2545125" y="996100"/>
            <a:ext cx="65199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Heuristic :</a:t>
            </a:r>
            <a:endParaRPr b="1">
              <a:solidFill>
                <a:srgbClr val="00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Xinshun Xu, Jun Ma(2005) </a:t>
            </a:r>
            <a:r>
              <a:rPr b="1" lang="en" sz="1300">
                <a:solidFill>
                  <a:srgbClr val="000000"/>
                </a:solidFill>
              </a:rPr>
              <a:t>An efficient simulated annealing algorithm for the minimum vertex cover problem</a:t>
            </a:r>
            <a:endParaRPr b="1" sz="1300">
              <a:solidFill>
                <a:srgbClr val="000000"/>
              </a:solidFill>
            </a:endParaRPr>
          </a:p>
          <a:p>
            <a:pPr indent="-304800" lvl="2" marL="137160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en">
                <a:solidFill>
                  <a:schemeClr val="dk1"/>
                </a:solidFill>
              </a:rPr>
              <a:t>Yongfei Zhang, Jun Wu, Liming Zhang, Peng Zhao, Junping Zhou, and Minghao Yin(2018). </a:t>
            </a:r>
            <a:r>
              <a:rPr b="1" lang="en" sz="1300"/>
              <a:t>An Efficient Heuristic Algorithm for Solving Connected Vertex Cover Problem</a:t>
            </a:r>
            <a:endParaRPr b="1" sz="1300"/>
          </a:p>
          <a:p>
            <a:pPr indent="0" lvl="0" marL="0" rtl="0" algn="l">
              <a:lnSpc>
                <a:spcPct val="11333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Meta Heuristic: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>
                <a:solidFill>
                  <a:schemeClr val="dk1"/>
                </a:solidFill>
              </a:rPr>
              <a:t>Anan Banharnsakun(2023). </a:t>
            </a:r>
            <a:r>
              <a:rPr b="1" lang="en" sz="1300"/>
              <a:t>A new approach for solving the minimum vertex cover problem using artificial bee colony algorithm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>
                <a:solidFill>
                  <a:schemeClr val="dk1"/>
                </a:solidFill>
              </a:rPr>
              <a:t>Zuleyha Akusta Dagdeviren(2022). </a:t>
            </a:r>
            <a:r>
              <a:rPr b="1" lang="en" sz="1300"/>
              <a:t>A Metaheuristic Algorithm for Vertex Cover based Link Monitoring and Backbone Formation in Wireless Ad hoc Networks</a:t>
            </a:r>
            <a:endParaRPr b="1"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2545125" y="6374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Algorithms to be Implemented</a:t>
            </a:r>
            <a:endParaRPr sz="2300"/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2485700" y="1365150"/>
            <a:ext cx="60621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800">
                <a:solidFill>
                  <a:schemeClr val="dk1"/>
                </a:solidFill>
              </a:rPr>
              <a:t>APPROX-VERTEX-COVER: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 sz="1400">
                <a:solidFill>
                  <a:srgbClr val="000000"/>
                </a:solidFill>
              </a:rPr>
              <a:t>Given a G = (V, E), find a minimum subset C ⊆ V , such that C covers all edges in E, i.e., every edge ∈  E is incident to at least one vertex in C.</a:t>
            </a:r>
            <a:endParaRPr b="1" i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 sz="1400">
                <a:solidFill>
                  <a:srgbClr val="000000"/>
                </a:solidFill>
              </a:rPr>
              <a:t>Firstly, we will initiate C as empty set.</a:t>
            </a:r>
            <a:endParaRPr b="1" i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 sz="1400">
                <a:solidFill>
                  <a:srgbClr val="000000"/>
                </a:solidFill>
              </a:rPr>
              <a:t>Then we will iterate a loop  to choose edges from G as long as there will be edges in G</a:t>
            </a:r>
            <a:endParaRPr b="1" i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 sz="1400">
                <a:solidFill>
                  <a:srgbClr val="000000"/>
                </a:solidFill>
              </a:rPr>
              <a:t>In this loop, we will add the vertices (u,v) of chosen edge e to C</a:t>
            </a:r>
            <a:endParaRPr b="1" i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 sz="1400">
                <a:solidFill>
                  <a:srgbClr val="000000"/>
                </a:solidFill>
              </a:rPr>
              <a:t>Then , will remove all the incident edges f of u and v from G</a:t>
            </a:r>
            <a:endParaRPr b="1" i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i="1" lang="en" sz="1400">
                <a:solidFill>
                  <a:srgbClr val="000000"/>
                </a:solidFill>
              </a:rPr>
              <a:t>After completion of iteration,  we will get the output C which will contain minimum number of vertices</a:t>
            </a:r>
            <a:endParaRPr b="1" i="1" sz="14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2545125" y="4414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Algorithms to be Implemented</a:t>
            </a:r>
            <a:endParaRPr sz="2300"/>
          </a:p>
        </p:txBody>
      </p:sp>
      <p:sp>
        <p:nvSpPr>
          <p:cNvPr id="556" name="Google Shape;556;p41"/>
          <p:cNvSpPr txBox="1"/>
          <p:nvPr>
            <p:ph idx="1" type="body"/>
          </p:nvPr>
        </p:nvSpPr>
        <p:spPr>
          <a:xfrm>
            <a:off x="2624100" y="1019175"/>
            <a:ext cx="65199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APPROX-VERTEX-COVER:</a:t>
            </a:r>
            <a:endParaRPr b="1"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Pseudocode:</a:t>
            </a:r>
            <a:endParaRPr b="1" sz="15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Algorithm:</a:t>
            </a:r>
            <a:r>
              <a:rPr b="1" lang="en" sz="1300">
                <a:solidFill>
                  <a:srgbClr val="000000"/>
                </a:solidFill>
              </a:rPr>
              <a:t>VertexCoverApprox(G, C)</a:t>
            </a:r>
            <a:endParaRPr b="1" sz="1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C</a:t>
            </a:r>
            <a:r>
              <a:rPr lang="en" sz="1300">
                <a:solidFill>
                  <a:srgbClr val="000000"/>
                </a:solidFill>
              </a:rPr>
              <a:t> := ∅;</a:t>
            </a:r>
            <a:endParaRPr sz="1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while</a:t>
            </a:r>
            <a:r>
              <a:rPr b="1" lang="en" sz="1300">
                <a:solidFill>
                  <a:srgbClr val="000000"/>
                </a:solidFill>
              </a:rPr>
              <a:t> G</a:t>
            </a:r>
            <a:r>
              <a:rPr lang="en" sz="1300">
                <a:solidFill>
                  <a:srgbClr val="000000"/>
                </a:solidFill>
              </a:rPr>
              <a:t> still has edges do</a:t>
            </a:r>
            <a:endParaRPr b="1" sz="13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select an edge </a:t>
            </a:r>
            <a:r>
              <a:rPr b="1" lang="en" sz="1300">
                <a:solidFill>
                  <a:srgbClr val="000000"/>
                </a:solidFill>
              </a:rPr>
              <a:t>e = (v, w)</a:t>
            </a:r>
            <a:r>
              <a:rPr lang="en" sz="1300">
                <a:solidFill>
                  <a:srgbClr val="000000"/>
                </a:solidFill>
              </a:rPr>
              <a:t> of </a:t>
            </a:r>
            <a:r>
              <a:rPr b="1" lang="en" sz="1300">
                <a:solidFill>
                  <a:srgbClr val="000000"/>
                </a:solidFill>
              </a:rPr>
              <a:t>G</a:t>
            </a:r>
            <a:r>
              <a:rPr lang="en" sz="1300">
                <a:solidFill>
                  <a:srgbClr val="000000"/>
                </a:solidFill>
              </a:rPr>
              <a:t>;</a:t>
            </a:r>
            <a:endParaRPr sz="13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add vertices </a:t>
            </a:r>
            <a:r>
              <a:rPr b="1" lang="en" sz="1300">
                <a:solidFill>
                  <a:srgbClr val="000000"/>
                </a:solidFill>
              </a:rPr>
              <a:t>v</a:t>
            </a:r>
            <a:r>
              <a:rPr lang="en" sz="1300">
                <a:solidFill>
                  <a:srgbClr val="000000"/>
                </a:solidFill>
              </a:rPr>
              <a:t> and </a:t>
            </a:r>
            <a:r>
              <a:rPr b="1" lang="en" sz="1300">
                <a:solidFill>
                  <a:srgbClr val="000000"/>
                </a:solidFill>
              </a:rPr>
              <a:t>w </a:t>
            </a:r>
            <a:r>
              <a:rPr lang="en" sz="1300">
                <a:solidFill>
                  <a:srgbClr val="000000"/>
                </a:solidFill>
              </a:rPr>
              <a:t>to </a:t>
            </a:r>
            <a:r>
              <a:rPr b="1" lang="en" sz="1300">
                <a:solidFill>
                  <a:srgbClr val="000000"/>
                </a:solidFill>
              </a:rPr>
              <a:t>C</a:t>
            </a:r>
            <a:r>
              <a:rPr lang="en" sz="1300">
                <a:solidFill>
                  <a:srgbClr val="000000"/>
                </a:solidFill>
              </a:rPr>
              <a:t>;</a:t>
            </a:r>
            <a:endParaRPr sz="13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for each edge</a:t>
            </a:r>
            <a:r>
              <a:rPr b="1" lang="en" sz="1300">
                <a:solidFill>
                  <a:srgbClr val="000000"/>
                </a:solidFill>
              </a:rPr>
              <a:t> f</a:t>
            </a:r>
            <a:r>
              <a:rPr lang="en" sz="1300">
                <a:solidFill>
                  <a:srgbClr val="000000"/>
                </a:solidFill>
              </a:rPr>
              <a:t> incident to </a:t>
            </a:r>
            <a:r>
              <a:rPr b="1" lang="en" sz="1300">
                <a:solidFill>
                  <a:srgbClr val="000000"/>
                </a:solidFill>
              </a:rPr>
              <a:t>v</a:t>
            </a:r>
            <a:r>
              <a:rPr lang="en" sz="1300">
                <a:solidFill>
                  <a:srgbClr val="000000"/>
                </a:solidFill>
              </a:rPr>
              <a:t> or </a:t>
            </a:r>
            <a:r>
              <a:rPr b="1" lang="en" sz="1300">
                <a:solidFill>
                  <a:srgbClr val="000000"/>
                </a:solidFill>
              </a:rPr>
              <a:t>w</a:t>
            </a:r>
            <a:endParaRPr b="1" sz="1300">
              <a:solidFill>
                <a:srgbClr val="000000"/>
              </a:solidFill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do</a:t>
            </a:r>
            <a:endParaRPr sz="1300">
              <a:solidFill>
                <a:srgbClr val="000000"/>
              </a:solidFill>
            </a:endParaRPr>
          </a:p>
          <a:p>
            <a:pPr indent="0" lvl="0" marL="2743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remove </a:t>
            </a:r>
            <a:r>
              <a:rPr b="1" lang="en" sz="1300">
                <a:solidFill>
                  <a:srgbClr val="000000"/>
                </a:solidFill>
              </a:rPr>
              <a:t>f</a:t>
            </a:r>
            <a:r>
              <a:rPr lang="en" sz="1300">
                <a:solidFill>
                  <a:srgbClr val="000000"/>
                </a:solidFill>
              </a:rPr>
              <a:t> from </a:t>
            </a:r>
            <a:r>
              <a:rPr b="1" lang="en" sz="1300">
                <a:solidFill>
                  <a:srgbClr val="000000"/>
                </a:solidFill>
              </a:rPr>
              <a:t>G;</a:t>
            </a:r>
            <a:endParaRPr b="1" sz="13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end for</a:t>
            </a:r>
            <a:endParaRPr sz="1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end while</a:t>
            </a:r>
            <a:endParaRPr sz="13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</a:rPr>
              <a:t>return </a:t>
            </a:r>
            <a:r>
              <a:rPr b="1" lang="en" sz="1300">
                <a:solidFill>
                  <a:srgbClr val="000000"/>
                </a:solidFill>
              </a:rPr>
              <a:t>C</a:t>
            </a:r>
            <a:endParaRPr b="1" sz="13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57" name="Google Shape;5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5" y="904150"/>
            <a:ext cx="2240325" cy="36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2781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7902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ID: 1805098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 txBox="1"/>
          <p:nvPr>
            <p:ph type="title"/>
          </p:nvPr>
        </p:nvSpPr>
        <p:spPr>
          <a:xfrm>
            <a:off x="2268350" y="6605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Algorithms to be Implemented</a:t>
            </a:r>
            <a:endParaRPr sz="2300"/>
          </a:p>
        </p:txBody>
      </p:sp>
      <p:sp>
        <p:nvSpPr>
          <p:cNvPr id="563" name="Google Shape;563;p42"/>
          <p:cNvSpPr txBox="1"/>
          <p:nvPr>
            <p:ph idx="1" type="body"/>
          </p:nvPr>
        </p:nvSpPr>
        <p:spPr>
          <a:xfrm>
            <a:off x="2268350" y="1399725"/>
            <a:ext cx="62103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Randomized 2-Approximation</a:t>
            </a:r>
            <a:endParaRPr b="1" sz="18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n"/>
              <a:t> </a:t>
            </a:r>
            <a:r>
              <a:rPr b="1" i="1" lang="en" sz="1400"/>
              <a:t>Let S denote the minimum number of vertex after completing iteration of the loop.</a:t>
            </a:r>
            <a:endParaRPr b="1"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400"/>
              <a:t>We have to iterate the loop for every e=(u,v) </a:t>
            </a:r>
            <a:r>
              <a:rPr b="1" lang="en" sz="1400"/>
              <a:t>∈ </a:t>
            </a:r>
            <a:r>
              <a:rPr b="1" i="1" lang="en" sz="1400"/>
              <a:t>E where E is the set of edges</a:t>
            </a:r>
            <a:endParaRPr b="1"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400"/>
              <a:t>Then we will randomly choose u or v to add it to the set of vertices S where u or v does not belong to S</a:t>
            </a:r>
            <a:endParaRPr b="1"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 sz="1400"/>
              <a:t>After </a:t>
            </a:r>
            <a:r>
              <a:rPr b="1" i="1" lang="en" sz="1400"/>
              <a:t>completion</a:t>
            </a:r>
            <a:r>
              <a:rPr b="1" i="1" lang="en" sz="1400"/>
              <a:t> of iteration, we will get our expected output set S.</a:t>
            </a:r>
            <a:endParaRPr b="1" i="1" sz="1400"/>
          </a:p>
          <a:p>
            <a:pPr indent="0" lvl="0" marL="13716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"/>
          <p:cNvSpPr txBox="1"/>
          <p:nvPr>
            <p:ph type="title"/>
          </p:nvPr>
        </p:nvSpPr>
        <p:spPr>
          <a:xfrm>
            <a:off x="1749375" y="5798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Algorithms to be Implemented</a:t>
            </a:r>
            <a:endParaRPr sz="2300"/>
          </a:p>
        </p:txBody>
      </p:sp>
      <p:sp>
        <p:nvSpPr>
          <p:cNvPr id="569" name="Google Shape;569;p43"/>
          <p:cNvSpPr txBox="1"/>
          <p:nvPr>
            <p:ph idx="1" type="body"/>
          </p:nvPr>
        </p:nvSpPr>
        <p:spPr>
          <a:xfrm>
            <a:off x="2095875" y="1111425"/>
            <a:ext cx="63216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Randomized 2-Approximation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</a:rPr>
              <a:t>Pseudocode:</a:t>
            </a:r>
            <a:endParaRPr b="1" sz="14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Initialize </a:t>
            </a:r>
            <a:r>
              <a:rPr b="1" lang="en"/>
              <a:t>S = ∅.</a:t>
            </a:r>
            <a:r>
              <a:rPr lang="en"/>
              <a:t> </a:t>
            </a:r>
            <a:endParaRPr/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</a:t>
            </a:r>
            <a:r>
              <a:rPr b="1" lang="en"/>
              <a:t>e = (u, v)</a:t>
            </a:r>
            <a:r>
              <a:rPr lang="en"/>
              <a:t> ∈ </a:t>
            </a:r>
            <a:r>
              <a:rPr b="1" lang="en"/>
              <a:t>E</a:t>
            </a:r>
            <a:r>
              <a:rPr lang="en"/>
              <a:t> do </a:t>
            </a:r>
            <a:endParaRPr/>
          </a:p>
          <a:p>
            <a:pPr indent="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neither </a:t>
            </a:r>
            <a:r>
              <a:rPr b="1" lang="en"/>
              <a:t>u</a:t>
            </a:r>
            <a:r>
              <a:rPr lang="en"/>
              <a:t> nor </a:t>
            </a:r>
            <a:r>
              <a:rPr b="1" lang="en"/>
              <a:t>v</a:t>
            </a:r>
            <a:r>
              <a:rPr lang="en"/>
              <a:t> belongs to </a:t>
            </a:r>
            <a:r>
              <a:rPr b="1" lang="en"/>
              <a:t>S</a:t>
            </a:r>
            <a:r>
              <a:rPr lang="en"/>
              <a:t> then</a:t>
            </a:r>
            <a:endParaRPr/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	Randomly choose </a:t>
            </a:r>
            <a:r>
              <a:rPr b="1" lang="en"/>
              <a:t>u</a:t>
            </a:r>
            <a:r>
              <a:rPr lang="en"/>
              <a:t> or </a:t>
            </a:r>
            <a:r>
              <a:rPr b="1" lang="en"/>
              <a:t>v </a:t>
            </a:r>
            <a:r>
              <a:rPr lang="en"/>
              <a:t>with equal </a:t>
            </a:r>
            <a:endParaRPr/>
          </a:p>
          <a:p>
            <a:pPr indent="45720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probability. </a:t>
            </a:r>
            <a:endParaRPr/>
          </a:p>
          <a:p>
            <a:pPr indent="457200" lvl="0" marL="22860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chosen vertex into </a:t>
            </a:r>
            <a:r>
              <a:rPr b="1" lang="en"/>
              <a:t>S</a:t>
            </a:r>
            <a:r>
              <a:rPr lang="en"/>
              <a:t>. </a:t>
            </a:r>
            <a:endParaRPr/>
          </a:p>
          <a:p>
            <a:pPr indent="45720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if </a:t>
            </a:r>
            <a:endParaRPr/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end for</a:t>
            </a:r>
            <a:endParaRPr/>
          </a:p>
          <a:p>
            <a:pPr indent="0" lvl="0" marL="13716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return </a:t>
            </a:r>
            <a:r>
              <a:rPr b="1" lang="en"/>
              <a:t>S</a:t>
            </a:r>
            <a:endParaRPr b="1"/>
          </a:p>
        </p:txBody>
      </p:sp>
      <p:grpSp>
        <p:nvGrpSpPr>
          <p:cNvPr id="570" name="Google Shape;570;p43"/>
          <p:cNvGrpSpPr/>
          <p:nvPr/>
        </p:nvGrpSpPr>
        <p:grpSpPr>
          <a:xfrm>
            <a:off x="282890" y="1333710"/>
            <a:ext cx="2037341" cy="1162023"/>
            <a:chOff x="282925" y="2048675"/>
            <a:chExt cx="2314108" cy="1631596"/>
          </a:xfrm>
        </p:grpSpPr>
        <p:sp>
          <p:nvSpPr>
            <p:cNvPr id="571" name="Google Shape;571;p43"/>
            <p:cNvSpPr/>
            <p:nvPr/>
          </p:nvSpPr>
          <p:spPr>
            <a:xfrm>
              <a:off x="282925" y="2048688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B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82925" y="3195446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38894" y="2048688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938894" y="3195446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594864" y="2048675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594855" y="3195471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77" name="Google Shape;577;p43"/>
            <p:cNvCxnSpPr>
              <a:endCxn id="571" idx="4"/>
            </p:cNvCxnSpPr>
            <p:nvPr/>
          </p:nvCxnSpPr>
          <p:spPr>
            <a:xfrm rot="10800000">
              <a:off x="456025" y="2533488"/>
              <a:ext cx="14700" cy="690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Google Shape;578;p43"/>
            <p:cNvSpPr/>
            <p:nvPr/>
          </p:nvSpPr>
          <p:spPr>
            <a:xfrm>
              <a:off x="2250833" y="3195446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G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79" name="Google Shape;579;p43"/>
            <p:cNvCxnSpPr>
              <a:stCxn id="573" idx="6"/>
              <a:endCxn id="575" idx="2"/>
            </p:cNvCxnSpPr>
            <p:nvPr/>
          </p:nvCxnSpPr>
          <p:spPr>
            <a:xfrm>
              <a:off x="1285094" y="2291088"/>
              <a:ext cx="309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3"/>
            <p:cNvCxnSpPr>
              <a:stCxn id="573" idx="4"/>
              <a:endCxn id="574" idx="0"/>
            </p:cNvCxnSpPr>
            <p:nvPr/>
          </p:nvCxnSpPr>
          <p:spPr>
            <a:xfrm>
              <a:off x="1111994" y="2533488"/>
              <a:ext cx="0" cy="66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3"/>
            <p:cNvCxnSpPr>
              <a:stCxn id="574" idx="6"/>
              <a:endCxn id="576" idx="2"/>
            </p:cNvCxnSpPr>
            <p:nvPr/>
          </p:nvCxnSpPr>
          <p:spPr>
            <a:xfrm>
              <a:off x="1285094" y="3437846"/>
              <a:ext cx="309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3"/>
            <p:cNvCxnSpPr>
              <a:stCxn id="574" idx="7"/>
              <a:endCxn id="575" idx="3"/>
            </p:cNvCxnSpPr>
            <p:nvPr/>
          </p:nvCxnSpPr>
          <p:spPr>
            <a:xfrm flipH="1" rot="10800000">
              <a:off x="1234395" y="2462444"/>
              <a:ext cx="411300" cy="80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3"/>
            <p:cNvCxnSpPr>
              <a:stCxn id="575" idx="5"/>
              <a:endCxn id="578" idx="1"/>
            </p:cNvCxnSpPr>
            <p:nvPr/>
          </p:nvCxnSpPr>
          <p:spPr>
            <a:xfrm>
              <a:off x="1890364" y="2462478"/>
              <a:ext cx="411300" cy="80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3"/>
            <p:cNvCxnSpPr>
              <a:stCxn id="576" idx="0"/>
              <a:endCxn id="575" idx="4"/>
            </p:cNvCxnSpPr>
            <p:nvPr/>
          </p:nvCxnSpPr>
          <p:spPr>
            <a:xfrm rot="10800000">
              <a:off x="1767955" y="2533371"/>
              <a:ext cx="0" cy="6621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3"/>
            <p:cNvCxnSpPr>
              <a:stCxn id="571" idx="6"/>
              <a:endCxn id="573" idx="2"/>
            </p:cNvCxnSpPr>
            <p:nvPr/>
          </p:nvCxnSpPr>
          <p:spPr>
            <a:xfrm>
              <a:off x="629125" y="2291088"/>
              <a:ext cx="309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6" name="Google Shape;586;p43"/>
          <p:cNvGrpSpPr/>
          <p:nvPr/>
        </p:nvGrpSpPr>
        <p:grpSpPr>
          <a:xfrm>
            <a:off x="331490" y="3019960"/>
            <a:ext cx="2037341" cy="1162023"/>
            <a:chOff x="282925" y="2048675"/>
            <a:chExt cx="2314108" cy="1631596"/>
          </a:xfrm>
        </p:grpSpPr>
        <p:sp>
          <p:nvSpPr>
            <p:cNvPr id="587" name="Google Shape;587;p43"/>
            <p:cNvSpPr/>
            <p:nvPr/>
          </p:nvSpPr>
          <p:spPr>
            <a:xfrm>
              <a:off x="282925" y="2048688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B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282925" y="3195446"/>
              <a:ext cx="346200" cy="4848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A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938894" y="2048688"/>
              <a:ext cx="346200" cy="4848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C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938894" y="3195446"/>
              <a:ext cx="346200" cy="4848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594864" y="2048675"/>
              <a:ext cx="346200" cy="4848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D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594855" y="3195471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93" name="Google Shape;593;p43"/>
            <p:cNvCxnSpPr>
              <a:endCxn id="587" idx="4"/>
            </p:cNvCxnSpPr>
            <p:nvPr/>
          </p:nvCxnSpPr>
          <p:spPr>
            <a:xfrm rot="10800000">
              <a:off x="456025" y="2533488"/>
              <a:ext cx="14700" cy="69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4" name="Google Shape;594;p43"/>
            <p:cNvSpPr/>
            <p:nvPr/>
          </p:nvSpPr>
          <p:spPr>
            <a:xfrm>
              <a:off x="2250833" y="3195446"/>
              <a:ext cx="346200" cy="484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G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95" name="Google Shape;595;p43"/>
            <p:cNvCxnSpPr>
              <a:stCxn id="589" idx="6"/>
              <a:endCxn id="591" idx="2"/>
            </p:cNvCxnSpPr>
            <p:nvPr/>
          </p:nvCxnSpPr>
          <p:spPr>
            <a:xfrm>
              <a:off x="1285094" y="2291088"/>
              <a:ext cx="30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3"/>
            <p:cNvCxnSpPr>
              <a:stCxn id="589" idx="4"/>
              <a:endCxn id="590" idx="0"/>
            </p:cNvCxnSpPr>
            <p:nvPr/>
          </p:nvCxnSpPr>
          <p:spPr>
            <a:xfrm>
              <a:off x="1111994" y="2533488"/>
              <a:ext cx="0" cy="66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3"/>
            <p:cNvCxnSpPr>
              <a:stCxn id="590" idx="6"/>
              <a:endCxn id="592" idx="2"/>
            </p:cNvCxnSpPr>
            <p:nvPr/>
          </p:nvCxnSpPr>
          <p:spPr>
            <a:xfrm>
              <a:off x="1285094" y="3437846"/>
              <a:ext cx="30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3"/>
            <p:cNvCxnSpPr>
              <a:stCxn id="590" idx="7"/>
              <a:endCxn id="591" idx="3"/>
            </p:cNvCxnSpPr>
            <p:nvPr/>
          </p:nvCxnSpPr>
          <p:spPr>
            <a:xfrm flipH="1" rot="10800000">
              <a:off x="1234395" y="2462444"/>
              <a:ext cx="411300" cy="8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3"/>
            <p:cNvCxnSpPr>
              <a:stCxn id="591" idx="5"/>
              <a:endCxn id="594" idx="1"/>
            </p:cNvCxnSpPr>
            <p:nvPr/>
          </p:nvCxnSpPr>
          <p:spPr>
            <a:xfrm>
              <a:off x="1890364" y="2462478"/>
              <a:ext cx="411300" cy="80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3"/>
            <p:cNvCxnSpPr>
              <a:stCxn id="592" idx="0"/>
              <a:endCxn id="591" idx="4"/>
            </p:cNvCxnSpPr>
            <p:nvPr/>
          </p:nvCxnSpPr>
          <p:spPr>
            <a:xfrm rot="10800000">
              <a:off x="1767955" y="2533371"/>
              <a:ext cx="0" cy="66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3"/>
            <p:cNvCxnSpPr>
              <a:stCxn id="587" idx="6"/>
              <a:endCxn id="589" idx="2"/>
            </p:cNvCxnSpPr>
            <p:nvPr/>
          </p:nvCxnSpPr>
          <p:spPr>
            <a:xfrm>
              <a:off x="629125" y="2291088"/>
              <a:ext cx="30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"/>
          <p:cNvSpPr txBox="1"/>
          <p:nvPr>
            <p:ph type="title"/>
          </p:nvPr>
        </p:nvSpPr>
        <p:spPr>
          <a:xfrm>
            <a:off x="2545125" y="1081675"/>
            <a:ext cx="63216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</a:t>
            </a:r>
            <a:endParaRPr sz="1600"/>
          </a:p>
        </p:txBody>
      </p:sp>
      <p:sp>
        <p:nvSpPr>
          <p:cNvPr id="607" name="Google Shape;607;p44"/>
          <p:cNvSpPr txBox="1"/>
          <p:nvPr>
            <p:ph idx="1" type="body"/>
          </p:nvPr>
        </p:nvSpPr>
        <p:spPr>
          <a:xfrm>
            <a:off x="2677725" y="1478275"/>
            <a:ext cx="59913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 graph G with vertex set </a:t>
            </a:r>
            <a:r>
              <a:rPr b="1" i="1" lang="en" sz="1200">
                <a:solidFill>
                  <a:schemeClr val="dk1"/>
                </a:solidFill>
              </a:rPr>
              <a:t>V </a:t>
            </a:r>
            <a:r>
              <a:rPr b="1" lang="en" sz="1200">
                <a:solidFill>
                  <a:schemeClr val="dk1"/>
                </a:solidFill>
              </a:rPr>
              <a:t>edge set </a:t>
            </a:r>
            <a:r>
              <a:rPr b="1" i="1" lang="en" sz="1200">
                <a:solidFill>
                  <a:schemeClr val="dk1"/>
                </a:solidFill>
              </a:rPr>
              <a:t>E </a:t>
            </a:r>
            <a:r>
              <a:rPr b="1" lang="en" sz="1200">
                <a:solidFill>
                  <a:schemeClr val="dk1"/>
                </a:solidFill>
              </a:rPr>
              <a:t> will be given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Edges can be represented by both “Adjacent List” and “Adjacency Matrix” (will depend on implementation)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08" name="Google Shape;608;p44"/>
          <p:cNvSpPr txBox="1"/>
          <p:nvPr>
            <p:ph type="title"/>
          </p:nvPr>
        </p:nvSpPr>
        <p:spPr>
          <a:xfrm>
            <a:off x="2545125" y="3265075"/>
            <a:ext cx="6321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Performance</a:t>
            </a:r>
            <a:r>
              <a:rPr lang="en" sz="1800"/>
              <a:t> Metrics</a:t>
            </a:r>
            <a:endParaRPr sz="1800"/>
          </a:p>
        </p:txBody>
      </p:sp>
      <p:sp>
        <p:nvSpPr>
          <p:cNvPr id="609" name="Google Shape;609;p44"/>
          <p:cNvSpPr txBox="1"/>
          <p:nvPr>
            <p:ph idx="1" type="body"/>
          </p:nvPr>
        </p:nvSpPr>
        <p:spPr>
          <a:xfrm>
            <a:off x="2545125" y="3774475"/>
            <a:ext cx="65199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Runtime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Memory Usage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10" name="Google Shape;610;p44"/>
          <p:cNvSpPr txBox="1"/>
          <p:nvPr>
            <p:ph type="title"/>
          </p:nvPr>
        </p:nvSpPr>
        <p:spPr>
          <a:xfrm>
            <a:off x="2545125" y="2330400"/>
            <a:ext cx="6321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Expected Output</a:t>
            </a:r>
            <a:endParaRPr sz="1500"/>
          </a:p>
        </p:txBody>
      </p:sp>
      <p:sp>
        <p:nvSpPr>
          <p:cNvPr id="611" name="Google Shape;611;p44"/>
          <p:cNvSpPr txBox="1"/>
          <p:nvPr>
            <p:ph idx="1" type="body"/>
          </p:nvPr>
        </p:nvSpPr>
        <p:spPr>
          <a:xfrm>
            <a:off x="2545125" y="2782375"/>
            <a:ext cx="6519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 vertex cover containing minimum number of vertices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12" name="Google Shape;612;p44"/>
          <p:cNvSpPr txBox="1"/>
          <p:nvPr/>
        </p:nvSpPr>
        <p:spPr>
          <a:xfrm>
            <a:off x="2438550" y="488675"/>
            <a:ext cx="42669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Experiment Design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5"/>
          <p:cNvSpPr txBox="1"/>
          <p:nvPr>
            <p:ph idx="2" type="body"/>
          </p:nvPr>
        </p:nvSpPr>
        <p:spPr>
          <a:xfrm>
            <a:off x="42781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618" name="Google Shape;618;p45"/>
          <p:cNvSpPr txBox="1"/>
          <p:nvPr>
            <p:ph type="title"/>
          </p:nvPr>
        </p:nvSpPr>
        <p:spPr>
          <a:xfrm>
            <a:off x="47902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Applications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1805075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Vertex Cover</a:t>
            </a:r>
            <a:endParaRPr/>
          </a:p>
        </p:txBody>
      </p:sp>
      <p:sp>
        <p:nvSpPr>
          <p:cNvPr id="624" name="Google Shape;624;p46"/>
          <p:cNvSpPr txBox="1"/>
          <p:nvPr>
            <p:ph idx="1" type="body"/>
          </p:nvPr>
        </p:nvSpPr>
        <p:spPr>
          <a:xfrm>
            <a:off x="2400297" y="1602675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Vertex Cover has many real life applications. Let us explore!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625" name="Google Shape;6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6517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Network Design and Optimization</a:t>
            </a:r>
            <a:endParaRPr sz="2900"/>
          </a:p>
        </p:txBody>
      </p:sp>
      <p:sp>
        <p:nvSpPr>
          <p:cNvPr id="631" name="Google Shape;631;p47"/>
          <p:cNvSpPr txBox="1"/>
          <p:nvPr>
            <p:ph idx="1" type="body"/>
          </p:nvPr>
        </p:nvSpPr>
        <p:spPr>
          <a:xfrm>
            <a:off x="2400297" y="1602675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9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Telecommunication: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Identifying a minimum set of locations (vertices) to place equipment (such as antennas or signal repeaters) to cover all communication areas while minimizing costs.</a:t>
            </a:r>
            <a:endParaRPr b="1" sz="1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Social Networks Analysis:</a:t>
            </a: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Identifying influential individuals or key nodes that, when targeted, would lead to broader information dissemination or influence diffusion.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632" name="Google Shape;6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56150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Resource Allocation </a:t>
            </a:r>
            <a:endParaRPr sz="2300"/>
          </a:p>
        </p:txBody>
      </p:sp>
      <p:sp>
        <p:nvSpPr>
          <p:cNvPr id="638" name="Google Shape;638;p48"/>
          <p:cNvSpPr txBox="1"/>
          <p:nvPr>
            <p:ph idx="1" type="body"/>
          </p:nvPr>
        </p:nvSpPr>
        <p:spPr>
          <a:xfrm>
            <a:off x="2400297" y="1602675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Facility Location Planning:</a:t>
            </a:r>
            <a:r>
              <a:rPr lang="en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Selecting the optimal locations for warehouses, hospitals, or service centers to cover a region while minimizing operational costs.</a:t>
            </a:r>
            <a:endParaRPr b="1" sz="24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Energy Distribution Networks: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Placing energy-generating stations or storage facilities to cover a geographical area with minimal energy loss.</a:t>
            </a:r>
            <a:endParaRPr b="1"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39" name="Google Shape;6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50" y="1829375"/>
            <a:ext cx="2186425" cy="16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Scheduling and Time Management</a:t>
            </a:r>
            <a:endParaRPr sz="2300"/>
          </a:p>
        </p:txBody>
      </p:sp>
      <p:sp>
        <p:nvSpPr>
          <p:cNvPr id="645" name="Google Shape;645;p49"/>
          <p:cNvSpPr txBox="1"/>
          <p:nvPr>
            <p:ph idx="1" type="body"/>
          </p:nvPr>
        </p:nvSpPr>
        <p:spPr>
          <a:xfrm>
            <a:off x="2400297" y="1602675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Job Scheduling: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Allocating resources or machines efficiently by identifying the minimum set of tasks that need to be performed for comprehensive coverage.</a:t>
            </a:r>
            <a:br>
              <a:rPr b="1" lang="en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Project Management:</a:t>
            </a:r>
            <a:r>
              <a:rPr b="1" lang="en" sz="1800">
                <a:solidFill>
                  <a:schemeClr val="dk1"/>
                </a:solidFill>
              </a:rPr>
              <a:t> Determining the smallest team required to cover all necessary tasks in a project, optimizing resource utilization.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46" name="Google Shape;6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721225"/>
            <a:ext cx="2095450" cy="203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0"/>
          <p:cNvSpPr txBox="1"/>
          <p:nvPr>
            <p:ph type="title"/>
          </p:nvPr>
        </p:nvSpPr>
        <p:spPr>
          <a:xfrm>
            <a:off x="2400250" y="5571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Cybersecurity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52" name="Google Shape;652;p50"/>
          <p:cNvSpPr txBox="1"/>
          <p:nvPr>
            <p:ph idx="1" type="body"/>
          </p:nvPr>
        </p:nvSpPr>
        <p:spPr>
          <a:xfrm>
            <a:off x="2400297" y="1583913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Network Security:</a:t>
            </a:r>
            <a:r>
              <a:rPr b="1" lang="en" sz="1800">
                <a:solidFill>
                  <a:schemeClr val="dk1"/>
                </a:solidFill>
              </a:rPr>
              <a:t> Identifying critical nodes whose compromise might lead to a cascading failure or compromise of the entire network.</a:t>
            </a:r>
            <a:br>
              <a:rPr b="1" lang="en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Intrusion Detection Systems:</a:t>
            </a:r>
            <a:r>
              <a:rPr b="1" lang="en" sz="1800">
                <a:solidFill>
                  <a:schemeClr val="dk1"/>
                </a:solidFill>
              </a:rPr>
              <a:t> Identifying key points of entry in a network where the implementation of monitoring systems would effectively secure the overall system.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53" name="Google Shape;6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8932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"/>
          <p:cNvSpPr txBox="1"/>
          <p:nvPr>
            <p:ph type="title"/>
          </p:nvPr>
        </p:nvSpPr>
        <p:spPr>
          <a:xfrm>
            <a:off x="2400250" y="5571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Medical Imaging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59" name="Google Shape;659;p51"/>
          <p:cNvSpPr txBox="1"/>
          <p:nvPr>
            <p:ph idx="1" type="body"/>
          </p:nvPr>
        </p:nvSpPr>
        <p:spPr>
          <a:xfrm>
            <a:off x="2400297" y="1583913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Image Processing &amp; Analysis:</a:t>
            </a:r>
            <a:r>
              <a:rPr b="1" lang="en" sz="1800">
                <a:solidFill>
                  <a:schemeClr val="dk1"/>
                </a:solidFill>
              </a:rPr>
              <a:t> Determining the fewest number of image features or structures (vertices) that need to be examined to diagnose a condition accurately.</a:t>
            </a:r>
            <a:br>
              <a:rPr b="1" lang="en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Organ Segmentation:</a:t>
            </a:r>
            <a:r>
              <a:rPr b="1" lang="en" sz="1800">
                <a:solidFill>
                  <a:schemeClr val="dk1"/>
                </a:solidFill>
              </a:rPr>
              <a:t> Finding the minimum number of points to accurately define the shape and boundaries of organs or anomalies in medical images.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60" name="Google Shape;6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87600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414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Vertex Cover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50" y="1220550"/>
            <a:ext cx="65787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Introduction: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Vertex cover is a crucial concept in graph theory with far-reaching applications.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Vertex cover forms the foundation for various graph-related problems.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"/>
          <p:cNvSpPr txBox="1"/>
          <p:nvPr>
            <p:ph type="title"/>
          </p:nvPr>
        </p:nvSpPr>
        <p:spPr>
          <a:xfrm>
            <a:off x="2400250" y="5571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Gaming Strategies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66" name="Google Shape;666;p52"/>
          <p:cNvSpPr txBox="1"/>
          <p:nvPr>
            <p:ph idx="1" type="body"/>
          </p:nvPr>
        </p:nvSpPr>
        <p:spPr>
          <a:xfrm>
            <a:off x="2400297" y="1583913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Game Pathfinding:</a:t>
            </a:r>
            <a:r>
              <a:rPr b="1" lang="en" sz="1800">
                <a:solidFill>
                  <a:schemeClr val="dk1"/>
                </a:solidFill>
              </a:rPr>
              <a:t> Identifying the minimum number of critical locations to cover in a game map, ensuring efficient exploration or defense.</a:t>
            </a:r>
            <a:br>
              <a:rPr b="1" lang="en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Resource Management in Strategy Games:</a:t>
            </a:r>
            <a:r>
              <a:rPr b="1" lang="en" sz="1800">
                <a:solidFill>
                  <a:schemeClr val="dk1"/>
                </a:solidFill>
              </a:rPr>
              <a:t> Selecting the fewest production points or resource nodes necessary to ensure a sustainable and competitive advantage.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67" name="Google Shape;6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78950"/>
            <a:ext cx="2095450" cy="177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3"/>
          <p:cNvSpPr txBox="1"/>
          <p:nvPr>
            <p:ph type="title"/>
          </p:nvPr>
        </p:nvSpPr>
        <p:spPr>
          <a:xfrm>
            <a:off x="2400250" y="557188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Military</a:t>
            </a:r>
            <a:r>
              <a:rPr lang="en" sz="2900"/>
              <a:t> Strategies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73" name="Google Shape;673;p53"/>
          <p:cNvSpPr txBox="1"/>
          <p:nvPr>
            <p:ph idx="1" type="body"/>
          </p:nvPr>
        </p:nvSpPr>
        <p:spPr>
          <a:xfrm>
            <a:off x="2400297" y="1583913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Radar Placement</a:t>
            </a: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:</a:t>
            </a:r>
            <a:r>
              <a:rPr b="1" lang="en" sz="1800">
                <a:solidFill>
                  <a:schemeClr val="dk1"/>
                </a:solidFill>
              </a:rPr>
              <a:t> Identifying the minimum number of  locations for reconnaissance purposes in a battlefield, ensuring efficient attack or defense strategies. (Air Force Radar Systems)</a:t>
            </a:r>
            <a:br>
              <a:rPr b="1" lang="en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Base Placement</a:t>
            </a:r>
            <a:r>
              <a:rPr lang="en" sz="1800" u="sng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:</a:t>
            </a:r>
            <a:r>
              <a:rPr b="1" lang="en" sz="1800">
                <a:solidFill>
                  <a:schemeClr val="dk1"/>
                </a:solidFill>
              </a:rPr>
              <a:t> Selecting the fewest base points  necessary to ensure a strategic advantage. (Army Drone Bases, Naval Submarine Bases)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74" name="Google Shape;6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0" y="1787550"/>
            <a:ext cx="2040900" cy="189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414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Vertex Cover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50" y="1220550"/>
            <a:ext cx="65787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F46524"/>
                </a:solidFill>
              </a:rPr>
              <a:t>Significance:</a:t>
            </a:r>
            <a:endParaRPr b="1" sz="1300" u="sng">
              <a:solidFill>
                <a:srgbClr val="F4652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46524"/>
                </a:solidFill>
              </a:rPr>
              <a:t>●</a:t>
            </a:r>
            <a:r>
              <a:rPr b="1" lang="en" sz="1300">
                <a:solidFill>
                  <a:srgbClr val="F46524"/>
                </a:solidFill>
              </a:rPr>
              <a:t>Optimization</a:t>
            </a:r>
            <a:endParaRPr b="1" sz="1300">
              <a:solidFill>
                <a:srgbClr val="F4652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46524"/>
                </a:solidFill>
              </a:rPr>
              <a:t>●</a:t>
            </a:r>
            <a:r>
              <a:rPr b="1" lang="en" sz="1300">
                <a:solidFill>
                  <a:srgbClr val="F46524"/>
                </a:solidFill>
              </a:rPr>
              <a:t>Network Design</a:t>
            </a:r>
            <a:endParaRPr b="1" sz="1300">
              <a:solidFill>
                <a:srgbClr val="F4652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46524"/>
                </a:solidFill>
              </a:rPr>
              <a:t>●</a:t>
            </a:r>
            <a:r>
              <a:rPr b="1" lang="en" sz="1300">
                <a:solidFill>
                  <a:srgbClr val="F46524"/>
                </a:solidFill>
              </a:rPr>
              <a:t>Algorithm Development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Vertex Cover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0297" y="1602675"/>
            <a:ext cx="657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</a:rPr>
              <a:t>How Vertex Cover Matters: (With Example) 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Imagine a scenario where we want to minimize the resources needed to cover all connections in a network or system.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Vertex cover helps us identify the minimum set of vertices required to cover all edges in a graph.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and Basic Concept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00250" y="1485125"/>
            <a:ext cx="65199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Definition: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 vertex cover of a graph is a set of vertices such that each edge in the graph is incident to at least one vertex in the set.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 simpler terms, it is a group of vertices strategically chosen to cover all connections within the graph.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375650" y="3218350"/>
            <a:ext cx="65691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Given an undirected graph or simply a graph is a pair G = (V,E) where V ≠∅  is a set of vertices and E ⊆ {{u,v} ⊆ V : u ≠v} is a set of edges.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 vertex cover of a graph G = (V,E) is a set S ⊆ V such that for every edge {u,v} 𝞊  E we have {u,v} ∩  S ≠ ∅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Illustrating Vertex Cover with Examples</a:t>
            </a:r>
            <a:endParaRPr sz="23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03100" y="1211350"/>
            <a:ext cx="86409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2953850" y="17488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953850" y="28955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928450" y="17488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928450" y="28955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903050" y="17488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903038" y="289560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20"/>
          <p:cNvCxnSpPr>
            <a:endCxn id="117" idx="4"/>
          </p:cNvCxnSpPr>
          <p:nvPr/>
        </p:nvCxnSpPr>
        <p:spPr>
          <a:xfrm rot="10800000">
            <a:off x="3211100" y="223362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>
            <a:stCxn id="119" idx="6"/>
            <a:endCxn id="121" idx="2"/>
          </p:cNvCxnSpPr>
          <p:nvPr/>
        </p:nvCxnSpPr>
        <p:spPr>
          <a:xfrm>
            <a:off x="4442950" y="19912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>
            <a:stCxn id="119" idx="4"/>
            <a:endCxn id="120" idx="0"/>
          </p:cNvCxnSpPr>
          <p:nvPr/>
        </p:nvCxnSpPr>
        <p:spPr>
          <a:xfrm>
            <a:off x="4185700" y="223362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>
            <a:stCxn id="120" idx="6"/>
            <a:endCxn id="122" idx="2"/>
          </p:cNvCxnSpPr>
          <p:nvPr/>
        </p:nvCxnSpPr>
        <p:spPr>
          <a:xfrm>
            <a:off x="4442950" y="31379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>
            <a:stCxn id="120" idx="7"/>
            <a:endCxn id="121" idx="3"/>
          </p:cNvCxnSpPr>
          <p:nvPr/>
        </p:nvCxnSpPr>
        <p:spPr>
          <a:xfrm flipH="1" rot="10800000">
            <a:off x="4367603" y="216257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>
            <a:stCxn id="121" idx="5"/>
            <a:endCxn id="129" idx="1"/>
          </p:cNvCxnSpPr>
          <p:nvPr/>
        </p:nvCxnSpPr>
        <p:spPr>
          <a:xfrm>
            <a:off x="5342203" y="216261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stCxn id="122" idx="0"/>
            <a:endCxn id="121" idx="4"/>
          </p:cNvCxnSpPr>
          <p:nvPr/>
        </p:nvCxnSpPr>
        <p:spPr>
          <a:xfrm rot="10800000">
            <a:off x="5160288" y="223350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>
            <a:stCxn id="117" idx="6"/>
            <a:endCxn id="119" idx="2"/>
          </p:cNvCxnSpPr>
          <p:nvPr/>
        </p:nvCxnSpPr>
        <p:spPr>
          <a:xfrm>
            <a:off x="3468350" y="19912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0"/>
          <p:cNvSpPr/>
          <p:nvPr/>
        </p:nvSpPr>
        <p:spPr>
          <a:xfrm>
            <a:off x="5877650" y="28955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953850" y="17488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2953850" y="28955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928450" y="17488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928450" y="28955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903050" y="17488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903038" y="289560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20"/>
          <p:cNvCxnSpPr>
            <a:endCxn id="132" idx="4"/>
          </p:cNvCxnSpPr>
          <p:nvPr/>
        </p:nvCxnSpPr>
        <p:spPr>
          <a:xfrm rot="10800000">
            <a:off x="3211100" y="223362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5877650" y="28955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20"/>
          <p:cNvCxnSpPr>
            <a:stCxn id="134" idx="6"/>
            <a:endCxn id="136" idx="2"/>
          </p:cNvCxnSpPr>
          <p:nvPr/>
        </p:nvCxnSpPr>
        <p:spPr>
          <a:xfrm>
            <a:off x="4442950" y="19912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4" idx="4"/>
            <a:endCxn id="135" idx="0"/>
          </p:cNvCxnSpPr>
          <p:nvPr/>
        </p:nvCxnSpPr>
        <p:spPr>
          <a:xfrm>
            <a:off x="4185700" y="223362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5" idx="6"/>
            <a:endCxn id="137" idx="2"/>
          </p:cNvCxnSpPr>
          <p:nvPr/>
        </p:nvCxnSpPr>
        <p:spPr>
          <a:xfrm>
            <a:off x="4442950" y="31379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>
            <a:stCxn id="135" idx="7"/>
            <a:endCxn id="136" idx="3"/>
          </p:cNvCxnSpPr>
          <p:nvPr/>
        </p:nvCxnSpPr>
        <p:spPr>
          <a:xfrm flipH="1" rot="10800000">
            <a:off x="4367603" y="216257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0"/>
          <p:cNvCxnSpPr>
            <a:stCxn id="136" idx="5"/>
            <a:endCxn id="139" idx="1"/>
          </p:cNvCxnSpPr>
          <p:nvPr/>
        </p:nvCxnSpPr>
        <p:spPr>
          <a:xfrm>
            <a:off x="5342203" y="216261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0"/>
          <p:cNvCxnSpPr>
            <a:stCxn id="137" idx="0"/>
            <a:endCxn id="136" idx="4"/>
          </p:cNvCxnSpPr>
          <p:nvPr/>
        </p:nvCxnSpPr>
        <p:spPr>
          <a:xfrm rot="10800000">
            <a:off x="5160288" y="223350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>
            <a:stCxn id="132" idx="6"/>
            <a:endCxn id="134" idx="2"/>
          </p:cNvCxnSpPr>
          <p:nvPr/>
        </p:nvCxnSpPr>
        <p:spPr>
          <a:xfrm>
            <a:off x="3468350" y="19912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Illustrating Vertex Cover with Examples</a:t>
            </a:r>
            <a:endParaRPr sz="2300"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0" y="1602675"/>
            <a:ext cx="45720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7495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495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7241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7241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698700" y="17781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698688" y="292495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21"/>
          <p:cNvCxnSpPr>
            <a:endCxn id="153" idx="4"/>
          </p:cNvCxnSpPr>
          <p:nvPr/>
        </p:nvCxnSpPr>
        <p:spPr>
          <a:xfrm rot="10800000">
            <a:off x="1006750" y="226297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1"/>
          <p:cNvSpPr/>
          <p:nvPr/>
        </p:nvSpPr>
        <p:spPr>
          <a:xfrm>
            <a:off x="36733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21"/>
          <p:cNvCxnSpPr>
            <a:stCxn id="155" idx="6"/>
            <a:endCxn id="157" idx="2"/>
          </p:cNvCxnSpPr>
          <p:nvPr/>
        </p:nvCxnSpPr>
        <p:spPr>
          <a:xfrm>
            <a:off x="22386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55" idx="4"/>
            <a:endCxn id="156" idx="0"/>
          </p:cNvCxnSpPr>
          <p:nvPr/>
        </p:nvCxnSpPr>
        <p:spPr>
          <a:xfrm>
            <a:off x="1981350" y="226297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56" idx="6"/>
            <a:endCxn id="158" idx="2"/>
          </p:cNvCxnSpPr>
          <p:nvPr/>
        </p:nvCxnSpPr>
        <p:spPr>
          <a:xfrm>
            <a:off x="2238600" y="31673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56" idx="7"/>
            <a:endCxn id="157" idx="3"/>
          </p:cNvCxnSpPr>
          <p:nvPr/>
        </p:nvCxnSpPr>
        <p:spPr>
          <a:xfrm flipH="1" rot="10800000">
            <a:off x="2163253" y="219192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57" idx="5"/>
            <a:endCxn id="160" idx="1"/>
          </p:cNvCxnSpPr>
          <p:nvPr/>
        </p:nvCxnSpPr>
        <p:spPr>
          <a:xfrm>
            <a:off x="3137853" y="219196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>
            <a:stCxn id="158" idx="0"/>
            <a:endCxn id="157" idx="4"/>
          </p:cNvCxnSpPr>
          <p:nvPr/>
        </p:nvCxnSpPr>
        <p:spPr>
          <a:xfrm rot="10800000">
            <a:off x="2955938" y="226285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>
            <a:stCxn id="153" idx="6"/>
            <a:endCxn id="155" idx="2"/>
          </p:cNvCxnSpPr>
          <p:nvPr/>
        </p:nvCxnSpPr>
        <p:spPr>
          <a:xfrm>
            <a:off x="12640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7495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495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724100" y="177817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7241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698700" y="177816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2698688" y="2924950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21"/>
          <p:cNvCxnSpPr>
            <a:endCxn id="168" idx="4"/>
          </p:cNvCxnSpPr>
          <p:nvPr/>
        </p:nvCxnSpPr>
        <p:spPr>
          <a:xfrm rot="10800000">
            <a:off x="1006750" y="2262975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3673300" y="2924925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21"/>
          <p:cNvCxnSpPr>
            <a:stCxn id="170" idx="6"/>
            <a:endCxn id="172" idx="2"/>
          </p:cNvCxnSpPr>
          <p:nvPr/>
        </p:nvCxnSpPr>
        <p:spPr>
          <a:xfrm>
            <a:off x="22386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>
            <a:stCxn id="170" idx="4"/>
            <a:endCxn id="171" idx="0"/>
          </p:cNvCxnSpPr>
          <p:nvPr/>
        </p:nvCxnSpPr>
        <p:spPr>
          <a:xfrm>
            <a:off x="1981350" y="2262975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>
            <a:stCxn id="171" idx="6"/>
            <a:endCxn id="173" idx="2"/>
          </p:cNvCxnSpPr>
          <p:nvPr/>
        </p:nvCxnSpPr>
        <p:spPr>
          <a:xfrm>
            <a:off x="2238600" y="316732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>
            <a:stCxn id="171" idx="7"/>
            <a:endCxn id="172" idx="3"/>
          </p:cNvCxnSpPr>
          <p:nvPr/>
        </p:nvCxnSpPr>
        <p:spPr>
          <a:xfrm flipH="1" rot="10800000">
            <a:off x="2163253" y="2191922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>
            <a:stCxn id="172" idx="5"/>
            <a:endCxn id="175" idx="1"/>
          </p:cNvCxnSpPr>
          <p:nvPr/>
        </p:nvCxnSpPr>
        <p:spPr>
          <a:xfrm>
            <a:off x="3137853" y="2191965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1"/>
          <p:cNvCxnSpPr>
            <a:stCxn id="173" idx="0"/>
            <a:endCxn id="172" idx="4"/>
          </p:cNvCxnSpPr>
          <p:nvPr/>
        </p:nvCxnSpPr>
        <p:spPr>
          <a:xfrm rot="10800000">
            <a:off x="2955938" y="2262850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1"/>
          <p:cNvCxnSpPr>
            <a:stCxn id="168" idx="6"/>
            <a:endCxn id="170" idx="2"/>
          </p:cNvCxnSpPr>
          <p:nvPr/>
        </p:nvCxnSpPr>
        <p:spPr>
          <a:xfrm>
            <a:off x="1264000" y="2020575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82700" y="1854375"/>
            <a:ext cx="4299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5011250" y="1755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5011250" y="2902713"/>
            <a:ext cx="514500" cy="484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5985850" y="175596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985850" y="290271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960450" y="1755950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960438" y="2902738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" name="Google Shape;190;p21"/>
          <p:cNvCxnSpPr>
            <a:endCxn id="184" idx="4"/>
          </p:cNvCxnSpPr>
          <p:nvPr/>
        </p:nvCxnSpPr>
        <p:spPr>
          <a:xfrm rot="10800000">
            <a:off x="5268500" y="2240763"/>
            <a:ext cx="21900" cy="6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1"/>
          <p:cNvSpPr/>
          <p:nvPr/>
        </p:nvSpPr>
        <p:spPr>
          <a:xfrm>
            <a:off x="7935050" y="2902713"/>
            <a:ext cx="514500" cy="484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1"/>
          <p:cNvCxnSpPr>
            <a:stCxn id="186" idx="6"/>
            <a:endCxn id="188" idx="2"/>
          </p:cNvCxnSpPr>
          <p:nvPr/>
        </p:nvCxnSpPr>
        <p:spPr>
          <a:xfrm>
            <a:off x="6500350" y="1998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>
            <a:stCxn id="186" idx="4"/>
            <a:endCxn id="187" idx="0"/>
          </p:cNvCxnSpPr>
          <p:nvPr/>
        </p:nvCxnSpPr>
        <p:spPr>
          <a:xfrm>
            <a:off x="6243100" y="2240763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>
            <a:stCxn id="187" idx="6"/>
            <a:endCxn id="189" idx="2"/>
          </p:cNvCxnSpPr>
          <p:nvPr/>
        </p:nvCxnSpPr>
        <p:spPr>
          <a:xfrm>
            <a:off x="6500350" y="314511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>
            <a:stCxn id="187" idx="7"/>
            <a:endCxn id="188" idx="3"/>
          </p:cNvCxnSpPr>
          <p:nvPr/>
        </p:nvCxnSpPr>
        <p:spPr>
          <a:xfrm flipH="1" rot="10800000">
            <a:off x="6425003" y="2169710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>
            <a:stCxn id="188" idx="5"/>
            <a:endCxn id="191" idx="1"/>
          </p:cNvCxnSpPr>
          <p:nvPr/>
        </p:nvCxnSpPr>
        <p:spPr>
          <a:xfrm>
            <a:off x="7399603" y="2169753"/>
            <a:ext cx="610800" cy="8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>
            <a:stCxn id="189" idx="0"/>
            <a:endCxn id="188" idx="4"/>
          </p:cNvCxnSpPr>
          <p:nvPr/>
        </p:nvCxnSpPr>
        <p:spPr>
          <a:xfrm rot="10800000">
            <a:off x="7217688" y="2240638"/>
            <a:ext cx="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1"/>
          <p:cNvCxnSpPr>
            <a:stCxn id="184" idx="6"/>
            <a:endCxn id="186" idx="2"/>
          </p:cNvCxnSpPr>
          <p:nvPr/>
        </p:nvCxnSpPr>
        <p:spPr>
          <a:xfrm>
            <a:off x="5525750" y="1998363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1"/>
          <p:cNvSpPr txBox="1"/>
          <p:nvPr/>
        </p:nvSpPr>
        <p:spPr>
          <a:xfrm>
            <a:off x="5011250" y="3771200"/>
            <a:ext cx="27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{B, C, E, D, F, G} is a vertex cover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