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Lst>
  <p:sldSz cy="5143500" cx="9144000"/>
  <p:notesSz cx="6858000" cy="9144000"/>
  <p:embeddedFontLst>
    <p:embeddedFont>
      <p:font typeface="Raleway"/>
      <p:regular r:id="rId123"/>
      <p:bold r:id="rId124"/>
      <p:italic r:id="rId125"/>
      <p:boldItalic r:id="rId126"/>
    </p:embeddedFont>
    <p:embeddedFont>
      <p:font typeface="Lato"/>
      <p:regular r:id="rId127"/>
      <p:bold r:id="rId128"/>
      <p:italic r:id="rId129"/>
      <p:boldItalic r:id="rId130"/>
    </p:embeddedFont>
    <p:embeddedFont>
      <p:font typeface="Lato Black"/>
      <p:bold r:id="rId131"/>
      <p:boldItalic r:id="rId1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A9C7A1-E768-42DD-B8DF-BD9C7824DBAD}">
  <a:tblStyle styleId="{A9A9C7A1-E768-42DD-B8DF-BD9C7824DB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Lato-italic.fntdata"/><Relationship Id="rId128" Type="http://schemas.openxmlformats.org/officeDocument/2006/relationships/font" Target="fonts/Lato-bold.fntdata"/><Relationship Id="rId127" Type="http://schemas.openxmlformats.org/officeDocument/2006/relationships/font" Target="fonts/Lato-regular.fntdata"/><Relationship Id="rId126" Type="http://schemas.openxmlformats.org/officeDocument/2006/relationships/font" Target="fonts/Raleway-boldItalic.fntdata"/><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Raleway-italic.fntdata"/><Relationship Id="rId29" Type="http://schemas.openxmlformats.org/officeDocument/2006/relationships/slide" Target="slides/slide23.xml"/><Relationship Id="rId124" Type="http://schemas.openxmlformats.org/officeDocument/2006/relationships/font" Target="fonts/Raleway-bold.fntdata"/><Relationship Id="rId123" Type="http://schemas.openxmlformats.org/officeDocument/2006/relationships/font" Target="fonts/Raleway-regular.fntdata"/><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schemas.openxmlformats.org/officeDocument/2006/relationships/font" Target="fonts/LatoBlack-boldItalic.fntdata"/><Relationship Id="rId131" Type="http://schemas.openxmlformats.org/officeDocument/2006/relationships/font" Target="fonts/LatoBlack-bold.fntdata"/><Relationship Id="rId130" Type="http://schemas.openxmlformats.org/officeDocument/2006/relationships/font" Target="fonts/La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ca335b4c7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ca335b4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bf017787d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bf017787d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bf017787d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2bf017787d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bf017787d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2bf017787d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2bf017787d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2bf017787d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bf017787d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bf017787d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26aa9d281f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26aa9d281f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2bf1eaf3492_0_4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2bf1eaf349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26aa9d28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26aa9d28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26aa9d281f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26aa9d281f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26aa9d281f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26aa9d281f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ca335b4c7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ca335b4c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26aa9d281f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26aa9d281f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26aa9d281f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26aa9d281f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26aa9d281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26aa9d281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2bf1eaf349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2bf1eaf349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2bf1eaf349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2bf1eaf349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2bf1eaf3492_3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2bf1eaf3492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ca335b4c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ca335b4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cd225827b_6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cd225827b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cb662c2cd_2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cb662c2c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cb662c2cd_1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cb662c2c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f1eaf3492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f1eaf349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bf1eaf349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bf1eaf349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f1eaf349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f1eaf349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f1eaf349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f1eaf349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bf1eaf3492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bf1eaf3492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bf1eaf3492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bf1eaf3492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f1eaf3492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f1eaf3492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bf1eaf3492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bf1eaf3492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bf1eaf3492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bf1eaf34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cb662c2cd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acb662c2c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acb662c2cd_1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acb662c2c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6a94bffd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6a94bffd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6a94bffd57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6a94bffd57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6a94bffd5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6a94bffd5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ca335b4c7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ca335b4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6a94bffd57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6a94bffd57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6a94bffd57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6a94bffd57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a94bffd57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a94bffd57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6a94bffd57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6a94bffd57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6a94bffd57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6a94bffd57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6a94bffd57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6a94bffd57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62f4f07a35a8109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2f4f07a35a810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62f4f07a35a8109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62f4f07a35a8109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62f4f07a35a8109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2f4f07a35a8109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62f4f07a35a8109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62f4f07a35a8109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62f4f07a35a8109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2f4f07a35a8109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6a94bffd57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6a94bffd57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6a94bffd57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6a94bffd57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6a94bffd57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6a94bffd57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6a94bffd57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6a94bffd57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6a94bffd57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6a94bffd57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6a94bffd57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6a94bffd57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6a94bffd57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6a94bffd57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6a94bffd57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6a94bffd57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6a94bffd57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6a94bffd57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ca335b4c7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ca335b4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6a94bffd57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6a94bffd57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6a94bffd57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6a94bffd57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6a94bffd57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6a94bffd57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6aa9d281f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6aa9d281f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bf1eaf3492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bf1eaf349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acb662c2cd_1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2acb662c2cd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acb662c2cd_1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acb662c2c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6a94bff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6a94bff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6a94bffd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6a94bffd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6a94bffd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6a94bffd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ca335b4c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ca335b4c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6a94bffd5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6a94bffd5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6a94bffd5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6a94bffd5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6a94bffd5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26a94bffd5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6a94bffd57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6a94bffd57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6a94bffd5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6a94bffd5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26a94bffd5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26a94bffd5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6a94bffd57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6a94bffd57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6a94bffd5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6a94bffd5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6a94bffd5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6a94bffd5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6a94bffd57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6a94bffd57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ca335b4c7_0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ca335b4c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6a94bffd57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6a94bffd57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6a94bffd5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6a94bffd5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6a94bffd57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26a94bffd57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26a94bffd5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26a94bffd5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6a94bffd5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6a94bffd5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6a94bffd57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6a94bffd57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26a94bffd5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26a94bffd5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26a94bffd57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26a94bffd57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26a94bffd5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26a94bffd5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26a94bffd57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26a94bffd57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ca335b4c7_0_2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ca335b4c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26a94bffd5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26a94bffd5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6a94bffd5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6a94bffd5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6a94bffd5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26a94bffd5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6a94bffd57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6a94bffd5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26a94bffd57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26a94bffd57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26a94bffd57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26a94bffd57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bf1eaf34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bf1eaf34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bf1eaf34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bf1eaf34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bf1eaf3492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2bf1eaf3492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2bf1eaf3492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2bf1eaf3492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ca335b4c7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ca335b4c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2bf1eaf3492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2bf1eaf3492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26aa9d281f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26aa9d281f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bf1eaf3492_2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2bf1eaf349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2bf1eaf3492_2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2bf1eaf349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2bf1eaf3492_2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2bf1eaf349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bf017787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2bf017787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2bf017787d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2bf017787d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2bf017787d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2bf017787d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bf017787d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2bf017787d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bf017787d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2bf017787d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 Id="rId3" Type="http://schemas.openxmlformats.org/officeDocument/2006/relationships/image" Target="../media/image11.png"/><Relationship Id="rId4" Type="http://schemas.openxmlformats.org/officeDocument/2006/relationships/image" Target="../media/image1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 Id="rId3" Type="http://schemas.openxmlformats.org/officeDocument/2006/relationships/image" Target="../media/image13.png"/><Relationship Id="rId4" Type="http://schemas.openxmlformats.org/officeDocument/2006/relationships/image" Target="../media/image1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 Id="rId3" Type="http://schemas.openxmlformats.org/officeDocument/2006/relationships/image" Target="../media/image1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0.xml"/><Relationship Id="rId3" Type="http://schemas.openxmlformats.org/officeDocument/2006/relationships/image" Target="../media/image1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 Id="rId3" Type="http://schemas.openxmlformats.org/officeDocument/2006/relationships/image" Target="../media/image1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hyperlink" Target="https://github.com/Kowsar156/CSE-462-Project-Vertex-Cov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12.png"/><Relationship Id="rId4" Type="http://schemas.openxmlformats.org/officeDocument/2006/relationships/image" Target="../media/image1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CSE 462</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Vertex Cover Problem</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Team ID: 6</a:t>
            </a:r>
            <a:endParaRPr>
              <a:latin typeface="Calibri"/>
              <a:ea typeface="Calibri"/>
              <a:cs typeface="Calibri"/>
              <a:sym typeface="Calibri"/>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fontScale="92500" lnSpcReduction="20000"/>
          </a:bodyPr>
          <a:lstStyle/>
          <a:p>
            <a:pPr indent="0" lvl="0" marL="0" rtl="0" algn="l">
              <a:spcBef>
                <a:spcPts val="0"/>
              </a:spcBef>
              <a:spcAft>
                <a:spcPts val="0"/>
              </a:spcAft>
              <a:buNone/>
            </a:pPr>
            <a:r>
              <a:rPr lang="en" sz="2200">
                <a:latin typeface="Calibri"/>
                <a:ea typeface="Calibri"/>
                <a:cs typeface="Calibri"/>
                <a:sym typeface="Calibri"/>
              </a:rPr>
              <a:t>1805073</a:t>
            </a:r>
            <a:endParaRPr sz="2200">
              <a:latin typeface="Calibri"/>
              <a:ea typeface="Calibri"/>
              <a:cs typeface="Calibri"/>
              <a:sym typeface="Calibri"/>
            </a:endParaRPr>
          </a:p>
          <a:p>
            <a:pPr indent="0" lvl="0" marL="0" rtl="0" algn="l">
              <a:spcBef>
                <a:spcPts val="0"/>
              </a:spcBef>
              <a:spcAft>
                <a:spcPts val="0"/>
              </a:spcAft>
              <a:buNone/>
            </a:pPr>
            <a:r>
              <a:rPr lang="en" sz="2200">
                <a:latin typeface="Calibri"/>
                <a:ea typeface="Calibri"/>
                <a:cs typeface="Calibri"/>
                <a:sym typeface="Calibri"/>
              </a:rPr>
              <a:t>1805075</a:t>
            </a:r>
            <a:endParaRPr sz="2200">
              <a:latin typeface="Calibri"/>
              <a:ea typeface="Calibri"/>
              <a:cs typeface="Calibri"/>
              <a:sym typeface="Calibri"/>
            </a:endParaRPr>
          </a:p>
          <a:p>
            <a:pPr indent="0" lvl="0" marL="0" rtl="0" algn="l">
              <a:spcBef>
                <a:spcPts val="0"/>
              </a:spcBef>
              <a:spcAft>
                <a:spcPts val="0"/>
              </a:spcAft>
              <a:buNone/>
            </a:pPr>
            <a:r>
              <a:rPr lang="en" sz="2200">
                <a:latin typeface="Calibri"/>
                <a:ea typeface="Calibri"/>
                <a:cs typeface="Calibri"/>
                <a:sym typeface="Calibri"/>
              </a:rPr>
              <a:t>1805098</a:t>
            </a:r>
            <a:endParaRPr sz="2200">
              <a:latin typeface="Calibri"/>
              <a:ea typeface="Calibri"/>
              <a:cs typeface="Calibri"/>
              <a:sym typeface="Calibri"/>
            </a:endParaRPr>
          </a:p>
          <a:p>
            <a:pPr indent="0" lvl="0" marL="0" rtl="0" algn="l">
              <a:spcBef>
                <a:spcPts val="0"/>
              </a:spcBef>
              <a:spcAft>
                <a:spcPts val="0"/>
              </a:spcAft>
              <a:buNone/>
            </a:pPr>
            <a:r>
              <a:rPr lang="en" sz="2200">
                <a:latin typeface="Calibri"/>
                <a:ea typeface="Calibri"/>
                <a:cs typeface="Calibri"/>
                <a:sym typeface="Calibri"/>
              </a:rPr>
              <a:t>1805104</a:t>
            </a:r>
            <a:endParaRPr sz="2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Vertex Cover</a:t>
            </a:r>
            <a:endParaRPr/>
          </a:p>
        </p:txBody>
      </p:sp>
      <p:sp>
        <p:nvSpPr>
          <p:cNvPr id="298" name="Google Shape;298;p22"/>
          <p:cNvSpPr txBox="1"/>
          <p:nvPr>
            <p:ph idx="1" type="body"/>
          </p:nvPr>
        </p:nvSpPr>
        <p:spPr>
          <a:xfrm>
            <a:off x="2243425" y="1602675"/>
            <a:ext cx="6735900" cy="3002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en" sz="2100">
                <a:solidFill>
                  <a:schemeClr val="dk1"/>
                </a:solidFill>
              </a:rPr>
              <a:t>Vertex Cover has many real life applications. Let us explore!</a:t>
            </a:r>
            <a:endParaRPr b="1" sz="2100">
              <a:solidFill>
                <a:schemeClr val="dk1"/>
              </a:solidFill>
            </a:endParaRPr>
          </a:p>
        </p:txBody>
      </p:sp>
      <p:pic>
        <p:nvPicPr>
          <p:cNvPr id="299" name="Google Shape;299;p22"/>
          <p:cNvPicPr preferRelativeResize="0"/>
          <p:nvPr/>
        </p:nvPicPr>
        <p:blipFill>
          <a:blip r:embed="rId3">
            <a:alphaModFix/>
          </a:blip>
          <a:stretch>
            <a:fillRect/>
          </a:stretch>
        </p:blipFill>
        <p:spPr>
          <a:xfrm>
            <a:off x="304800" y="1665175"/>
            <a:ext cx="2095450" cy="20954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112"/>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468" name="Google Shape;1468;p112"/>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469" name="Google Shape;1469;p112"/>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470" name="Google Shape;1470;p112"/>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471" name="Google Shape;1471;p112"/>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472" name="Google Shape;1472;p112"/>
          <p:cNvCxnSpPr>
            <a:stCxn id="1469" idx="0"/>
            <a:endCxn id="1468" idx="4"/>
          </p:cNvCxnSpPr>
          <p:nvPr/>
        </p:nvCxnSpPr>
        <p:spPr>
          <a:xfrm rot="10800000">
            <a:off x="3211100" y="2233775"/>
            <a:ext cx="0" cy="661800"/>
          </a:xfrm>
          <a:prstGeom prst="straightConnector1">
            <a:avLst/>
          </a:prstGeom>
          <a:noFill/>
          <a:ln cap="flat" cmpd="sng" w="9525">
            <a:solidFill>
              <a:schemeClr val="dk2"/>
            </a:solidFill>
            <a:prstDash val="solid"/>
            <a:round/>
            <a:headEnd len="med" w="med" type="none"/>
            <a:tailEnd len="med" w="med" type="none"/>
          </a:ln>
        </p:spPr>
      </p:cxnSp>
      <p:sp>
        <p:nvSpPr>
          <p:cNvPr id="1473" name="Google Shape;1473;p112"/>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474" name="Google Shape;1474;p112"/>
          <p:cNvCxnSpPr>
            <a:stCxn id="1468" idx="6"/>
            <a:endCxn id="1470"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1475" name="Google Shape;1475;p112"/>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 E}</a:t>
            </a:r>
            <a:endParaRPr sz="1800">
              <a:solidFill>
                <a:schemeClr val="dk2"/>
              </a:solidFill>
              <a:latin typeface="Lato"/>
              <a:ea typeface="Lato"/>
              <a:cs typeface="Lato"/>
              <a:sym typeface="Lat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113"/>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481" name="Google Shape;1481;p113"/>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482" name="Google Shape;1482;p113"/>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483" name="Google Shape;1483;p113"/>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484" name="Google Shape;1484;p113"/>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485" name="Google Shape;1485;p113"/>
          <p:cNvCxnSpPr>
            <a:stCxn id="1482" idx="0"/>
            <a:endCxn id="1481" idx="4"/>
          </p:cNvCxnSpPr>
          <p:nvPr/>
        </p:nvCxnSpPr>
        <p:spPr>
          <a:xfrm rot="10800000">
            <a:off x="3211100" y="2233775"/>
            <a:ext cx="0" cy="661800"/>
          </a:xfrm>
          <a:prstGeom prst="straightConnector1">
            <a:avLst/>
          </a:prstGeom>
          <a:noFill/>
          <a:ln cap="flat" cmpd="sng" w="9525">
            <a:solidFill>
              <a:schemeClr val="dk2"/>
            </a:solidFill>
            <a:prstDash val="solid"/>
            <a:round/>
            <a:headEnd len="med" w="med" type="none"/>
            <a:tailEnd len="med" w="med" type="none"/>
          </a:ln>
        </p:spPr>
      </p:cxnSp>
      <p:sp>
        <p:nvSpPr>
          <p:cNvPr id="1486" name="Google Shape;1486;p113"/>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487" name="Google Shape;1487;p113"/>
          <p:cNvCxnSpPr>
            <a:stCxn id="1481" idx="6"/>
            <a:endCxn id="1483"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1488" name="Google Shape;1488;p113"/>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 E, B}</a:t>
            </a:r>
            <a:endParaRPr sz="1800">
              <a:solidFill>
                <a:schemeClr val="dk2"/>
              </a:solidFill>
              <a:latin typeface="Lato"/>
              <a:ea typeface="Lato"/>
              <a:cs typeface="Lato"/>
              <a:sym typeface="La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14"/>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494" name="Google Shape;1494;p114"/>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495" name="Google Shape;1495;p114"/>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496" name="Google Shape;1496;p114"/>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497" name="Google Shape;1497;p114"/>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498" name="Google Shape;1498;p114"/>
          <p:cNvCxnSpPr>
            <a:stCxn id="1495" idx="0"/>
            <a:endCxn id="1494" idx="4"/>
          </p:cNvCxnSpPr>
          <p:nvPr/>
        </p:nvCxnSpPr>
        <p:spPr>
          <a:xfrm rot="10800000">
            <a:off x="3211100" y="2233775"/>
            <a:ext cx="0" cy="661800"/>
          </a:xfrm>
          <a:prstGeom prst="straightConnector1">
            <a:avLst/>
          </a:prstGeom>
          <a:noFill/>
          <a:ln cap="flat" cmpd="sng" w="76200">
            <a:solidFill>
              <a:schemeClr val="dk1"/>
            </a:solidFill>
            <a:prstDash val="solid"/>
            <a:round/>
            <a:headEnd len="med" w="med" type="none"/>
            <a:tailEnd len="med" w="med" type="none"/>
          </a:ln>
        </p:spPr>
      </p:cxnSp>
      <p:sp>
        <p:nvSpPr>
          <p:cNvPr id="1499" name="Google Shape;1499;p114"/>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500" name="Google Shape;1500;p114"/>
          <p:cNvCxnSpPr>
            <a:stCxn id="1494" idx="6"/>
            <a:endCxn id="1496" idx="2"/>
          </p:cNvCxnSpPr>
          <p:nvPr/>
        </p:nvCxnSpPr>
        <p:spPr>
          <a:xfrm>
            <a:off x="3468350" y="1991225"/>
            <a:ext cx="460200" cy="0"/>
          </a:xfrm>
          <a:prstGeom prst="straightConnector1">
            <a:avLst/>
          </a:prstGeom>
          <a:noFill/>
          <a:ln cap="flat" cmpd="sng" w="76200">
            <a:solidFill>
              <a:schemeClr val="dk1"/>
            </a:solidFill>
            <a:prstDash val="solid"/>
            <a:round/>
            <a:headEnd len="med" w="med" type="none"/>
            <a:tailEnd len="med" w="med" type="none"/>
          </a:ln>
        </p:spPr>
      </p:cxnSp>
      <p:sp>
        <p:nvSpPr>
          <p:cNvPr id="1501" name="Google Shape;1501;p114"/>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 E, B}</a:t>
            </a:r>
            <a:endParaRPr sz="1800">
              <a:solidFill>
                <a:schemeClr val="dk2"/>
              </a:solidFill>
              <a:latin typeface="Lato"/>
              <a:ea typeface="Lato"/>
              <a:cs typeface="Lato"/>
              <a:sym typeface="Lat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115"/>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507" name="Google Shape;1507;p115"/>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508" name="Google Shape;1508;p115"/>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509" name="Google Shape;1509;p115"/>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510" name="Google Shape;1510;p115"/>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sp>
        <p:nvSpPr>
          <p:cNvPr id="1511" name="Google Shape;1511;p115"/>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 E, B}</a:t>
            </a:r>
            <a:endParaRPr sz="1800">
              <a:solidFill>
                <a:schemeClr val="dk2"/>
              </a:solidFill>
              <a:latin typeface="Lato"/>
              <a:ea typeface="Lato"/>
              <a:cs typeface="Lato"/>
              <a:sym typeface="Lat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116"/>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Greedy Heuristic Algorithm</a:t>
            </a:r>
            <a:endParaRPr/>
          </a:p>
        </p:txBody>
      </p:sp>
      <p:sp>
        <p:nvSpPr>
          <p:cNvPr id="1517" name="Google Shape;1517;p116"/>
          <p:cNvSpPr txBox="1"/>
          <p:nvPr/>
        </p:nvSpPr>
        <p:spPr>
          <a:xfrm>
            <a:off x="456950" y="1974200"/>
            <a:ext cx="6358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 E, B}</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vertex cover size is 3 (which is equal to the optimal size!!!)</a:t>
            </a:r>
            <a:endParaRPr sz="1800">
              <a:solidFill>
                <a:schemeClr val="dk2"/>
              </a:solidFill>
              <a:latin typeface="Lato"/>
              <a:ea typeface="Lato"/>
              <a:cs typeface="Lato"/>
              <a:sym typeface="Lato"/>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17"/>
          <p:cNvSpPr txBox="1"/>
          <p:nvPr>
            <p:ph type="title"/>
          </p:nvPr>
        </p:nvSpPr>
        <p:spPr>
          <a:xfrm>
            <a:off x="577025" y="297425"/>
            <a:ext cx="7418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Greedy Heuristic Algorithm</a:t>
            </a:r>
            <a:endParaRPr/>
          </a:p>
        </p:txBody>
      </p:sp>
      <p:pic>
        <p:nvPicPr>
          <p:cNvPr id="1523" name="Google Shape;1523;p117"/>
          <p:cNvPicPr preferRelativeResize="0"/>
          <p:nvPr/>
        </p:nvPicPr>
        <p:blipFill>
          <a:blip r:embed="rId3">
            <a:alphaModFix/>
          </a:blip>
          <a:stretch>
            <a:fillRect/>
          </a:stretch>
        </p:blipFill>
        <p:spPr>
          <a:xfrm>
            <a:off x="102650" y="2472250"/>
            <a:ext cx="3886775" cy="293163"/>
          </a:xfrm>
          <a:prstGeom prst="rect">
            <a:avLst/>
          </a:prstGeom>
          <a:noFill/>
          <a:ln>
            <a:noFill/>
          </a:ln>
        </p:spPr>
      </p:pic>
      <p:pic>
        <p:nvPicPr>
          <p:cNvPr id="1524" name="Google Shape;1524;p117"/>
          <p:cNvPicPr preferRelativeResize="0"/>
          <p:nvPr/>
        </p:nvPicPr>
        <p:blipFill>
          <a:blip r:embed="rId4">
            <a:alphaModFix/>
          </a:blip>
          <a:stretch>
            <a:fillRect/>
          </a:stretch>
        </p:blipFill>
        <p:spPr>
          <a:xfrm>
            <a:off x="4049150" y="837675"/>
            <a:ext cx="4496825" cy="387007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118"/>
          <p:cNvSpPr txBox="1"/>
          <p:nvPr>
            <p:ph idx="2" type="body"/>
          </p:nvPr>
        </p:nvSpPr>
        <p:spPr>
          <a:xfrm>
            <a:off x="427817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1200"/>
              </a:spcAft>
              <a:buNone/>
            </a:pPr>
            <a:r>
              <a:t/>
            </a:r>
            <a:endParaRPr b="1"/>
          </a:p>
        </p:txBody>
      </p:sp>
      <p:sp>
        <p:nvSpPr>
          <p:cNvPr id="1530" name="Google Shape;1530;p118"/>
          <p:cNvSpPr txBox="1"/>
          <p:nvPr>
            <p:ph type="title"/>
          </p:nvPr>
        </p:nvSpPr>
        <p:spPr>
          <a:xfrm>
            <a:off x="47902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Arial"/>
                <a:ea typeface="Arial"/>
                <a:cs typeface="Arial"/>
                <a:sym typeface="Arial"/>
              </a:rPr>
              <a:t>Combined </a:t>
            </a:r>
            <a:endParaRPr>
              <a:solidFill>
                <a:schemeClr val="lt1"/>
              </a:solidFill>
              <a:latin typeface="Arial"/>
              <a:ea typeface="Arial"/>
              <a:cs typeface="Arial"/>
              <a:sym typeface="Arial"/>
            </a:endParaRPr>
          </a:p>
          <a:p>
            <a:pPr indent="0" lvl="0" marL="0" rtl="0" algn="ctr">
              <a:spcBef>
                <a:spcPts val="0"/>
              </a:spcBef>
              <a:spcAft>
                <a:spcPts val="0"/>
              </a:spcAft>
              <a:buNone/>
            </a:pPr>
            <a:r>
              <a:rPr lang="en">
                <a:solidFill>
                  <a:schemeClr val="lt1"/>
                </a:solidFill>
                <a:latin typeface="Arial"/>
                <a:ea typeface="Arial"/>
                <a:cs typeface="Arial"/>
                <a:sym typeface="Arial"/>
              </a:rPr>
              <a:t>Result </a:t>
            </a:r>
            <a:endParaRPr>
              <a:solidFill>
                <a:schemeClr val="lt1"/>
              </a:solidFill>
              <a:latin typeface="Arial"/>
              <a:ea typeface="Arial"/>
              <a:cs typeface="Arial"/>
              <a:sym typeface="Arial"/>
            </a:endParaRPr>
          </a:p>
          <a:p>
            <a:pPr indent="0" lvl="0" marL="0" rtl="0" algn="ctr">
              <a:spcBef>
                <a:spcPts val="0"/>
              </a:spcBef>
              <a:spcAft>
                <a:spcPts val="0"/>
              </a:spcAft>
              <a:buNone/>
            </a:pPr>
            <a:r>
              <a:rPr lang="en">
                <a:solidFill>
                  <a:schemeClr val="lt1"/>
                </a:solidFill>
                <a:latin typeface="Arial"/>
                <a:ea typeface="Arial"/>
                <a:cs typeface="Arial"/>
                <a:sym typeface="Arial"/>
              </a:rPr>
              <a:t>Analysis</a:t>
            </a:r>
            <a:endParaRPr>
              <a:solidFill>
                <a:schemeClr val="lt1"/>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119"/>
          <p:cNvSpPr txBox="1"/>
          <p:nvPr>
            <p:ph type="title"/>
          </p:nvPr>
        </p:nvSpPr>
        <p:spPr>
          <a:xfrm>
            <a:off x="2440050" y="3304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536" name="Google Shape;1536;p119"/>
          <p:cNvPicPr preferRelativeResize="0"/>
          <p:nvPr/>
        </p:nvPicPr>
        <p:blipFill>
          <a:blip r:embed="rId3">
            <a:alphaModFix/>
          </a:blip>
          <a:stretch>
            <a:fillRect/>
          </a:stretch>
        </p:blipFill>
        <p:spPr>
          <a:xfrm>
            <a:off x="338250" y="906100"/>
            <a:ext cx="8423401" cy="4186424"/>
          </a:xfrm>
          <a:prstGeom prst="rect">
            <a:avLst/>
          </a:prstGeom>
          <a:noFill/>
          <a:ln>
            <a:noFill/>
          </a:ln>
        </p:spPr>
      </p:pic>
      <p:pic>
        <p:nvPicPr>
          <p:cNvPr id="1537" name="Google Shape;1537;p119"/>
          <p:cNvPicPr preferRelativeResize="0"/>
          <p:nvPr/>
        </p:nvPicPr>
        <p:blipFill>
          <a:blip r:embed="rId4">
            <a:alphaModFix/>
          </a:blip>
          <a:stretch>
            <a:fillRect/>
          </a:stretch>
        </p:blipFill>
        <p:spPr>
          <a:xfrm>
            <a:off x="6071075" y="483288"/>
            <a:ext cx="2690575" cy="36743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120"/>
          <p:cNvSpPr txBox="1"/>
          <p:nvPr>
            <p:ph type="title"/>
          </p:nvPr>
        </p:nvSpPr>
        <p:spPr>
          <a:xfrm>
            <a:off x="557125" y="288500"/>
            <a:ext cx="7418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Graphical Representation of results in terms of number of vertices</a:t>
            </a:r>
            <a:endParaRPr/>
          </a:p>
        </p:txBody>
      </p:sp>
      <p:pic>
        <p:nvPicPr>
          <p:cNvPr id="1543" name="Google Shape;1543;p120"/>
          <p:cNvPicPr preferRelativeResize="0"/>
          <p:nvPr/>
        </p:nvPicPr>
        <p:blipFill>
          <a:blip r:embed="rId3">
            <a:alphaModFix/>
          </a:blip>
          <a:stretch>
            <a:fillRect/>
          </a:stretch>
        </p:blipFill>
        <p:spPr>
          <a:xfrm>
            <a:off x="2005750" y="1264275"/>
            <a:ext cx="6699400" cy="3819525"/>
          </a:xfrm>
          <a:prstGeom prst="rect">
            <a:avLst/>
          </a:prstGeom>
          <a:noFill/>
          <a:ln>
            <a:noFill/>
          </a:ln>
        </p:spPr>
      </p:pic>
      <p:sp>
        <p:nvSpPr>
          <p:cNvPr id="1544" name="Google Shape;1544;p120"/>
          <p:cNvSpPr txBox="1"/>
          <p:nvPr/>
        </p:nvSpPr>
        <p:spPr>
          <a:xfrm>
            <a:off x="288525" y="2280250"/>
            <a:ext cx="1522200" cy="8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chemeClr val="dk2"/>
                </a:solidFill>
                <a:latin typeface="Lato"/>
                <a:ea typeface="Lato"/>
                <a:cs typeface="Lato"/>
                <a:sym typeface="Lato"/>
              </a:rPr>
              <a:t>Without the biggest Dataset</a:t>
            </a:r>
            <a:endParaRPr i="1" sz="1800" u="sng">
              <a:solidFill>
                <a:schemeClr val="dk2"/>
              </a:solidFill>
              <a:latin typeface="Lato"/>
              <a:ea typeface="Lato"/>
              <a:cs typeface="Lato"/>
              <a:sym typeface="La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121"/>
          <p:cNvSpPr txBox="1"/>
          <p:nvPr>
            <p:ph type="title"/>
          </p:nvPr>
        </p:nvSpPr>
        <p:spPr>
          <a:xfrm>
            <a:off x="567075" y="287475"/>
            <a:ext cx="7418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Graphical Representation of results in terms of number of vertices</a:t>
            </a:r>
            <a:endParaRPr/>
          </a:p>
        </p:txBody>
      </p:sp>
      <p:pic>
        <p:nvPicPr>
          <p:cNvPr id="1550" name="Google Shape;1550;p121"/>
          <p:cNvPicPr preferRelativeResize="0"/>
          <p:nvPr/>
        </p:nvPicPr>
        <p:blipFill rotWithShape="1">
          <a:blip r:embed="rId3">
            <a:alphaModFix/>
          </a:blip>
          <a:srcRect b="0" l="-1599" r="-1610" t="-3359"/>
          <a:stretch/>
        </p:blipFill>
        <p:spPr>
          <a:xfrm>
            <a:off x="2298125" y="1235625"/>
            <a:ext cx="6556250" cy="3907875"/>
          </a:xfrm>
          <a:prstGeom prst="rect">
            <a:avLst/>
          </a:prstGeom>
          <a:noFill/>
          <a:ln>
            <a:noFill/>
          </a:ln>
        </p:spPr>
      </p:pic>
      <p:sp>
        <p:nvSpPr>
          <p:cNvPr id="1551" name="Google Shape;1551;p121"/>
          <p:cNvSpPr txBox="1"/>
          <p:nvPr/>
        </p:nvSpPr>
        <p:spPr>
          <a:xfrm>
            <a:off x="328300" y="2160875"/>
            <a:ext cx="1532100" cy="14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chemeClr val="dk2"/>
                </a:solidFill>
                <a:latin typeface="Lato"/>
                <a:ea typeface="Lato"/>
                <a:cs typeface="Lato"/>
                <a:sym typeface="Lato"/>
              </a:rPr>
              <a:t>With the biggest Dataset</a:t>
            </a:r>
            <a:endParaRPr i="1" sz="1800" u="sng">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ph type="title"/>
          </p:nvPr>
        </p:nvSpPr>
        <p:spPr>
          <a:xfrm>
            <a:off x="2528850" y="552900"/>
            <a:ext cx="6321600" cy="6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 Network Design and Optimization</a:t>
            </a:r>
            <a:endParaRPr sz="2400"/>
          </a:p>
        </p:txBody>
      </p:sp>
      <p:sp>
        <p:nvSpPr>
          <p:cNvPr id="305" name="Google Shape;305;p23"/>
          <p:cNvSpPr txBox="1"/>
          <p:nvPr>
            <p:ph idx="1" type="body"/>
          </p:nvPr>
        </p:nvSpPr>
        <p:spPr>
          <a:xfrm>
            <a:off x="2678025" y="1129525"/>
            <a:ext cx="6578700" cy="96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a:solidFill>
                  <a:schemeClr val="dk1"/>
                </a:solidFill>
                <a:latin typeface="Lato Black"/>
                <a:ea typeface="Lato Black"/>
                <a:cs typeface="Lato Black"/>
                <a:sym typeface="Lato Black"/>
              </a:rPr>
              <a:t>Telecommunication</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latin typeface="Lato Black"/>
                <a:ea typeface="Lato Black"/>
                <a:cs typeface="Lato Black"/>
                <a:sym typeface="Lato Black"/>
              </a:rPr>
              <a:t>Social Networks Analysis</a:t>
            </a:r>
            <a:endParaRPr b="1">
              <a:solidFill>
                <a:schemeClr val="dk1"/>
              </a:solidFill>
            </a:endParaRPr>
          </a:p>
        </p:txBody>
      </p:sp>
      <p:pic>
        <p:nvPicPr>
          <p:cNvPr id="306" name="Google Shape;306;p23"/>
          <p:cNvPicPr preferRelativeResize="0"/>
          <p:nvPr/>
        </p:nvPicPr>
        <p:blipFill>
          <a:blip r:embed="rId3">
            <a:alphaModFix/>
          </a:blip>
          <a:stretch>
            <a:fillRect/>
          </a:stretch>
        </p:blipFill>
        <p:spPr>
          <a:xfrm>
            <a:off x="1128338" y="933800"/>
            <a:ext cx="969000" cy="969000"/>
          </a:xfrm>
          <a:prstGeom prst="rect">
            <a:avLst/>
          </a:prstGeom>
          <a:noFill/>
          <a:ln>
            <a:noFill/>
          </a:ln>
        </p:spPr>
      </p:pic>
      <p:sp>
        <p:nvSpPr>
          <p:cNvPr id="307" name="Google Shape;307;p23"/>
          <p:cNvSpPr txBox="1"/>
          <p:nvPr>
            <p:ph type="title"/>
          </p:nvPr>
        </p:nvSpPr>
        <p:spPr>
          <a:xfrm>
            <a:off x="2678025" y="18105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Resource Allocation </a:t>
            </a:r>
            <a:endParaRPr sz="2100"/>
          </a:p>
        </p:txBody>
      </p:sp>
      <p:sp>
        <p:nvSpPr>
          <p:cNvPr id="308" name="Google Shape;308;p23"/>
          <p:cNvSpPr txBox="1"/>
          <p:nvPr>
            <p:ph idx="1" type="body"/>
          </p:nvPr>
        </p:nvSpPr>
        <p:spPr>
          <a:xfrm>
            <a:off x="2678025" y="2436900"/>
            <a:ext cx="6578700" cy="108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a:solidFill>
                  <a:schemeClr val="dk1"/>
                </a:solidFill>
                <a:latin typeface="Lato Black"/>
                <a:ea typeface="Lato Black"/>
                <a:cs typeface="Lato Black"/>
                <a:sym typeface="Lato Black"/>
              </a:rPr>
              <a:t>Facility Location Planning</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latin typeface="Lato Black"/>
                <a:ea typeface="Lato Black"/>
                <a:cs typeface="Lato Black"/>
                <a:sym typeface="Lato Black"/>
              </a:rPr>
              <a:t>Energy Distribution Networks</a:t>
            </a:r>
            <a:endParaRPr b="1">
              <a:solidFill>
                <a:schemeClr val="dk1"/>
              </a:solidFill>
            </a:endParaRPr>
          </a:p>
          <a:p>
            <a:pPr indent="0" lvl="0" marL="457200" rtl="0" algn="l">
              <a:spcBef>
                <a:spcPts val="1200"/>
              </a:spcBef>
              <a:spcAft>
                <a:spcPts val="1200"/>
              </a:spcAft>
              <a:buNone/>
            </a:pPr>
            <a:r>
              <a:t/>
            </a:r>
            <a:endParaRPr b="1" sz="1300">
              <a:solidFill>
                <a:schemeClr val="dk1"/>
              </a:solidFill>
            </a:endParaRPr>
          </a:p>
        </p:txBody>
      </p:sp>
      <p:pic>
        <p:nvPicPr>
          <p:cNvPr id="309" name="Google Shape;309;p23"/>
          <p:cNvPicPr preferRelativeResize="0"/>
          <p:nvPr/>
        </p:nvPicPr>
        <p:blipFill>
          <a:blip r:embed="rId4">
            <a:alphaModFix/>
          </a:blip>
          <a:stretch>
            <a:fillRect/>
          </a:stretch>
        </p:blipFill>
        <p:spPr>
          <a:xfrm>
            <a:off x="909213" y="2189038"/>
            <a:ext cx="1137275" cy="851869"/>
          </a:xfrm>
          <a:prstGeom prst="rect">
            <a:avLst/>
          </a:prstGeom>
          <a:noFill/>
          <a:ln>
            <a:noFill/>
          </a:ln>
        </p:spPr>
      </p:pic>
      <p:sp>
        <p:nvSpPr>
          <p:cNvPr id="310" name="Google Shape;310;p23"/>
          <p:cNvSpPr txBox="1"/>
          <p:nvPr>
            <p:ph type="title"/>
          </p:nvPr>
        </p:nvSpPr>
        <p:spPr>
          <a:xfrm>
            <a:off x="2678025" y="30409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Scheduling and Time Management</a:t>
            </a:r>
            <a:endParaRPr sz="2400"/>
          </a:p>
        </p:txBody>
      </p:sp>
      <p:sp>
        <p:nvSpPr>
          <p:cNvPr id="311" name="Google Shape;311;p23"/>
          <p:cNvSpPr txBox="1"/>
          <p:nvPr>
            <p:ph idx="1" type="body"/>
          </p:nvPr>
        </p:nvSpPr>
        <p:spPr>
          <a:xfrm>
            <a:off x="2678025" y="3618150"/>
            <a:ext cx="6578700" cy="80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latin typeface="Lato Black"/>
                <a:ea typeface="Lato Black"/>
                <a:cs typeface="Lato Black"/>
                <a:sym typeface="Lato Black"/>
              </a:rPr>
              <a:t>Job Scheduling</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latin typeface="Lato Black"/>
                <a:ea typeface="Lato Black"/>
                <a:cs typeface="Lato Black"/>
                <a:sym typeface="Lato Black"/>
              </a:rPr>
              <a:t>Project Management</a:t>
            </a:r>
            <a:endParaRPr b="1">
              <a:solidFill>
                <a:schemeClr val="dk1"/>
              </a:solidFill>
            </a:endParaRPr>
          </a:p>
          <a:p>
            <a:pPr indent="0" lvl="0" marL="457200" rtl="0" algn="l">
              <a:spcBef>
                <a:spcPts val="1200"/>
              </a:spcBef>
              <a:spcAft>
                <a:spcPts val="0"/>
              </a:spcAft>
              <a:buClr>
                <a:schemeClr val="dk2"/>
              </a:buClr>
              <a:buSzPts val="1100"/>
              <a:buFont typeface="Arial"/>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pic>
        <p:nvPicPr>
          <p:cNvPr id="312" name="Google Shape;312;p23"/>
          <p:cNvPicPr preferRelativeResize="0"/>
          <p:nvPr/>
        </p:nvPicPr>
        <p:blipFill>
          <a:blip r:embed="rId5">
            <a:alphaModFix/>
          </a:blip>
          <a:stretch>
            <a:fillRect/>
          </a:stretch>
        </p:blipFill>
        <p:spPr>
          <a:xfrm>
            <a:off x="1263250" y="3433625"/>
            <a:ext cx="834100" cy="8085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122"/>
          <p:cNvSpPr txBox="1"/>
          <p:nvPr>
            <p:ph type="title"/>
          </p:nvPr>
        </p:nvSpPr>
        <p:spPr>
          <a:xfrm>
            <a:off x="567075" y="357125"/>
            <a:ext cx="7418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Graphical Representation of results in terms of times taken</a:t>
            </a:r>
            <a:endParaRPr/>
          </a:p>
        </p:txBody>
      </p:sp>
      <p:pic>
        <p:nvPicPr>
          <p:cNvPr id="1557" name="Google Shape;1557;p122"/>
          <p:cNvPicPr preferRelativeResize="0"/>
          <p:nvPr/>
        </p:nvPicPr>
        <p:blipFill>
          <a:blip r:embed="rId3">
            <a:alphaModFix/>
          </a:blip>
          <a:stretch>
            <a:fillRect/>
          </a:stretch>
        </p:blipFill>
        <p:spPr>
          <a:xfrm>
            <a:off x="2019725" y="1298775"/>
            <a:ext cx="6882750" cy="3844725"/>
          </a:xfrm>
          <a:prstGeom prst="rect">
            <a:avLst/>
          </a:prstGeom>
          <a:noFill/>
          <a:ln>
            <a:noFill/>
          </a:ln>
        </p:spPr>
      </p:pic>
      <p:sp>
        <p:nvSpPr>
          <p:cNvPr id="1558" name="Google Shape;1558;p122"/>
          <p:cNvSpPr txBox="1"/>
          <p:nvPr/>
        </p:nvSpPr>
        <p:spPr>
          <a:xfrm>
            <a:off x="268625" y="2210600"/>
            <a:ext cx="1751100" cy="14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chemeClr val="dk2"/>
                </a:solidFill>
                <a:latin typeface="Lato"/>
                <a:ea typeface="Lato"/>
                <a:cs typeface="Lato"/>
                <a:sym typeface="Lato"/>
              </a:rPr>
              <a:t>Except Greedy Heuristic Algorithm</a:t>
            </a:r>
            <a:endParaRPr i="1" sz="1800" u="sng">
              <a:solidFill>
                <a:schemeClr val="dk2"/>
              </a:solidFill>
              <a:latin typeface="Lato"/>
              <a:ea typeface="Lato"/>
              <a:cs typeface="Lato"/>
              <a:sym typeface="Lat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123"/>
          <p:cNvSpPr txBox="1"/>
          <p:nvPr>
            <p:ph type="title"/>
          </p:nvPr>
        </p:nvSpPr>
        <p:spPr>
          <a:xfrm>
            <a:off x="567075" y="357125"/>
            <a:ext cx="7418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Graphical Representation of results in terms of times taken</a:t>
            </a:r>
            <a:endParaRPr/>
          </a:p>
        </p:txBody>
      </p:sp>
      <p:pic>
        <p:nvPicPr>
          <p:cNvPr id="1564" name="Google Shape;1564;p123"/>
          <p:cNvPicPr preferRelativeResize="0"/>
          <p:nvPr/>
        </p:nvPicPr>
        <p:blipFill>
          <a:blip r:embed="rId3">
            <a:alphaModFix/>
          </a:blip>
          <a:stretch>
            <a:fillRect/>
          </a:stretch>
        </p:blipFill>
        <p:spPr>
          <a:xfrm>
            <a:off x="1971875" y="1295325"/>
            <a:ext cx="7121300" cy="3848175"/>
          </a:xfrm>
          <a:prstGeom prst="rect">
            <a:avLst/>
          </a:prstGeom>
          <a:noFill/>
          <a:ln>
            <a:noFill/>
          </a:ln>
        </p:spPr>
      </p:pic>
      <p:sp>
        <p:nvSpPr>
          <p:cNvPr id="1565" name="Google Shape;1565;p123"/>
          <p:cNvSpPr txBox="1"/>
          <p:nvPr/>
        </p:nvSpPr>
        <p:spPr>
          <a:xfrm>
            <a:off x="328300" y="2300150"/>
            <a:ext cx="1643700" cy="12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chemeClr val="dk2"/>
                </a:solidFill>
                <a:latin typeface="Lato"/>
                <a:ea typeface="Lato"/>
                <a:cs typeface="Lato"/>
                <a:sym typeface="Lato"/>
              </a:rPr>
              <a:t>Including Greedy Heuristic Algorithm</a:t>
            </a:r>
            <a:endParaRPr i="1" sz="1800" u="sng">
              <a:solidFill>
                <a:schemeClr val="dk2"/>
              </a:solidFill>
              <a:latin typeface="Lato"/>
              <a:ea typeface="Lato"/>
              <a:cs typeface="Lato"/>
              <a:sym typeface="Lato"/>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124"/>
          <p:cNvSpPr txBox="1"/>
          <p:nvPr>
            <p:ph type="title"/>
          </p:nvPr>
        </p:nvSpPr>
        <p:spPr>
          <a:xfrm>
            <a:off x="1016325"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 &amp; Discussion</a:t>
            </a:r>
            <a:endParaRPr/>
          </a:p>
        </p:txBody>
      </p:sp>
      <p:sp>
        <p:nvSpPr>
          <p:cNvPr id="1571" name="Google Shape;1571;p124"/>
          <p:cNvSpPr txBox="1"/>
          <p:nvPr/>
        </p:nvSpPr>
        <p:spPr>
          <a:xfrm>
            <a:off x="1542550" y="1444438"/>
            <a:ext cx="42183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Lato"/>
                <a:ea typeface="Lato"/>
                <a:cs typeface="Lato"/>
                <a:sym typeface="Lato"/>
              </a:rPr>
              <a:t>Approximation Algorithm</a:t>
            </a:r>
            <a:endParaRPr b="1" sz="2000">
              <a:solidFill>
                <a:schemeClr val="dk1"/>
              </a:solidFill>
              <a:latin typeface="Lato"/>
              <a:ea typeface="Lato"/>
              <a:cs typeface="Lato"/>
              <a:sym typeface="Lato"/>
            </a:endParaRPr>
          </a:p>
        </p:txBody>
      </p:sp>
      <p:sp>
        <p:nvSpPr>
          <p:cNvPr id="1572" name="Google Shape;1572;p124"/>
          <p:cNvSpPr txBox="1"/>
          <p:nvPr/>
        </p:nvSpPr>
        <p:spPr>
          <a:xfrm>
            <a:off x="1851600" y="2031550"/>
            <a:ext cx="7292400" cy="2198700"/>
          </a:xfrm>
          <a:prstGeom prst="rect">
            <a:avLst/>
          </a:prstGeom>
          <a:noFill/>
          <a:ln>
            <a:noFill/>
          </a:ln>
        </p:spPr>
        <p:txBody>
          <a:bodyPr anchorCtr="0" anchor="t" bIns="91425" lIns="91425" spcFirstLastPara="1" rIns="91425" wrap="square" tIns="91425">
            <a:noAutofit/>
          </a:bodyPr>
          <a:lstStyle/>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Was the worst among the other algorithms implemented</a:t>
            </a:r>
            <a:endParaRPr sz="1600">
              <a:solidFill>
                <a:schemeClr val="dk2"/>
              </a:solidFill>
              <a:latin typeface="Lato"/>
              <a:ea typeface="Lato"/>
              <a:cs typeface="Lato"/>
              <a:sym typeface="Lato"/>
            </a:endParaRPr>
          </a:p>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In 5 instances, the algorithm gave solutions two times worse than those of the winning </a:t>
            </a:r>
            <a:r>
              <a:rPr lang="en" sz="1600">
                <a:solidFill>
                  <a:schemeClr val="dk2"/>
                </a:solidFill>
                <a:latin typeface="Lato"/>
                <a:ea typeface="Lato"/>
                <a:cs typeface="Lato"/>
                <a:sym typeface="Lato"/>
              </a:rPr>
              <a:t>solution of </a:t>
            </a:r>
            <a:r>
              <a:rPr b="1" lang="en" sz="1600">
                <a:solidFill>
                  <a:schemeClr val="dk2"/>
                </a:solidFill>
                <a:latin typeface="Lato"/>
                <a:ea typeface="Lato"/>
                <a:cs typeface="Lato"/>
                <a:sym typeface="Lato"/>
              </a:rPr>
              <a:t>PACE 2019</a:t>
            </a:r>
            <a:endParaRPr b="1" sz="1600">
              <a:solidFill>
                <a:schemeClr val="dk2"/>
              </a:solidFill>
              <a:latin typeface="Lato"/>
              <a:ea typeface="Lato"/>
              <a:cs typeface="Lato"/>
              <a:sym typeface="Lato"/>
            </a:endParaRPr>
          </a:p>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In general inspection, worse solutions came in the datasets where the optimal vertex covers had </a:t>
            </a:r>
            <a:r>
              <a:rPr b="1" lang="en" sz="1600">
                <a:solidFill>
                  <a:schemeClr val="dk2"/>
                </a:solidFill>
                <a:latin typeface="Lato"/>
                <a:ea typeface="Lato"/>
                <a:cs typeface="Lato"/>
                <a:sym typeface="Lato"/>
              </a:rPr>
              <a:t>less than half</a:t>
            </a:r>
            <a:r>
              <a:rPr lang="en" sz="1600">
                <a:solidFill>
                  <a:schemeClr val="dk2"/>
                </a:solidFill>
                <a:latin typeface="Lato"/>
                <a:ea typeface="Lato"/>
                <a:cs typeface="Lato"/>
                <a:sym typeface="Lato"/>
              </a:rPr>
              <a:t> number of vertices than the original graph</a:t>
            </a:r>
            <a:endParaRPr sz="1600">
              <a:solidFill>
                <a:schemeClr val="dk2"/>
              </a:solidFill>
              <a:latin typeface="Lato"/>
              <a:ea typeface="Lato"/>
              <a:cs typeface="Lato"/>
              <a:sym typeface="Lato"/>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125"/>
          <p:cNvSpPr txBox="1"/>
          <p:nvPr>
            <p:ph type="title"/>
          </p:nvPr>
        </p:nvSpPr>
        <p:spPr>
          <a:xfrm>
            <a:off x="1180550" y="5829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 &amp; Discussion</a:t>
            </a:r>
            <a:endParaRPr/>
          </a:p>
        </p:txBody>
      </p:sp>
      <p:sp>
        <p:nvSpPr>
          <p:cNvPr id="1578" name="Google Shape;1578;p125"/>
          <p:cNvSpPr txBox="1"/>
          <p:nvPr/>
        </p:nvSpPr>
        <p:spPr>
          <a:xfrm>
            <a:off x="1784775" y="1391338"/>
            <a:ext cx="42183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Lato"/>
                <a:ea typeface="Lato"/>
                <a:cs typeface="Lato"/>
                <a:sym typeface="Lato"/>
              </a:rPr>
              <a:t>Randomized </a:t>
            </a:r>
            <a:r>
              <a:rPr b="1" lang="en" sz="2000">
                <a:solidFill>
                  <a:schemeClr val="dk1"/>
                </a:solidFill>
                <a:latin typeface="Lato"/>
                <a:ea typeface="Lato"/>
                <a:cs typeface="Lato"/>
                <a:sym typeface="Lato"/>
              </a:rPr>
              <a:t>Algorithm</a:t>
            </a:r>
            <a:endParaRPr b="1" sz="2000">
              <a:solidFill>
                <a:schemeClr val="dk1"/>
              </a:solidFill>
              <a:latin typeface="Lato"/>
              <a:ea typeface="Lato"/>
              <a:cs typeface="Lato"/>
              <a:sym typeface="Lato"/>
            </a:endParaRPr>
          </a:p>
        </p:txBody>
      </p:sp>
      <p:sp>
        <p:nvSpPr>
          <p:cNvPr id="1579" name="Google Shape;1579;p125"/>
          <p:cNvSpPr txBox="1"/>
          <p:nvPr/>
        </p:nvSpPr>
        <p:spPr>
          <a:xfrm>
            <a:off x="2013075" y="1978450"/>
            <a:ext cx="7292400" cy="2198700"/>
          </a:xfrm>
          <a:prstGeom prst="rect">
            <a:avLst/>
          </a:prstGeom>
          <a:noFill/>
          <a:ln>
            <a:noFill/>
          </a:ln>
        </p:spPr>
        <p:txBody>
          <a:bodyPr anchorCtr="0" anchor="t" bIns="91425" lIns="91425" spcFirstLastPara="1" rIns="91425" wrap="square" tIns="91425">
            <a:noAutofit/>
          </a:bodyPr>
          <a:lstStyle/>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Was better than the approximation algorithm and slightly worse than the greedy heuristic algorithm</a:t>
            </a:r>
            <a:endParaRPr sz="1600">
              <a:solidFill>
                <a:schemeClr val="dk2"/>
              </a:solidFill>
              <a:latin typeface="Lato"/>
              <a:ea typeface="Lato"/>
              <a:cs typeface="Lato"/>
              <a:sym typeface="Lato"/>
            </a:endParaRPr>
          </a:p>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In 5 datasets, the algorithm gave solutions exactly equal to the winning solution of </a:t>
            </a:r>
            <a:r>
              <a:rPr b="1" lang="en" sz="1600">
                <a:solidFill>
                  <a:schemeClr val="dk2"/>
                </a:solidFill>
                <a:latin typeface="Lato"/>
                <a:ea typeface="Lato"/>
                <a:cs typeface="Lato"/>
                <a:sym typeface="Lato"/>
              </a:rPr>
              <a:t>PACE 2019</a:t>
            </a:r>
            <a:endParaRPr b="1" sz="1600">
              <a:solidFill>
                <a:schemeClr val="dk2"/>
              </a:solidFill>
              <a:latin typeface="Lato"/>
              <a:ea typeface="Lato"/>
              <a:cs typeface="Lato"/>
              <a:sym typeface="Lato"/>
            </a:endParaRPr>
          </a:p>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In general inspection, best solutions came in the datasets where the optimal vertex covers had </a:t>
            </a:r>
            <a:r>
              <a:rPr b="1" lang="en" sz="1600">
                <a:solidFill>
                  <a:schemeClr val="dk2"/>
                </a:solidFill>
                <a:latin typeface="Lato"/>
                <a:ea typeface="Lato"/>
                <a:cs typeface="Lato"/>
                <a:sym typeface="Lato"/>
              </a:rPr>
              <a:t>less than half</a:t>
            </a:r>
            <a:r>
              <a:rPr lang="en" sz="1600">
                <a:solidFill>
                  <a:schemeClr val="dk2"/>
                </a:solidFill>
                <a:latin typeface="Lato"/>
                <a:ea typeface="Lato"/>
                <a:cs typeface="Lato"/>
                <a:sym typeface="Lato"/>
              </a:rPr>
              <a:t> number of vertices than the original graph</a:t>
            </a:r>
            <a:endParaRPr sz="1600">
              <a:solidFill>
                <a:schemeClr val="dk2"/>
              </a:solidFill>
              <a:latin typeface="Lato"/>
              <a:ea typeface="Lato"/>
              <a:cs typeface="Lato"/>
              <a:sym typeface="Lato"/>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126"/>
          <p:cNvSpPr txBox="1"/>
          <p:nvPr>
            <p:ph type="title"/>
          </p:nvPr>
        </p:nvSpPr>
        <p:spPr>
          <a:xfrm>
            <a:off x="1372925" y="6221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 &amp; Discussion</a:t>
            </a:r>
            <a:endParaRPr/>
          </a:p>
        </p:txBody>
      </p:sp>
      <p:sp>
        <p:nvSpPr>
          <p:cNvPr id="1585" name="Google Shape;1585;p126"/>
          <p:cNvSpPr txBox="1"/>
          <p:nvPr/>
        </p:nvSpPr>
        <p:spPr>
          <a:xfrm>
            <a:off x="1623325" y="1350963"/>
            <a:ext cx="42183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Lato"/>
                <a:ea typeface="Lato"/>
                <a:cs typeface="Lato"/>
                <a:sym typeface="Lato"/>
              </a:rPr>
              <a:t>Greedy Heuristic</a:t>
            </a:r>
            <a:r>
              <a:rPr b="1" lang="en" sz="2000">
                <a:solidFill>
                  <a:schemeClr val="dk1"/>
                </a:solidFill>
                <a:latin typeface="Lato"/>
                <a:ea typeface="Lato"/>
                <a:cs typeface="Lato"/>
                <a:sym typeface="Lato"/>
              </a:rPr>
              <a:t> Algorithm</a:t>
            </a:r>
            <a:endParaRPr b="1" sz="2000">
              <a:solidFill>
                <a:schemeClr val="dk1"/>
              </a:solidFill>
              <a:latin typeface="Lato"/>
              <a:ea typeface="Lato"/>
              <a:cs typeface="Lato"/>
              <a:sym typeface="Lato"/>
            </a:endParaRPr>
          </a:p>
        </p:txBody>
      </p:sp>
      <p:sp>
        <p:nvSpPr>
          <p:cNvPr id="1586" name="Google Shape;1586;p126"/>
          <p:cNvSpPr txBox="1"/>
          <p:nvPr/>
        </p:nvSpPr>
        <p:spPr>
          <a:xfrm>
            <a:off x="1932325" y="2031550"/>
            <a:ext cx="7292400" cy="2198700"/>
          </a:xfrm>
          <a:prstGeom prst="rect">
            <a:avLst/>
          </a:prstGeom>
          <a:noFill/>
          <a:ln>
            <a:noFill/>
          </a:ln>
        </p:spPr>
        <p:txBody>
          <a:bodyPr anchorCtr="0" anchor="t" bIns="91425" lIns="91425" spcFirstLastPara="1" rIns="91425" wrap="square" tIns="91425">
            <a:noAutofit/>
          </a:bodyPr>
          <a:lstStyle/>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Was better than the other algorithms we implemented in terms of number of vertices in the vertex cover</a:t>
            </a:r>
            <a:endParaRPr sz="1600">
              <a:solidFill>
                <a:schemeClr val="dk2"/>
              </a:solidFill>
              <a:latin typeface="Lato"/>
              <a:ea typeface="Lato"/>
              <a:cs typeface="Lato"/>
              <a:sym typeface="Lato"/>
            </a:endParaRPr>
          </a:p>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Was worse than the other algorithms in terms of time</a:t>
            </a:r>
            <a:endParaRPr sz="1600">
              <a:solidFill>
                <a:schemeClr val="dk2"/>
              </a:solidFill>
              <a:latin typeface="Lato"/>
              <a:ea typeface="Lato"/>
              <a:cs typeface="Lato"/>
              <a:sym typeface="Lato"/>
            </a:endParaRPr>
          </a:p>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In 5 datasets, the algorithm gave solutions exactly equal to the winning solution of </a:t>
            </a:r>
            <a:r>
              <a:rPr b="1" lang="en" sz="1600">
                <a:solidFill>
                  <a:schemeClr val="dk2"/>
                </a:solidFill>
                <a:latin typeface="Lato"/>
                <a:ea typeface="Lato"/>
                <a:cs typeface="Lato"/>
                <a:sym typeface="Lato"/>
              </a:rPr>
              <a:t>PACE 2019</a:t>
            </a:r>
            <a:endParaRPr b="1" sz="1600">
              <a:solidFill>
                <a:schemeClr val="dk2"/>
              </a:solidFill>
              <a:latin typeface="Lato"/>
              <a:ea typeface="Lato"/>
              <a:cs typeface="Lato"/>
              <a:sym typeface="Lato"/>
            </a:endParaRPr>
          </a:p>
          <a:p>
            <a:pPr indent="-330200" lvl="0" marL="457200" rtl="0" algn="l">
              <a:spcBef>
                <a:spcPts val="1000"/>
              </a:spcBef>
              <a:spcAft>
                <a:spcPts val="0"/>
              </a:spcAft>
              <a:buClr>
                <a:schemeClr val="dk2"/>
              </a:buClr>
              <a:buSzPts val="1600"/>
              <a:buFont typeface="Lato"/>
              <a:buChar char="●"/>
            </a:pPr>
            <a:r>
              <a:rPr lang="en" sz="1600">
                <a:solidFill>
                  <a:schemeClr val="dk2"/>
                </a:solidFill>
                <a:latin typeface="Lato"/>
                <a:ea typeface="Lato"/>
                <a:cs typeface="Lato"/>
                <a:sym typeface="Lato"/>
              </a:rPr>
              <a:t>In general inspection, best solutions came in the datasets where the optimal vertex covers had </a:t>
            </a:r>
            <a:r>
              <a:rPr b="1" lang="en" sz="1600">
                <a:solidFill>
                  <a:schemeClr val="dk2"/>
                </a:solidFill>
                <a:latin typeface="Lato"/>
                <a:ea typeface="Lato"/>
                <a:cs typeface="Lato"/>
                <a:sym typeface="Lato"/>
              </a:rPr>
              <a:t>less than half</a:t>
            </a:r>
            <a:r>
              <a:rPr lang="en" sz="1600">
                <a:solidFill>
                  <a:schemeClr val="dk2"/>
                </a:solidFill>
                <a:latin typeface="Lato"/>
                <a:ea typeface="Lato"/>
                <a:cs typeface="Lato"/>
                <a:sym typeface="Lato"/>
              </a:rPr>
              <a:t> number of vertices than the original graph</a:t>
            </a:r>
            <a:endParaRPr sz="1600">
              <a:solidFill>
                <a:schemeClr val="dk2"/>
              </a:solidFill>
              <a:latin typeface="Lato"/>
              <a:ea typeface="Lato"/>
              <a:cs typeface="Lato"/>
              <a:sym typeface="Lat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0" name="Shape 1590"/>
        <p:cNvGrpSpPr/>
        <p:nvPr/>
      </p:nvGrpSpPr>
      <p:grpSpPr>
        <a:xfrm>
          <a:off x="0" y="0"/>
          <a:ext cx="0" cy="0"/>
          <a:chOff x="0" y="0"/>
          <a:chExt cx="0" cy="0"/>
        </a:xfrm>
      </p:grpSpPr>
      <p:sp>
        <p:nvSpPr>
          <p:cNvPr id="1591" name="Google Shape;1591;p127"/>
          <p:cNvSpPr txBox="1"/>
          <p:nvPr>
            <p:ph type="title"/>
          </p:nvPr>
        </p:nvSpPr>
        <p:spPr>
          <a:xfrm>
            <a:off x="648625" y="1426250"/>
            <a:ext cx="8296800" cy="154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Github Link of Our Codebase</a:t>
            </a:r>
            <a:endParaRPr/>
          </a:p>
        </p:txBody>
      </p:sp>
      <p:sp>
        <p:nvSpPr>
          <p:cNvPr id="1592" name="Google Shape;1592;p127"/>
          <p:cNvSpPr txBox="1"/>
          <p:nvPr/>
        </p:nvSpPr>
        <p:spPr>
          <a:xfrm>
            <a:off x="4696050" y="4237050"/>
            <a:ext cx="447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128"/>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4"/>
          <p:cNvSpPr txBox="1"/>
          <p:nvPr>
            <p:ph type="title"/>
          </p:nvPr>
        </p:nvSpPr>
        <p:spPr>
          <a:xfrm>
            <a:off x="2400250" y="492763"/>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5833"/>
              <a:buFont typeface="Arial"/>
              <a:buNone/>
            </a:pPr>
            <a:r>
              <a:rPr lang="en" sz="2400"/>
              <a:t>Cybersecurity </a:t>
            </a:r>
            <a:endParaRPr sz="2400"/>
          </a:p>
          <a:p>
            <a:pPr indent="0" lvl="0" marL="0" rtl="0" algn="l">
              <a:spcBef>
                <a:spcPts val="0"/>
              </a:spcBef>
              <a:spcAft>
                <a:spcPts val="0"/>
              </a:spcAft>
              <a:buNone/>
            </a:pPr>
            <a:r>
              <a:t/>
            </a:r>
            <a:endParaRPr sz="2600"/>
          </a:p>
        </p:txBody>
      </p:sp>
      <p:sp>
        <p:nvSpPr>
          <p:cNvPr id="318" name="Google Shape;318;p24"/>
          <p:cNvSpPr txBox="1"/>
          <p:nvPr>
            <p:ph idx="1" type="body"/>
          </p:nvPr>
        </p:nvSpPr>
        <p:spPr>
          <a:xfrm>
            <a:off x="2480975" y="1051773"/>
            <a:ext cx="6578700" cy="715200"/>
          </a:xfrm>
          <a:prstGeom prst="rect">
            <a:avLst/>
          </a:prstGeom>
        </p:spPr>
        <p:txBody>
          <a:bodyPr anchorCtr="0" anchor="t" bIns="91425" lIns="91425" spcFirstLastPara="1" rIns="91425" wrap="square" tIns="91425">
            <a:normAutofit fontScale="25000" lnSpcReduction="20000"/>
          </a:bodyPr>
          <a:lstStyle/>
          <a:p>
            <a:pPr indent="-311150" lvl="0" marL="457200" rtl="0" algn="l">
              <a:spcBef>
                <a:spcPts val="0"/>
              </a:spcBef>
              <a:spcAft>
                <a:spcPts val="0"/>
              </a:spcAft>
              <a:buClr>
                <a:schemeClr val="dk1"/>
              </a:buClr>
              <a:buSzPct val="100000"/>
              <a:buChar char="●"/>
            </a:pPr>
            <a:r>
              <a:rPr lang="en" sz="5200">
                <a:solidFill>
                  <a:schemeClr val="dk1"/>
                </a:solidFill>
                <a:latin typeface="Lato Black"/>
                <a:ea typeface="Lato Black"/>
                <a:cs typeface="Lato Black"/>
                <a:sym typeface="Lato Black"/>
              </a:rPr>
              <a:t>Network Security</a:t>
            </a:r>
            <a:endParaRPr b="1"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latin typeface="Lato Black"/>
                <a:ea typeface="Lato Black"/>
                <a:cs typeface="Lato Black"/>
                <a:sym typeface="Lato Black"/>
              </a:rPr>
              <a:t>Intrusion Detection Systems</a:t>
            </a:r>
            <a:endParaRPr b="1" sz="5200">
              <a:solidFill>
                <a:schemeClr val="dk1"/>
              </a:solidFill>
            </a:endParaRPr>
          </a:p>
          <a:p>
            <a:pPr indent="0" lvl="0" marL="457200" rtl="0" algn="l">
              <a:spcBef>
                <a:spcPts val="1200"/>
              </a:spcBef>
              <a:spcAft>
                <a:spcPts val="0"/>
              </a:spcAft>
              <a:buClr>
                <a:schemeClr val="dk2"/>
              </a:buClr>
              <a:buSzPct val="61111"/>
              <a:buFont typeface="Arial"/>
              <a:buNone/>
            </a:pPr>
            <a:r>
              <a:t/>
            </a:r>
            <a:endParaRPr b="1" sz="1800">
              <a:solidFill>
                <a:schemeClr val="dk1"/>
              </a:solidFill>
            </a:endParaRPr>
          </a:p>
          <a:p>
            <a:pPr indent="0" lvl="0" marL="457200" rtl="0" algn="l">
              <a:spcBef>
                <a:spcPts val="1200"/>
              </a:spcBef>
              <a:spcAft>
                <a:spcPts val="0"/>
              </a:spcAft>
              <a:buClr>
                <a:schemeClr val="dk2"/>
              </a:buClr>
              <a:buSzPct val="61111"/>
              <a:buFont typeface="Arial"/>
              <a:buNone/>
            </a:pPr>
            <a:r>
              <a:t/>
            </a:r>
            <a:endParaRPr b="1" sz="1800">
              <a:solidFill>
                <a:schemeClr val="dk1"/>
              </a:solidFill>
            </a:endParaRPr>
          </a:p>
          <a:p>
            <a:pPr indent="0" lvl="0" marL="457200" rtl="0" algn="l">
              <a:spcBef>
                <a:spcPts val="1200"/>
              </a:spcBef>
              <a:spcAft>
                <a:spcPts val="1200"/>
              </a:spcAft>
              <a:buNone/>
            </a:pPr>
            <a:r>
              <a:t/>
            </a:r>
            <a:endParaRPr b="1" sz="1800">
              <a:solidFill>
                <a:schemeClr val="dk1"/>
              </a:solidFill>
            </a:endParaRPr>
          </a:p>
        </p:txBody>
      </p:sp>
      <p:pic>
        <p:nvPicPr>
          <p:cNvPr id="319" name="Google Shape;319;p24"/>
          <p:cNvPicPr preferRelativeResize="0"/>
          <p:nvPr/>
        </p:nvPicPr>
        <p:blipFill>
          <a:blip r:embed="rId3">
            <a:alphaModFix/>
          </a:blip>
          <a:stretch>
            <a:fillRect/>
          </a:stretch>
        </p:blipFill>
        <p:spPr>
          <a:xfrm>
            <a:off x="1157263" y="862925"/>
            <a:ext cx="950200" cy="950200"/>
          </a:xfrm>
          <a:prstGeom prst="rect">
            <a:avLst/>
          </a:prstGeom>
          <a:noFill/>
          <a:ln>
            <a:noFill/>
          </a:ln>
        </p:spPr>
      </p:pic>
      <p:sp>
        <p:nvSpPr>
          <p:cNvPr id="320" name="Google Shape;320;p24"/>
          <p:cNvSpPr txBox="1"/>
          <p:nvPr>
            <p:ph type="title"/>
          </p:nvPr>
        </p:nvSpPr>
        <p:spPr>
          <a:xfrm>
            <a:off x="2480975" y="1681913"/>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Medical Imaging</a:t>
            </a:r>
            <a:endParaRPr sz="2400"/>
          </a:p>
          <a:p>
            <a:pPr indent="0" lvl="0" marL="0" rtl="0" algn="l">
              <a:spcBef>
                <a:spcPts val="0"/>
              </a:spcBef>
              <a:spcAft>
                <a:spcPts val="0"/>
              </a:spcAft>
              <a:buNone/>
            </a:pPr>
            <a:r>
              <a:t/>
            </a:r>
            <a:endParaRPr sz="2400"/>
          </a:p>
        </p:txBody>
      </p:sp>
      <p:sp>
        <p:nvSpPr>
          <p:cNvPr id="321" name="Google Shape;321;p24"/>
          <p:cNvSpPr txBox="1"/>
          <p:nvPr>
            <p:ph idx="1" type="body"/>
          </p:nvPr>
        </p:nvSpPr>
        <p:spPr>
          <a:xfrm>
            <a:off x="2565300" y="2278490"/>
            <a:ext cx="6578700" cy="586500"/>
          </a:xfrm>
          <a:prstGeom prst="rect">
            <a:avLst/>
          </a:prstGeom>
        </p:spPr>
        <p:txBody>
          <a:bodyPr anchorCtr="0" anchor="t" bIns="91425" lIns="91425" spcFirstLastPara="1" rIns="91425" wrap="square" tIns="91425">
            <a:normAutofit fontScale="25000" lnSpcReduction="20000"/>
          </a:bodyPr>
          <a:lstStyle/>
          <a:p>
            <a:pPr indent="-311150" lvl="0" marL="457200" rtl="0" algn="l">
              <a:spcBef>
                <a:spcPts val="0"/>
              </a:spcBef>
              <a:spcAft>
                <a:spcPts val="0"/>
              </a:spcAft>
              <a:buClr>
                <a:schemeClr val="dk1"/>
              </a:buClr>
              <a:buSzPct val="100000"/>
              <a:buChar char="●"/>
            </a:pPr>
            <a:r>
              <a:rPr lang="en" sz="5200">
                <a:solidFill>
                  <a:schemeClr val="dk1"/>
                </a:solidFill>
                <a:latin typeface="Lato Black"/>
                <a:ea typeface="Lato Black"/>
                <a:cs typeface="Lato Black"/>
                <a:sym typeface="Lato Black"/>
              </a:rPr>
              <a:t>Image Processing &amp; Analysis</a:t>
            </a:r>
            <a:endParaRPr b="1"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latin typeface="Lato Black"/>
                <a:ea typeface="Lato Black"/>
                <a:cs typeface="Lato Black"/>
                <a:sym typeface="Lato Black"/>
              </a:rPr>
              <a:t>Organ Segmentation</a:t>
            </a:r>
            <a:endParaRPr b="1" sz="5200">
              <a:solidFill>
                <a:schemeClr val="dk1"/>
              </a:solidFill>
            </a:endParaRPr>
          </a:p>
          <a:p>
            <a:pPr indent="0" lvl="0" marL="457200" rtl="0" algn="l">
              <a:spcBef>
                <a:spcPts val="1200"/>
              </a:spcBef>
              <a:spcAft>
                <a:spcPts val="0"/>
              </a:spcAft>
              <a:buClr>
                <a:schemeClr val="dk2"/>
              </a:buClr>
              <a:buSzPct val="61111"/>
              <a:buFont typeface="Arial"/>
              <a:buNone/>
            </a:pPr>
            <a:r>
              <a:t/>
            </a:r>
            <a:endParaRPr b="1" sz="1800">
              <a:solidFill>
                <a:schemeClr val="dk1"/>
              </a:solidFill>
            </a:endParaRPr>
          </a:p>
          <a:p>
            <a:pPr indent="0" lvl="0" marL="457200" rtl="0" algn="l">
              <a:spcBef>
                <a:spcPts val="1200"/>
              </a:spcBef>
              <a:spcAft>
                <a:spcPts val="0"/>
              </a:spcAft>
              <a:buClr>
                <a:schemeClr val="dk2"/>
              </a:buClr>
              <a:buSzPct val="61111"/>
              <a:buFont typeface="Arial"/>
              <a:buNone/>
            </a:pPr>
            <a:r>
              <a:t/>
            </a:r>
            <a:endParaRPr b="1" sz="1800">
              <a:solidFill>
                <a:schemeClr val="dk1"/>
              </a:solidFill>
            </a:endParaRPr>
          </a:p>
          <a:p>
            <a:pPr indent="0" lvl="0" marL="457200" rtl="0" algn="l">
              <a:spcBef>
                <a:spcPts val="1200"/>
              </a:spcBef>
              <a:spcAft>
                <a:spcPts val="0"/>
              </a:spcAft>
              <a:buClr>
                <a:schemeClr val="dk2"/>
              </a:buClr>
              <a:buSzPct val="61111"/>
              <a:buFont typeface="Arial"/>
              <a:buNone/>
            </a:pPr>
            <a:r>
              <a:t/>
            </a:r>
            <a:endParaRPr b="1" sz="1800">
              <a:solidFill>
                <a:schemeClr val="dk1"/>
              </a:solidFill>
            </a:endParaRPr>
          </a:p>
          <a:p>
            <a:pPr indent="0" lvl="0" marL="457200" rtl="0" algn="l">
              <a:spcBef>
                <a:spcPts val="1200"/>
              </a:spcBef>
              <a:spcAft>
                <a:spcPts val="1200"/>
              </a:spcAft>
              <a:buNone/>
            </a:pPr>
            <a:r>
              <a:t/>
            </a:r>
            <a:endParaRPr b="1" sz="1800">
              <a:solidFill>
                <a:schemeClr val="dk1"/>
              </a:solidFill>
            </a:endParaRPr>
          </a:p>
        </p:txBody>
      </p:sp>
      <p:pic>
        <p:nvPicPr>
          <p:cNvPr id="322" name="Google Shape;322;p24"/>
          <p:cNvPicPr preferRelativeResize="0"/>
          <p:nvPr/>
        </p:nvPicPr>
        <p:blipFill>
          <a:blip r:embed="rId4">
            <a:alphaModFix/>
          </a:blip>
          <a:stretch>
            <a:fillRect/>
          </a:stretch>
        </p:blipFill>
        <p:spPr>
          <a:xfrm>
            <a:off x="1196350" y="2007050"/>
            <a:ext cx="872032" cy="950200"/>
          </a:xfrm>
          <a:prstGeom prst="rect">
            <a:avLst/>
          </a:prstGeom>
          <a:noFill/>
          <a:ln>
            <a:noFill/>
          </a:ln>
        </p:spPr>
      </p:pic>
      <p:sp>
        <p:nvSpPr>
          <p:cNvPr id="323" name="Google Shape;323;p24"/>
          <p:cNvSpPr txBox="1"/>
          <p:nvPr>
            <p:ph type="title"/>
          </p:nvPr>
        </p:nvSpPr>
        <p:spPr>
          <a:xfrm>
            <a:off x="2565290" y="2957246"/>
            <a:ext cx="5424300" cy="44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Gaming Strategies </a:t>
            </a:r>
            <a:endParaRPr sz="2400"/>
          </a:p>
          <a:p>
            <a:pPr indent="0" lvl="0" marL="0" rtl="0" algn="l">
              <a:spcBef>
                <a:spcPts val="0"/>
              </a:spcBef>
              <a:spcAft>
                <a:spcPts val="0"/>
              </a:spcAft>
              <a:buNone/>
            </a:pPr>
            <a:r>
              <a:t/>
            </a:r>
            <a:endParaRPr sz="2400"/>
          </a:p>
        </p:txBody>
      </p:sp>
      <p:sp>
        <p:nvSpPr>
          <p:cNvPr id="324" name="Google Shape;324;p24"/>
          <p:cNvSpPr txBox="1"/>
          <p:nvPr>
            <p:ph idx="1" type="body"/>
          </p:nvPr>
        </p:nvSpPr>
        <p:spPr>
          <a:xfrm>
            <a:off x="2665250" y="3497105"/>
            <a:ext cx="5644800" cy="856200"/>
          </a:xfrm>
          <a:prstGeom prst="rect">
            <a:avLst/>
          </a:prstGeom>
        </p:spPr>
        <p:txBody>
          <a:bodyPr anchorCtr="0" anchor="t" bIns="91425" lIns="91425" spcFirstLastPara="1" rIns="91425" wrap="square" tIns="91425">
            <a:normAutofit fontScale="25000" lnSpcReduction="20000"/>
          </a:bodyPr>
          <a:lstStyle/>
          <a:p>
            <a:pPr indent="-311150" lvl="0" marL="457200" rtl="0" algn="l">
              <a:spcBef>
                <a:spcPts val="0"/>
              </a:spcBef>
              <a:spcAft>
                <a:spcPts val="0"/>
              </a:spcAft>
              <a:buClr>
                <a:schemeClr val="dk1"/>
              </a:buClr>
              <a:buSzPct val="100000"/>
              <a:buChar char="●"/>
            </a:pPr>
            <a:r>
              <a:rPr lang="en" sz="5200">
                <a:solidFill>
                  <a:schemeClr val="dk1"/>
                </a:solidFill>
                <a:latin typeface="Lato Black"/>
                <a:ea typeface="Lato Black"/>
                <a:cs typeface="Lato Black"/>
                <a:sym typeface="Lato Black"/>
              </a:rPr>
              <a:t>Game Pathfinding</a:t>
            </a:r>
            <a:endParaRPr b="1" sz="5200">
              <a:solidFill>
                <a:schemeClr val="dk1"/>
              </a:solidFill>
            </a:endParaRPr>
          </a:p>
          <a:p>
            <a:pPr indent="-311150" lvl="0" marL="457200" rtl="0" algn="l">
              <a:spcBef>
                <a:spcPts val="0"/>
              </a:spcBef>
              <a:spcAft>
                <a:spcPts val="0"/>
              </a:spcAft>
              <a:buClr>
                <a:schemeClr val="dk1"/>
              </a:buClr>
              <a:buSzPct val="100000"/>
              <a:buChar char="●"/>
            </a:pPr>
            <a:r>
              <a:rPr lang="en" sz="5200">
                <a:solidFill>
                  <a:schemeClr val="dk1"/>
                </a:solidFill>
                <a:latin typeface="Lato Black"/>
                <a:ea typeface="Lato Black"/>
                <a:cs typeface="Lato Black"/>
                <a:sym typeface="Lato Black"/>
              </a:rPr>
              <a:t>Resource Management in Strategy Games</a:t>
            </a:r>
            <a:endParaRPr b="1" sz="5200">
              <a:solidFill>
                <a:schemeClr val="dk1"/>
              </a:solidFill>
            </a:endParaRPr>
          </a:p>
          <a:p>
            <a:pPr indent="0" lvl="0" marL="457200" rtl="0" algn="l">
              <a:spcBef>
                <a:spcPts val="1200"/>
              </a:spcBef>
              <a:spcAft>
                <a:spcPts val="0"/>
              </a:spcAft>
              <a:buClr>
                <a:schemeClr val="dk2"/>
              </a:buClr>
              <a:buSzPct val="78571"/>
              <a:buFont typeface="Arial"/>
              <a:buNone/>
            </a:pPr>
            <a:r>
              <a:t/>
            </a:r>
            <a:endParaRPr b="1">
              <a:solidFill>
                <a:schemeClr val="dk1"/>
              </a:solidFill>
            </a:endParaRPr>
          </a:p>
          <a:p>
            <a:pPr indent="0" lvl="0" marL="457200" rtl="0" algn="l">
              <a:spcBef>
                <a:spcPts val="1200"/>
              </a:spcBef>
              <a:spcAft>
                <a:spcPts val="0"/>
              </a:spcAft>
              <a:buClr>
                <a:schemeClr val="dk2"/>
              </a:buClr>
              <a:buSzPct val="78571"/>
              <a:buFont typeface="Arial"/>
              <a:buNone/>
            </a:pPr>
            <a:r>
              <a:t/>
            </a:r>
            <a:endParaRPr b="1">
              <a:solidFill>
                <a:schemeClr val="dk1"/>
              </a:solidFill>
            </a:endParaRPr>
          </a:p>
          <a:p>
            <a:pPr indent="0" lvl="0" marL="457200" rtl="0" algn="l">
              <a:spcBef>
                <a:spcPts val="1200"/>
              </a:spcBef>
              <a:spcAft>
                <a:spcPts val="0"/>
              </a:spcAft>
              <a:buClr>
                <a:schemeClr val="dk2"/>
              </a:buClr>
              <a:buSzPct val="78571"/>
              <a:buFont typeface="Arial"/>
              <a:buNone/>
            </a:pPr>
            <a:r>
              <a:t/>
            </a:r>
            <a:endParaRPr b="1">
              <a:solidFill>
                <a:schemeClr val="dk1"/>
              </a:solidFill>
            </a:endParaRPr>
          </a:p>
          <a:p>
            <a:pPr indent="0" lvl="0" marL="457200" rtl="0" algn="l">
              <a:spcBef>
                <a:spcPts val="1200"/>
              </a:spcBef>
              <a:spcAft>
                <a:spcPts val="0"/>
              </a:spcAft>
              <a:buClr>
                <a:schemeClr val="dk2"/>
              </a:buClr>
              <a:buSzPct val="78571"/>
              <a:buFont typeface="Arial"/>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pic>
        <p:nvPicPr>
          <p:cNvPr id="325" name="Google Shape;325;p24"/>
          <p:cNvPicPr preferRelativeResize="0"/>
          <p:nvPr/>
        </p:nvPicPr>
        <p:blipFill>
          <a:blip r:embed="rId5">
            <a:alphaModFix/>
          </a:blip>
          <a:stretch>
            <a:fillRect/>
          </a:stretch>
        </p:blipFill>
        <p:spPr>
          <a:xfrm>
            <a:off x="1196350" y="3404850"/>
            <a:ext cx="912124" cy="63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2251150" y="983100"/>
            <a:ext cx="6204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Military</a:t>
            </a:r>
            <a:r>
              <a:rPr lang="en" sz="2400"/>
              <a:t> Strategies </a:t>
            </a:r>
            <a:endParaRPr sz="2400"/>
          </a:p>
          <a:p>
            <a:pPr indent="0" lvl="0" marL="0" rtl="0" algn="l">
              <a:spcBef>
                <a:spcPts val="0"/>
              </a:spcBef>
              <a:spcAft>
                <a:spcPts val="0"/>
              </a:spcAft>
              <a:buNone/>
            </a:pPr>
            <a:r>
              <a:t/>
            </a:r>
            <a:endParaRPr sz="2400"/>
          </a:p>
        </p:txBody>
      </p:sp>
      <p:sp>
        <p:nvSpPr>
          <p:cNvPr id="331" name="Google Shape;331;p25"/>
          <p:cNvSpPr txBox="1"/>
          <p:nvPr>
            <p:ph idx="1" type="body"/>
          </p:nvPr>
        </p:nvSpPr>
        <p:spPr>
          <a:xfrm>
            <a:off x="3461374" y="2087404"/>
            <a:ext cx="4878900" cy="10617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Clr>
                <a:schemeClr val="dk1"/>
              </a:buClr>
              <a:buSzPct val="100000"/>
              <a:buChar char="●"/>
            </a:pPr>
            <a:r>
              <a:rPr lang="en" sz="5600">
                <a:solidFill>
                  <a:schemeClr val="dk1"/>
                </a:solidFill>
                <a:latin typeface="Lato Black"/>
                <a:ea typeface="Lato Black"/>
                <a:cs typeface="Lato Black"/>
                <a:sym typeface="Lato Black"/>
              </a:rPr>
              <a:t>Radar Placement</a:t>
            </a:r>
            <a:endParaRPr b="1"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latin typeface="Lato Black"/>
                <a:ea typeface="Lato Black"/>
                <a:cs typeface="Lato Black"/>
                <a:sym typeface="Lato Black"/>
              </a:rPr>
              <a:t>Base Placement</a:t>
            </a:r>
            <a:endParaRPr b="1" sz="5600">
              <a:solidFill>
                <a:schemeClr val="dk1"/>
              </a:solidFill>
            </a:endParaRPr>
          </a:p>
          <a:p>
            <a:pPr indent="0" lvl="0" marL="457200" rtl="0" algn="l">
              <a:spcBef>
                <a:spcPts val="1200"/>
              </a:spcBef>
              <a:spcAft>
                <a:spcPts val="0"/>
              </a:spcAft>
              <a:buNone/>
            </a:pPr>
            <a:r>
              <a:t/>
            </a:r>
            <a:endParaRPr b="1">
              <a:solidFill>
                <a:schemeClr val="dk1"/>
              </a:solidFill>
            </a:endParaRPr>
          </a:p>
          <a:p>
            <a:pPr indent="0" lvl="0" marL="457200" rtl="0" algn="l">
              <a:spcBef>
                <a:spcPts val="1200"/>
              </a:spcBef>
              <a:spcAft>
                <a:spcPts val="0"/>
              </a:spcAft>
              <a:buNone/>
            </a:pPr>
            <a:r>
              <a:t/>
            </a:r>
            <a:endParaRPr b="1">
              <a:solidFill>
                <a:schemeClr val="dk1"/>
              </a:solidFill>
            </a:endParaRPr>
          </a:p>
          <a:p>
            <a:pPr indent="0" lvl="0" marL="457200" rtl="0" algn="l">
              <a:spcBef>
                <a:spcPts val="1200"/>
              </a:spcBef>
              <a:spcAft>
                <a:spcPts val="0"/>
              </a:spcAft>
              <a:buNone/>
            </a:pPr>
            <a:r>
              <a:t/>
            </a:r>
            <a:endParaRPr b="1">
              <a:solidFill>
                <a:schemeClr val="dk1"/>
              </a:solidFill>
            </a:endParaRPr>
          </a:p>
          <a:p>
            <a:pPr indent="0" lvl="0" marL="457200" rtl="0" algn="l">
              <a:spcBef>
                <a:spcPts val="120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pic>
        <p:nvPicPr>
          <p:cNvPr id="332" name="Google Shape;332;p25"/>
          <p:cNvPicPr preferRelativeResize="0"/>
          <p:nvPr/>
        </p:nvPicPr>
        <p:blipFill>
          <a:blip r:embed="rId3">
            <a:alphaModFix/>
          </a:blip>
          <a:stretch>
            <a:fillRect/>
          </a:stretch>
        </p:blipFill>
        <p:spPr>
          <a:xfrm>
            <a:off x="2317000" y="1971700"/>
            <a:ext cx="1144370" cy="106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2545125" y="44142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Existing Algorithms</a:t>
            </a:r>
            <a:endParaRPr sz="2300"/>
          </a:p>
        </p:txBody>
      </p:sp>
      <p:sp>
        <p:nvSpPr>
          <p:cNvPr id="338" name="Google Shape;338;p26"/>
          <p:cNvSpPr txBox="1"/>
          <p:nvPr>
            <p:ph idx="1" type="body"/>
          </p:nvPr>
        </p:nvSpPr>
        <p:spPr>
          <a:xfrm>
            <a:off x="2545125" y="996100"/>
            <a:ext cx="6519900" cy="3635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a:solidFill>
                  <a:schemeClr val="dk1"/>
                </a:solidFill>
              </a:rPr>
              <a:t>Exact exponential:</a:t>
            </a:r>
            <a:endParaRPr b="1">
              <a:solidFill>
                <a:schemeClr val="dk1"/>
              </a:solidFill>
            </a:endParaRPr>
          </a:p>
          <a:p>
            <a:pPr indent="-304800" lvl="1" marL="914400" rtl="0" algn="l">
              <a:spcBef>
                <a:spcPts val="0"/>
              </a:spcBef>
              <a:spcAft>
                <a:spcPts val="0"/>
              </a:spcAft>
              <a:buSzPts val="1200"/>
              <a:buChar char="○"/>
            </a:pPr>
            <a:r>
              <a:rPr b="1" lang="en"/>
              <a:t>Branch and Bound algorithm</a:t>
            </a:r>
            <a:endParaRPr b="1"/>
          </a:p>
          <a:p>
            <a:pPr indent="-304800" lvl="2" marL="1371600" rtl="0" algn="l">
              <a:spcBef>
                <a:spcPts val="0"/>
              </a:spcBef>
              <a:spcAft>
                <a:spcPts val="0"/>
              </a:spcAft>
              <a:buClr>
                <a:schemeClr val="dk1"/>
              </a:buClr>
              <a:buSzPts val="1200"/>
              <a:buChar char="■"/>
            </a:pPr>
            <a:r>
              <a:rPr b="1" lang="en">
                <a:solidFill>
                  <a:schemeClr val="dk1"/>
                </a:solidFill>
              </a:rPr>
              <a:t>Systematic way to explore the solution space</a:t>
            </a:r>
            <a:endParaRPr b="1">
              <a:solidFill>
                <a:schemeClr val="dk1"/>
              </a:solidFill>
            </a:endParaRPr>
          </a:p>
          <a:p>
            <a:pPr indent="-304800" lvl="2" marL="1371600" rtl="0" algn="l">
              <a:spcBef>
                <a:spcPts val="0"/>
              </a:spcBef>
              <a:spcAft>
                <a:spcPts val="0"/>
              </a:spcAft>
              <a:buClr>
                <a:schemeClr val="dk1"/>
              </a:buClr>
              <a:buSzPts val="1200"/>
              <a:buChar char="■"/>
            </a:pPr>
            <a:r>
              <a:rPr b="1" lang="en">
                <a:solidFill>
                  <a:schemeClr val="dk1"/>
                </a:solidFill>
              </a:rPr>
              <a:t>Time complexity is exponential</a:t>
            </a:r>
            <a:endParaRPr b="1">
              <a:solidFill>
                <a:schemeClr val="dk1"/>
              </a:solidFill>
            </a:endParaRPr>
          </a:p>
          <a:p>
            <a:pPr indent="-304800" lvl="2" marL="1371600" rtl="0" algn="l">
              <a:spcBef>
                <a:spcPts val="0"/>
              </a:spcBef>
              <a:spcAft>
                <a:spcPts val="0"/>
              </a:spcAft>
              <a:buClr>
                <a:schemeClr val="dk1"/>
              </a:buClr>
              <a:buSzPts val="1200"/>
              <a:buChar char="■"/>
            </a:pPr>
            <a:r>
              <a:rPr b="1" lang="en">
                <a:solidFill>
                  <a:schemeClr val="dk1"/>
                </a:solidFill>
              </a:rPr>
              <a:t>Worst case scenario , O(2</a:t>
            </a:r>
            <a:r>
              <a:rPr b="1" baseline="30000" lang="en">
                <a:solidFill>
                  <a:schemeClr val="dk1"/>
                </a:solidFill>
              </a:rPr>
              <a:t>n</a:t>
            </a:r>
            <a:r>
              <a:rPr b="1" lang="en">
                <a:solidFill>
                  <a:schemeClr val="dk1"/>
                </a:solidFill>
              </a:rPr>
              <a:t>)</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 Approximation:</a:t>
            </a:r>
            <a:endParaRPr b="1">
              <a:solidFill>
                <a:schemeClr val="dk1"/>
              </a:solidFill>
            </a:endParaRPr>
          </a:p>
          <a:p>
            <a:pPr indent="-311150" lvl="1" marL="914400" rtl="0" algn="l">
              <a:spcBef>
                <a:spcPts val="0"/>
              </a:spcBef>
              <a:spcAft>
                <a:spcPts val="0"/>
              </a:spcAft>
              <a:buClr>
                <a:srgbClr val="000000"/>
              </a:buClr>
              <a:buSzPts val="1300"/>
              <a:buChar char="○"/>
            </a:pPr>
            <a:r>
              <a:rPr b="1" lang="en">
                <a:solidFill>
                  <a:srgbClr val="000000"/>
                </a:solidFill>
              </a:rPr>
              <a:t>APPROX-VERTEX-COVER</a:t>
            </a:r>
            <a:endParaRPr b="1">
              <a:solidFill>
                <a:srgbClr val="000000"/>
              </a:solidFill>
            </a:endParaRPr>
          </a:p>
          <a:p>
            <a:pPr indent="-298450" lvl="2" marL="1371600" rtl="0" algn="l">
              <a:spcBef>
                <a:spcPts val="0"/>
              </a:spcBef>
              <a:spcAft>
                <a:spcPts val="0"/>
              </a:spcAft>
              <a:buClr>
                <a:schemeClr val="dk1"/>
              </a:buClr>
              <a:buSzPts val="1100"/>
              <a:buFont typeface="Arial"/>
              <a:buChar char="■"/>
            </a:pPr>
            <a:r>
              <a:rPr b="1" lang="en" sz="1100">
                <a:solidFill>
                  <a:schemeClr val="dk1"/>
                </a:solidFill>
                <a:latin typeface="Arial"/>
                <a:ea typeface="Arial"/>
                <a:cs typeface="Arial"/>
                <a:sym typeface="Arial"/>
              </a:rPr>
              <a:t>Output</a:t>
            </a:r>
            <a:r>
              <a:rPr b="1" lang="en" sz="1100">
                <a:solidFill>
                  <a:schemeClr val="dk1"/>
                </a:solidFill>
                <a:latin typeface="Arial"/>
                <a:ea typeface="Arial"/>
                <a:cs typeface="Arial"/>
                <a:sym typeface="Arial"/>
              </a:rPr>
              <a:t>  can contain at most two times of the number of vertices in an optimal vertex cover.</a:t>
            </a:r>
            <a:endParaRPr b="1" sz="1100">
              <a:solidFill>
                <a:schemeClr val="dk1"/>
              </a:solidFill>
              <a:latin typeface="Arial"/>
              <a:ea typeface="Arial"/>
              <a:cs typeface="Arial"/>
              <a:sym typeface="Arial"/>
            </a:endParaRPr>
          </a:p>
          <a:p>
            <a:pPr indent="-298450" lvl="2" marL="1371600" rtl="0" algn="l">
              <a:spcBef>
                <a:spcPts val="0"/>
              </a:spcBef>
              <a:spcAft>
                <a:spcPts val="0"/>
              </a:spcAft>
              <a:buClr>
                <a:schemeClr val="dk1"/>
              </a:buClr>
              <a:buSzPts val="1100"/>
              <a:buFont typeface="Arial"/>
              <a:buChar char="■"/>
            </a:pPr>
            <a:r>
              <a:rPr b="1" lang="en" sz="1100">
                <a:solidFill>
                  <a:schemeClr val="dk1"/>
                </a:solidFill>
                <a:latin typeface="Arial"/>
                <a:ea typeface="Arial"/>
                <a:cs typeface="Arial"/>
                <a:sym typeface="Arial"/>
              </a:rPr>
              <a:t>Worst case scenario is a factor of at most two.</a:t>
            </a:r>
            <a:endParaRPr b="1" sz="11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Char char="●"/>
            </a:pPr>
            <a:r>
              <a:rPr b="1" lang="en">
                <a:solidFill>
                  <a:schemeClr val="dk1"/>
                </a:solidFill>
              </a:rPr>
              <a:t>Randomized:</a:t>
            </a:r>
            <a:endParaRPr b="1">
              <a:solidFill>
                <a:schemeClr val="dk1"/>
              </a:solidFill>
            </a:endParaRPr>
          </a:p>
          <a:p>
            <a:pPr indent="-304800" lvl="1" marL="914400" rtl="0" algn="l">
              <a:spcBef>
                <a:spcPts val="0"/>
              </a:spcBef>
              <a:spcAft>
                <a:spcPts val="0"/>
              </a:spcAft>
              <a:buClr>
                <a:srgbClr val="000000"/>
              </a:buClr>
              <a:buSzPts val="1200"/>
              <a:buChar char="○"/>
            </a:pPr>
            <a:r>
              <a:rPr b="1" lang="en">
                <a:solidFill>
                  <a:srgbClr val="000000"/>
                </a:solidFill>
              </a:rPr>
              <a:t>Randomized 2-Approximation</a:t>
            </a:r>
            <a:endParaRPr b="1">
              <a:solidFill>
                <a:srgbClr val="000000"/>
              </a:solidFill>
            </a:endParaRPr>
          </a:p>
          <a:p>
            <a:pPr indent="-304800" lvl="2" marL="1371600" rtl="0" algn="l">
              <a:spcBef>
                <a:spcPts val="0"/>
              </a:spcBef>
              <a:spcAft>
                <a:spcPts val="0"/>
              </a:spcAft>
              <a:buClr>
                <a:schemeClr val="dk1"/>
              </a:buClr>
              <a:buSzPts val="1200"/>
              <a:buChar char="■"/>
            </a:pPr>
            <a:r>
              <a:rPr b="1" lang="en">
                <a:solidFill>
                  <a:schemeClr val="dk1"/>
                </a:solidFill>
              </a:rPr>
              <a:t>Probabilistic algorithm</a:t>
            </a:r>
            <a:endParaRPr b="1">
              <a:solidFill>
                <a:schemeClr val="dk1"/>
              </a:solidFill>
            </a:endParaRPr>
          </a:p>
          <a:p>
            <a:pPr indent="-304800" lvl="2" marL="1371600" rtl="0" algn="l">
              <a:spcBef>
                <a:spcPts val="0"/>
              </a:spcBef>
              <a:spcAft>
                <a:spcPts val="0"/>
              </a:spcAft>
              <a:buClr>
                <a:schemeClr val="dk1"/>
              </a:buClr>
              <a:buSzPts val="1200"/>
              <a:buChar char="■"/>
            </a:pPr>
            <a:r>
              <a:rPr b="1" lang="en">
                <a:solidFill>
                  <a:schemeClr val="dk1"/>
                </a:solidFill>
              </a:rPr>
              <a:t>find a vertex cover whose size is at most twice the size of the optimal vertex cover</a:t>
            </a:r>
            <a:endParaRPr b="1">
              <a:solidFill>
                <a:schemeClr val="dk1"/>
              </a:solidFill>
            </a:endParaRPr>
          </a:p>
          <a:p>
            <a:pPr indent="-304800" lvl="2" marL="1371600" rtl="0" algn="l">
              <a:spcBef>
                <a:spcPts val="0"/>
              </a:spcBef>
              <a:spcAft>
                <a:spcPts val="0"/>
              </a:spcAft>
              <a:buClr>
                <a:schemeClr val="dk1"/>
              </a:buClr>
              <a:buSzPts val="1200"/>
              <a:buChar char="■"/>
            </a:pPr>
            <a:r>
              <a:rPr b="1" lang="en">
                <a:solidFill>
                  <a:schemeClr val="dk1"/>
                </a:solidFill>
              </a:rPr>
              <a:t>has a linear expected running time</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type="title"/>
          </p:nvPr>
        </p:nvSpPr>
        <p:spPr>
          <a:xfrm>
            <a:off x="2545125" y="44142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Existing Algorithms</a:t>
            </a:r>
            <a:endParaRPr sz="2300"/>
          </a:p>
        </p:txBody>
      </p:sp>
      <p:sp>
        <p:nvSpPr>
          <p:cNvPr id="344" name="Google Shape;344;p27"/>
          <p:cNvSpPr txBox="1"/>
          <p:nvPr>
            <p:ph idx="1" type="body"/>
          </p:nvPr>
        </p:nvSpPr>
        <p:spPr>
          <a:xfrm>
            <a:off x="2545125" y="996100"/>
            <a:ext cx="6519900" cy="365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a:solidFill>
                  <a:schemeClr val="dk1"/>
                </a:solidFill>
              </a:rPr>
              <a:t>Heuristic :</a:t>
            </a:r>
            <a:endParaRPr b="1">
              <a:solidFill>
                <a:srgbClr val="000000"/>
              </a:solidFill>
            </a:endParaRPr>
          </a:p>
          <a:p>
            <a:pPr indent="-304800" lvl="2" marL="1371600" rtl="0" algn="l">
              <a:spcBef>
                <a:spcPts val="0"/>
              </a:spcBef>
              <a:spcAft>
                <a:spcPts val="0"/>
              </a:spcAft>
              <a:buClr>
                <a:schemeClr val="dk1"/>
              </a:buClr>
              <a:buSzPts val="1200"/>
              <a:buChar char="■"/>
            </a:pPr>
            <a:r>
              <a:rPr b="1" lang="en">
                <a:solidFill>
                  <a:schemeClr val="dk1"/>
                </a:solidFill>
              </a:rPr>
              <a:t>Xinshun Xu, Jun Ma(2005) </a:t>
            </a:r>
            <a:r>
              <a:rPr b="1" lang="en" sz="1300">
                <a:solidFill>
                  <a:srgbClr val="000000"/>
                </a:solidFill>
              </a:rPr>
              <a:t>An efficient simulated annealing algorithm for the minimum vertex cover problem</a:t>
            </a:r>
            <a:endParaRPr b="1" sz="1300">
              <a:solidFill>
                <a:srgbClr val="000000"/>
              </a:solidFill>
            </a:endParaRPr>
          </a:p>
          <a:p>
            <a:pPr indent="-304800" lvl="2" marL="1371600" rtl="0" algn="l">
              <a:lnSpc>
                <a:spcPct val="113333"/>
              </a:lnSpc>
              <a:spcBef>
                <a:spcPts val="0"/>
              </a:spcBef>
              <a:spcAft>
                <a:spcPts val="0"/>
              </a:spcAft>
              <a:buClr>
                <a:schemeClr val="dk1"/>
              </a:buClr>
              <a:buSzPts val="1200"/>
              <a:buChar char="■"/>
            </a:pPr>
            <a:r>
              <a:rPr b="1" lang="en">
                <a:solidFill>
                  <a:schemeClr val="dk1"/>
                </a:solidFill>
              </a:rPr>
              <a:t>Yongfei Zhang, Jun Wu, Liming Zhang, Peng Zhao, Junping Zhou, and Minghao Yin(2018). </a:t>
            </a:r>
            <a:r>
              <a:rPr b="1" lang="en" sz="1300"/>
              <a:t>An Efficient Heuristic Algorithm for Solving Connected Vertex Cover Problem</a:t>
            </a:r>
            <a:endParaRPr b="1" sz="1300"/>
          </a:p>
          <a:p>
            <a:pPr indent="0" lvl="0" marL="0" rtl="0" algn="l">
              <a:lnSpc>
                <a:spcPct val="113333"/>
              </a:lnSpc>
              <a:spcBef>
                <a:spcPts val="900"/>
              </a:spcBef>
              <a:spcAft>
                <a:spcPts val="0"/>
              </a:spcAft>
              <a:buNone/>
            </a:pPr>
            <a:r>
              <a:t/>
            </a:r>
            <a:endParaRPr b="1" sz="1300">
              <a:solidFill>
                <a:schemeClr val="dk1"/>
              </a:solidFill>
            </a:endParaRPr>
          </a:p>
          <a:p>
            <a:pPr indent="-317500" lvl="0" marL="457200" rtl="0" algn="l">
              <a:spcBef>
                <a:spcPts val="900"/>
              </a:spcBef>
              <a:spcAft>
                <a:spcPts val="0"/>
              </a:spcAft>
              <a:buClr>
                <a:schemeClr val="dk1"/>
              </a:buClr>
              <a:buSzPts val="1400"/>
              <a:buChar char="●"/>
            </a:pPr>
            <a:r>
              <a:rPr b="1" lang="en">
                <a:solidFill>
                  <a:schemeClr val="dk1"/>
                </a:solidFill>
              </a:rPr>
              <a:t>Meta Heuristic:</a:t>
            </a:r>
            <a:endParaRPr b="1">
              <a:solidFill>
                <a:schemeClr val="dk1"/>
              </a:solidFill>
            </a:endParaRPr>
          </a:p>
          <a:p>
            <a:pPr indent="-304800" lvl="1" marL="914400" rtl="0" algn="l">
              <a:spcBef>
                <a:spcPts val="0"/>
              </a:spcBef>
              <a:spcAft>
                <a:spcPts val="0"/>
              </a:spcAft>
              <a:buClr>
                <a:schemeClr val="dk1"/>
              </a:buClr>
              <a:buSzPts val="1200"/>
              <a:buChar char="○"/>
            </a:pPr>
            <a:r>
              <a:rPr b="1" lang="en">
                <a:solidFill>
                  <a:schemeClr val="dk1"/>
                </a:solidFill>
              </a:rPr>
              <a:t>Anan Banharnsakun(2023). </a:t>
            </a:r>
            <a:r>
              <a:rPr b="1" lang="en" sz="1300"/>
              <a:t>A new approach for solving the minimum vertex cover problem using artificial bee colony algorithm</a:t>
            </a:r>
            <a:endParaRPr b="1" sz="1300"/>
          </a:p>
          <a:p>
            <a:pPr indent="-304800" lvl="1" marL="914400" rtl="0" algn="l">
              <a:spcBef>
                <a:spcPts val="0"/>
              </a:spcBef>
              <a:spcAft>
                <a:spcPts val="0"/>
              </a:spcAft>
              <a:buClr>
                <a:schemeClr val="dk1"/>
              </a:buClr>
              <a:buSzPts val="1200"/>
              <a:buChar char="○"/>
            </a:pPr>
            <a:r>
              <a:rPr b="1" lang="en">
                <a:solidFill>
                  <a:schemeClr val="dk1"/>
                </a:solidFill>
              </a:rPr>
              <a:t>Zuleyha Akusta Dagdeviren(2022). </a:t>
            </a:r>
            <a:r>
              <a:rPr b="1" lang="en" sz="1300"/>
              <a:t>A Metaheuristic Algorithm for Vertex Cover based Link Monitoring and Backbone Formation in Wireless Ad hoc Networks</a:t>
            </a:r>
            <a:endParaRPr b="1"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txBox="1"/>
          <p:nvPr>
            <p:ph type="title"/>
          </p:nvPr>
        </p:nvSpPr>
        <p:spPr>
          <a:xfrm>
            <a:off x="2400250" y="7749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PACE 2019</a:t>
            </a:r>
            <a:endParaRPr/>
          </a:p>
        </p:txBody>
      </p:sp>
      <p:sp>
        <p:nvSpPr>
          <p:cNvPr id="350" name="Google Shape;350;p28"/>
          <p:cNvSpPr txBox="1"/>
          <p:nvPr>
            <p:ph idx="1" type="body"/>
          </p:nvPr>
        </p:nvSpPr>
        <p:spPr>
          <a:xfrm>
            <a:off x="2400247" y="1781750"/>
            <a:ext cx="6135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Vertex Cover Problem was the 1st problem of PACE 2019</a:t>
            </a:r>
            <a:endParaRPr sz="1800"/>
          </a:p>
          <a:p>
            <a:pPr indent="-342900" lvl="0" marL="457200" rtl="0" algn="l">
              <a:spcBef>
                <a:spcPts val="0"/>
              </a:spcBef>
              <a:spcAft>
                <a:spcPts val="0"/>
              </a:spcAft>
              <a:buSzPts val="1800"/>
              <a:buChar char="●"/>
            </a:pPr>
            <a:r>
              <a:rPr lang="en" sz="1800"/>
              <a:t>The winning solution was “We Got You Covered”</a:t>
            </a:r>
            <a:endParaRPr sz="1800"/>
          </a:p>
          <a:p>
            <a:pPr indent="-342900" lvl="0" marL="457200" rtl="0" algn="l">
              <a:spcBef>
                <a:spcPts val="0"/>
              </a:spcBef>
              <a:spcAft>
                <a:spcPts val="0"/>
              </a:spcAft>
              <a:buSzPts val="1800"/>
              <a:buChar char="●"/>
            </a:pPr>
            <a:r>
              <a:rPr lang="en" sz="1800"/>
              <a:t>It solved 87 of the given 100 datasets</a:t>
            </a:r>
            <a:endParaRPr sz="1800"/>
          </a:p>
          <a:p>
            <a:pPr indent="-342900" lvl="0" marL="457200" rtl="0" algn="l">
              <a:spcBef>
                <a:spcPts val="0"/>
              </a:spcBef>
              <a:spcAft>
                <a:spcPts val="0"/>
              </a:spcAft>
              <a:buSzPts val="1800"/>
              <a:buChar char="●"/>
            </a:pPr>
            <a:r>
              <a:rPr lang="en" sz="1800"/>
              <a:t>The second and third best solutions solved 77 and 76 datasets respectively</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ph type="title"/>
          </p:nvPr>
        </p:nvSpPr>
        <p:spPr>
          <a:xfrm>
            <a:off x="2400250" y="6555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PACE 2019</a:t>
            </a:r>
            <a:endParaRPr/>
          </a:p>
        </p:txBody>
      </p:sp>
      <p:sp>
        <p:nvSpPr>
          <p:cNvPr id="356" name="Google Shape;356;p29"/>
          <p:cNvSpPr txBox="1"/>
          <p:nvPr>
            <p:ph idx="1" type="body"/>
          </p:nvPr>
        </p:nvSpPr>
        <p:spPr>
          <a:xfrm>
            <a:off x="2400247" y="1363925"/>
            <a:ext cx="6135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Used aggressive </a:t>
            </a:r>
            <a:r>
              <a:rPr b="1" lang="en" sz="1800"/>
              <a:t>Kernelization </a:t>
            </a:r>
            <a:r>
              <a:rPr lang="en" sz="1800"/>
              <a:t>- repeated reduction of input by data reduction rules, mostly described by Takuya Akiba &amp; Yoichi Iwata</a:t>
            </a:r>
            <a:endParaRPr sz="1800"/>
          </a:p>
          <a:p>
            <a:pPr indent="-342900" lvl="0" marL="457200" rtl="0" algn="l">
              <a:spcBef>
                <a:spcPts val="0"/>
              </a:spcBef>
              <a:spcAft>
                <a:spcPts val="0"/>
              </a:spcAft>
              <a:buSzPts val="1800"/>
              <a:buChar char="●"/>
            </a:pPr>
            <a:r>
              <a:rPr lang="en" sz="1800"/>
              <a:t>Used techniques previously used to solve </a:t>
            </a:r>
            <a:r>
              <a:rPr b="1" lang="en" sz="1800"/>
              <a:t>Maximum Independent Set </a:t>
            </a:r>
            <a:r>
              <a:rPr lang="en" sz="1800"/>
              <a:t>&amp; </a:t>
            </a:r>
            <a:r>
              <a:rPr b="1" lang="en" sz="1800"/>
              <a:t>Maximum Clique Problem</a:t>
            </a:r>
            <a:endParaRPr sz="1800"/>
          </a:p>
          <a:p>
            <a:pPr indent="-342900" lvl="0" marL="457200" rtl="0" algn="l">
              <a:spcBef>
                <a:spcPts val="0"/>
              </a:spcBef>
              <a:spcAft>
                <a:spcPts val="0"/>
              </a:spcAft>
              <a:buSzPts val="1800"/>
              <a:buChar char="●"/>
            </a:pPr>
            <a:r>
              <a:rPr lang="en" sz="1800"/>
              <a:t>Minimum Vertex Cover is the complement of Maximum Independent Set in the original graph</a:t>
            </a:r>
            <a:endParaRPr sz="1800"/>
          </a:p>
          <a:p>
            <a:pPr indent="-342900" lvl="0" marL="457200" rtl="0" algn="l">
              <a:spcBef>
                <a:spcPts val="0"/>
              </a:spcBef>
              <a:spcAft>
                <a:spcPts val="0"/>
              </a:spcAft>
              <a:buSzPts val="1800"/>
              <a:buChar char="●"/>
            </a:pPr>
            <a:r>
              <a:rPr lang="en" sz="1800"/>
              <a:t>Minimum Vertex Cover is the complement of Maximum Clique in the complementary graph</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type="title"/>
          </p:nvPr>
        </p:nvSpPr>
        <p:spPr>
          <a:xfrm>
            <a:off x="2400250" y="6555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Kernelization</a:t>
            </a:r>
            <a:endParaRPr/>
          </a:p>
        </p:txBody>
      </p:sp>
      <p:sp>
        <p:nvSpPr>
          <p:cNvPr id="362" name="Google Shape;362;p30"/>
          <p:cNvSpPr txBox="1"/>
          <p:nvPr>
            <p:ph idx="1" type="body"/>
          </p:nvPr>
        </p:nvSpPr>
        <p:spPr>
          <a:xfrm>
            <a:off x="2400247" y="1543000"/>
            <a:ext cx="6135600" cy="3002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A pre-processing step</a:t>
            </a:r>
            <a:endParaRPr sz="1800"/>
          </a:p>
          <a:p>
            <a:pPr indent="-334327" lvl="0" marL="457200" rtl="0" algn="l">
              <a:spcBef>
                <a:spcPts val="0"/>
              </a:spcBef>
              <a:spcAft>
                <a:spcPts val="0"/>
              </a:spcAft>
              <a:buSzPct val="100000"/>
              <a:buChar char="●"/>
            </a:pPr>
            <a:r>
              <a:rPr lang="en" sz="1800"/>
              <a:t>Transforms the original graph into a smaller simplified version called </a:t>
            </a:r>
            <a:r>
              <a:rPr b="1" lang="en" sz="1800"/>
              <a:t>Kernel</a:t>
            </a:r>
            <a:endParaRPr sz="1800"/>
          </a:p>
          <a:p>
            <a:pPr indent="-334327" lvl="0" marL="457200" rtl="0" algn="l">
              <a:spcBef>
                <a:spcPts val="0"/>
              </a:spcBef>
              <a:spcAft>
                <a:spcPts val="0"/>
              </a:spcAft>
              <a:buSzPct val="100000"/>
              <a:buChar char="●"/>
            </a:pPr>
            <a:r>
              <a:rPr lang="en" sz="1800"/>
              <a:t>Made by applying </a:t>
            </a:r>
            <a:r>
              <a:rPr lang="en" sz="1800"/>
              <a:t>reduction</a:t>
            </a:r>
            <a:r>
              <a:rPr lang="en" sz="1800"/>
              <a:t> rules like </a:t>
            </a:r>
            <a:endParaRPr sz="1800"/>
          </a:p>
          <a:p>
            <a:pPr indent="-334327" lvl="0" marL="914400" rtl="0" algn="l">
              <a:spcBef>
                <a:spcPts val="0"/>
              </a:spcBef>
              <a:spcAft>
                <a:spcPts val="0"/>
              </a:spcAft>
              <a:buSzPct val="100000"/>
              <a:buAutoNum type="arabicPeriod"/>
            </a:pPr>
            <a:r>
              <a:rPr b="1" lang="en" sz="1800"/>
              <a:t>Pendant Vertex</a:t>
            </a:r>
            <a:r>
              <a:rPr lang="en" sz="1800"/>
              <a:t> </a:t>
            </a:r>
            <a:r>
              <a:rPr b="1" lang="en" sz="1800"/>
              <a:t>Removal - </a:t>
            </a:r>
            <a:r>
              <a:rPr lang="en" sz="1800"/>
              <a:t>Removing Vertices of degree 1</a:t>
            </a:r>
            <a:endParaRPr sz="1800"/>
          </a:p>
          <a:p>
            <a:pPr indent="-334327" lvl="0" marL="914400" rtl="0" algn="l">
              <a:spcBef>
                <a:spcPts val="0"/>
              </a:spcBef>
              <a:spcAft>
                <a:spcPts val="0"/>
              </a:spcAft>
              <a:buSzPct val="100000"/>
              <a:buAutoNum type="arabicPeriod"/>
            </a:pPr>
            <a:r>
              <a:rPr b="1" lang="en" sz="1800"/>
              <a:t>Vertex Folding </a:t>
            </a:r>
            <a:r>
              <a:rPr lang="en" sz="1800"/>
              <a:t>- Contracting neighbors of an edge with degree 2</a:t>
            </a:r>
            <a:endParaRPr sz="1800"/>
          </a:p>
          <a:p>
            <a:pPr indent="-334327" lvl="0" marL="914400" rtl="0" algn="l">
              <a:spcBef>
                <a:spcPts val="0"/>
              </a:spcBef>
              <a:spcAft>
                <a:spcPts val="0"/>
              </a:spcAft>
              <a:buSzPct val="100000"/>
              <a:buAutoNum type="arabicPeriod"/>
            </a:pPr>
            <a:r>
              <a:rPr b="1" lang="en" sz="1800"/>
              <a:t>Twin Vertex Reduction </a:t>
            </a:r>
            <a:r>
              <a:rPr lang="en" sz="1800"/>
              <a:t>- Vertices having exact same neighborhood</a:t>
            </a:r>
            <a:endParaRPr sz="1800"/>
          </a:p>
          <a:p>
            <a:pPr indent="0" lvl="0" marL="0" rtl="0" algn="l">
              <a:spcBef>
                <a:spcPts val="1200"/>
              </a:spcBef>
              <a:spcAft>
                <a:spcPts val="12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type="title"/>
          </p:nvPr>
        </p:nvSpPr>
        <p:spPr>
          <a:xfrm>
            <a:off x="2400250" y="6555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Branch &amp; Reduce</a:t>
            </a:r>
            <a:endParaRPr/>
          </a:p>
        </p:txBody>
      </p:sp>
      <p:sp>
        <p:nvSpPr>
          <p:cNvPr id="368" name="Google Shape;368;p31"/>
          <p:cNvSpPr txBox="1"/>
          <p:nvPr>
            <p:ph idx="1" type="body"/>
          </p:nvPr>
        </p:nvSpPr>
        <p:spPr>
          <a:xfrm>
            <a:off x="2400247" y="2249350"/>
            <a:ext cx="6135600" cy="3002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800"/>
              <a:t>A paradigm that applies reduction rules while Branching</a:t>
            </a:r>
            <a:endParaRPr sz="1800"/>
          </a:p>
          <a:p>
            <a:pPr indent="0" lvl="0" marL="0" rtl="0" algn="l">
              <a:spcBef>
                <a:spcPts val="1200"/>
              </a:spcBef>
              <a:spcAft>
                <a:spcPts val="1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805500" y="724200"/>
            <a:ext cx="42795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a:t>1. Intro, Definition, Application</a:t>
            </a:r>
            <a:endParaRPr b="1"/>
          </a:p>
          <a:p>
            <a:pPr indent="0" lvl="0" marL="0" rtl="0" algn="l">
              <a:spcBef>
                <a:spcPts val="1200"/>
              </a:spcBef>
              <a:spcAft>
                <a:spcPts val="0"/>
              </a:spcAft>
              <a:buClr>
                <a:schemeClr val="dk2"/>
              </a:buClr>
              <a:buSzPts val="1100"/>
              <a:buFont typeface="Arial"/>
              <a:buNone/>
            </a:pPr>
            <a:r>
              <a:rPr b="1" lang="en"/>
              <a:t>2. Approximate Algorithm</a:t>
            </a:r>
            <a:endParaRPr b="1"/>
          </a:p>
          <a:p>
            <a:pPr indent="0" lvl="0" marL="0" rtl="0" algn="l">
              <a:spcBef>
                <a:spcPts val="1200"/>
              </a:spcBef>
              <a:spcAft>
                <a:spcPts val="0"/>
              </a:spcAft>
              <a:buClr>
                <a:schemeClr val="dk2"/>
              </a:buClr>
              <a:buSzPts val="1100"/>
              <a:buFont typeface="Arial"/>
              <a:buNone/>
            </a:pPr>
            <a:r>
              <a:rPr b="1" lang="en"/>
              <a:t>3. Randomized Algorthm </a:t>
            </a:r>
            <a:endParaRPr b="1"/>
          </a:p>
          <a:p>
            <a:pPr indent="0" lvl="0" marL="0" rtl="0" algn="l">
              <a:spcBef>
                <a:spcPts val="1200"/>
              </a:spcBef>
              <a:spcAft>
                <a:spcPts val="1200"/>
              </a:spcAft>
              <a:buClr>
                <a:schemeClr val="dk2"/>
              </a:buClr>
              <a:buSzPts val="1100"/>
              <a:buFont typeface="Arial"/>
              <a:buNone/>
            </a:pPr>
            <a:r>
              <a:rPr b="1" lang="en"/>
              <a:t>4. Greedy Heuristic Algorithm</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2400250" y="6555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Phases</a:t>
            </a:r>
            <a:endParaRPr/>
          </a:p>
        </p:txBody>
      </p:sp>
      <p:sp>
        <p:nvSpPr>
          <p:cNvPr id="374" name="Google Shape;374;p32"/>
          <p:cNvSpPr txBox="1"/>
          <p:nvPr>
            <p:ph idx="1" type="body"/>
          </p:nvPr>
        </p:nvSpPr>
        <p:spPr>
          <a:xfrm>
            <a:off x="2400247" y="1420250"/>
            <a:ext cx="6135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sz="1800"/>
              <a:t>Preprocessing: </a:t>
            </a:r>
            <a:endParaRPr sz="1800"/>
          </a:p>
          <a:p>
            <a:pPr indent="-342900" lvl="0" marL="914400" rtl="0" algn="l">
              <a:spcBef>
                <a:spcPts val="0"/>
              </a:spcBef>
              <a:spcAft>
                <a:spcPts val="0"/>
              </a:spcAft>
              <a:buSzPts val="1800"/>
              <a:buChar char="●"/>
            </a:pPr>
            <a:r>
              <a:rPr lang="en" sz="1800"/>
              <a:t>Compute a kernel using reduction rules</a:t>
            </a:r>
            <a:endParaRPr sz="1800"/>
          </a:p>
          <a:p>
            <a:pPr indent="-342900" lvl="0" marL="914400" rtl="0" algn="l">
              <a:spcBef>
                <a:spcPts val="0"/>
              </a:spcBef>
              <a:spcAft>
                <a:spcPts val="0"/>
              </a:spcAft>
              <a:buSzPts val="1800"/>
              <a:buChar char="●"/>
            </a:pPr>
            <a:r>
              <a:rPr lang="en" sz="1800"/>
              <a:t>Use Iterated Local Search on the kernel to find a good initial solution</a:t>
            </a:r>
            <a:endParaRPr sz="1800"/>
          </a:p>
          <a:p>
            <a:pPr indent="-342900" lvl="0" marL="457200" rtl="0" algn="l">
              <a:spcBef>
                <a:spcPts val="0"/>
              </a:spcBef>
              <a:spcAft>
                <a:spcPts val="0"/>
              </a:spcAft>
              <a:buSzPts val="1800"/>
              <a:buAutoNum type="arabicPeriod"/>
            </a:pPr>
            <a:r>
              <a:rPr b="1" lang="en" sz="1800"/>
              <a:t>Branch-and-Reduce (Short): </a:t>
            </a:r>
            <a:endParaRPr sz="1800"/>
          </a:p>
          <a:p>
            <a:pPr indent="-342900" lvl="0" marL="914400" rtl="0" algn="l">
              <a:spcBef>
                <a:spcPts val="0"/>
              </a:spcBef>
              <a:spcAft>
                <a:spcPts val="0"/>
              </a:spcAft>
              <a:buSzPts val="1800"/>
              <a:buChar char="●"/>
            </a:pPr>
            <a:r>
              <a:rPr lang="en" sz="1800"/>
              <a:t>Prime Branch-and-Reduce solver with initial solution</a:t>
            </a:r>
            <a:endParaRPr sz="1800"/>
          </a:p>
          <a:p>
            <a:pPr indent="-342900" lvl="0" marL="914400" rtl="0" algn="l">
              <a:spcBef>
                <a:spcPts val="0"/>
              </a:spcBef>
              <a:spcAft>
                <a:spcPts val="0"/>
              </a:spcAft>
              <a:buSzPts val="1800"/>
              <a:buChar char="●"/>
            </a:pPr>
            <a:r>
              <a:rPr lang="en" sz="1800"/>
              <a:t>Run for a small time limit</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txBox="1"/>
          <p:nvPr>
            <p:ph type="title"/>
          </p:nvPr>
        </p:nvSpPr>
        <p:spPr>
          <a:xfrm>
            <a:off x="2400250" y="6555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Phases</a:t>
            </a:r>
            <a:endParaRPr/>
          </a:p>
        </p:txBody>
      </p:sp>
      <p:sp>
        <p:nvSpPr>
          <p:cNvPr id="380" name="Google Shape;380;p33"/>
          <p:cNvSpPr txBox="1"/>
          <p:nvPr>
            <p:ph idx="1" type="body"/>
          </p:nvPr>
        </p:nvSpPr>
        <p:spPr>
          <a:xfrm>
            <a:off x="2400247" y="1251125"/>
            <a:ext cx="6135600" cy="300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800"/>
              <a:t> 3.     Branch-and Bound(Short)</a:t>
            </a:r>
            <a:r>
              <a:rPr b="1" lang="en" sz="1800"/>
              <a:t>: </a:t>
            </a:r>
            <a:endParaRPr sz="1800"/>
          </a:p>
          <a:p>
            <a:pPr indent="-334327" lvl="0" marL="914400" rtl="0" algn="l">
              <a:spcBef>
                <a:spcPts val="1200"/>
              </a:spcBef>
              <a:spcAft>
                <a:spcPts val="0"/>
              </a:spcAft>
              <a:buSzPct val="100000"/>
              <a:buChar char="●"/>
            </a:pPr>
            <a:r>
              <a:rPr lang="en" sz="1800"/>
              <a:t>If Phase-2 is unsuccessful, run MoMC (Mix ordering Max Clique solver) on the complement of the kernel for short time limit</a:t>
            </a:r>
            <a:endParaRPr sz="1800"/>
          </a:p>
          <a:p>
            <a:pPr indent="0" lvl="0" marL="1371600" rtl="0" algn="l">
              <a:spcBef>
                <a:spcPts val="1200"/>
              </a:spcBef>
              <a:spcAft>
                <a:spcPts val="0"/>
              </a:spcAft>
              <a:buNone/>
            </a:pPr>
            <a:r>
              <a:t/>
            </a:r>
            <a:endParaRPr sz="1800"/>
          </a:p>
          <a:p>
            <a:pPr indent="0" lvl="0" marL="0" rtl="0" algn="l">
              <a:spcBef>
                <a:spcPts val="1200"/>
              </a:spcBef>
              <a:spcAft>
                <a:spcPts val="0"/>
              </a:spcAft>
              <a:buNone/>
            </a:pPr>
            <a:r>
              <a:rPr b="1" lang="en" sz="1800"/>
              <a:t>4.      </a:t>
            </a:r>
            <a:r>
              <a:rPr b="1" lang="en" sz="1800"/>
              <a:t>Branch-and-Reduce (Long): </a:t>
            </a:r>
            <a:endParaRPr sz="1800"/>
          </a:p>
          <a:p>
            <a:pPr indent="-334327" lvl="0" marL="914400" rtl="0" algn="l">
              <a:spcBef>
                <a:spcPts val="1200"/>
              </a:spcBef>
              <a:spcAft>
                <a:spcPts val="0"/>
              </a:spcAft>
              <a:buSzPct val="100000"/>
              <a:buChar char="●"/>
            </a:pPr>
            <a:r>
              <a:rPr lang="en" sz="1800"/>
              <a:t>Re-apply Phase-2 with longer time limit</a:t>
            </a:r>
            <a:endParaRPr sz="1800"/>
          </a:p>
          <a:p>
            <a:pPr indent="-334327" lvl="0" marL="914400" rtl="0" algn="l">
              <a:spcBef>
                <a:spcPts val="0"/>
              </a:spcBef>
              <a:spcAft>
                <a:spcPts val="0"/>
              </a:spcAft>
              <a:buSzPct val="100000"/>
              <a:buChar char="●"/>
            </a:pPr>
            <a:r>
              <a:rPr lang="en" sz="1800"/>
              <a:t>According to Akiba &amp; Iwata, a slightly longer time limit is able to catch most of the harder instances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4"/>
          <p:cNvSpPr txBox="1"/>
          <p:nvPr>
            <p:ph type="title"/>
          </p:nvPr>
        </p:nvSpPr>
        <p:spPr>
          <a:xfrm>
            <a:off x="2400250" y="6555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Phases</a:t>
            </a:r>
            <a:endParaRPr/>
          </a:p>
        </p:txBody>
      </p:sp>
      <p:sp>
        <p:nvSpPr>
          <p:cNvPr id="386" name="Google Shape;386;p34"/>
          <p:cNvSpPr txBox="1"/>
          <p:nvPr>
            <p:ph idx="1" type="body"/>
          </p:nvPr>
        </p:nvSpPr>
        <p:spPr>
          <a:xfrm>
            <a:off x="2400247" y="1599325"/>
            <a:ext cx="6135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 5.      Branch-and Bound(Long): </a:t>
            </a:r>
            <a:endParaRPr sz="1800"/>
          </a:p>
          <a:p>
            <a:pPr indent="-342900" lvl="0" marL="914400" rtl="0" algn="l">
              <a:spcBef>
                <a:spcPts val="1200"/>
              </a:spcBef>
              <a:spcAft>
                <a:spcPts val="0"/>
              </a:spcAft>
              <a:buSzPts val="1800"/>
              <a:buChar char="●"/>
            </a:pPr>
            <a:r>
              <a:rPr lang="en" sz="1800"/>
              <a:t>Run MoMC on the complement of the original graph until the allocated time ends</a:t>
            </a:r>
            <a:endParaRPr sz="1800"/>
          </a:p>
          <a:p>
            <a:pPr indent="-342900" lvl="0" marL="914400" rtl="0" algn="l">
              <a:spcBef>
                <a:spcPts val="0"/>
              </a:spcBef>
              <a:spcAft>
                <a:spcPts val="0"/>
              </a:spcAft>
              <a:buSzPts val="1800"/>
              <a:buChar char="●"/>
            </a:pPr>
            <a:r>
              <a:rPr lang="en" sz="1800"/>
              <a:t>This was for the hardest problems that were unsolvable otherwise</a:t>
            </a:r>
            <a:endParaRPr sz="1800"/>
          </a:p>
          <a:p>
            <a:pPr indent="0" lvl="0" marL="1371600" rtl="0" algn="l">
              <a:spcBef>
                <a:spcPts val="1200"/>
              </a:spcBef>
              <a:spcAft>
                <a:spcPts val="0"/>
              </a:spcAft>
              <a:buNone/>
            </a:pPr>
            <a:r>
              <a:t/>
            </a:r>
            <a:endParaRPr sz="1800"/>
          </a:p>
          <a:p>
            <a:pPr indent="0" lvl="0" marL="1371600" rtl="0" algn="l">
              <a:spcBef>
                <a:spcPts val="1200"/>
              </a:spcBef>
              <a:spcAft>
                <a:spcPts val="120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We Got You Covered</a:t>
            </a:r>
            <a:endParaRPr/>
          </a:p>
        </p:txBody>
      </p:sp>
      <p:sp>
        <p:nvSpPr>
          <p:cNvPr id="392" name="Google Shape;392;p35"/>
          <p:cNvSpPr txBox="1"/>
          <p:nvPr>
            <p:ph idx="1" type="body"/>
          </p:nvPr>
        </p:nvSpPr>
        <p:spPr>
          <a:xfrm>
            <a:off x="2400247" y="1373875"/>
            <a:ext cx="6225300" cy="30024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sz="2100"/>
              <a:t>Reduced MoMC </a:t>
            </a:r>
            <a:r>
              <a:rPr b="1" lang="en" sz="2100"/>
              <a:t>(RMoMC)</a:t>
            </a:r>
            <a:r>
              <a:rPr lang="en" sz="2100"/>
              <a:t> in Phase-3 solved maximum number of instances</a:t>
            </a:r>
            <a:endParaRPr sz="2100"/>
          </a:p>
          <a:p>
            <a:pPr indent="-361950" lvl="0" marL="457200" rtl="0" algn="l">
              <a:spcBef>
                <a:spcPts val="0"/>
              </a:spcBef>
              <a:spcAft>
                <a:spcPts val="0"/>
              </a:spcAft>
              <a:buSzPts val="2100"/>
              <a:buChar char="●"/>
            </a:pPr>
            <a:r>
              <a:rPr lang="en" sz="2100"/>
              <a:t>Local Search with Branch-and-Reduce </a:t>
            </a:r>
            <a:r>
              <a:rPr b="1" lang="en" sz="2100"/>
              <a:t>(LSBnR)</a:t>
            </a:r>
            <a:r>
              <a:rPr lang="en" sz="2100"/>
              <a:t> in Phase-2 came in second</a:t>
            </a:r>
            <a:endParaRPr sz="2100"/>
          </a:p>
          <a:p>
            <a:pPr indent="-361950" lvl="0" marL="457200" rtl="0" algn="l">
              <a:spcBef>
                <a:spcPts val="0"/>
              </a:spcBef>
              <a:spcAft>
                <a:spcPts val="0"/>
              </a:spcAft>
              <a:buSzPts val="2100"/>
              <a:buChar char="●"/>
            </a:pPr>
            <a:r>
              <a:rPr lang="en" sz="2100"/>
              <a:t>Branch-and-Reduce without the help of Local Search </a:t>
            </a:r>
            <a:r>
              <a:rPr b="1" lang="en" sz="2100"/>
              <a:t>(BnR)</a:t>
            </a:r>
            <a:r>
              <a:rPr lang="en" sz="2100"/>
              <a:t> solved 3rd most number of instances</a:t>
            </a:r>
            <a:endParaRPr sz="2100"/>
          </a:p>
          <a:p>
            <a:pPr indent="-361950" lvl="0" marL="457200" rtl="0" algn="l">
              <a:spcBef>
                <a:spcPts val="0"/>
              </a:spcBef>
              <a:spcAft>
                <a:spcPts val="0"/>
              </a:spcAft>
              <a:buSzPts val="2100"/>
              <a:buChar char="●"/>
            </a:pPr>
            <a:r>
              <a:rPr b="1" lang="en" sz="2100"/>
              <a:t>MoMC </a:t>
            </a:r>
            <a:r>
              <a:rPr lang="en" sz="2100"/>
              <a:t>finished last</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idx="2" type="body"/>
          </p:nvPr>
        </p:nvSpPr>
        <p:spPr>
          <a:xfrm>
            <a:off x="427817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1200"/>
              </a:spcAft>
              <a:buNone/>
            </a:pPr>
            <a:r>
              <a:t/>
            </a:r>
            <a:endParaRPr b="1"/>
          </a:p>
        </p:txBody>
      </p:sp>
      <p:sp>
        <p:nvSpPr>
          <p:cNvPr id="398" name="Google Shape;398;p36"/>
          <p:cNvSpPr txBox="1"/>
          <p:nvPr>
            <p:ph type="title"/>
          </p:nvPr>
        </p:nvSpPr>
        <p:spPr>
          <a:xfrm>
            <a:off x="47902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Arial"/>
                <a:ea typeface="Arial"/>
                <a:cs typeface="Arial"/>
                <a:sym typeface="Arial"/>
              </a:rPr>
              <a:t>Approximation Algorithm</a:t>
            </a:r>
            <a:endParaRPr>
              <a:solidFill>
                <a:schemeClr val="lt1"/>
              </a:solidFill>
              <a:latin typeface="Arial"/>
              <a:ea typeface="Arial"/>
              <a:cs typeface="Arial"/>
              <a:sym typeface="Arial"/>
            </a:endParaRPr>
          </a:p>
          <a:p>
            <a:pPr indent="0" lvl="0" marL="0" rtl="0" algn="ctr">
              <a:spcBef>
                <a:spcPts val="0"/>
              </a:spcBef>
              <a:spcAft>
                <a:spcPts val="0"/>
              </a:spcAft>
              <a:buNone/>
            </a:pPr>
            <a:r>
              <a:t/>
            </a:r>
            <a:endParaRPr>
              <a:solidFill>
                <a:schemeClr val="lt1"/>
              </a:solidFill>
              <a:latin typeface="Arial"/>
              <a:ea typeface="Arial"/>
              <a:cs typeface="Arial"/>
              <a:sym typeface="Arial"/>
            </a:endParaRPr>
          </a:p>
          <a:p>
            <a:pPr indent="0" lvl="0" marL="0" rtl="0" algn="ctr">
              <a:spcBef>
                <a:spcPts val="0"/>
              </a:spcBef>
              <a:spcAft>
                <a:spcPts val="0"/>
              </a:spcAft>
              <a:buNone/>
            </a:pPr>
            <a:r>
              <a:rPr lang="en">
                <a:solidFill>
                  <a:schemeClr val="lt1"/>
                </a:solidFill>
                <a:latin typeface="Arial"/>
                <a:ea typeface="Arial"/>
                <a:cs typeface="Arial"/>
                <a:sym typeface="Arial"/>
              </a:rPr>
              <a:t>1805098</a:t>
            </a:r>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7"/>
          <p:cNvSpPr txBox="1"/>
          <p:nvPr>
            <p:ph type="title"/>
          </p:nvPr>
        </p:nvSpPr>
        <p:spPr>
          <a:xfrm>
            <a:off x="2545125" y="63747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2500"/>
              <a:t>Implemented Algorithms </a:t>
            </a:r>
            <a:endParaRPr sz="2300"/>
          </a:p>
        </p:txBody>
      </p:sp>
      <p:sp>
        <p:nvSpPr>
          <p:cNvPr id="404" name="Google Shape;404;p37"/>
          <p:cNvSpPr txBox="1"/>
          <p:nvPr>
            <p:ph idx="1" type="body"/>
          </p:nvPr>
        </p:nvSpPr>
        <p:spPr>
          <a:xfrm>
            <a:off x="2485700" y="1365150"/>
            <a:ext cx="6062100" cy="30333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Clr>
                <a:schemeClr val="dk1"/>
              </a:buClr>
              <a:buSzPts val="1900"/>
              <a:buChar char="●"/>
            </a:pPr>
            <a:r>
              <a:rPr b="1" lang="en" sz="1800">
                <a:solidFill>
                  <a:schemeClr val="dk1"/>
                </a:solidFill>
              </a:rPr>
              <a:t>APPROX-VERTEX-COVER:</a:t>
            </a:r>
            <a:endParaRPr b="1" sz="1800">
              <a:solidFill>
                <a:schemeClr val="dk1"/>
              </a:solidFill>
            </a:endParaRPr>
          </a:p>
          <a:p>
            <a:pPr indent="-317500" lvl="1" marL="914400" rtl="0" algn="l">
              <a:spcBef>
                <a:spcPts val="0"/>
              </a:spcBef>
              <a:spcAft>
                <a:spcPts val="0"/>
              </a:spcAft>
              <a:buClr>
                <a:srgbClr val="000000"/>
              </a:buClr>
              <a:buSzPts val="1400"/>
              <a:buChar char="○"/>
            </a:pPr>
            <a:r>
              <a:rPr b="1" i="1" lang="en" sz="1400">
                <a:solidFill>
                  <a:srgbClr val="000000"/>
                </a:solidFill>
              </a:rPr>
              <a:t>Given a G = (V, E), find a minimum subset C ⊆ V , such that C covers all edges in E, i.e., every edge ∈  E is incident to at least one vertex in C.</a:t>
            </a:r>
            <a:endParaRPr b="1" i="1" sz="1400">
              <a:solidFill>
                <a:srgbClr val="000000"/>
              </a:solidFill>
            </a:endParaRPr>
          </a:p>
          <a:p>
            <a:pPr indent="-317500" lvl="1" marL="914400" rtl="0" algn="l">
              <a:spcBef>
                <a:spcPts val="0"/>
              </a:spcBef>
              <a:spcAft>
                <a:spcPts val="0"/>
              </a:spcAft>
              <a:buClr>
                <a:srgbClr val="000000"/>
              </a:buClr>
              <a:buSzPts val="1400"/>
              <a:buChar char="○"/>
            </a:pPr>
            <a:r>
              <a:rPr b="1" i="1" lang="en" sz="1400">
                <a:solidFill>
                  <a:srgbClr val="000000"/>
                </a:solidFill>
              </a:rPr>
              <a:t>Firstly, we will initiate C as empty set.</a:t>
            </a:r>
            <a:endParaRPr b="1" i="1" sz="1400">
              <a:solidFill>
                <a:srgbClr val="000000"/>
              </a:solidFill>
            </a:endParaRPr>
          </a:p>
          <a:p>
            <a:pPr indent="-317500" lvl="1" marL="914400" rtl="0" algn="l">
              <a:spcBef>
                <a:spcPts val="0"/>
              </a:spcBef>
              <a:spcAft>
                <a:spcPts val="0"/>
              </a:spcAft>
              <a:buClr>
                <a:srgbClr val="000000"/>
              </a:buClr>
              <a:buSzPts val="1400"/>
              <a:buChar char="○"/>
            </a:pPr>
            <a:r>
              <a:rPr b="1" i="1" lang="en" sz="1400">
                <a:solidFill>
                  <a:srgbClr val="000000"/>
                </a:solidFill>
              </a:rPr>
              <a:t>Then we will iterate a loop  to choose edges from G as long as there will be edges in G</a:t>
            </a:r>
            <a:endParaRPr b="1" i="1" sz="1400">
              <a:solidFill>
                <a:srgbClr val="000000"/>
              </a:solidFill>
            </a:endParaRPr>
          </a:p>
          <a:p>
            <a:pPr indent="-317500" lvl="1" marL="914400" rtl="0" algn="l">
              <a:spcBef>
                <a:spcPts val="0"/>
              </a:spcBef>
              <a:spcAft>
                <a:spcPts val="0"/>
              </a:spcAft>
              <a:buClr>
                <a:srgbClr val="000000"/>
              </a:buClr>
              <a:buSzPts val="1400"/>
              <a:buChar char="○"/>
            </a:pPr>
            <a:r>
              <a:rPr b="1" i="1" lang="en" sz="1400">
                <a:solidFill>
                  <a:srgbClr val="000000"/>
                </a:solidFill>
              </a:rPr>
              <a:t>In this loop, we will add the vertices (u,v) of chosen edge e to C</a:t>
            </a:r>
            <a:endParaRPr b="1" i="1" sz="1400">
              <a:solidFill>
                <a:srgbClr val="000000"/>
              </a:solidFill>
            </a:endParaRPr>
          </a:p>
          <a:p>
            <a:pPr indent="-317500" lvl="1" marL="914400" rtl="0" algn="l">
              <a:spcBef>
                <a:spcPts val="0"/>
              </a:spcBef>
              <a:spcAft>
                <a:spcPts val="0"/>
              </a:spcAft>
              <a:buClr>
                <a:srgbClr val="000000"/>
              </a:buClr>
              <a:buSzPts val="1400"/>
              <a:buChar char="○"/>
            </a:pPr>
            <a:r>
              <a:rPr b="1" i="1" lang="en" sz="1400">
                <a:solidFill>
                  <a:srgbClr val="000000"/>
                </a:solidFill>
              </a:rPr>
              <a:t>Then , will remove all the incident edges f of u and v from G</a:t>
            </a:r>
            <a:endParaRPr b="1" i="1" sz="1400">
              <a:solidFill>
                <a:srgbClr val="000000"/>
              </a:solidFill>
            </a:endParaRPr>
          </a:p>
          <a:p>
            <a:pPr indent="-317500" lvl="1" marL="914400" rtl="0" algn="l">
              <a:spcBef>
                <a:spcPts val="0"/>
              </a:spcBef>
              <a:spcAft>
                <a:spcPts val="0"/>
              </a:spcAft>
              <a:buClr>
                <a:srgbClr val="000000"/>
              </a:buClr>
              <a:buSzPts val="1400"/>
              <a:buChar char="○"/>
            </a:pPr>
            <a:r>
              <a:rPr b="1" i="1" lang="en" sz="1400">
                <a:solidFill>
                  <a:srgbClr val="000000"/>
                </a:solidFill>
              </a:rPr>
              <a:t>After completion of iteration,  we will get the output C which will contain minimum number of vertices</a:t>
            </a:r>
            <a:endParaRPr b="1" i="1" sz="1400">
              <a:solidFill>
                <a:srgbClr val="000000"/>
              </a:solidFill>
            </a:endParaRPr>
          </a:p>
          <a:p>
            <a:pPr indent="0" lvl="0" marL="1371600" rtl="0" algn="l">
              <a:lnSpc>
                <a:spcPct val="50000"/>
              </a:lnSpc>
              <a:spcBef>
                <a:spcPts val="1200"/>
              </a:spcBef>
              <a:spcAft>
                <a:spcPts val="12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8"/>
          <p:cNvSpPr txBox="1"/>
          <p:nvPr>
            <p:ph type="title"/>
          </p:nvPr>
        </p:nvSpPr>
        <p:spPr>
          <a:xfrm>
            <a:off x="2545125" y="44142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2500"/>
              <a:t>Implemented Algorithms </a:t>
            </a:r>
            <a:endParaRPr sz="2300"/>
          </a:p>
        </p:txBody>
      </p:sp>
      <p:sp>
        <p:nvSpPr>
          <p:cNvPr id="410" name="Google Shape;410;p38"/>
          <p:cNvSpPr txBox="1"/>
          <p:nvPr>
            <p:ph idx="1" type="body"/>
          </p:nvPr>
        </p:nvSpPr>
        <p:spPr>
          <a:xfrm>
            <a:off x="2624100" y="1019175"/>
            <a:ext cx="6519900" cy="3506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b="1" lang="en" sz="1800">
                <a:solidFill>
                  <a:schemeClr val="dk1"/>
                </a:solidFill>
              </a:rPr>
              <a:t>APPROX-VERTEX-COVER:</a:t>
            </a:r>
            <a:endParaRPr b="1" sz="18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Pseudocode:</a:t>
            </a:r>
            <a:endParaRPr b="1" sz="1500">
              <a:solidFill>
                <a:schemeClr val="dk1"/>
              </a:solidFill>
            </a:endParaRPr>
          </a:p>
          <a:p>
            <a:pPr indent="0" lvl="0" marL="1371600" rtl="0" algn="l">
              <a:lnSpc>
                <a:spcPct val="50000"/>
              </a:lnSpc>
              <a:spcBef>
                <a:spcPts val="1200"/>
              </a:spcBef>
              <a:spcAft>
                <a:spcPts val="0"/>
              </a:spcAft>
              <a:buClr>
                <a:schemeClr val="dk2"/>
              </a:buClr>
              <a:buSzPts val="1100"/>
              <a:buFont typeface="Arial"/>
              <a:buNone/>
            </a:pPr>
            <a:r>
              <a:rPr lang="en" sz="1300">
                <a:solidFill>
                  <a:srgbClr val="000000"/>
                </a:solidFill>
              </a:rPr>
              <a:t>Algorithm:</a:t>
            </a:r>
            <a:r>
              <a:rPr b="1" lang="en" sz="1300">
                <a:solidFill>
                  <a:srgbClr val="000000"/>
                </a:solidFill>
              </a:rPr>
              <a:t>VertexCoverApprox(G, C)</a:t>
            </a:r>
            <a:endParaRPr b="1" sz="1300">
              <a:solidFill>
                <a:srgbClr val="000000"/>
              </a:solidFill>
            </a:endParaRPr>
          </a:p>
          <a:p>
            <a:pPr indent="0" lvl="0" marL="1828800" rtl="0" algn="l">
              <a:lnSpc>
                <a:spcPct val="50000"/>
              </a:lnSpc>
              <a:spcBef>
                <a:spcPts val="1200"/>
              </a:spcBef>
              <a:spcAft>
                <a:spcPts val="0"/>
              </a:spcAft>
              <a:buClr>
                <a:schemeClr val="dk2"/>
              </a:buClr>
              <a:buSzPts val="1100"/>
              <a:buFont typeface="Arial"/>
              <a:buNone/>
            </a:pPr>
            <a:r>
              <a:rPr b="1" lang="en" sz="1300">
                <a:solidFill>
                  <a:srgbClr val="000000"/>
                </a:solidFill>
              </a:rPr>
              <a:t>C</a:t>
            </a:r>
            <a:r>
              <a:rPr lang="en" sz="1300">
                <a:solidFill>
                  <a:srgbClr val="000000"/>
                </a:solidFill>
              </a:rPr>
              <a:t> := ∅;</a:t>
            </a:r>
            <a:endParaRPr sz="1300">
              <a:solidFill>
                <a:srgbClr val="000000"/>
              </a:solidFill>
            </a:endParaRPr>
          </a:p>
          <a:p>
            <a:pPr indent="0" lvl="0" marL="1828800" rtl="0" algn="l">
              <a:lnSpc>
                <a:spcPct val="50000"/>
              </a:lnSpc>
              <a:spcBef>
                <a:spcPts val="1200"/>
              </a:spcBef>
              <a:spcAft>
                <a:spcPts val="0"/>
              </a:spcAft>
              <a:buClr>
                <a:schemeClr val="dk2"/>
              </a:buClr>
              <a:buSzPts val="1100"/>
              <a:buFont typeface="Arial"/>
              <a:buNone/>
            </a:pPr>
            <a:r>
              <a:rPr lang="en" sz="1300">
                <a:solidFill>
                  <a:srgbClr val="000000"/>
                </a:solidFill>
              </a:rPr>
              <a:t>while</a:t>
            </a:r>
            <a:r>
              <a:rPr b="1" lang="en" sz="1300">
                <a:solidFill>
                  <a:srgbClr val="000000"/>
                </a:solidFill>
              </a:rPr>
              <a:t> G</a:t>
            </a:r>
            <a:r>
              <a:rPr lang="en" sz="1300">
                <a:solidFill>
                  <a:srgbClr val="000000"/>
                </a:solidFill>
              </a:rPr>
              <a:t> still has edges do</a:t>
            </a:r>
            <a:endParaRPr b="1" sz="1300">
              <a:solidFill>
                <a:srgbClr val="000000"/>
              </a:solidFill>
            </a:endParaRPr>
          </a:p>
          <a:p>
            <a:pPr indent="0" lvl="0" marL="2286000" rtl="0" algn="l">
              <a:lnSpc>
                <a:spcPct val="50000"/>
              </a:lnSpc>
              <a:spcBef>
                <a:spcPts val="1200"/>
              </a:spcBef>
              <a:spcAft>
                <a:spcPts val="0"/>
              </a:spcAft>
              <a:buClr>
                <a:schemeClr val="dk2"/>
              </a:buClr>
              <a:buSzPts val="1100"/>
              <a:buFont typeface="Arial"/>
              <a:buNone/>
            </a:pPr>
            <a:r>
              <a:rPr lang="en" sz="1300">
                <a:solidFill>
                  <a:srgbClr val="000000"/>
                </a:solidFill>
              </a:rPr>
              <a:t>select an edge </a:t>
            </a:r>
            <a:r>
              <a:rPr b="1" lang="en" sz="1300">
                <a:solidFill>
                  <a:srgbClr val="000000"/>
                </a:solidFill>
              </a:rPr>
              <a:t>e = (v, w)</a:t>
            </a:r>
            <a:r>
              <a:rPr lang="en" sz="1300">
                <a:solidFill>
                  <a:srgbClr val="000000"/>
                </a:solidFill>
              </a:rPr>
              <a:t> of </a:t>
            </a:r>
            <a:r>
              <a:rPr b="1" lang="en" sz="1300">
                <a:solidFill>
                  <a:srgbClr val="000000"/>
                </a:solidFill>
              </a:rPr>
              <a:t>G</a:t>
            </a:r>
            <a:r>
              <a:rPr lang="en" sz="1300">
                <a:solidFill>
                  <a:srgbClr val="000000"/>
                </a:solidFill>
              </a:rPr>
              <a:t>;</a:t>
            </a:r>
            <a:endParaRPr sz="1300">
              <a:solidFill>
                <a:srgbClr val="000000"/>
              </a:solidFill>
            </a:endParaRPr>
          </a:p>
          <a:p>
            <a:pPr indent="0" lvl="0" marL="2286000" rtl="0" algn="l">
              <a:lnSpc>
                <a:spcPct val="50000"/>
              </a:lnSpc>
              <a:spcBef>
                <a:spcPts val="1200"/>
              </a:spcBef>
              <a:spcAft>
                <a:spcPts val="0"/>
              </a:spcAft>
              <a:buClr>
                <a:schemeClr val="dk2"/>
              </a:buClr>
              <a:buSzPts val="1100"/>
              <a:buFont typeface="Arial"/>
              <a:buNone/>
            </a:pPr>
            <a:r>
              <a:rPr lang="en" sz="1300">
                <a:solidFill>
                  <a:srgbClr val="000000"/>
                </a:solidFill>
              </a:rPr>
              <a:t>add vertices </a:t>
            </a:r>
            <a:r>
              <a:rPr b="1" lang="en" sz="1300">
                <a:solidFill>
                  <a:srgbClr val="000000"/>
                </a:solidFill>
              </a:rPr>
              <a:t>v</a:t>
            </a:r>
            <a:r>
              <a:rPr lang="en" sz="1300">
                <a:solidFill>
                  <a:srgbClr val="000000"/>
                </a:solidFill>
              </a:rPr>
              <a:t> and </a:t>
            </a:r>
            <a:r>
              <a:rPr b="1" lang="en" sz="1300">
                <a:solidFill>
                  <a:srgbClr val="000000"/>
                </a:solidFill>
              </a:rPr>
              <a:t>w </a:t>
            </a:r>
            <a:r>
              <a:rPr lang="en" sz="1300">
                <a:solidFill>
                  <a:srgbClr val="000000"/>
                </a:solidFill>
              </a:rPr>
              <a:t>to </a:t>
            </a:r>
            <a:r>
              <a:rPr b="1" lang="en" sz="1300">
                <a:solidFill>
                  <a:srgbClr val="000000"/>
                </a:solidFill>
              </a:rPr>
              <a:t>C</a:t>
            </a:r>
            <a:r>
              <a:rPr lang="en" sz="1300">
                <a:solidFill>
                  <a:srgbClr val="000000"/>
                </a:solidFill>
              </a:rPr>
              <a:t>;</a:t>
            </a:r>
            <a:endParaRPr sz="1300">
              <a:solidFill>
                <a:srgbClr val="000000"/>
              </a:solidFill>
            </a:endParaRPr>
          </a:p>
          <a:p>
            <a:pPr indent="0" lvl="0" marL="2286000" rtl="0" algn="l">
              <a:lnSpc>
                <a:spcPct val="50000"/>
              </a:lnSpc>
              <a:spcBef>
                <a:spcPts val="1200"/>
              </a:spcBef>
              <a:spcAft>
                <a:spcPts val="0"/>
              </a:spcAft>
              <a:buClr>
                <a:schemeClr val="dk2"/>
              </a:buClr>
              <a:buSzPts val="1100"/>
              <a:buFont typeface="Arial"/>
              <a:buNone/>
            </a:pPr>
            <a:r>
              <a:rPr lang="en" sz="1300">
                <a:solidFill>
                  <a:srgbClr val="000000"/>
                </a:solidFill>
              </a:rPr>
              <a:t>for each edge</a:t>
            </a:r>
            <a:r>
              <a:rPr b="1" lang="en" sz="1300">
                <a:solidFill>
                  <a:srgbClr val="000000"/>
                </a:solidFill>
              </a:rPr>
              <a:t> f</a:t>
            </a:r>
            <a:r>
              <a:rPr lang="en" sz="1300">
                <a:solidFill>
                  <a:srgbClr val="000000"/>
                </a:solidFill>
              </a:rPr>
              <a:t> incident to </a:t>
            </a:r>
            <a:r>
              <a:rPr b="1" lang="en" sz="1300">
                <a:solidFill>
                  <a:srgbClr val="000000"/>
                </a:solidFill>
              </a:rPr>
              <a:t>v</a:t>
            </a:r>
            <a:r>
              <a:rPr lang="en" sz="1300">
                <a:solidFill>
                  <a:srgbClr val="000000"/>
                </a:solidFill>
              </a:rPr>
              <a:t> or </a:t>
            </a:r>
            <a:r>
              <a:rPr b="1" lang="en" sz="1300">
                <a:solidFill>
                  <a:srgbClr val="000000"/>
                </a:solidFill>
              </a:rPr>
              <a:t>w</a:t>
            </a:r>
            <a:endParaRPr b="1" sz="1300">
              <a:solidFill>
                <a:srgbClr val="000000"/>
              </a:solidFill>
            </a:endParaRPr>
          </a:p>
          <a:p>
            <a:pPr indent="0" lvl="0" marL="2743200" rtl="0" algn="l">
              <a:lnSpc>
                <a:spcPct val="50000"/>
              </a:lnSpc>
              <a:spcBef>
                <a:spcPts val="1200"/>
              </a:spcBef>
              <a:spcAft>
                <a:spcPts val="0"/>
              </a:spcAft>
              <a:buClr>
                <a:schemeClr val="dk2"/>
              </a:buClr>
              <a:buSzPts val="1100"/>
              <a:buFont typeface="Arial"/>
              <a:buNone/>
            </a:pPr>
            <a:r>
              <a:rPr lang="en" sz="1300">
                <a:solidFill>
                  <a:srgbClr val="000000"/>
                </a:solidFill>
              </a:rPr>
              <a:t>do</a:t>
            </a:r>
            <a:endParaRPr sz="1300">
              <a:solidFill>
                <a:srgbClr val="000000"/>
              </a:solidFill>
            </a:endParaRPr>
          </a:p>
          <a:p>
            <a:pPr indent="0" lvl="0" marL="2743200" rtl="0" algn="l">
              <a:lnSpc>
                <a:spcPct val="50000"/>
              </a:lnSpc>
              <a:spcBef>
                <a:spcPts val="1200"/>
              </a:spcBef>
              <a:spcAft>
                <a:spcPts val="0"/>
              </a:spcAft>
              <a:buClr>
                <a:schemeClr val="dk2"/>
              </a:buClr>
              <a:buSzPts val="1100"/>
              <a:buFont typeface="Arial"/>
              <a:buNone/>
            </a:pPr>
            <a:r>
              <a:rPr lang="en" sz="1300">
                <a:solidFill>
                  <a:srgbClr val="000000"/>
                </a:solidFill>
              </a:rPr>
              <a:t>remove </a:t>
            </a:r>
            <a:r>
              <a:rPr b="1" lang="en" sz="1300">
                <a:solidFill>
                  <a:srgbClr val="000000"/>
                </a:solidFill>
              </a:rPr>
              <a:t>f</a:t>
            </a:r>
            <a:r>
              <a:rPr lang="en" sz="1300">
                <a:solidFill>
                  <a:srgbClr val="000000"/>
                </a:solidFill>
              </a:rPr>
              <a:t> from </a:t>
            </a:r>
            <a:r>
              <a:rPr b="1" lang="en" sz="1300">
                <a:solidFill>
                  <a:srgbClr val="000000"/>
                </a:solidFill>
              </a:rPr>
              <a:t>G;</a:t>
            </a:r>
            <a:endParaRPr b="1" sz="1300">
              <a:solidFill>
                <a:srgbClr val="000000"/>
              </a:solidFill>
            </a:endParaRPr>
          </a:p>
          <a:p>
            <a:pPr indent="0" lvl="0" marL="2286000" rtl="0" algn="l">
              <a:lnSpc>
                <a:spcPct val="50000"/>
              </a:lnSpc>
              <a:spcBef>
                <a:spcPts val="1200"/>
              </a:spcBef>
              <a:spcAft>
                <a:spcPts val="0"/>
              </a:spcAft>
              <a:buClr>
                <a:schemeClr val="dk2"/>
              </a:buClr>
              <a:buSzPts val="1100"/>
              <a:buFont typeface="Arial"/>
              <a:buNone/>
            </a:pPr>
            <a:r>
              <a:rPr lang="en" sz="1300">
                <a:solidFill>
                  <a:srgbClr val="000000"/>
                </a:solidFill>
              </a:rPr>
              <a:t>end for</a:t>
            </a:r>
            <a:endParaRPr sz="1300">
              <a:solidFill>
                <a:srgbClr val="000000"/>
              </a:solidFill>
            </a:endParaRPr>
          </a:p>
          <a:p>
            <a:pPr indent="0" lvl="0" marL="1828800" rtl="0" algn="l">
              <a:lnSpc>
                <a:spcPct val="50000"/>
              </a:lnSpc>
              <a:spcBef>
                <a:spcPts val="1200"/>
              </a:spcBef>
              <a:spcAft>
                <a:spcPts val="0"/>
              </a:spcAft>
              <a:buClr>
                <a:schemeClr val="dk2"/>
              </a:buClr>
              <a:buSzPts val="1100"/>
              <a:buFont typeface="Arial"/>
              <a:buNone/>
            </a:pPr>
            <a:r>
              <a:rPr lang="en" sz="1300">
                <a:solidFill>
                  <a:srgbClr val="000000"/>
                </a:solidFill>
              </a:rPr>
              <a:t>end while</a:t>
            </a:r>
            <a:endParaRPr sz="1300">
              <a:solidFill>
                <a:srgbClr val="000000"/>
              </a:solidFill>
            </a:endParaRPr>
          </a:p>
          <a:p>
            <a:pPr indent="0" lvl="0" marL="1828800" rtl="0" algn="l">
              <a:lnSpc>
                <a:spcPct val="50000"/>
              </a:lnSpc>
              <a:spcBef>
                <a:spcPts val="1200"/>
              </a:spcBef>
              <a:spcAft>
                <a:spcPts val="0"/>
              </a:spcAft>
              <a:buClr>
                <a:schemeClr val="dk2"/>
              </a:buClr>
              <a:buSzPts val="1100"/>
              <a:buFont typeface="Arial"/>
              <a:buNone/>
            </a:pPr>
            <a:r>
              <a:rPr lang="en" sz="1300">
                <a:solidFill>
                  <a:srgbClr val="000000"/>
                </a:solidFill>
              </a:rPr>
              <a:t>return </a:t>
            </a:r>
            <a:r>
              <a:rPr b="1" lang="en" sz="1300">
                <a:solidFill>
                  <a:srgbClr val="000000"/>
                </a:solidFill>
              </a:rPr>
              <a:t>C</a:t>
            </a:r>
            <a:endParaRPr b="1" sz="1300">
              <a:solidFill>
                <a:srgbClr val="000000"/>
              </a:solidFill>
            </a:endParaRPr>
          </a:p>
          <a:p>
            <a:pPr indent="0" lvl="0" marL="1371600" rtl="0" algn="l">
              <a:lnSpc>
                <a:spcPct val="50000"/>
              </a:lnSpc>
              <a:spcBef>
                <a:spcPts val="1200"/>
              </a:spcBef>
              <a:spcAft>
                <a:spcPts val="1200"/>
              </a:spcAft>
              <a:buNone/>
            </a:pPr>
            <a:r>
              <a:t/>
            </a:r>
            <a:endParaRPr>
              <a:solidFill>
                <a:srgbClr val="000000"/>
              </a:solidFill>
            </a:endParaRPr>
          </a:p>
        </p:txBody>
      </p:sp>
      <p:pic>
        <p:nvPicPr>
          <p:cNvPr id="411" name="Google Shape;411;p38"/>
          <p:cNvPicPr preferRelativeResize="0"/>
          <p:nvPr/>
        </p:nvPicPr>
        <p:blipFill>
          <a:blip r:embed="rId3">
            <a:alphaModFix/>
          </a:blip>
          <a:stretch>
            <a:fillRect/>
          </a:stretch>
        </p:blipFill>
        <p:spPr>
          <a:xfrm>
            <a:off x="244675" y="904150"/>
            <a:ext cx="2240325" cy="3671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t>
            </a:r>
            <a:r>
              <a:rPr lang="en" sz="2100"/>
              <a:t>APPROX-VERTEX-COVER</a:t>
            </a:r>
            <a:endParaRPr sz="3300"/>
          </a:p>
        </p:txBody>
      </p:sp>
      <p:sp>
        <p:nvSpPr>
          <p:cNvPr id="417" name="Google Shape;417;p39"/>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418" name="Google Shape;418;p39"/>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419" name="Google Shape;419;p39"/>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420" name="Google Shape;420;p39"/>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421" name="Google Shape;421;p39"/>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422" name="Google Shape;422;p39"/>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423" name="Google Shape;423;p39"/>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424" name="Google Shape;424;p39"/>
          <p:cNvCxnSpPr>
            <a:endCxn id="418" idx="4"/>
          </p:cNvCxnSpPr>
          <p:nvPr/>
        </p:nvCxnSpPr>
        <p:spPr>
          <a:xfrm rot="10800000">
            <a:off x="3211100" y="2233625"/>
            <a:ext cx="21900" cy="690900"/>
          </a:xfrm>
          <a:prstGeom prst="straightConnector1">
            <a:avLst/>
          </a:prstGeom>
          <a:noFill/>
          <a:ln cap="flat" cmpd="sng" w="9525">
            <a:solidFill>
              <a:schemeClr val="dk2"/>
            </a:solidFill>
            <a:prstDash val="solid"/>
            <a:round/>
            <a:headEnd len="med" w="med" type="none"/>
            <a:tailEnd len="med" w="med" type="none"/>
          </a:ln>
        </p:spPr>
      </p:cxnSp>
      <p:sp>
        <p:nvSpPr>
          <p:cNvPr id="425" name="Google Shape;425;p39"/>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426" name="Google Shape;426;p39"/>
          <p:cNvCxnSpPr>
            <a:stCxn id="420" idx="6"/>
            <a:endCxn id="422"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39"/>
          <p:cNvCxnSpPr>
            <a:stCxn id="420" idx="4"/>
            <a:endCxn id="421"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39"/>
          <p:cNvCxnSpPr>
            <a:stCxn id="421" idx="6"/>
            <a:endCxn id="423"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39"/>
          <p:cNvCxnSpPr>
            <a:stCxn id="421" idx="7"/>
            <a:endCxn id="422"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39"/>
          <p:cNvCxnSpPr>
            <a:stCxn id="422" idx="5"/>
            <a:endCxn id="425"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39"/>
          <p:cNvCxnSpPr>
            <a:stCxn id="423" idx="0"/>
            <a:endCxn id="422"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39"/>
          <p:cNvCxnSpPr>
            <a:stCxn id="418" idx="6"/>
            <a:endCxn id="420"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0"/>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APPROX-VERTEX-COVER</a:t>
            </a:r>
            <a:endParaRPr sz="3300"/>
          </a:p>
        </p:txBody>
      </p:sp>
      <p:sp>
        <p:nvSpPr>
          <p:cNvPr id="438" name="Google Shape;438;p40"/>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439" name="Google Shape;439;p40"/>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440" name="Google Shape;440;p40"/>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441" name="Google Shape;441;p40"/>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442" name="Google Shape;442;p40"/>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443" name="Google Shape;443;p40"/>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444" name="Google Shape;444;p40"/>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445" name="Google Shape;445;p40"/>
          <p:cNvCxnSpPr>
            <a:endCxn id="439" idx="4"/>
          </p:cNvCxnSpPr>
          <p:nvPr/>
        </p:nvCxnSpPr>
        <p:spPr>
          <a:xfrm rot="10800000">
            <a:off x="3211100" y="2233625"/>
            <a:ext cx="21900" cy="690900"/>
          </a:xfrm>
          <a:prstGeom prst="straightConnector1">
            <a:avLst/>
          </a:prstGeom>
          <a:noFill/>
          <a:ln cap="flat" cmpd="sng" w="9525">
            <a:solidFill>
              <a:schemeClr val="dk2"/>
            </a:solidFill>
            <a:prstDash val="solid"/>
            <a:round/>
            <a:headEnd len="med" w="med" type="none"/>
            <a:tailEnd len="med" w="med" type="none"/>
          </a:ln>
        </p:spPr>
      </p:cxnSp>
      <p:sp>
        <p:nvSpPr>
          <p:cNvPr id="446" name="Google Shape;446;p40"/>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447" name="Google Shape;447;p40"/>
          <p:cNvCxnSpPr>
            <a:stCxn id="441" idx="6"/>
            <a:endCxn id="443" idx="2"/>
          </p:cNvCxnSpPr>
          <p:nvPr/>
        </p:nvCxnSpPr>
        <p:spPr>
          <a:xfrm>
            <a:off x="4442950" y="1991225"/>
            <a:ext cx="460200" cy="0"/>
          </a:xfrm>
          <a:prstGeom prst="straightConnector1">
            <a:avLst/>
          </a:prstGeom>
          <a:noFill/>
          <a:ln cap="flat" cmpd="sng" w="76200">
            <a:solidFill>
              <a:schemeClr val="dk1"/>
            </a:solidFill>
            <a:prstDash val="solid"/>
            <a:round/>
            <a:headEnd len="med" w="med" type="none"/>
            <a:tailEnd len="med" w="med" type="none"/>
          </a:ln>
        </p:spPr>
      </p:cxnSp>
      <p:cxnSp>
        <p:nvCxnSpPr>
          <p:cNvPr id="448" name="Google Shape;448;p40"/>
          <p:cNvCxnSpPr>
            <a:stCxn id="441" idx="4"/>
            <a:endCxn id="442"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40"/>
          <p:cNvCxnSpPr>
            <a:stCxn id="442" idx="6"/>
            <a:endCxn id="444"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40"/>
          <p:cNvCxnSpPr>
            <a:stCxn id="442" idx="7"/>
            <a:endCxn id="443"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40"/>
          <p:cNvCxnSpPr>
            <a:stCxn id="443" idx="5"/>
            <a:endCxn id="446"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40"/>
          <p:cNvCxnSpPr>
            <a:stCxn id="444" idx="0"/>
            <a:endCxn id="443"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40"/>
          <p:cNvCxnSpPr>
            <a:stCxn id="439" idx="6"/>
            <a:endCxn id="441"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1"/>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APPROX-VERTEX-COVER</a:t>
            </a:r>
            <a:endParaRPr sz="3300"/>
          </a:p>
        </p:txBody>
      </p:sp>
      <p:sp>
        <p:nvSpPr>
          <p:cNvPr id="459" name="Google Shape;459;p41"/>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460" name="Google Shape;460;p41"/>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461" name="Google Shape;461;p41"/>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462" name="Google Shape;462;p41"/>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463" name="Google Shape;463;p41"/>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464" name="Google Shape;464;p41"/>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465" name="Google Shape;465;p41"/>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466" name="Google Shape;466;p41"/>
          <p:cNvCxnSpPr>
            <a:endCxn id="460" idx="4"/>
          </p:cNvCxnSpPr>
          <p:nvPr/>
        </p:nvCxnSpPr>
        <p:spPr>
          <a:xfrm rot="10800000">
            <a:off x="3211100" y="2233625"/>
            <a:ext cx="21900" cy="690900"/>
          </a:xfrm>
          <a:prstGeom prst="straightConnector1">
            <a:avLst/>
          </a:prstGeom>
          <a:noFill/>
          <a:ln cap="flat" cmpd="sng" w="9525">
            <a:solidFill>
              <a:schemeClr val="dk2"/>
            </a:solidFill>
            <a:prstDash val="solid"/>
            <a:round/>
            <a:headEnd len="med" w="med" type="none"/>
            <a:tailEnd len="med" w="med" type="none"/>
          </a:ln>
        </p:spPr>
      </p:cxnSp>
      <p:sp>
        <p:nvSpPr>
          <p:cNvPr id="467" name="Google Shape;467;p41"/>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468" name="Google Shape;468;p41"/>
          <p:cNvCxnSpPr>
            <a:stCxn id="462" idx="6"/>
            <a:endCxn id="464" idx="2"/>
          </p:cNvCxnSpPr>
          <p:nvPr/>
        </p:nvCxnSpPr>
        <p:spPr>
          <a:xfrm>
            <a:off x="4442950" y="1991225"/>
            <a:ext cx="460200" cy="0"/>
          </a:xfrm>
          <a:prstGeom prst="straightConnector1">
            <a:avLst/>
          </a:prstGeom>
          <a:noFill/>
          <a:ln cap="flat" cmpd="sng" w="76200">
            <a:solidFill>
              <a:schemeClr val="dk1"/>
            </a:solidFill>
            <a:prstDash val="solid"/>
            <a:round/>
            <a:headEnd len="med" w="med" type="none"/>
            <a:tailEnd len="med" w="med" type="none"/>
          </a:ln>
        </p:spPr>
      </p:cxnSp>
      <p:cxnSp>
        <p:nvCxnSpPr>
          <p:cNvPr id="469" name="Google Shape;469;p41"/>
          <p:cNvCxnSpPr>
            <a:stCxn id="462" idx="4"/>
            <a:endCxn id="463"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41"/>
          <p:cNvCxnSpPr>
            <a:stCxn id="463" idx="6"/>
            <a:endCxn id="465"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41"/>
          <p:cNvCxnSpPr>
            <a:stCxn id="463" idx="7"/>
            <a:endCxn id="464"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41"/>
          <p:cNvCxnSpPr>
            <a:stCxn id="464" idx="5"/>
            <a:endCxn id="467"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41"/>
          <p:cNvCxnSpPr>
            <a:stCxn id="465" idx="0"/>
            <a:endCxn id="464"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41"/>
          <p:cNvCxnSpPr>
            <a:stCxn id="460" idx="6"/>
            <a:endCxn id="462"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475" name="Google Shape;475;p41"/>
          <p:cNvSpPr txBox="1"/>
          <p:nvPr/>
        </p:nvSpPr>
        <p:spPr>
          <a:xfrm>
            <a:off x="5656800" y="3792250"/>
            <a:ext cx="348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{C, D}</a:t>
            </a: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572000" y="1843775"/>
            <a:ext cx="4415700" cy="13182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Clr>
                <a:schemeClr val="dk2"/>
              </a:buClr>
              <a:buSzPct val="30985"/>
              <a:buFont typeface="Arial"/>
              <a:buNone/>
            </a:pPr>
            <a:r>
              <a:rPr lang="en" sz="3550">
                <a:solidFill>
                  <a:schemeClr val="lt1"/>
                </a:solidFill>
                <a:latin typeface="Lato"/>
                <a:ea typeface="Lato"/>
                <a:cs typeface="Lato"/>
                <a:sym typeface="Lato"/>
              </a:rPr>
              <a:t>Intro, Definition, Application</a:t>
            </a:r>
            <a:endParaRPr sz="3550">
              <a:solidFill>
                <a:schemeClr val="lt1"/>
              </a:solidFill>
              <a:latin typeface="Calibri"/>
              <a:ea typeface="Calibri"/>
              <a:cs typeface="Calibri"/>
              <a:sym typeface="Calibri"/>
            </a:endParaRPr>
          </a:p>
          <a:p>
            <a:pPr indent="0" lvl="0" marL="0" rtl="0" algn="ctr">
              <a:spcBef>
                <a:spcPts val="1600"/>
              </a:spcBef>
              <a:spcAft>
                <a:spcPts val="0"/>
              </a:spcAft>
              <a:buNone/>
            </a:pPr>
            <a:r>
              <a:rPr lang="en">
                <a:solidFill>
                  <a:schemeClr val="lt1"/>
                </a:solidFill>
                <a:latin typeface="Calibri"/>
                <a:ea typeface="Calibri"/>
                <a:cs typeface="Calibri"/>
                <a:sym typeface="Calibri"/>
              </a:rPr>
              <a:t>1805075</a:t>
            </a:r>
            <a:endParaRPr>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2"/>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APPROX-VERTEX-COVER</a:t>
            </a:r>
            <a:endParaRPr sz="3300"/>
          </a:p>
        </p:txBody>
      </p:sp>
      <p:sp>
        <p:nvSpPr>
          <p:cNvPr id="481" name="Google Shape;481;p42"/>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482" name="Google Shape;482;p42"/>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483" name="Google Shape;483;p42"/>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484" name="Google Shape;484;p42"/>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485" name="Google Shape;485;p42"/>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486" name="Google Shape;486;p42"/>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487" name="Google Shape;487;p42"/>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488" name="Google Shape;488;p42"/>
          <p:cNvCxnSpPr>
            <a:endCxn id="482" idx="4"/>
          </p:cNvCxnSpPr>
          <p:nvPr/>
        </p:nvCxnSpPr>
        <p:spPr>
          <a:xfrm rot="10800000">
            <a:off x="3211100" y="2233625"/>
            <a:ext cx="21900" cy="690900"/>
          </a:xfrm>
          <a:prstGeom prst="straightConnector1">
            <a:avLst/>
          </a:prstGeom>
          <a:noFill/>
          <a:ln cap="flat" cmpd="sng" w="9525">
            <a:solidFill>
              <a:schemeClr val="dk2"/>
            </a:solidFill>
            <a:prstDash val="solid"/>
            <a:round/>
            <a:headEnd len="med" w="med" type="none"/>
            <a:tailEnd len="med" w="med" type="none"/>
          </a:ln>
        </p:spPr>
      </p:cxnSp>
      <p:sp>
        <p:nvSpPr>
          <p:cNvPr id="489" name="Google Shape;489;p42"/>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490" name="Google Shape;490;p42"/>
          <p:cNvCxnSpPr>
            <a:stCxn id="485" idx="6"/>
            <a:endCxn id="487"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sp>
        <p:nvSpPr>
          <p:cNvPr id="491" name="Google Shape;491;p42"/>
          <p:cNvSpPr txBox="1"/>
          <p:nvPr/>
        </p:nvSpPr>
        <p:spPr>
          <a:xfrm>
            <a:off x="5656800" y="3792250"/>
            <a:ext cx="348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{C, D}</a:t>
            </a:r>
            <a:endParaRPr sz="1800">
              <a:solidFill>
                <a:schemeClr val="dk2"/>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APPROX-VERTEX-COVER</a:t>
            </a:r>
            <a:endParaRPr sz="3300"/>
          </a:p>
        </p:txBody>
      </p:sp>
      <p:sp>
        <p:nvSpPr>
          <p:cNvPr id="497" name="Google Shape;497;p43"/>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498" name="Google Shape;498;p43"/>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499" name="Google Shape;499;p43"/>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500" name="Google Shape;500;p43"/>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501" name="Google Shape;501;p43"/>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502" name="Google Shape;502;p43"/>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503" name="Google Shape;503;p43"/>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504" name="Google Shape;504;p43"/>
          <p:cNvCxnSpPr>
            <a:endCxn id="498" idx="4"/>
          </p:cNvCxnSpPr>
          <p:nvPr/>
        </p:nvCxnSpPr>
        <p:spPr>
          <a:xfrm rot="10800000">
            <a:off x="3211100" y="2233625"/>
            <a:ext cx="21900" cy="690900"/>
          </a:xfrm>
          <a:prstGeom prst="straightConnector1">
            <a:avLst/>
          </a:prstGeom>
          <a:noFill/>
          <a:ln cap="flat" cmpd="sng" w="76200">
            <a:solidFill>
              <a:schemeClr val="dk1"/>
            </a:solidFill>
            <a:prstDash val="solid"/>
            <a:round/>
            <a:headEnd len="med" w="med" type="none"/>
            <a:tailEnd len="med" w="med" type="none"/>
          </a:ln>
        </p:spPr>
      </p:cxnSp>
      <p:sp>
        <p:nvSpPr>
          <p:cNvPr id="505" name="Google Shape;505;p43"/>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506" name="Google Shape;506;p43"/>
          <p:cNvCxnSpPr>
            <a:stCxn id="501" idx="6"/>
            <a:endCxn id="503"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4"/>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APPROX-VERTEX-COVER</a:t>
            </a:r>
            <a:endParaRPr sz="3300"/>
          </a:p>
        </p:txBody>
      </p:sp>
      <p:sp>
        <p:nvSpPr>
          <p:cNvPr id="512" name="Google Shape;512;p44"/>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513" name="Google Shape;513;p44"/>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514" name="Google Shape;514;p44"/>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515" name="Google Shape;515;p44"/>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516" name="Google Shape;516;p44"/>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517" name="Google Shape;517;p44"/>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518" name="Google Shape;518;p44"/>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519" name="Google Shape;519;p44"/>
          <p:cNvCxnSpPr>
            <a:endCxn id="513" idx="4"/>
          </p:cNvCxnSpPr>
          <p:nvPr/>
        </p:nvCxnSpPr>
        <p:spPr>
          <a:xfrm rot="10800000">
            <a:off x="3211100" y="2233625"/>
            <a:ext cx="21900" cy="690900"/>
          </a:xfrm>
          <a:prstGeom prst="straightConnector1">
            <a:avLst/>
          </a:prstGeom>
          <a:noFill/>
          <a:ln cap="flat" cmpd="sng" w="76200">
            <a:solidFill>
              <a:schemeClr val="dk1"/>
            </a:solidFill>
            <a:prstDash val="solid"/>
            <a:round/>
            <a:headEnd len="med" w="med" type="none"/>
            <a:tailEnd len="med" w="med" type="none"/>
          </a:ln>
        </p:spPr>
      </p:cxnSp>
      <p:sp>
        <p:nvSpPr>
          <p:cNvPr id="520" name="Google Shape;520;p44"/>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521" name="Google Shape;521;p44"/>
          <p:cNvCxnSpPr>
            <a:stCxn id="516" idx="6"/>
            <a:endCxn id="518"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sp>
        <p:nvSpPr>
          <p:cNvPr id="522" name="Google Shape;522;p44"/>
          <p:cNvSpPr txBox="1"/>
          <p:nvPr/>
        </p:nvSpPr>
        <p:spPr>
          <a:xfrm>
            <a:off x="5656800" y="3792250"/>
            <a:ext cx="348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 C, D}</a:t>
            </a:r>
            <a:endParaRPr sz="1800">
              <a:solidFill>
                <a:schemeClr val="dk2"/>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5"/>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APPROX-VERTEX-COVER</a:t>
            </a:r>
            <a:endParaRPr sz="3300"/>
          </a:p>
        </p:txBody>
      </p:sp>
      <p:sp>
        <p:nvSpPr>
          <p:cNvPr id="528" name="Google Shape;528;p45"/>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529" name="Google Shape;529;p45"/>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530" name="Google Shape;530;p45"/>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531" name="Google Shape;531;p45"/>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532" name="Google Shape;532;p45"/>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533" name="Google Shape;533;p45"/>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534" name="Google Shape;534;p45"/>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535" name="Google Shape;535;p45"/>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536" name="Google Shape;536;p45"/>
          <p:cNvCxnSpPr>
            <a:stCxn id="532" idx="6"/>
            <a:endCxn id="534" idx="2"/>
          </p:cNvCxnSpPr>
          <p:nvPr/>
        </p:nvCxnSpPr>
        <p:spPr>
          <a:xfrm>
            <a:off x="4442950" y="3137975"/>
            <a:ext cx="460200" cy="0"/>
          </a:xfrm>
          <a:prstGeom prst="straightConnector1">
            <a:avLst/>
          </a:prstGeom>
          <a:noFill/>
          <a:ln cap="flat" cmpd="sng" w="76200">
            <a:solidFill>
              <a:schemeClr val="dk1"/>
            </a:solidFill>
            <a:prstDash val="solid"/>
            <a:round/>
            <a:headEnd len="med" w="med" type="none"/>
            <a:tailEnd len="med" w="med" type="none"/>
          </a:ln>
        </p:spPr>
      </p:cxnSp>
      <p:sp>
        <p:nvSpPr>
          <p:cNvPr id="537" name="Google Shape;537;p45"/>
          <p:cNvSpPr txBox="1"/>
          <p:nvPr/>
        </p:nvSpPr>
        <p:spPr>
          <a:xfrm>
            <a:off x="5656800" y="3792250"/>
            <a:ext cx="348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 C, D}</a:t>
            </a:r>
            <a:endParaRPr sz="1800">
              <a:solidFill>
                <a:schemeClr val="dk2"/>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6"/>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APPROX-VERTEX-COVER</a:t>
            </a:r>
            <a:endParaRPr sz="3300"/>
          </a:p>
        </p:txBody>
      </p:sp>
      <p:sp>
        <p:nvSpPr>
          <p:cNvPr id="543" name="Google Shape;543;p46"/>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544" name="Google Shape;544;p46"/>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545" name="Google Shape;545;p46"/>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546" name="Google Shape;546;p46"/>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547" name="Google Shape;547;p46"/>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548" name="Google Shape;548;p46"/>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549" name="Google Shape;549;p46"/>
          <p:cNvSpPr/>
          <p:nvPr/>
        </p:nvSpPr>
        <p:spPr>
          <a:xfrm>
            <a:off x="4903038" y="28956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550" name="Google Shape;550;p46"/>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551" name="Google Shape;551;p46"/>
          <p:cNvCxnSpPr>
            <a:stCxn id="547" idx="6"/>
            <a:endCxn id="549" idx="2"/>
          </p:cNvCxnSpPr>
          <p:nvPr/>
        </p:nvCxnSpPr>
        <p:spPr>
          <a:xfrm>
            <a:off x="4442950" y="3137975"/>
            <a:ext cx="460200" cy="0"/>
          </a:xfrm>
          <a:prstGeom prst="straightConnector1">
            <a:avLst/>
          </a:prstGeom>
          <a:noFill/>
          <a:ln cap="flat" cmpd="sng" w="76200">
            <a:solidFill>
              <a:schemeClr val="dk1"/>
            </a:solidFill>
            <a:prstDash val="solid"/>
            <a:round/>
            <a:headEnd len="med" w="med" type="none"/>
            <a:tailEnd len="med" w="med" type="none"/>
          </a:ln>
        </p:spPr>
      </p:cxnSp>
      <p:sp>
        <p:nvSpPr>
          <p:cNvPr id="552" name="Google Shape;552;p46"/>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 C, D, E, F}</a:t>
            </a:r>
            <a:endParaRPr sz="1800">
              <a:solidFill>
                <a:schemeClr val="dk2"/>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7"/>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Simulation of APPROX-VERTEX-COVER</a:t>
            </a:r>
            <a:endParaRPr sz="3300"/>
          </a:p>
        </p:txBody>
      </p:sp>
      <p:sp>
        <p:nvSpPr>
          <p:cNvPr id="558" name="Google Shape;558;p47"/>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559" name="Google Shape;559;p47"/>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560" name="Google Shape;560;p47"/>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561" name="Google Shape;561;p47"/>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562" name="Google Shape;562;p47"/>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563" name="Google Shape;563;p47"/>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564" name="Google Shape;564;p47"/>
          <p:cNvSpPr/>
          <p:nvPr/>
        </p:nvSpPr>
        <p:spPr>
          <a:xfrm>
            <a:off x="4903038" y="28956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565" name="Google Shape;565;p47"/>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sp>
        <p:nvSpPr>
          <p:cNvPr id="566" name="Google Shape;566;p47"/>
          <p:cNvSpPr txBox="1"/>
          <p:nvPr/>
        </p:nvSpPr>
        <p:spPr>
          <a:xfrm>
            <a:off x="4572000" y="4340650"/>
            <a:ext cx="274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Size : 6 </a:t>
            </a:r>
            <a:endParaRPr sz="1800">
              <a:solidFill>
                <a:schemeClr val="dk2"/>
              </a:solidFill>
              <a:latin typeface="Lato"/>
              <a:ea typeface="Lato"/>
              <a:cs typeface="Lato"/>
              <a:sym typeface="Lato"/>
            </a:endParaRPr>
          </a:p>
        </p:txBody>
      </p:sp>
      <p:sp>
        <p:nvSpPr>
          <p:cNvPr id="567" name="Google Shape;567;p47"/>
          <p:cNvSpPr txBox="1"/>
          <p:nvPr/>
        </p:nvSpPr>
        <p:spPr>
          <a:xfrm>
            <a:off x="457200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 C, D, E, F}</a:t>
            </a:r>
            <a:endParaRPr sz="1800">
              <a:solidFill>
                <a:schemeClr val="dk2"/>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8"/>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100"/>
              <a:t>Simulation of APPROX-VERTEX-COVER (Optimal Case Scenario)</a:t>
            </a:r>
            <a:endParaRPr sz="3300"/>
          </a:p>
        </p:txBody>
      </p:sp>
      <p:sp>
        <p:nvSpPr>
          <p:cNvPr id="573" name="Google Shape;573;p48"/>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574" name="Google Shape;574;p48"/>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575" name="Google Shape;575;p48"/>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576" name="Google Shape;576;p48"/>
          <p:cNvSpPr/>
          <p:nvPr/>
        </p:nvSpPr>
        <p:spPr>
          <a:xfrm>
            <a:off x="5054350" y="19912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577" name="Google Shape;577;p48"/>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cxnSp>
        <p:nvCxnSpPr>
          <p:cNvPr id="578" name="Google Shape;578;p48"/>
          <p:cNvCxnSpPr>
            <a:endCxn id="574" idx="4"/>
          </p:cNvCxnSpPr>
          <p:nvPr/>
        </p:nvCxnSpPr>
        <p:spPr>
          <a:xfrm rot="10800000">
            <a:off x="3211100" y="2233625"/>
            <a:ext cx="21900" cy="6909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48"/>
          <p:cNvCxnSpPr>
            <a:stCxn id="574" idx="6"/>
            <a:endCxn id="576" idx="2"/>
          </p:cNvCxnSpPr>
          <p:nvPr/>
        </p:nvCxnSpPr>
        <p:spPr>
          <a:xfrm>
            <a:off x="3468350" y="1991225"/>
            <a:ext cx="1586100" cy="2424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48"/>
          <p:cNvCxnSpPr>
            <a:stCxn id="575" idx="6"/>
            <a:endCxn id="577" idx="2"/>
          </p:cNvCxnSpPr>
          <p:nvPr/>
        </p:nvCxnSpPr>
        <p:spPr>
          <a:xfrm>
            <a:off x="3468350" y="3137975"/>
            <a:ext cx="460200" cy="0"/>
          </a:xfrm>
          <a:prstGeom prst="straightConnector1">
            <a:avLst/>
          </a:prstGeom>
          <a:noFill/>
          <a:ln cap="flat" cmpd="sng" w="9525">
            <a:solidFill>
              <a:schemeClr val="dk2"/>
            </a:solidFill>
            <a:prstDash val="solid"/>
            <a:round/>
            <a:headEnd len="med" w="med" type="none"/>
            <a:tailEnd len="med" w="med" type="none"/>
          </a:ln>
        </p:spPr>
      </p:cxnSp>
      <p:sp>
        <p:nvSpPr>
          <p:cNvPr id="581" name="Google Shape;581;p48"/>
          <p:cNvSpPr/>
          <p:nvPr/>
        </p:nvSpPr>
        <p:spPr>
          <a:xfrm>
            <a:off x="5054350" y="12640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cxnSp>
        <p:nvCxnSpPr>
          <p:cNvPr id="582" name="Google Shape;582;p48"/>
          <p:cNvCxnSpPr>
            <a:stCxn id="574" idx="7"/>
            <a:endCxn id="581" idx="2"/>
          </p:cNvCxnSpPr>
          <p:nvPr/>
        </p:nvCxnSpPr>
        <p:spPr>
          <a:xfrm flipH="1" rot="10800000">
            <a:off x="3393003" y="1506322"/>
            <a:ext cx="1661400" cy="31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9"/>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100"/>
              <a:t>Simulation of APPROX-VERTEX-COVER (</a:t>
            </a:r>
            <a:r>
              <a:rPr lang="en" sz="2100"/>
              <a:t>Optimal</a:t>
            </a:r>
            <a:r>
              <a:rPr lang="en" sz="2100"/>
              <a:t> Case Scenario)</a:t>
            </a:r>
            <a:endParaRPr sz="3300"/>
          </a:p>
        </p:txBody>
      </p:sp>
      <p:sp>
        <p:nvSpPr>
          <p:cNvPr id="588" name="Google Shape;588;p49"/>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589" name="Google Shape;589;p49"/>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590" name="Google Shape;590;p49"/>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591" name="Google Shape;591;p49"/>
          <p:cNvSpPr/>
          <p:nvPr/>
        </p:nvSpPr>
        <p:spPr>
          <a:xfrm>
            <a:off x="5054350" y="19912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592" name="Google Shape;592;p49"/>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cxnSp>
        <p:nvCxnSpPr>
          <p:cNvPr id="593" name="Google Shape;593;p49"/>
          <p:cNvCxnSpPr>
            <a:endCxn id="589" idx="4"/>
          </p:cNvCxnSpPr>
          <p:nvPr/>
        </p:nvCxnSpPr>
        <p:spPr>
          <a:xfrm rot="10800000">
            <a:off x="3211100" y="2233625"/>
            <a:ext cx="21900" cy="690900"/>
          </a:xfrm>
          <a:prstGeom prst="straightConnector1">
            <a:avLst/>
          </a:prstGeom>
          <a:noFill/>
          <a:ln cap="flat" cmpd="sng" w="76200">
            <a:solidFill>
              <a:schemeClr val="dk1"/>
            </a:solidFill>
            <a:prstDash val="solid"/>
            <a:round/>
            <a:headEnd len="med" w="med" type="none"/>
            <a:tailEnd len="med" w="med" type="none"/>
          </a:ln>
        </p:spPr>
      </p:cxnSp>
      <p:cxnSp>
        <p:nvCxnSpPr>
          <p:cNvPr id="594" name="Google Shape;594;p49"/>
          <p:cNvCxnSpPr>
            <a:stCxn id="589" idx="6"/>
            <a:endCxn id="591" idx="2"/>
          </p:cNvCxnSpPr>
          <p:nvPr/>
        </p:nvCxnSpPr>
        <p:spPr>
          <a:xfrm>
            <a:off x="3468350" y="1991225"/>
            <a:ext cx="1586100" cy="2424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49"/>
          <p:cNvCxnSpPr>
            <a:stCxn id="590" idx="6"/>
            <a:endCxn id="592" idx="2"/>
          </p:cNvCxnSpPr>
          <p:nvPr/>
        </p:nvCxnSpPr>
        <p:spPr>
          <a:xfrm>
            <a:off x="3468350" y="3137975"/>
            <a:ext cx="460200" cy="0"/>
          </a:xfrm>
          <a:prstGeom prst="straightConnector1">
            <a:avLst/>
          </a:prstGeom>
          <a:noFill/>
          <a:ln cap="flat" cmpd="sng" w="9525">
            <a:solidFill>
              <a:schemeClr val="dk2"/>
            </a:solidFill>
            <a:prstDash val="solid"/>
            <a:round/>
            <a:headEnd len="med" w="med" type="none"/>
            <a:tailEnd len="med" w="med" type="none"/>
          </a:ln>
        </p:spPr>
      </p:cxnSp>
      <p:sp>
        <p:nvSpPr>
          <p:cNvPr id="596" name="Google Shape;596;p49"/>
          <p:cNvSpPr/>
          <p:nvPr/>
        </p:nvSpPr>
        <p:spPr>
          <a:xfrm>
            <a:off x="5054350" y="12640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cxnSp>
        <p:nvCxnSpPr>
          <p:cNvPr id="597" name="Google Shape;597;p49"/>
          <p:cNvCxnSpPr>
            <a:stCxn id="589" idx="7"/>
            <a:endCxn id="596" idx="2"/>
          </p:cNvCxnSpPr>
          <p:nvPr/>
        </p:nvCxnSpPr>
        <p:spPr>
          <a:xfrm flipH="1" rot="10800000">
            <a:off x="3393003" y="1506322"/>
            <a:ext cx="1661400" cy="31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0"/>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100"/>
              <a:t>Simulation of APPROX-VERTEX-COVER (</a:t>
            </a:r>
            <a:r>
              <a:rPr lang="en" sz="2100"/>
              <a:t>Optimal</a:t>
            </a:r>
            <a:r>
              <a:rPr lang="en" sz="2100"/>
              <a:t> Case Scenario)</a:t>
            </a:r>
            <a:endParaRPr sz="3300"/>
          </a:p>
        </p:txBody>
      </p:sp>
      <p:sp>
        <p:nvSpPr>
          <p:cNvPr id="603" name="Google Shape;603;p50"/>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604" name="Google Shape;604;p50"/>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605" name="Google Shape;605;p50"/>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606" name="Google Shape;606;p50"/>
          <p:cNvSpPr/>
          <p:nvPr/>
        </p:nvSpPr>
        <p:spPr>
          <a:xfrm>
            <a:off x="5054350" y="19912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607" name="Google Shape;607;p50"/>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cxnSp>
        <p:nvCxnSpPr>
          <p:cNvPr id="608" name="Google Shape;608;p50"/>
          <p:cNvCxnSpPr>
            <a:endCxn id="604" idx="4"/>
          </p:cNvCxnSpPr>
          <p:nvPr/>
        </p:nvCxnSpPr>
        <p:spPr>
          <a:xfrm rot="10800000">
            <a:off x="3211100" y="2233625"/>
            <a:ext cx="21900" cy="690900"/>
          </a:xfrm>
          <a:prstGeom prst="straightConnector1">
            <a:avLst/>
          </a:prstGeom>
          <a:noFill/>
          <a:ln cap="flat" cmpd="sng" w="76200">
            <a:solidFill>
              <a:schemeClr val="dk1"/>
            </a:solidFill>
            <a:prstDash val="solid"/>
            <a:round/>
            <a:headEnd len="med" w="med" type="none"/>
            <a:tailEnd len="med" w="med" type="none"/>
          </a:ln>
        </p:spPr>
      </p:cxnSp>
      <p:cxnSp>
        <p:nvCxnSpPr>
          <p:cNvPr id="609" name="Google Shape;609;p50"/>
          <p:cNvCxnSpPr>
            <a:stCxn id="604" idx="6"/>
            <a:endCxn id="606" idx="2"/>
          </p:cNvCxnSpPr>
          <p:nvPr/>
        </p:nvCxnSpPr>
        <p:spPr>
          <a:xfrm>
            <a:off x="3468350" y="1991225"/>
            <a:ext cx="1586100" cy="2424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50"/>
          <p:cNvCxnSpPr>
            <a:stCxn id="605" idx="6"/>
            <a:endCxn id="607" idx="2"/>
          </p:cNvCxnSpPr>
          <p:nvPr/>
        </p:nvCxnSpPr>
        <p:spPr>
          <a:xfrm>
            <a:off x="3468350" y="3137975"/>
            <a:ext cx="460200" cy="0"/>
          </a:xfrm>
          <a:prstGeom prst="straightConnector1">
            <a:avLst/>
          </a:prstGeom>
          <a:noFill/>
          <a:ln cap="flat" cmpd="sng" w="9525">
            <a:solidFill>
              <a:schemeClr val="dk2"/>
            </a:solidFill>
            <a:prstDash val="solid"/>
            <a:round/>
            <a:headEnd len="med" w="med" type="none"/>
            <a:tailEnd len="med" w="med" type="none"/>
          </a:ln>
        </p:spPr>
      </p:cxnSp>
      <p:sp>
        <p:nvSpPr>
          <p:cNvPr id="611" name="Google Shape;611;p50"/>
          <p:cNvSpPr/>
          <p:nvPr/>
        </p:nvSpPr>
        <p:spPr>
          <a:xfrm>
            <a:off x="5054350" y="12640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cxnSp>
        <p:nvCxnSpPr>
          <p:cNvPr id="612" name="Google Shape;612;p50"/>
          <p:cNvCxnSpPr>
            <a:stCxn id="604" idx="7"/>
            <a:endCxn id="611" idx="2"/>
          </p:cNvCxnSpPr>
          <p:nvPr/>
        </p:nvCxnSpPr>
        <p:spPr>
          <a:xfrm flipH="1" rot="10800000">
            <a:off x="3393003" y="1506322"/>
            <a:ext cx="1661400" cy="313500"/>
          </a:xfrm>
          <a:prstGeom prst="straightConnector1">
            <a:avLst/>
          </a:prstGeom>
          <a:noFill/>
          <a:ln cap="flat" cmpd="sng" w="9525">
            <a:solidFill>
              <a:schemeClr val="dk2"/>
            </a:solidFill>
            <a:prstDash val="solid"/>
            <a:round/>
            <a:headEnd len="med" w="med" type="none"/>
            <a:tailEnd len="med" w="med" type="none"/>
          </a:ln>
        </p:spPr>
      </p:cxnSp>
      <p:sp>
        <p:nvSpPr>
          <p:cNvPr id="613" name="Google Shape;613;p50"/>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a:t>
            </a:r>
            <a:endParaRPr sz="1800">
              <a:solidFill>
                <a:schemeClr val="dk2"/>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1"/>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100"/>
              <a:t>Simulation of APPROX-VERTEX-COVER (</a:t>
            </a:r>
            <a:r>
              <a:rPr lang="en" sz="2100"/>
              <a:t>Optimal</a:t>
            </a:r>
            <a:r>
              <a:rPr lang="en" sz="2100"/>
              <a:t> Case Scenario)</a:t>
            </a:r>
            <a:endParaRPr sz="3300"/>
          </a:p>
        </p:txBody>
      </p:sp>
      <p:sp>
        <p:nvSpPr>
          <p:cNvPr id="619" name="Google Shape;619;p51"/>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620" name="Google Shape;620;p51"/>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621" name="Google Shape;621;p51"/>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622" name="Google Shape;622;p51"/>
          <p:cNvSpPr/>
          <p:nvPr/>
        </p:nvSpPr>
        <p:spPr>
          <a:xfrm>
            <a:off x="5054350" y="19912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623" name="Google Shape;623;p51"/>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624" name="Google Shape;624;p51"/>
          <p:cNvSpPr/>
          <p:nvPr/>
        </p:nvSpPr>
        <p:spPr>
          <a:xfrm>
            <a:off x="5054350" y="12640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625" name="Google Shape;625;p51"/>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and Basic Concept</a:t>
            </a:r>
            <a:endParaRPr/>
          </a:p>
        </p:txBody>
      </p:sp>
      <p:sp>
        <p:nvSpPr>
          <p:cNvPr id="90" name="Google Shape;90;p16"/>
          <p:cNvSpPr txBox="1"/>
          <p:nvPr>
            <p:ph idx="1" type="body"/>
          </p:nvPr>
        </p:nvSpPr>
        <p:spPr>
          <a:xfrm>
            <a:off x="2400250" y="1485125"/>
            <a:ext cx="6519900" cy="1615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u="sng">
                <a:solidFill>
                  <a:schemeClr val="dk1"/>
                </a:solidFill>
              </a:rPr>
              <a:t>Definition:</a:t>
            </a:r>
            <a:endParaRPr b="1" sz="5200" u="sng">
              <a:solidFill>
                <a:schemeClr val="dk1"/>
              </a:solidFill>
            </a:endParaRPr>
          </a:p>
          <a:p>
            <a:pPr indent="-317500" lvl="0" marL="457200" rtl="0" algn="l">
              <a:lnSpc>
                <a:spcPct val="100000"/>
              </a:lnSpc>
              <a:spcBef>
                <a:spcPts val="1200"/>
              </a:spcBef>
              <a:spcAft>
                <a:spcPts val="0"/>
              </a:spcAft>
              <a:buClr>
                <a:schemeClr val="dk1"/>
              </a:buClr>
              <a:buSzPct val="100000"/>
              <a:buChar char="●"/>
            </a:pPr>
            <a:r>
              <a:rPr b="1" lang="en" sz="5600">
                <a:solidFill>
                  <a:schemeClr val="dk1"/>
                </a:solidFill>
              </a:rPr>
              <a:t>A vertex cover of a graph is a set of vertices such that each edge in the graph is incident to at least one vertex in the set.</a:t>
            </a:r>
            <a:endParaRPr b="1" sz="5600">
              <a:solidFill>
                <a:schemeClr val="dk1"/>
              </a:solidFill>
            </a:endParaRPr>
          </a:p>
          <a:p>
            <a:pPr indent="-317500" lvl="0" marL="457200" rtl="0" algn="l">
              <a:lnSpc>
                <a:spcPct val="100000"/>
              </a:lnSpc>
              <a:spcBef>
                <a:spcPts val="1200"/>
              </a:spcBef>
              <a:spcAft>
                <a:spcPts val="0"/>
              </a:spcAft>
              <a:buClr>
                <a:schemeClr val="dk1"/>
              </a:buClr>
              <a:buSzPct val="100000"/>
              <a:buChar char="●"/>
            </a:pPr>
            <a:r>
              <a:rPr b="1" lang="en" sz="5600">
                <a:solidFill>
                  <a:schemeClr val="dk1"/>
                </a:solidFill>
              </a:rPr>
              <a:t>In simpler terms, it is a group of vertices strategically chosen to cover all connections within the graph.</a:t>
            </a:r>
            <a:endParaRPr b="1">
              <a:solidFill>
                <a:schemeClr val="dk1"/>
              </a:solidFill>
            </a:endParaRPr>
          </a:p>
          <a:p>
            <a:pPr indent="0" lvl="0" marL="457200" rtl="0" algn="l">
              <a:lnSpc>
                <a:spcPct val="100000"/>
              </a:lnSpc>
              <a:spcBef>
                <a:spcPts val="1200"/>
              </a:spcBef>
              <a:spcAft>
                <a:spcPts val="0"/>
              </a:spcAft>
              <a:buNone/>
            </a:pPr>
            <a:r>
              <a:t/>
            </a:r>
            <a:endParaRPr b="1">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t/>
            </a:r>
            <a:endParaRPr b="1">
              <a:solidFill>
                <a:schemeClr val="dk1"/>
              </a:solidFill>
              <a:latin typeface="Arial"/>
              <a:ea typeface="Arial"/>
              <a:cs typeface="Arial"/>
              <a:sym typeface="Arial"/>
            </a:endParaRPr>
          </a:p>
          <a:p>
            <a:pPr indent="0" lvl="0" marL="457200" rtl="0" algn="l">
              <a:lnSpc>
                <a:spcPct val="100000"/>
              </a:lnSpc>
              <a:spcBef>
                <a:spcPts val="1200"/>
              </a:spcBef>
              <a:spcAft>
                <a:spcPts val="0"/>
              </a:spcAft>
              <a:buNone/>
            </a:pPr>
            <a:r>
              <a:t/>
            </a:r>
            <a:endParaRPr b="1">
              <a:solidFill>
                <a:schemeClr val="dk1"/>
              </a:solidFill>
              <a:latin typeface="Arial"/>
              <a:ea typeface="Arial"/>
              <a:cs typeface="Arial"/>
              <a:sym typeface="Arial"/>
            </a:endParaRPr>
          </a:p>
          <a:p>
            <a:pPr indent="0" lvl="0" marL="0" rtl="0" algn="l">
              <a:spcBef>
                <a:spcPts val="120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91" name="Google Shape;91;p16"/>
          <p:cNvSpPr txBox="1"/>
          <p:nvPr/>
        </p:nvSpPr>
        <p:spPr>
          <a:xfrm>
            <a:off x="2400250" y="2904875"/>
            <a:ext cx="6569100" cy="12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Given an undirected graph or simply a graph is a pair G = (V,E) where V ≠∅  is a set of vertices and E ⊆ {{u,v} ⊆ V : u ≠v} is a set of edges. </a:t>
            </a:r>
            <a:endParaRPr b="1">
              <a:solidFill>
                <a:schemeClr val="dk1"/>
              </a:solidFill>
              <a:latin typeface="Lato"/>
              <a:ea typeface="Lato"/>
              <a:cs typeface="Lato"/>
              <a:sym typeface="Lato"/>
            </a:endParaRPr>
          </a:p>
          <a:p>
            <a:pPr indent="0" lvl="0" marL="457200" rtl="0" algn="l">
              <a:spcBef>
                <a:spcPts val="1200"/>
              </a:spcBef>
              <a:spcAft>
                <a:spcPts val="0"/>
              </a:spcAft>
              <a:buClr>
                <a:schemeClr val="dk2"/>
              </a:buClr>
              <a:buSzPts val="1100"/>
              <a:buFont typeface="Arial"/>
              <a:buNone/>
            </a:pPr>
            <a:r>
              <a:rPr b="1" lang="en">
                <a:solidFill>
                  <a:schemeClr val="dk1"/>
                </a:solidFill>
                <a:latin typeface="Lato"/>
                <a:ea typeface="Lato"/>
                <a:cs typeface="Lato"/>
                <a:sym typeface="Lato"/>
              </a:rPr>
              <a:t>A vertex cover of a graph G = (V,E) is a set S ⊆ V such that for every edge {u,v} 𝞊  E we have {u,v} ∩  S ≠ ∅ </a:t>
            </a:r>
            <a:endParaRPr b="1">
              <a:solidFill>
                <a:schemeClr val="dk1"/>
              </a:solidFill>
              <a:latin typeface="Lato"/>
              <a:ea typeface="Lato"/>
              <a:cs typeface="Lato"/>
              <a:sym typeface="Lato"/>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2"/>
          <p:cNvSpPr txBox="1"/>
          <p:nvPr>
            <p:ph type="title"/>
          </p:nvPr>
        </p:nvSpPr>
        <p:spPr>
          <a:xfrm>
            <a:off x="2400250" y="518275"/>
            <a:ext cx="6321600" cy="635400"/>
          </a:xfrm>
          <a:prstGeom prst="rect">
            <a:avLst/>
          </a:prstGeom>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100"/>
              <a:t>Simulation of APPROX-VERTEX-COVER (</a:t>
            </a:r>
            <a:r>
              <a:rPr lang="en" sz="2100"/>
              <a:t>Optimal</a:t>
            </a:r>
            <a:r>
              <a:rPr lang="en" sz="2100"/>
              <a:t> Case Scenario)</a:t>
            </a:r>
            <a:endParaRPr sz="3300"/>
          </a:p>
        </p:txBody>
      </p:sp>
      <p:sp>
        <p:nvSpPr>
          <p:cNvPr id="631" name="Google Shape;631;p52"/>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632" name="Google Shape;632;p52"/>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633" name="Google Shape;633;p52"/>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634" name="Google Shape;634;p52"/>
          <p:cNvSpPr/>
          <p:nvPr/>
        </p:nvSpPr>
        <p:spPr>
          <a:xfrm>
            <a:off x="5054350" y="19912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635" name="Google Shape;635;p52"/>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636" name="Google Shape;636;p52"/>
          <p:cNvSpPr/>
          <p:nvPr/>
        </p:nvSpPr>
        <p:spPr>
          <a:xfrm>
            <a:off x="5054350" y="12640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637" name="Google Shape;637;p52"/>
          <p:cNvSpPr txBox="1"/>
          <p:nvPr/>
        </p:nvSpPr>
        <p:spPr>
          <a:xfrm>
            <a:off x="5681100" y="3399950"/>
            <a:ext cx="348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Vertex Cover Set Size = 2</a:t>
            </a:r>
            <a:endParaRPr sz="1800">
              <a:solidFill>
                <a:schemeClr val="dk2"/>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3"/>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643" name="Google Shape;643;p53"/>
          <p:cNvSpPr/>
          <p:nvPr/>
        </p:nvSpPr>
        <p:spPr>
          <a:xfrm>
            <a:off x="2953850" y="2079800"/>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644" name="Google Shape;644;p53"/>
          <p:cNvSpPr/>
          <p:nvPr/>
        </p:nvSpPr>
        <p:spPr>
          <a:xfrm>
            <a:off x="29538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645" name="Google Shape;645;p53"/>
          <p:cNvSpPr/>
          <p:nvPr/>
        </p:nvSpPr>
        <p:spPr>
          <a:xfrm>
            <a:off x="2953850" y="126402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646" name="Google Shape;646;p53"/>
          <p:cNvSpPr/>
          <p:nvPr/>
        </p:nvSpPr>
        <p:spPr>
          <a:xfrm>
            <a:off x="68522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647" name="Google Shape;647;p53"/>
          <p:cNvSpPr/>
          <p:nvPr/>
        </p:nvSpPr>
        <p:spPr>
          <a:xfrm>
            <a:off x="6852238" y="2079788"/>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648" name="Google Shape;648;p53"/>
          <p:cNvSpPr/>
          <p:nvPr/>
        </p:nvSpPr>
        <p:spPr>
          <a:xfrm>
            <a:off x="6852250" y="12640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649" name="Google Shape;649;p53"/>
          <p:cNvCxnSpPr>
            <a:stCxn id="645" idx="6"/>
            <a:endCxn id="648" idx="2"/>
          </p:cNvCxnSpPr>
          <p:nvPr/>
        </p:nvCxnSpPr>
        <p:spPr>
          <a:xfrm>
            <a:off x="3468350" y="1506425"/>
            <a:ext cx="3384000" cy="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53"/>
          <p:cNvCxnSpPr>
            <a:stCxn id="643" idx="6"/>
            <a:endCxn id="647" idx="2"/>
          </p:cNvCxnSpPr>
          <p:nvPr/>
        </p:nvCxnSpPr>
        <p:spPr>
          <a:xfrm>
            <a:off x="3468350" y="2322200"/>
            <a:ext cx="3384000" cy="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53"/>
          <p:cNvCxnSpPr>
            <a:stCxn id="644" idx="6"/>
            <a:endCxn id="646" idx="2"/>
          </p:cNvCxnSpPr>
          <p:nvPr/>
        </p:nvCxnSpPr>
        <p:spPr>
          <a:xfrm>
            <a:off x="3468350" y="3137975"/>
            <a:ext cx="3384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4"/>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657" name="Google Shape;657;p54"/>
          <p:cNvSpPr/>
          <p:nvPr/>
        </p:nvSpPr>
        <p:spPr>
          <a:xfrm>
            <a:off x="2953850" y="2079800"/>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658" name="Google Shape;658;p54"/>
          <p:cNvSpPr/>
          <p:nvPr/>
        </p:nvSpPr>
        <p:spPr>
          <a:xfrm>
            <a:off x="29538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659" name="Google Shape;659;p54"/>
          <p:cNvSpPr/>
          <p:nvPr/>
        </p:nvSpPr>
        <p:spPr>
          <a:xfrm>
            <a:off x="2953850" y="126402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660" name="Google Shape;660;p54"/>
          <p:cNvSpPr/>
          <p:nvPr/>
        </p:nvSpPr>
        <p:spPr>
          <a:xfrm>
            <a:off x="68522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661" name="Google Shape;661;p54"/>
          <p:cNvSpPr/>
          <p:nvPr/>
        </p:nvSpPr>
        <p:spPr>
          <a:xfrm>
            <a:off x="6852238" y="2079788"/>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662" name="Google Shape;662;p54"/>
          <p:cNvSpPr/>
          <p:nvPr/>
        </p:nvSpPr>
        <p:spPr>
          <a:xfrm>
            <a:off x="6852250" y="12640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663" name="Google Shape;663;p54"/>
          <p:cNvCxnSpPr>
            <a:stCxn id="659" idx="6"/>
            <a:endCxn id="662" idx="2"/>
          </p:cNvCxnSpPr>
          <p:nvPr/>
        </p:nvCxnSpPr>
        <p:spPr>
          <a:xfrm>
            <a:off x="3468350" y="1506425"/>
            <a:ext cx="3384000" cy="0"/>
          </a:xfrm>
          <a:prstGeom prst="straightConnector1">
            <a:avLst/>
          </a:prstGeom>
          <a:noFill/>
          <a:ln cap="flat" cmpd="sng" w="76200">
            <a:solidFill>
              <a:schemeClr val="dk1"/>
            </a:solidFill>
            <a:prstDash val="solid"/>
            <a:round/>
            <a:headEnd len="med" w="med" type="none"/>
            <a:tailEnd len="med" w="med" type="none"/>
          </a:ln>
        </p:spPr>
      </p:cxnSp>
      <p:cxnSp>
        <p:nvCxnSpPr>
          <p:cNvPr id="664" name="Google Shape;664;p54"/>
          <p:cNvCxnSpPr>
            <a:stCxn id="657" idx="6"/>
            <a:endCxn id="661" idx="2"/>
          </p:cNvCxnSpPr>
          <p:nvPr/>
        </p:nvCxnSpPr>
        <p:spPr>
          <a:xfrm>
            <a:off x="3468350" y="2322200"/>
            <a:ext cx="3384000" cy="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54"/>
          <p:cNvCxnSpPr>
            <a:stCxn id="658" idx="6"/>
            <a:endCxn id="660" idx="2"/>
          </p:cNvCxnSpPr>
          <p:nvPr/>
        </p:nvCxnSpPr>
        <p:spPr>
          <a:xfrm>
            <a:off x="3468350" y="3137975"/>
            <a:ext cx="3384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5"/>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671" name="Google Shape;671;p55"/>
          <p:cNvSpPr/>
          <p:nvPr/>
        </p:nvSpPr>
        <p:spPr>
          <a:xfrm>
            <a:off x="2953850" y="2079800"/>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672" name="Google Shape;672;p55"/>
          <p:cNvSpPr/>
          <p:nvPr/>
        </p:nvSpPr>
        <p:spPr>
          <a:xfrm>
            <a:off x="29538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673" name="Google Shape;673;p55"/>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674" name="Google Shape;674;p55"/>
          <p:cNvSpPr/>
          <p:nvPr/>
        </p:nvSpPr>
        <p:spPr>
          <a:xfrm>
            <a:off x="68522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675" name="Google Shape;675;p55"/>
          <p:cNvSpPr/>
          <p:nvPr/>
        </p:nvSpPr>
        <p:spPr>
          <a:xfrm>
            <a:off x="6852238" y="2079788"/>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676" name="Google Shape;676;p55"/>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677" name="Google Shape;677;p55"/>
          <p:cNvCxnSpPr>
            <a:stCxn id="673" idx="6"/>
            <a:endCxn id="676" idx="2"/>
          </p:cNvCxnSpPr>
          <p:nvPr/>
        </p:nvCxnSpPr>
        <p:spPr>
          <a:xfrm>
            <a:off x="3468350" y="1506425"/>
            <a:ext cx="3384000" cy="0"/>
          </a:xfrm>
          <a:prstGeom prst="straightConnector1">
            <a:avLst/>
          </a:prstGeom>
          <a:noFill/>
          <a:ln cap="flat" cmpd="sng" w="76200">
            <a:solidFill>
              <a:schemeClr val="dk1"/>
            </a:solidFill>
            <a:prstDash val="solid"/>
            <a:round/>
            <a:headEnd len="med" w="med" type="none"/>
            <a:tailEnd len="med" w="med" type="none"/>
          </a:ln>
        </p:spPr>
      </p:cxnSp>
      <p:cxnSp>
        <p:nvCxnSpPr>
          <p:cNvPr id="678" name="Google Shape;678;p55"/>
          <p:cNvCxnSpPr>
            <a:stCxn id="671" idx="6"/>
            <a:endCxn id="675" idx="2"/>
          </p:cNvCxnSpPr>
          <p:nvPr/>
        </p:nvCxnSpPr>
        <p:spPr>
          <a:xfrm>
            <a:off x="3468350" y="2322200"/>
            <a:ext cx="3384000" cy="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55"/>
          <p:cNvCxnSpPr>
            <a:stCxn id="672" idx="6"/>
            <a:endCxn id="674" idx="2"/>
          </p:cNvCxnSpPr>
          <p:nvPr/>
        </p:nvCxnSpPr>
        <p:spPr>
          <a:xfrm>
            <a:off x="3468350" y="3137975"/>
            <a:ext cx="3384000" cy="0"/>
          </a:xfrm>
          <a:prstGeom prst="straightConnector1">
            <a:avLst/>
          </a:prstGeom>
          <a:noFill/>
          <a:ln cap="flat" cmpd="sng" w="9525">
            <a:solidFill>
              <a:schemeClr val="dk2"/>
            </a:solidFill>
            <a:prstDash val="solid"/>
            <a:round/>
            <a:headEnd len="med" w="med" type="none"/>
            <a:tailEnd len="med" w="med" type="none"/>
          </a:ln>
        </p:spPr>
      </p:cxnSp>
      <p:sp>
        <p:nvSpPr>
          <p:cNvPr id="680" name="Google Shape;680;p55"/>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{C, F}</a:t>
            </a:r>
            <a:endParaRPr sz="1800">
              <a:solidFill>
                <a:schemeClr val="dk2"/>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6"/>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686" name="Google Shape;686;p56"/>
          <p:cNvSpPr/>
          <p:nvPr/>
        </p:nvSpPr>
        <p:spPr>
          <a:xfrm>
            <a:off x="2953850" y="2079800"/>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687" name="Google Shape;687;p56"/>
          <p:cNvSpPr/>
          <p:nvPr/>
        </p:nvSpPr>
        <p:spPr>
          <a:xfrm>
            <a:off x="29538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688" name="Google Shape;688;p56"/>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689" name="Google Shape;689;p56"/>
          <p:cNvSpPr/>
          <p:nvPr/>
        </p:nvSpPr>
        <p:spPr>
          <a:xfrm>
            <a:off x="68522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690" name="Google Shape;690;p56"/>
          <p:cNvSpPr/>
          <p:nvPr/>
        </p:nvSpPr>
        <p:spPr>
          <a:xfrm>
            <a:off x="6852238" y="2079788"/>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691" name="Google Shape;691;p56"/>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692" name="Google Shape;692;p56"/>
          <p:cNvCxnSpPr>
            <a:stCxn id="686" idx="6"/>
            <a:endCxn id="690" idx="2"/>
          </p:cNvCxnSpPr>
          <p:nvPr/>
        </p:nvCxnSpPr>
        <p:spPr>
          <a:xfrm>
            <a:off x="3468350" y="2322200"/>
            <a:ext cx="3384000" cy="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56"/>
          <p:cNvCxnSpPr>
            <a:stCxn id="687" idx="6"/>
            <a:endCxn id="689" idx="2"/>
          </p:cNvCxnSpPr>
          <p:nvPr/>
        </p:nvCxnSpPr>
        <p:spPr>
          <a:xfrm>
            <a:off x="3468350" y="3137975"/>
            <a:ext cx="3384000" cy="0"/>
          </a:xfrm>
          <a:prstGeom prst="straightConnector1">
            <a:avLst/>
          </a:prstGeom>
          <a:noFill/>
          <a:ln cap="flat" cmpd="sng" w="9525">
            <a:solidFill>
              <a:schemeClr val="dk2"/>
            </a:solidFill>
            <a:prstDash val="solid"/>
            <a:round/>
            <a:headEnd len="med" w="med" type="none"/>
            <a:tailEnd len="med" w="med" type="none"/>
          </a:ln>
        </p:spPr>
      </p:cxnSp>
      <p:sp>
        <p:nvSpPr>
          <p:cNvPr id="694" name="Google Shape;694;p56"/>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{C, F}</a:t>
            </a:r>
            <a:endParaRPr sz="1800">
              <a:solidFill>
                <a:schemeClr val="dk2"/>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7"/>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700" name="Google Shape;700;p57"/>
          <p:cNvSpPr/>
          <p:nvPr/>
        </p:nvSpPr>
        <p:spPr>
          <a:xfrm>
            <a:off x="2953850" y="2079800"/>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701" name="Google Shape;701;p57"/>
          <p:cNvSpPr/>
          <p:nvPr/>
        </p:nvSpPr>
        <p:spPr>
          <a:xfrm>
            <a:off x="29538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702" name="Google Shape;702;p57"/>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703" name="Google Shape;703;p57"/>
          <p:cNvSpPr/>
          <p:nvPr/>
        </p:nvSpPr>
        <p:spPr>
          <a:xfrm>
            <a:off x="68522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704" name="Google Shape;704;p57"/>
          <p:cNvSpPr/>
          <p:nvPr/>
        </p:nvSpPr>
        <p:spPr>
          <a:xfrm>
            <a:off x="6852238" y="2079788"/>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705" name="Google Shape;705;p57"/>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706" name="Google Shape;706;p57"/>
          <p:cNvCxnSpPr>
            <a:stCxn id="700" idx="6"/>
            <a:endCxn id="704" idx="2"/>
          </p:cNvCxnSpPr>
          <p:nvPr/>
        </p:nvCxnSpPr>
        <p:spPr>
          <a:xfrm>
            <a:off x="3468350" y="2322200"/>
            <a:ext cx="3384000" cy="0"/>
          </a:xfrm>
          <a:prstGeom prst="straightConnector1">
            <a:avLst/>
          </a:prstGeom>
          <a:noFill/>
          <a:ln cap="flat" cmpd="sng" w="76200">
            <a:solidFill>
              <a:schemeClr val="dk1"/>
            </a:solidFill>
            <a:prstDash val="solid"/>
            <a:round/>
            <a:headEnd len="med" w="med" type="none"/>
            <a:tailEnd len="med" w="med" type="none"/>
          </a:ln>
        </p:spPr>
      </p:cxnSp>
      <p:cxnSp>
        <p:nvCxnSpPr>
          <p:cNvPr id="707" name="Google Shape;707;p57"/>
          <p:cNvCxnSpPr>
            <a:stCxn id="701" idx="6"/>
            <a:endCxn id="703" idx="2"/>
          </p:cNvCxnSpPr>
          <p:nvPr/>
        </p:nvCxnSpPr>
        <p:spPr>
          <a:xfrm>
            <a:off x="3468350" y="3137975"/>
            <a:ext cx="3384000" cy="0"/>
          </a:xfrm>
          <a:prstGeom prst="straightConnector1">
            <a:avLst/>
          </a:prstGeom>
          <a:noFill/>
          <a:ln cap="flat" cmpd="sng" w="9525">
            <a:solidFill>
              <a:schemeClr val="dk2"/>
            </a:solidFill>
            <a:prstDash val="solid"/>
            <a:round/>
            <a:headEnd len="med" w="med" type="none"/>
            <a:tailEnd len="med" w="med" type="none"/>
          </a:ln>
        </p:spPr>
      </p:cxnSp>
      <p:sp>
        <p:nvSpPr>
          <p:cNvPr id="708" name="Google Shape;708;p57"/>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{C, F}</a:t>
            </a:r>
            <a:endParaRPr sz="1800">
              <a:solidFill>
                <a:schemeClr val="dk2"/>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8"/>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714" name="Google Shape;714;p58"/>
          <p:cNvSpPr/>
          <p:nvPr/>
        </p:nvSpPr>
        <p:spPr>
          <a:xfrm>
            <a:off x="2953850" y="20798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715" name="Google Shape;715;p58"/>
          <p:cNvSpPr/>
          <p:nvPr/>
        </p:nvSpPr>
        <p:spPr>
          <a:xfrm>
            <a:off x="29538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716" name="Google Shape;716;p58"/>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717" name="Google Shape;717;p58"/>
          <p:cNvSpPr/>
          <p:nvPr/>
        </p:nvSpPr>
        <p:spPr>
          <a:xfrm>
            <a:off x="68522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718" name="Google Shape;718;p58"/>
          <p:cNvSpPr/>
          <p:nvPr/>
        </p:nvSpPr>
        <p:spPr>
          <a:xfrm>
            <a:off x="6852238" y="2079788"/>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719" name="Google Shape;719;p58"/>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720" name="Google Shape;720;p58"/>
          <p:cNvCxnSpPr>
            <a:stCxn id="714" idx="6"/>
            <a:endCxn id="718" idx="2"/>
          </p:cNvCxnSpPr>
          <p:nvPr/>
        </p:nvCxnSpPr>
        <p:spPr>
          <a:xfrm>
            <a:off x="3468350" y="2322200"/>
            <a:ext cx="3384000" cy="0"/>
          </a:xfrm>
          <a:prstGeom prst="straightConnector1">
            <a:avLst/>
          </a:prstGeom>
          <a:noFill/>
          <a:ln cap="flat" cmpd="sng" w="76200">
            <a:solidFill>
              <a:schemeClr val="dk1"/>
            </a:solidFill>
            <a:prstDash val="solid"/>
            <a:round/>
            <a:headEnd len="med" w="med" type="none"/>
            <a:tailEnd len="med" w="med" type="none"/>
          </a:ln>
        </p:spPr>
      </p:cxnSp>
      <p:cxnSp>
        <p:nvCxnSpPr>
          <p:cNvPr id="721" name="Google Shape;721;p58"/>
          <p:cNvCxnSpPr>
            <a:stCxn id="715" idx="6"/>
            <a:endCxn id="717" idx="2"/>
          </p:cNvCxnSpPr>
          <p:nvPr/>
        </p:nvCxnSpPr>
        <p:spPr>
          <a:xfrm>
            <a:off x="3468350" y="3137975"/>
            <a:ext cx="3384000" cy="0"/>
          </a:xfrm>
          <a:prstGeom prst="straightConnector1">
            <a:avLst/>
          </a:prstGeom>
          <a:noFill/>
          <a:ln cap="flat" cmpd="sng" w="9525">
            <a:solidFill>
              <a:schemeClr val="dk2"/>
            </a:solidFill>
            <a:prstDash val="solid"/>
            <a:round/>
            <a:headEnd len="med" w="med" type="none"/>
            <a:tailEnd len="med" w="med" type="none"/>
          </a:ln>
        </p:spPr>
      </p:cxnSp>
      <p:sp>
        <p:nvSpPr>
          <p:cNvPr id="722" name="Google Shape;722;p58"/>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{B, C, E, F}</a:t>
            </a:r>
            <a:endParaRPr sz="1800">
              <a:solidFill>
                <a:schemeClr val="dk2"/>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9"/>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728" name="Google Shape;728;p59"/>
          <p:cNvSpPr/>
          <p:nvPr/>
        </p:nvSpPr>
        <p:spPr>
          <a:xfrm>
            <a:off x="2953850" y="20798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729" name="Google Shape;729;p59"/>
          <p:cNvSpPr/>
          <p:nvPr/>
        </p:nvSpPr>
        <p:spPr>
          <a:xfrm>
            <a:off x="29538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730" name="Google Shape;730;p59"/>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731" name="Google Shape;731;p59"/>
          <p:cNvSpPr/>
          <p:nvPr/>
        </p:nvSpPr>
        <p:spPr>
          <a:xfrm>
            <a:off x="68522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732" name="Google Shape;732;p59"/>
          <p:cNvSpPr/>
          <p:nvPr/>
        </p:nvSpPr>
        <p:spPr>
          <a:xfrm>
            <a:off x="6852238" y="2079788"/>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733" name="Google Shape;733;p59"/>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734" name="Google Shape;734;p59"/>
          <p:cNvCxnSpPr>
            <a:stCxn id="729" idx="6"/>
            <a:endCxn id="731" idx="2"/>
          </p:cNvCxnSpPr>
          <p:nvPr/>
        </p:nvCxnSpPr>
        <p:spPr>
          <a:xfrm>
            <a:off x="3468350" y="3137975"/>
            <a:ext cx="3384000" cy="0"/>
          </a:xfrm>
          <a:prstGeom prst="straightConnector1">
            <a:avLst/>
          </a:prstGeom>
          <a:noFill/>
          <a:ln cap="flat" cmpd="sng" w="9525">
            <a:solidFill>
              <a:schemeClr val="dk2"/>
            </a:solidFill>
            <a:prstDash val="solid"/>
            <a:round/>
            <a:headEnd len="med" w="med" type="none"/>
            <a:tailEnd len="med" w="med" type="none"/>
          </a:ln>
        </p:spPr>
      </p:cxnSp>
      <p:sp>
        <p:nvSpPr>
          <p:cNvPr id="735" name="Google Shape;735;p59"/>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{B, C, E, F}</a:t>
            </a:r>
            <a:endParaRPr sz="1800">
              <a:solidFill>
                <a:schemeClr val="dk2"/>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0"/>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741" name="Google Shape;741;p60"/>
          <p:cNvSpPr/>
          <p:nvPr/>
        </p:nvSpPr>
        <p:spPr>
          <a:xfrm>
            <a:off x="2953850" y="20798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742" name="Google Shape;742;p60"/>
          <p:cNvSpPr/>
          <p:nvPr/>
        </p:nvSpPr>
        <p:spPr>
          <a:xfrm>
            <a:off x="29538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743" name="Google Shape;743;p60"/>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744" name="Google Shape;744;p60"/>
          <p:cNvSpPr/>
          <p:nvPr/>
        </p:nvSpPr>
        <p:spPr>
          <a:xfrm>
            <a:off x="6852250" y="2895575"/>
            <a:ext cx="514500" cy="48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745" name="Google Shape;745;p60"/>
          <p:cNvSpPr/>
          <p:nvPr/>
        </p:nvSpPr>
        <p:spPr>
          <a:xfrm>
            <a:off x="6852238" y="2079788"/>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746" name="Google Shape;746;p60"/>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747" name="Google Shape;747;p60"/>
          <p:cNvCxnSpPr>
            <a:stCxn id="742" idx="6"/>
            <a:endCxn id="744" idx="2"/>
          </p:cNvCxnSpPr>
          <p:nvPr/>
        </p:nvCxnSpPr>
        <p:spPr>
          <a:xfrm>
            <a:off x="3468350" y="3137975"/>
            <a:ext cx="3384000" cy="0"/>
          </a:xfrm>
          <a:prstGeom prst="straightConnector1">
            <a:avLst/>
          </a:prstGeom>
          <a:noFill/>
          <a:ln cap="flat" cmpd="sng" w="76200">
            <a:solidFill>
              <a:schemeClr val="dk1"/>
            </a:solidFill>
            <a:prstDash val="solid"/>
            <a:round/>
            <a:headEnd len="med" w="med" type="none"/>
            <a:tailEnd len="med" w="med" type="none"/>
          </a:ln>
        </p:spPr>
      </p:cxnSp>
      <p:sp>
        <p:nvSpPr>
          <p:cNvPr id="748" name="Google Shape;748;p60"/>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{B, C, E, F}</a:t>
            </a:r>
            <a:endParaRPr sz="1800">
              <a:solidFill>
                <a:schemeClr val="dk2"/>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1"/>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754" name="Google Shape;754;p61"/>
          <p:cNvSpPr/>
          <p:nvPr/>
        </p:nvSpPr>
        <p:spPr>
          <a:xfrm>
            <a:off x="2953850" y="20798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755" name="Google Shape;755;p61"/>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756" name="Google Shape;756;p61"/>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757" name="Google Shape;757;p61"/>
          <p:cNvSpPr/>
          <p:nvPr/>
        </p:nvSpPr>
        <p:spPr>
          <a:xfrm>
            <a:off x="68522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758" name="Google Shape;758;p61"/>
          <p:cNvSpPr/>
          <p:nvPr/>
        </p:nvSpPr>
        <p:spPr>
          <a:xfrm>
            <a:off x="6852238" y="2079788"/>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759" name="Google Shape;759;p61"/>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760" name="Google Shape;760;p61"/>
          <p:cNvCxnSpPr>
            <a:stCxn id="755" idx="6"/>
            <a:endCxn id="757" idx="2"/>
          </p:cNvCxnSpPr>
          <p:nvPr/>
        </p:nvCxnSpPr>
        <p:spPr>
          <a:xfrm>
            <a:off x="3468350" y="3137975"/>
            <a:ext cx="3384000" cy="0"/>
          </a:xfrm>
          <a:prstGeom prst="straightConnector1">
            <a:avLst/>
          </a:prstGeom>
          <a:noFill/>
          <a:ln cap="flat" cmpd="sng" w="76200">
            <a:solidFill>
              <a:schemeClr val="dk1"/>
            </a:solidFill>
            <a:prstDash val="solid"/>
            <a:round/>
            <a:headEnd len="med" w="med" type="none"/>
            <a:tailEnd len="med" w="med" type="none"/>
          </a:ln>
        </p:spPr>
      </p:cxnSp>
      <p:sp>
        <p:nvSpPr>
          <p:cNvPr id="761" name="Google Shape;761;p61"/>
          <p:cNvSpPr txBox="1"/>
          <p:nvPr/>
        </p:nvSpPr>
        <p:spPr>
          <a:xfrm>
            <a:off x="4442950" y="3792250"/>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 C, D, E, F}</a:t>
            </a:r>
            <a:endParaRPr sz="1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Illustrating Vertex Cover with Examples</a:t>
            </a:r>
            <a:endParaRPr sz="2300"/>
          </a:p>
        </p:txBody>
      </p:sp>
      <p:sp>
        <p:nvSpPr>
          <p:cNvPr id="97" name="Google Shape;97;p17"/>
          <p:cNvSpPr txBox="1"/>
          <p:nvPr>
            <p:ph idx="1" type="body"/>
          </p:nvPr>
        </p:nvSpPr>
        <p:spPr>
          <a:xfrm>
            <a:off x="503100" y="1211350"/>
            <a:ext cx="86409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98" name="Google Shape;98;p17"/>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99" name="Google Shape;99;p17"/>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0" name="Google Shape;100;p17"/>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1" name="Google Shape;101;p17"/>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02" name="Google Shape;102;p17"/>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03" name="Google Shape;103;p17"/>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04" name="Google Shape;104;p17"/>
          <p:cNvCxnSpPr>
            <a:endCxn id="98" idx="4"/>
          </p:cNvCxnSpPr>
          <p:nvPr/>
        </p:nvCxnSpPr>
        <p:spPr>
          <a:xfrm rot="10800000">
            <a:off x="3211100" y="2233625"/>
            <a:ext cx="21900" cy="6909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7"/>
          <p:cNvCxnSpPr>
            <a:stCxn id="100" idx="6"/>
            <a:endCxn id="102"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7"/>
          <p:cNvCxnSpPr>
            <a:stCxn id="100" idx="4"/>
            <a:endCxn id="101"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7"/>
          <p:cNvCxnSpPr>
            <a:stCxn id="101" idx="6"/>
            <a:endCxn id="103"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7"/>
          <p:cNvCxnSpPr>
            <a:stCxn id="101" idx="7"/>
            <a:endCxn id="102"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7"/>
          <p:cNvCxnSpPr>
            <a:stCxn id="102" idx="5"/>
            <a:endCxn id="110"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7"/>
          <p:cNvCxnSpPr>
            <a:stCxn id="103" idx="0"/>
            <a:endCxn id="102"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7"/>
          <p:cNvCxnSpPr>
            <a:stCxn id="98" idx="6"/>
            <a:endCxn id="100"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7"/>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sp>
        <p:nvSpPr>
          <p:cNvPr id="113" name="Google Shape;113;p17"/>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14" name="Google Shape;114;p17"/>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15" name="Google Shape;115;p17"/>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16" name="Google Shape;116;p17"/>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17" name="Google Shape;117;p17"/>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18" name="Google Shape;118;p17"/>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19" name="Google Shape;119;p17"/>
          <p:cNvCxnSpPr>
            <a:endCxn id="113" idx="4"/>
          </p:cNvCxnSpPr>
          <p:nvPr/>
        </p:nvCxnSpPr>
        <p:spPr>
          <a:xfrm rot="10800000">
            <a:off x="3211100" y="2233625"/>
            <a:ext cx="21900" cy="6909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7"/>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21" name="Google Shape;121;p17"/>
          <p:cNvCxnSpPr>
            <a:stCxn id="115" idx="6"/>
            <a:endCxn id="117"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7"/>
          <p:cNvCxnSpPr>
            <a:stCxn id="115" idx="4"/>
            <a:endCxn id="116"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7"/>
          <p:cNvCxnSpPr>
            <a:stCxn id="116" idx="6"/>
            <a:endCxn id="118"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7"/>
          <p:cNvCxnSpPr>
            <a:stCxn id="116" idx="7"/>
            <a:endCxn id="117"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stCxn id="117" idx="5"/>
            <a:endCxn id="120"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a:stCxn id="118" idx="0"/>
            <a:endCxn id="117"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13" idx="6"/>
            <a:endCxn id="115"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2"/>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767" name="Google Shape;767;p62"/>
          <p:cNvSpPr/>
          <p:nvPr/>
        </p:nvSpPr>
        <p:spPr>
          <a:xfrm>
            <a:off x="2953850" y="20798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768" name="Google Shape;768;p62"/>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769" name="Google Shape;769;p62"/>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770" name="Google Shape;770;p62"/>
          <p:cNvSpPr/>
          <p:nvPr/>
        </p:nvSpPr>
        <p:spPr>
          <a:xfrm>
            <a:off x="68522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771" name="Google Shape;771;p62"/>
          <p:cNvSpPr/>
          <p:nvPr/>
        </p:nvSpPr>
        <p:spPr>
          <a:xfrm>
            <a:off x="6852238" y="2079788"/>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772" name="Google Shape;772;p62"/>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773" name="Google Shape;773;p62"/>
          <p:cNvSpPr txBox="1"/>
          <p:nvPr/>
        </p:nvSpPr>
        <p:spPr>
          <a:xfrm>
            <a:off x="4759000" y="4095775"/>
            <a:ext cx="274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Size : 6 </a:t>
            </a:r>
            <a:endParaRPr sz="1800">
              <a:solidFill>
                <a:schemeClr val="dk2"/>
              </a:solidFill>
              <a:latin typeface="Lato"/>
              <a:ea typeface="Lato"/>
              <a:cs typeface="Lato"/>
              <a:sym typeface="Lato"/>
            </a:endParaRPr>
          </a:p>
        </p:txBody>
      </p:sp>
      <p:sp>
        <p:nvSpPr>
          <p:cNvPr id="774" name="Google Shape;774;p62"/>
          <p:cNvSpPr txBox="1"/>
          <p:nvPr/>
        </p:nvSpPr>
        <p:spPr>
          <a:xfrm>
            <a:off x="4759000" y="3573425"/>
            <a:ext cx="470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Set = {A, B, C, D, E, F}</a:t>
            </a:r>
            <a:endParaRPr sz="1800">
              <a:solidFill>
                <a:schemeClr val="dk2"/>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3"/>
          <p:cNvSpPr txBox="1"/>
          <p:nvPr>
            <p:ph type="title"/>
          </p:nvPr>
        </p:nvSpPr>
        <p:spPr>
          <a:xfrm>
            <a:off x="2400250" y="435563"/>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00"/>
              <a:t>Worst Case Scenario</a:t>
            </a:r>
            <a:endParaRPr sz="3300"/>
          </a:p>
        </p:txBody>
      </p:sp>
      <p:sp>
        <p:nvSpPr>
          <p:cNvPr id="780" name="Google Shape;780;p63"/>
          <p:cNvSpPr/>
          <p:nvPr/>
        </p:nvSpPr>
        <p:spPr>
          <a:xfrm>
            <a:off x="2953850" y="20798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781" name="Google Shape;781;p63"/>
          <p:cNvSpPr/>
          <p:nvPr/>
        </p:nvSpPr>
        <p:spPr>
          <a:xfrm>
            <a:off x="29538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782" name="Google Shape;782;p63"/>
          <p:cNvSpPr/>
          <p:nvPr/>
        </p:nvSpPr>
        <p:spPr>
          <a:xfrm>
            <a:off x="2953850" y="12640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783" name="Google Shape;783;p63"/>
          <p:cNvSpPr/>
          <p:nvPr/>
        </p:nvSpPr>
        <p:spPr>
          <a:xfrm>
            <a:off x="68522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784" name="Google Shape;784;p63"/>
          <p:cNvSpPr/>
          <p:nvPr/>
        </p:nvSpPr>
        <p:spPr>
          <a:xfrm>
            <a:off x="6852238" y="2079788"/>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785" name="Google Shape;785;p63"/>
          <p:cNvSpPr/>
          <p:nvPr/>
        </p:nvSpPr>
        <p:spPr>
          <a:xfrm>
            <a:off x="6852250" y="12640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786" name="Google Shape;786;p63"/>
          <p:cNvSpPr txBox="1"/>
          <p:nvPr/>
        </p:nvSpPr>
        <p:spPr>
          <a:xfrm>
            <a:off x="2400250" y="3718025"/>
            <a:ext cx="383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Size : 6</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Optimal Vertex Cover Size = 3 </a:t>
            </a:r>
            <a:endParaRPr sz="1800">
              <a:solidFill>
                <a:schemeClr val="dk2"/>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64"/>
          <p:cNvSpPr txBox="1"/>
          <p:nvPr>
            <p:ph type="title"/>
          </p:nvPr>
        </p:nvSpPr>
        <p:spPr>
          <a:xfrm>
            <a:off x="1696775" y="735388"/>
            <a:ext cx="6321600" cy="635400"/>
          </a:xfrm>
          <a:prstGeom prst="rect">
            <a:avLst/>
          </a:prstGeom>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t>Approximation Ratio 2</a:t>
            </a:r>
            <a:endParaRPr sz="3700"/>
          </a:p>
        </p:txBody>
      </p:sp>
      <p:sp>
        <p:nvSpPr>
          <p:cNvPr id="792" name="Google Shape;792;p64"/>
          <p:cNvSpPr txBox="1"/>
          <p:nvPr/>
        </p:nvSpPr>
        <p:spPr>
          <a:xfrm>
            <a:off x="1146875" y="1651475"/>
            <a:ext cx="7421400" cy="3233100"/>
          </a:xfrm>
          <a:prstGeom prst="rect">
            <a:avLst/>
          </a:prstGeom>
          <a:noFill/>
          <a:ln>
            <a:noFill/>
          </a:ln>
        </p:spPr>
        <p:txBody>
          <a:bodyPr anchorCtr="0" anchor="t" bIns="91425" lIns="91425" spcFirstLastPara="1" rIns="91425" wrap="square" tIns="91425">
            <a:noAutofit/>
          </a:bodyPr>
          <a:lstStyle/>
          <a:p>
            <a:pPr indent="-317500" lvl="0" marL="1371600" rtl="0" algn="l">
              <a:lnSpc>
                <a:spcPct val="150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The proof is </a:t>
            </a:r>
            <a:r>
              <a:rPr lang="en">
                <a:solidFill>
                  <a:schemeClr val="dk2"/>
                </a:solidFill>
                <a:latin typeface="Lato"/>
                <a:ea typeface="Lato"/>
                <a:cs typeface="Lato"/>
                <a:sym typeface="Lato"/>
              </a:rPr>
              <a:t>straightforward</a:t>
            </a: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a:p>
            <a:pPr indent="-317500" lvl="0" marL="1371600" rtl="0" algn="l">
              <a:lnSpc>
                <a:spcPct val="150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In each iteration we take two endpoints of edge (u, v). We know that to cover (u, v) edge at least one of them should be in our optimum vertex cover set. But we are picking both. </a:t>
            </a:r>
            <a:endParaRPr>
              <a:solidFill>
                <a:schemeClr val="dk2"/>
              </a:solidFill>
              <a:latin typeface="Lato"/>
              <a:ea typeface="Lato"/>
              <a:cs typeface="Lato"/>
              <a:sym typeface="Lato"/>
            </a:endParaRPr>
          </a:p>
          <a:p>
            <a:pPr indent="-317500" lvl="0" marL="1371600" rtl="0" algn="l">
              <a:lnSpc>
                <a:spcPct val="150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So, the solution of our approximation algorithm will be at most 2 times than that of optimal solution. </a:t>
            </a:r>
            <a:endParaRPr>
              <a:solidFill>
                <a:schemeClr val="dk2"/>
              </a:solidFill>
              <a:latin typeface="Lato"/>
              <a:ea typeface="Lato"/>
              <a:cs typeface="Lato"/>
              <a:sym typeface="Lato"/>
            </a:endParaRPr>
          </a:p>
          <a:p>
            <a:pPr indent="-317500" lvl="0" marL="1371600" rtl="0" algn="l">
              <a:lnSpc>
                <a:spcPct val="150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So approximation ratio = 2</a:t>
            </a:r>
            <a:endParaRPr>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65"/>
          <p:cNvSpPr txBox="1"/>
          <p:nvPr>
            <p:ph type="title"/>
          </p:nvPr>
        </p:nvSpPr>
        <p:spPr>
          <a:xfrm>
            <a:off x="567075" y="317275"/>
            <a:ext cx="7418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Approximation Algorithm</a:t>
            </a:r>
            <a:endParaRPr/>
          </a:p>
        </p:txBody>
      </p:sp>
      <p:pic>
        <p:nvPicPr>
          <p:cNvPr id="798" name="Google Shape;798;p65"/>
          <p:cNvPicPr preferRelativeResize="0"/>
          <p:nvPr/>
        </p:nvPicPr>
        <p:blipFill>
          <a:blip r:embed="rId3">
            <a:alphaModFix/>
          </a:blip>
          <a:stretch>
            <a:fillRect/>
          </a:stretch>
        </p:blipFill>
        <p:spPr>
          <a:xfrm>
            <a:off x="3647825" y="887425"/>
            <a:ext cx="4858350" cy="3830276"/>
          </a:xfrm>
          <a:prstGeom prst="rect">
            <a:avLst/>
          </a:prstGeom>
          <a:noFill/>
          <a:ln>
            <a:noFill/>
          </a:ln>
        </p:spPr>
      </p:pic>
      <p:sp>
        <p:nvSpPr>
          <p:cNvPr id="799" name="Google Shape;799;p65"/>
          <p:cNvSpPr/>
          <p:nvPr/>
        </p:nvSpPr>
        <p:spPr>
          <a:xfrm>
            <a:off x="377775" y="2077750"/>
            <a:ext cx="1162500" cy="348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0" name="Google Shape;800;p65"/>
          <p:cNvSpPr txBox="1"/>
          <p:nvPr/>
        </p:nvSpPr>
        <p:spPr>
          <a:xfrm>
            <a:off x="247000" y="2571750"/>
            <a:ext cx="2717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Exactly twice the size of optimal</a:t>
            </a:r>
            <a:endParaRPr sz="1800">
              <a:solidFill>
                <a:schemeClr val="dk2"/>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66"/>
          <p:cNvSpPr txBox="1"/>
          <p:nvPr>
            <p:ph idx="2" type="body"/>
          </p:nvPr>
        </p:nvSpPr>
        <p:spPr>
          <a:xfrm>
            <a:off x="427817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1200"/>
              </a:spcAft>
              <a:buNone/>
            </a:pPr>
            <a:r>
              <a:t/>
            </a:r>
            <a:endParaRPr b="1"/>
          </a:p>
        </p:txBody>
      </p:sp>
      <p:sp>
        <p:nvSpPr>
          <p:cNvPr id="806" name="Google Shape;806;p66"/>
          <p:cNvSpPr txBox="1"/>
          <p:nvPr>
            <p:ph type="title"/>
          </p:nvPr>
        </p:nvSpPr>
        <p:spPr>
          <a:xfrm>
            <a:off x="47902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Arial"/>
                <a:ea typeface="Arial"/>
                <a:cs typeface="Arial"/>
                <a:sym typeface="Arial"/>
              </a:rPr>
              <a:t>Randomized Algorithm</a:t>
            </a:r>
            <a:endParaRPr>
              <a:solidFill>
                <a:schemeClr val="lt1"/>
              </a:solidFill>
              <a:latin typeface="Arial"/>
              <a:ea typeface="Arial"/>
              <a:cs typeface="Arial"/>
              <a:sym typeface="Arial"/>
            </a:endParaRPr>
          </a:p>
          <a:p>
            <a:pPr indent="0" lvl="0" marL="0" rtl="0" algn="ctr">
              <a:spcBef>
                <a:spcPts val="0"/>
              </a:spcBef>
              <a:spcAft>
                <a:spcPts val="0"/>
              </a:spcAft>
              <a:buNone/>
            </a:pPr>
            <a:r>
              <a:t/>
            </a:r>
            <a:endParaRPr>
              <a:solidFill>
                <a:schemeClr val="lt1"/>
              </a:solidFill>
              <a:latin typeface="Arial"/>
              <a:ea typeface="Arial"/>
              <a:cs typeface="Arial"/>
              <a:sym typeface="Arial"/>
            </a:endParaRPr>
          </a:p>
          <a:p>
            <a:pPr indent="0" lvl="0" marL="0" rtl="0" algn="ctr">
              <a:spcBef>
                <a:spcPts val="0"/>
              </a:spcBef>
              <a:spcAft>
                <a:spcPts val="0"/>
              </a:spcAft>
              <a:buNone/>
            </a:pPr>
            <a:r>
              <a:rPr lang="en">
                <a:solidFill>
                  <a:schemeClr val="lt1"/>
                </a:solidFill>
                <a:latin typeface="Arial"/>
                <a:ea typeface="Arial"/>
                <a:cs typeface="Arial"/>
                <a:sym typeface="Arial"/>
              </a:rPr>
              <a:t>1805104</a:t>
            </a:r>
            <a:endParaRPr>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7"/>
          <p:cNvSpPr txBox="1"/>
          <p:nvPr>
            <p:ph type="title"/>
          </p:nvPr>
        </p:nvSpPr>
        <p:spPr>
          <a:xfrm>
            <a:off x="2268350" y="6605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Implemented </a:t>
            </a:r>
            <a:r>
              <a:rPr lang="en" sz="2500"/>
              <a:t>Algorithms </a:t>
            </a:r>
            <a:endParaRPr sz="2300"/>
          </a:p>
        </p:txBody>
      </p:sp>
      <p:sp>
        <p:nvSpPr>
          <p:cNvPr id="812" name="Google Shape;812;p67"/>
          <p:cNvSpPr txBox="1"/>
          <p:nvPr>
            <p:ph idx="1" type="body"/>
          </p:nvPr>
        </p:nvSpPr>
        <p:spPr>
          <a:xfrm>
            <a:off x="2268350" y="1399725"/>
            <a:ext cx="6210300" cy="327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n" sz="1800">
                <a:solidFill>
                  <a:schemeClr val="dk1"/>
                </a:solidFill>
              </a:rPr>
              <a:t>Randomized 2-Approximation</a:t>
            </a:r>
            <a:endParaRPr b="1" sz="1800">
              <a:solidFill>
                <a:schemeClr val="dk1"/>
              </a:solidFill>
            </a:endParaRPr>
          </a:p>
          <a:p>
            <a:pPr indent="-304800" lvl="1" marL="914400" rtl="0" algn="l">
              <a:lnSpc>
                <a:spcPct val="150000"/>
              </a:lnSpc>
              <a:spcBef>
                <a:spcPts val="0"/>
              </a:spcBef>
              <a:spcAft>
                <a:spcPts val="0"/>
              </a:spcAft>
              <a:buSzPts val="1200"/>
              <a:buChar char="○"/>
            </a:pPr>
            <a:r>
              <a:rPr b="1" i="1" lang="en"/>
              <a:t> </a:t>
            </a:r>
            <a:r>
              <a:rPr b="1" i="1" lang="en" sz="1400"/>
              <a:t>Let S denote the minimum number of vertex after completing iteration of the loop.</a:t>
            </a:r>
            <a:endParaRPr b="1" i="1"/>
          </a:p>
          <a:p>
            <a:pPr indent="-317500" lvl="1" marL="914400" rtl="0" algn="l">
              <a:lnSpc>
                <a:spcPct val="150000"/>
              </a:lnSpc>
              <a:spcBef>
                <a:spcPts val="0"/>
              </a:spcBef>
              <a:spcAft>
                <a:spcPts val="0"/>
              </a:spcAft>
              <a:buSzPts val="1400"/>
              <a:buChar char="○"/>
            </a:pPr>
            <a:r>
              <a:rPr b="1" i="1" lang="en" sz="1400"/>
              <a:t>We have to iterate the loop for every e=(u,v) </a:t>
            </a:r>
            <a:r>
              <a:rPr b="1" lang="en" sz="1400"/>
              <a:t>∈ </a:t>
            </a:r>
            <a:r>
              <a:rPr b="1" i="1" lang="en" sz="1400"/>
              <a:t>E where E is the set of edges</a:t>
            </a:r>
            <a:endParaRPr b="1" i="1" sz="1400"/>
          </a:p>
          <a:p>
            <a:pPr indent="-317500" lvl="1" marL="914400" rtl="0" algn="l">
              <a:lnSpc>
                <a:spcPct val="150000"/>
              </a:lnSpc>
              <a:spcBef>
                <a:spcPts val="0"/>
              </a:spcBef>
              <a:spcAft>
                <a:spcPts val="0"/>
              </a:spcAft>
              <a:buSzPts val="1400"/>
              <a:buChar char="○"/>
            </a:pPr>
            <a:r>
              <a:rPr b="1" i="1" lang="en" sz="1400"/>
              <a:t>Then we will randomly choose u or v to add it to the set of vertices S where u or v does not belong to S</a:t>
            </a:r>
            <a:endParaRPr b="1" i="1" sz="1400"/>
          </a:p>
          <a:p>
            <a:pPr indent="-317500" lvl="1" marL="914400" rtl="0" algn="l">
              <a:lnSpc>
                <a:spcPct val="150000"/>
              </a:lnSpc>
              <a:spcBef>
                <a:spcPts val="0"/>
              </a:spcBef>
              <a:spcAft>
                <a:spcPts val="0"/>
              </a:spcAft>
              <a:buSzPts val="1400"/>
              <a:buChar char="○"/>
            </a:pPr>
            <a:r>
              <a:rPr b="1" i="1" lang="en" sz="1400"/>
              <a:t>After </a:t>
            </a:r>
            <a:r>
              <a:rPr b="1" i="1" lang="en" sz="1400"/>
              <a:t>completion</a:t>
            </a:r>
            <a:r>
              <a:rPr b="1" i="1" lang="en" sz="1400"/>
              <a:t> of iteration, we will get our expected output set S.</a:t>
            </a:r>
            <a:endParaRPr b="1" i="1" sz="1400"/>
          </a:p>
          <a:p>
            <a:pPr indent="0" lvl="0" marL="1371600" rtl="0" algn="l">
              <a:lnSpc>
                <a:spcPct val="50000"/>
              </a:lnSpc>
              <a:spcBef>
                <a:spcPts val="1200"/>
              </a:spcBef>
              <a:spcAft>
                <a:spcPts val="12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8"/>
          <p:cNvSpPr txBox="1"/>
          <p:nvPr>
            <p:ph type="title"/>
          </p:nvPr>
        </p:nvSpPr>
        <p:spPr>
          <a:xfrm>
            <a:off x="1905050" y="5683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Implemented </a:t>
            </a:r>
            <a:r>
              <a:rPr lang="en" sz="2500"/>
              <a:t>Algorithms </a:t>
            </a:r>
            <a:endParaRPr sz="2300"/>
          </a:p>
        </p:txBody>
      </p:sp>
      <p:sp>
        <p:nvSpPr>
          <p:cNvPr id="818" name="Google Shape;818;p68"/>
          <p:cNvSpPr txBox="1"/>
          <p:nvPr>
            <p:ph idx="1" type="body"/>
          </p:nvPr>
        </p:nvSpPr>
        <p:spPr>
          <a:xfrm>
            <a:off x="2095875" y="1111425"/>
            <a:ext cx="6321600" cy="3506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n" sz="1800">
                <a:solidFill>
                  <a:schemeClr val="dk1"/>
                </a:solidFill>
              </a:rPr>
              <a:t>Randomized 2-Approximation</a:t>
            </a:r>
            <a:endParaRPr b="1">
              <a:solidFill>
                <a:schemeClr val="dk1"/>
              </a:solidFill>
            </a:endParaRPr>
          </a:p>
          <a:p>
            <a:pPr indent="-317500" lvl="1" marL="914400" rtl="0" algn="l">
              <a:lnSpc>
                <a:spcPct val="150000"/>
              </a:lnSpc>
              <a:spcBef>
                <a:spcPts val="0"/>
              </a:spcBef>
              <a:spcAft>
                <a:spcPts val="0"/>
              </a:spcAft>
              <a:buClr>
                <a:schemeClr val="dk1"/>
              </a:buClr>
              <a:buSzPts val="1400"/>
              <a:buChar char="○"/>
            </a:pPr>
            <a:r>
              <a:rPr b="1" lang="en" sz="1400">
                <a:solidFill>
                  <a:schemeClr val="dk1"/>
                </a:solidFill>
              </a:rPr>
              <a:t>Pseudocode:</a:t>
            </a:r>
            <a:endParaRPr b="1" sz="1400">
              <a:solidFill>
                <a:schemeClr val="dk1"/>
              </a:solidFill>
            </a:endParaRPr>
          </a:p>
          <a:p>
            <a:pPr indent="0" lvl="0" marL="1371600" rtl="0" algn="l">
              <a:lnSpc>
                <a:spcPct val="50000"/>
              </a:lnSpc>
              <a:spcBef>
                <a:spcPts val="1200"/>
              </a:spcBef>
              <a:spcAft>
                <a:spcPts val="0"/>
              </a:spcAft>
              <a:buNone/>
            </a:pPr>
            <a:r>
              <a:rPr lang="en"/>
              <a:t>Initialize </a:t>
            </a:r>
            <a:r>
              <a:rPr b="1" lang="en"/>
              <a:t>S = ∅.</a:t>
            </a:r>
            <a:r>
              <a:rPr lang="en"/>
              <a:t> </a:t>
            </a:r>
            <a:endParaRPr/>
          </a:p>
          <a:p>
            <a:pPr indent="0" lvl="0" marL="1828800" rtl="0" algn="l">
              <a:lnSpc>
                <a:spcPct val="50000"/>
              </a:lnSpc>
              <a:spcBef>
                <a:spcPts val="1200"/>
              </a:spcBef>
              <a:spcAft>
                <a:spcPts val="0"/>
              </a:spcAft>
              <a:buNone/>
            </a:pPr>
            <a:r>
              <a:rPr lang="en"/>
              <a:t>for all </a:t>
            </a:r>
            <a:r>
              <a:rPr b="1" lang="en"/>
              <a:t>e = (u, v)</a:t>
            </a:r>
            <a:r>
              <a:rPr lang="en"/>
              <a:t> ∈ </a:t>
            </a:r>
            <a:r>
              <a:rPr b="1" lang="en"/>
              <a:t>E</a:t>
            </a:r>
            <a:r>
              <a:rPr lang="en"/>
              <a:t> do </a:t>
            </a:r>
            <a:endParaRPr/>
          </a:p>
          <a:p>
            <a:pPr indent="0" lvl="0" marL="2286000" rtl="0" algn="l">
              <a:lnSpc>
                <a:spcPct val="50000"/>
              </a:lnSpc>
              <a:spcBef>
                <a:spcPts val="1200"/>
              </a:spcBef>
              <a:spcAft>
                <a:spcPts val="0"/>
              </a:spcAft>
              <a:buNone/>
            </a:pPr>
            <a:r>
              <a:rPr lang="en"/>
              <a:t>if neither </a:t>
            </a:r>
            <a:r>
              <a:rPr b="1" lang="en"/>
              <a:t>u</a:t>
            </a:r>
            <a:r>
              <a:rPr lang="en"/>
              <a:t> nor </a:t>
            </a:r>
            <a:r>
              <a:rPr b="1" lang="en"/>
              <a:t>v</a:t>
            </a:r>
            <a:r>
              <a:rPr lang="en"/>
              <a:t> belongs to </a:t>
            </a:r>
            <a:r>
              <a:rPr b="1" lang="en"/>
              <a:t>S</a:t>
            </a:r>
            <a:r>
              <a:rPr lang="en"/>
              <a:t> then</a:t>
            </a:r>
            <a:endParaRPr/>
          </a:p>
          <a:p>
            <a:pPr indent="0" lvl="0" marL="1828800" rtl="0" algn="l">
              <a:lnSpc>
                <a:spcPct val="50000"/>
              </a:lnSpc>
              <a:spcBef>
                <a:spcPts val="1200"/>
              </a:spcBef>
              <a:spcAft>
                <a:spcPts val="0"/>
              </a:spcAft>
              <a:buNone/>
            </a:pPr>
            <a:r>
              <a:rPr lang="en"/>
              <a:t> 		Randomly choose </a:t>
            </a:r>
            <a:r>
              <a:rPr b="1" lang="en"/>
              <a:t>u</a:t>
            </a:r>
            <a:r>
              <a:rPr lang="en"/>
              <a:t> or </a:t>
            </a:r>
            <a:r>
              <a:rPr b="1" lang="en"/>
              <a:t>v </a:t>
            </a:r>
            <a:r>
              <a:rPr lang="en"/>
              <a:t>with equal </a:t>
            </a:r>
            <a:endParaRPr/>
          </a:p>
          <a:p>
            <a:pPr indent="457200" lvl="0" marL="2286000" rtl="0" algn="l">
              <a:lnSpc>
                <a:spcPct val="50000"/>
              </a:lnSpc>
              <a:spcBef>
                <a:spcPts val="1200"/>
              </a:spcBef>
              <a:spcAft>
                <a:spcPts val="0"/>
              </a:spcAft>
              <a:buNone/>
            </a:pPr>
            <a:r>
              <a:rPr lang="en"/>
              <a:t>probability. </a:t>
            </a:r>
            <a:endParaRPr/>
          </a:p>
          <a:p>
            <a:pPr indent="457200" lvl="0" marL="2286000" rtl="0" algn="l">
              <a:lnSpc>
                <a:spcPct val="50000"/>
              </a:lnSpc>
              <a:spcBef>
                <a:spcPts val="1200"/>
              </a:spcBef>
              <a:spcAft>
                <a:spcPts val="0"/>
              </a:spcAft>
              <a:buNone/>
            </a:pPr>
            <a:r>
              <a:rPr lang="en"/>
              <a:t>Add the chosen vertex into </a:t>
            </a:r>
            <a:r>
              <a:rPr b="1" lang="en"/>
              <a:t>S</a:t>
            </a:r>
            <a:r>
              <a:rPr lang="en"/>
              <a:t>. </a:t>
            </a:r>
            <a:endParaRPr/>
          </a:p>
          <a:p>
            <a:pPr indent="457200" lvl="0" marL="1828800" rtl="0" algn="l">
              <a:lnSpc>
                <a:spcPct val="50000"/>
              </a:lnSpc>
              <a:spcBef>
                <a:spcPts val="1200"/>
              </a:spcBef>
              <a:spcAft>
                <a:spcPts val="0"/>
              </a:spcAft>
              <a:buNone/>
            </a:pPr>
            <a:r>
              <a:rPr lang="en"/>
              <a:t>end if </a:t>
            </a:r>
            <a:endParaRPr/>
          </a:p>
          <a:p>
            <a:pPr indent="0" lvl="0" marL="1828800" rtl="0" algn="l">
              <a:lnSpc>
                <a:spcPct val="50000"/>
              </a:lnSpc>
              <a:spcBef>
                <a:spcPts val="1200"/>
              </a:spcBef>
              <a:spcAft>
                <a:spcPts val="0"/>
              </a:spcAft>
              <a:buNone/>
            </a:pPr>
            <a:r>
              <a:rPr lang="en"/>
              <a:t> end for</a:t>
            </a:r>
            <a:endParaRPr/>
          </a:p>
          <a:p>
            <a:pPr indent="0" lvl="0" marL="1371600" rtl="0" algn="l">
              <a:lnSpc>
                <a:spcPct val="50000"/>
              </a:lnSpc>
              <a:spcBef>
                <a:spcPts val="1200"/>
              </a:spcBef>
              <a:spcAft>
                <a:spcPts val="1200"/>
              </a:spcAft>
              <a:buNone/>
            </a:pPr>
            <a:r>
              <a:rPr lang="en"/>
              <a:t> return </a:t>
            </a:r>
            <a:r>
              <a:rPr b="1" lang="en"/>
              <a:t>S</a:t>
            </a:r>
            <a:endParaRPr b="1"/>
          </a:p>
        </p:txBody>
      </p:sp>
      <p:grpSp>
        <p:nvGrpSpPr>
          <p:cNvPr id="819" name="Google Shape;819;p68"/>
          <p:cNvGrpSpPr/>
          <p:nvPr/>
        </p:nvGrpSpPr>
        <p:grpSpPr>
          <a:xfrm>
            <a:off x="282890" y="1333710"/>
            <a:ext cx="2037341" cy="1162023"/>
            <a:chOff x="282925" y="2048675"/>
            <a:chExt cx="2314108" cy="1631596"/>
          </a:xfrm>
        </p:grpSpPr>
        <p:sp>
          <p:nvSpPr>
            <p:cNvPr id="820" name="Google Shape;820;p68"/>
            <p:cNvSpPr/>
            <p:nvPr/>
          </p:nvSpPr>
          <p:spPr>
            <a:xfrm>
              <a:off x="282925" y="2048688"/>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821" name="Google Shape;821;p68"/>
            <p:cNvSpPr/>
            <p:nvPr/>
          </p:nvSpPr>
          <p:spPr>
            <a:xfrm>
              <a:off x="282925" y="3195446"/>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822" name="Google Shape;822;p68"/>
            <p:cNvSpPr/>
            <p:nvPr/>
          </p:nvSpPr>
          <p:spPr>
            <a:xfrm>
              <a:off x="938894" y="2048688"/>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823" name="Google Shape;823;p68"/>
            <p:cNvSpPr/>
            <p:nvPr/>
          </p:nvSpPr>
          <p:spPr>
            <a:xfrm>
              <a:off x="938894" y="3195446"/>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824" name="Google Shape;824;p68"/>
            <p:cNvSpPr/>
            <p:nvPr/>
          </p:nvSpPr>
          <p:spPr>
            <a:xfrm>
              <a:off x="1594864" y="2048675"/>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825" name="Google Shape;825;p68"/>
            <p:cNvSpPr/>
            <p:nvPr/>
          </p:nvSpPr>
          <p:spPr>
            <a:xfrm>
              <a:off x="1594855" y="3195471"/>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826" name="Google Shape;826;p68"/>
            <p:cNvCxnSpPr>
              <a:endCxn id="820" idx="4"/>
            </p:cNvCxnSpPr>
            <p:nvPr/>
          </p:nvCxnSpPr>
          <p:spPr>
            <a:xfrm rot="10800000">
              <a:off x="456025" y="2533488"/>
              <a:ext cx="14700" cy="690900"/>
            </a:xfrm>
            <a:prstGeom prst="straightConnector1">
              <a:avLst/>
            </a:prstGeom>
            <a:noFill/>
            <a:ln cap="flat" cmpd="sng" w="9525">
              <a:solidFill>
                <a:srgbClr val="000000"/>
              </a:solidFill>
              <a:prstDash val="solid"/>
              <a:round/>
              <a:headEnd len="med" w="med" type="none"/>
              <a:tailEnd len="med" w="med" type="none"/>
            </a:ln>
          </p:spPr>
        </p:cxnSp>
        <p:sp>
          <p:nvSpPr>
            <p:cNvPr id="827" name="Google Shape;827;p68"/>
            <p:cNvSpPr/>
            <p:nvPr/>
          </p:nvSpPr>
          <p:spPr>
            <a:xfrm>
              <a:off x="2250833" y="3195446"/>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828" name="Google Shape;828;p68"/>
            <p:cNvCxnSpPr>
              <a:stCxn id="822" idx="6"/>
              <a:endCxn id="824" idx="2"/>
            </p:cNvCxnSpPr>
            <p:nvPr/>
          </p:nvCxnSpPr>
          <p:spPr>
            <a:xfrm>
              <a:off x="1285094" y="2291088"/>
              <a:ext cx="309900" cy="0"/>
            </a:xfrm>
            <a:prstGeom prst="straightConnector1">
              <a:avLst/>
            </a:prstGeom>
            <a:noFill/>
            <a:ln cap="flat" cmpd="sng" w="9525">
              <a:solidFill>
                <a:srgbClr val="000000"/>
              </a:solidFill>
              <a:prstDash val="solid"/>
              <a:round/>
              <a:headEnd len="med" w="med" type="none"/>
              <a:tailEnd len="med" w="med" type="none"/>
            </a:ln>
          </p:spPr>
        </p:cxnSp>
        <p:cxnSp>
          <p:nvCxnSpPr>
            <p:cNvPr id="829" name="Google Shape;829;p68"/>
            <p:cNvCxnSpPr>
              <a:stCxn id="822" idx="4"/>
              <a:endCxn id="823" idx="0"/>
            </p:cNvCxnSpPr>
            <p:nvPr/>
          </p:nvCxnSpPr>
          <p:spPr>
            <a:xfrm>
              <a:off x="1111994" y="2533488"/>
              <a:ext cx="0" cy="662100"/>
            </a:xfrm>
            <a:prstGeom prst="straightConnector1">
              <a:avLst/>
            </a:prstGeom>
            <a:noFill/>
            <a:ln cap="flat" cmpd="sng" w="9525">
              <a:solidFill>
                <a:srgbClr val="000000"/>
              </a:solidFill>
              <a:prstDash val="solid"/>
              <a:round/>
              <a:headEnd len="med" w="med" type="none"/>
              <a:tailEnd len="med" w="med" type="none"/>
            </a:ln>
          </p:spPr>
        </p:cxnSp>
        <p:cxnSp>
          <p:nvCxnSpPr>
            <p:cNvPr id="830" name="Google Shape;830;p68"/>
            <p:cNvCxnSpPr>
              <a:stCxn id="823" idx="6"/>
              <a:endCxn id="825" idx="2"/>
            </p:cNvCxnSpPr>
            <p:nvPr/>
          </p:nvCxnSpPr>
          <p:spPr>
            <a:xfrm>
              <a:off x="1285094" y="3437846"/>
              <a:ext cx="309900" cy="0"/>
            </a:xfrm>
            <a:prstGeom prst="straightConnector1">
              <a:avLst/>
            </a:prstGeom>
            <a:noFill/>
            <a:ln cap="flat" cmpd="sng" w="9525">
              <a:solidFill>
                <a:srgbClr val="000000"/>
              </a:solidFill>
              <a:prstDash val="solid"/>
              <a:round/>
              <a:headEnd len="med" w="med" type="none"/>
              <a:tailEnd len="med" w="med" type="none"/>
            </a:ln>
          </p:spPr>
        </p:cxnSp>
        <p:cxnSp>
          <p:nvCxnSpPr>
            <p:cNvPr id="831" name="Google Shape;831;p68"/>
            <p:cNvCxnSpPr>
              <a:stCxn id="823" idx="7"/>
              <a:endCxn id="824" idx="3"/>
            </p:cNvCxnSpPr>
            <p:nvPr/>
          </p:nvCxnSpPr>
          <p:spPr>
            <a:xfrm flipH="1" rot="10800000">
              <a:off x="1234395" y="2462444"/>
              <a:ext cx="411300" cy="804000"/>
            </a:xfrm>
            <a:prstGeom prst="straightConnector1">
              <a:avLst/>
            </a:prstGeom>
            <a:noFill/>
            <a:ln cap="flat" cmpd="sng" w="9525">
              <a:solidFill>
                <a:srgbClr val="000000"/>
              </a:solidFill>
              <a:prstDash val="solid"/>
              <a:round/>
              <a:headEnd len="med" w="med" type="none"/>
              <a:tailEnd len="med" w="med" type="none"/>
            </a:ln>
          </p:spPr>
        </p:cxnSp>
        <p:cxnSp>
          <p:nvCxnSpPr>
            <p:cNvPr id="832" name="Google Shape;832;p68"/>
            <p:cNvCxnSpPr>
              <a:stCxn id="824" idx="5"/>
              <a:endCxn id="827" idx="1"/>
            </p:cNvCxnSpPr>
            <p:nvPr/>
          </p:nvCxnSpPr>
          <p:spPr>
            <a:xfrm>
              <a:off x="1890364" y="2462478"/>
              <a:ext cx="411300" cy="804000"/>
            </a:xfrm>
            <a:prstGeom prst="straightConnector1">
              <a:avLst/>
            </a:prstGeom>
            <a:noFill/>
            <a:ln cap="flat" cmpd="sng" w="9525">
              <a:solidFill>
                <a:srgbClr val="000000"/>
              </a:solidFill>
              <a:prstDash val="solid"/>
              <a:round/>
              <a:headEnd len="med" w="med" type="none"/>
              <a:tailEnd len="med" w="med" type="none"/>
            </a:ln>
          </p:spPr>
        </p:cxnSp>
        <p:cxnSp>
          <p:nvCxnSpPr>
            <p:cNvPr id="833" name="Google Shape;833;p68"/>
            <p:cNvCxnSpPr>
              <a:stCxn id="825" idx="0"/>
              <a:endCxn id="824" idx="4"/>
            </p:cNvCxnSpPr>
            <p:nvPr/>
          </p:nvCxnSpPr>
          <p:spPr>
            <a:xfrm rot="10800000">
              <a:off x="1767955" y="2533371"/>
              <a:ext cx="0" cy="662100"/>
            </a:xfrm>
            <a:prstGeom prst="straightConnector1">
              <a:avLst/>
            </a:prstGeom>
            <a:noFill/>
            <a:ln cap="flat" cmpd="sng" w="9525">
              <a:solidFill>
                <a:srgbClr val="000000"/>
              </a:solidFill>
              <a:prstDash val="solid"/>
              <a:round/>
              <a:headEnd len="med" w="med" type="none"/>
              <a:tailEnd len="med" w="med" type="none"/>
            </a:ln>
          </p:spPr>
        </p:cxnSp>
        <p:cxnSp>
          <p:nvCxnSpPr>
            <p:cNvPr id="834" name="Google Shape;834;p68"/>
            <p:cNvCxnSpPr>
              <a:stCxn id="820" idx="6"/>
              <a:endCxn id="822" idx="2"/>
            </p:cNvCxnSpPr>
            <p:nvPr/>
          </p:nvCxnSpPr>
          <p:spPr>
            <a:xfrm>
              <a:off x="629125" y="2291088"/>
              <a:ext cx="309900" cy="0"/>
            </a:xfrm>
            <a:prstGeom prst="straightConnector1">
              <a:avLst/>
            </a:prstGeom>
            <a:noFill/>
            <a:ln cap="flat" cmpd="sng" w="9525">
              <a:solidFill>
                <a:srgbClr val="000000"/>
              </a:solidFill>
              <a:prstDash val="solid"/>
              <a:round/>
              <a:headEnd len="med" w="med" type="none"/>
              <a:tailEnd len="med" w="med" type="none"/>
            </a:ln>
          </p:spPr>
        </p:cxnSp>
      </p:grpSp>
      <p:grpSp>
        <p:nvGrpSpPr>
          <p:cNvPr id="835" name="Google Shape;835;p68"/>
          <p:cNvGrpSpPr/>
          <p:nvPr/>
        </p:nvGrpSpPr>
        <p:grpSpPr>
          <a:xfrm>
            <a:off x="331490" y="3019960"/>
            <a:ext cx="2037341" cy="1162023"/>
            <a:chOff x="282925" y="2048675"/>
            <a:chExt cx="2314108" cy="1631596"/>
          </a:xfrm>
        </p:grpSpPr>
        <p:sp>
          <p:nvSpPr>
            <p:cNvPr id="836" name="Google Shape;836;p68"/>
            <p:cNvSpPr/>
            <p:nvPr/>
          </p:nvSpPr>
          <p:spPr>
            <a:xfrm>
              <a:off x="282925" y="2048688"/>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837" name="Google Shape;837;p68"/>
            <p:cNvSpPr/>
            <p:nvPr/>
          </p:nvSpPr>
          <p:spPr>
            <a:xfrm>
              <a:off x="282925" y="3195446"/>
              <a:ext cx="3462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838" name="Google Shape;838;p68"/>
            <p:cNvSpPr/>
            <p:nvPr/>
          </p:nvSpPr>
          <p:spPr>
            <a:xfrm>
              <a:off x="938894" y="2048688"/>
              <a:ext cx="3462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839" name="Google Shape;839;p68"/>
            <p:cNvSpPr/>
            <p:nvPr/>
          </p:nvSpPr>
          <p:spPr>
            <a:xfrm>
              <a:off x="938894" y="3195446"/>
              <a:ext cx="3462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840" name="Google Shape;840;p68"/>
            <p:cNvSpPr/>
            <p:nvPr/>
          </p:nvSpPr>
          <p:spPr>
            <a:xfrm>
              <a:off x="1594864" y="2048675"/>
              <a:ext cx="3462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841" name="Google Shape;841;p68"/>
            <p:cNvSpPr/>
            <p:nvPr/>
          </p:nvSpPr>
          <p:spPr>
            <a:xfrm>
              <a:off x="1594855" y="3195471"/>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842" name="Google Shape;842;p68"/>
            <p:cNvCxnSpPr>
              <a:endCxn id="836" idx="4"/>
            </p:cNvCxnSpPr>
            <p:nvPr/>
          </p:nvCxnSpPr>
          <p:spPr>
            <a:xfrm rot="10800000">
              <a:off x="456025" y="2533488"/>
              <a:ext cx="14700" cy="690900"/>
            </a:xfrm>
            <a:prstGeom prst="straightConnector1">
              <a:avLst/>
            </a:prstGeom>
            <a:noFill/>
            <a:ln cap="flat" cmpd="sng" w="9525">
              <a:solidFill>
                <a:schemeClr val="dk2"/>
              </a:solidFill>
              <a:prstDash val="solid"/>
              <a:round/>
              <a:headEnd len="med" w="med" type="none"/>
              <a:tailEnd len="med" w="med" type="none"/>
            </a:ln>
          </p:spPr>
        </p:cxnSp>
        <p:sp>
          <p:nvSpPr>
            <p:cNvPr id="843" name="Google Shape;843;p68"/>
            <p:cNvSpPr/>
            <p:nvPr/>
          </p:nvSpPr>
          <p:spPr>
            <a:xfrm>
              <a:off x="2250833" y="3195446"/>
              <a:ext cx="3462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844" name="Google Shape;844;p68"/>
            <p:cNvCxnSpPr>
              <a:stCxn id="838" idx="6"/>
              <a:endCxn id="840" idx="2"/>
            </p:cNvCxnSpPr>
            <p:nvPr/>
          </p:nvCxnSpPr>
          <p:spPr>
            <a:xfrm>
              <a:off x="1285094" y="2291088"/>
              <a:ext cx="309900" cy="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68"/>
            <p:cNvCxnSpPr>
              <a:stCxn id="838" idx="4"/>
              <a:endCxn id="839" idx="0"/>
            </p:cNvCxnSpPr>
            <p:nvPr/>
          </p:nvCxnSpPr>
          <p:spPr>
            <a:xfrm>
              <a:off x="1111994" y="2533488"/>
              <a:ext cx="0" cy="6621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68"/>
            <p:cNvCxnSpPr>
              <a:stCxn id="839" idx="6"/>
              <a:endCxn id="841" idx="2"/>
            </p:cNvCxnSpPr>
            <p:nvPr/>
          </p:nvCxnSpPr>
          <p:spPr>
            <a:xfrm>
              <a:off x="1285094" y="3437846"/>
              <a:ext cx="309900" cy="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68"/>
            <p:cNvCxnSpPr>
              <a:stCxn id="839" idx="7"/>
              <a:endCxn id="840" idx="3"/>
            </p:cNvCxnSpPr>
            <p:nvPr/>
          </p:nvCxnSpPr>
          <p:spPr>
            <a:xfrm flipH="1" rot="10800000">
              <a:off x="1234395" y="2462444"/>
              <a:ext cx="411300" cy="8040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68"/>
            <p:cNvCxnSpPr>
              <a:stCxn id="840" idx="5"/>
              <a:endCxn id="843" idx="1"/>
            </p:cNvCxnSpPr>
            <p:nvPr/>
          </p:nvCxnSpPr>
          <p:spPr>
            <a:xfrm>
              <a:off x="1890364" y="2462478"/>
              <a:ext cx="411300" cy="8040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68"/>
            <p:cNvCxnSpPr>
              <a:stCxn id="841" idx="0"/>
              <a:endCxn id="840" idx="4"/>
            </p:cNvCxnSpPr>
            <p:nvPr/>
          </p:nvCxnSpPr>
          <p:spPr>
            <a:xfrm rot="10800000">
              <a:off x="1767955" y="2533371"/>
              <a:ext cx="0" cy="6621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68"/>
            <p:cNvCxnSpPr>
              <a:stCxn id="836" idx="6"/>
              <a:endCxn id="838" idx="2"/>
            </p:cNvCxnSpPr>
            <p:nvPr/>
          </p:nvCxnSpPr>
          <p:spPr>
            <a:xfrm>
              <a:off x="629125" y="2291088"/>
              <a:ext cx="3099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9"/>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856" name="Google Shape;856;p69"/>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857" name="Google Shape;857;p69"/>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858" name="Google Shape;858;p69"/>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859" name="Google Shape;859;p69"/>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860" name="Google Shape;860;p69"/>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861" name="Google Shape;861;p69"/>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862" name="Google Shape;862;p69"/>
          <p:cNvCxnSpPr>
            <a:stCxn id="857" idx="0"/>
            <a:endCxn id="856" idx="4"/>
          </p:cNvCxnSpPr>
          <p:nvPr/>
        </p:nvCxnSpPr>
        <p:spPr>
          <a:xfrm rot="10800000">
            <a:off x="3211100" y="2233775"/>
            <a:ext cx="0" cy="661800"/>
          </a:xfrm>
          <a:prstGeom prst="straightConnector1">
            <a:avLst/>
          </a:prstGeom>
          <a:noFill/>
          <a:ln cap="flat" cmpd="sng" w="9525">
            <a:solidFill>
              <a:schemeClr val="dk2"/>
            </a:solidFill>
            <a:prstDash val="solid"/>
            <a:round/>
            <a:headEnd len="med" w="med" type="none"/>
            <a:tailEnd len="med" w="med" type="none"/>
          </a:ln>
        </p:spPr>
      </p:cxnSp>
      <p:sp>
        <p:nvSpPr>
          <p:cNvPr id="863" name="Google Shape;863;p69"/>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864" name="Google Shape;864;p69"/>
          <p:cNvCxnSpPr>
            <a:stCxn id="858" idx="6"/>
            <a:endCxn id="860"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69"/>
          <p:cNvCxnSpPr>
            <a:stCxn id="858" idx="4"/>
            <a:endCxn id="859"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69"/>
          <p:cNvCxnSpPr>
            <a:stCxn id="859" idx="6"/>
            <a:endCxn id="861"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69"/>
          <p:cNvCxnSpPr>
            <a:stCxn id="859" idx="7"/>
            <a:endCxn id="860"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69"/>
          <p:cNvCxnSpPr>
            <a:stCxn id="860" idx="5"/>
            <a:endCxn id="863"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69"/>
          <p:cNvCxnSpPr>
            <a:stCxn id="861" idx="0"/>
            <a:endCxn id="860"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69"/>
          <p:cNvCxnSpPr>
            <a:stCxn id="856" idx="6"/>
            <a:endCxn id="858"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876" name="Google Shape;876;p70"/>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877" name="Google Shape;877;p70"/>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878" name="Google Shape;878;p70"/>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879" name="Google Shape;879;p70"/>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880" name="Google Shape;880;p70"/>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881" name="Google Shape;881;p70"/>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882" name="Google Shape;882;p70"/>
          <p:cNvCxnSpPr>
            <a:endCxn id="876" idx="4"/>
          </p:cNvCxnSpPr>
          <p:nvPr/>
        </p:nvCxnSpPr>
        <p:spPr>
          <a:xfrm rot="10800000">
            <a:off x="3211100" y="2233625"/>
            <a:ext cx="21900" cy="690900"/>
          </a:xfrm>
          <a:prstGeom prst="straightConnector1">
            <a:avLst/>
          </a:prstGeom>
          <a:noFill/>
          <a:ln cap="flat" cmpd="sng" w="76200">
            <a:solidFill>
              <a:srgbClr val="F46524"/>
            </a:solidFill>
            <a:prstDash val="solid"/>
            <a:round/>
            <a:headEnd len="med" w="med" type="none"/>
            <a:tailEnd len="med" w="med" type="none"/>
          </a:ln>
        </p:spPr>
      </p:cxnSp>
      <p:sp>
        <p:nvSpPr>
          <p:cNvPr id="883" name="Google Shape;883;p70"/>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884" name="Google Shape;884;p70"/>
          <p:cNvCxnSpPr>
            <a:stCxn id="878" idx="6"/>
            <a:endCxn id="880"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70"/>
          <p:cNvCxnSpPr>
            <a:stCxn id="878" idx="4"/>
            <a:endCxn id="879"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70"/>
          <p:cNvCxnSpPr>
            <a:stCxn id="879" idx="6"/>
            <a:endCxn id="881"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70"/>
          <p:cNvCxnSpPr>
            <a:stCxn id="879" idx="7"/>
            <a:endCxn id="880"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70"/>
          <p:cNvCxnSpPr>
            <a:stCxn id="880" idx="5"/>
            <a:endCxn id="883"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70"/>
          <p:cNvCxnSpPr>
            <a:stCxn id="881" idx="0"/>
            <a:endCxn id="880"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70"/>
          <p:cNvCxnSpPr>
            <a:stCxn id="876" idx="6"/>
            <a:endCxn id="878"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71"/>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896" name="Google Shape;896;p71"/>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897" name="Google Shape;897;p71"/>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898" name="Google Shape;898;p71"/>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899" name="Google Shape;899;p71"/>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900" name="Google Shape;900;p71"/>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901" name="Google Shape;901;p71"/>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902" name="Google Shape;902;p71"/>
          <p:cNvCxnSpPr>
            <a:endCxn id="896" idx="4"/>
          </p:cNvCxnSpPr>
          <p:nvPr/>
        </p:nvCxnSpPr>
        <p:spPr>
          <a:xfrm rot="10800000">
            <a:off x="3211100" y="2233625"/>
            <a:ext cx="21900" cy="690900"/>
          </a:xfrm>
          <a:prstGeom prst="straightConnector1">
            <a:avLst/>
          </a:prstGeom>
          <a:noFill/>
          <a:ln cap="flat" cmpd="sng" w="76200">
            <a:solidFill>
              <a:srgbClr val="F46524"/>
            </a:solidFill>
            <a:prstDash val="solid"/>
            <a:round/>
            <a:headEnd len="med" w="med" type="none"/>
            <a:tailEnd len="med" w="med" type="none"/>
          </a:ln>
        </p:spPr>
      </p:cxnSp>
      <p:sp>
        <p:nvSpPr>
          <p:cNvPr id="903" name="Google Shape;903;p71"/>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904" name="Google Shape;904;p71"/>
          <p:cNvCxnSpPr>
            <a:stCxn id="898" idx="6"/>
            <a:endCxn id="900"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71"/>
          <p:cNvCxnSpPr>
            <a:stCxn id="898" idx="4"/>
            <a:endCxn id="899"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71"/>
          <p:cNvCxnSpPr>
            <a:stCxn id="899" idx="6"/>
            <a:endCxn id="901"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71"/>
          <p:cNvCxnSpPr>
            <a:stCxn id="899" idx="7"/>
            <a:endCxn id="900"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71"/>
          <p:cNvCxnSpPr>
            <a:stCxn id="900" idx="5"/>
            <a:endCxn id="903"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71"/>
          <p:cNvCxnSpPr>
            <a:stCxn id="901" idx="0"/>
            <a:endCxn id="900"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71"/>
          <p:cNvCxnSpPr>
            <a:stCxn id="896" idx="6"/>
            <a:endCxn id="898"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Illustrating Vertex Cover with Examples</a:t>
            </a:r>
            <a:endParaRPr sz="2300"/>
          </a:p>
        </p:txBody>
      </p:sp>
      <p:sp>
        <p:nvSpPr>
          <p:cNvPr id="133" name="Google Shape;133;p18"/>
          <p:cNvSpPr txBox="1"/>
          <p:nvPr>
            <p:ph idx="1" type="body"/>
          </p:nvPr>
        </p:nvSpPr>
        <p:spPr>
          <a:xfrm>
            <a:off x="0" y="1602675"/>
            <a:ext cx="45720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134" name="Google Shape;134;p18"/>
          <p:cNvSpPr/>
          <p:nvPr/>
        </p:nvSpPr>
        <p:spPr>
          <a:xfrm>
            <a:off x="7495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35" name="Google Shape;135;p18"/>
          <p:cNvSpPr/>
          <p:nvPr/>
        </p:nvSpPr>
        <p:spPr>
          <a:xfrm>
            <a:off x="7495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36" name="Google Shape;136;p18"/>
          <p:cNvSpPr/>
          <p:nvPr/>
        </p:nvSpPr>
        <p:spPr>
          <a:xfrm>
            <a:off x="17241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37" name="Google Shape;137;p18"/>
          <p:cNvSpPr/>
          <p:nvPr/>
        </p:nvSpPr>
        <p:spPr>
          <a:xfrm>
            <a:off x="17241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38" name="Google Shape;138;p18"/>
          <p:cNvSpPr/>
          <p:nvPr/>
        </p:nvSpPr>
        <p:spPr>
          <a:xfrm>
            <a:off x="2698700" y="177816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39" name="Google Shape;139;p18"/>
          <p:cNvSpPr/>
          <p:nvPr/>
        </p:nvSpPr>
        <p:spPr>
          <a:xfrm>
            <a:off x="2698688" y="292495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40" name="Google Shape;140;p18"/>
          <p:cNvCxnSpPr>
            <a:endCxn id="134" idx="4"/>
          </p:cNvCxnSpPr>
          <p:nvPr/>
        </p:nvCxnSpPr>
        <p:spPr>
          <a:xfrm rot="10800000">
            <a:off x="1006750" y="2262975"/>
            <a:ext cx="21900" cy="690900"/>
          </a:xfrm>
          <a:prstGeom prst="straightConnector1">
            <a:avLst/>
          </a:prstGeom>
          <a:noFill/>
          <a:ln cap="flat" cmpd="sng" w="9525">
            <a:solidFill>
              <a:schemeClr val="dk2"/>
            </a:solidFill>
            <a:prstDash val="solid"/>
            <a:round/>
            <a:headEnd len="med" w="med" type="none"/>
            <a:tailEnd len="med" w="med" type="none"/>
          </a:ln>
        </p:spPr>
      </p:cxnSp>
      <p:sp>
        <p:nvSpPr>
          <p:cNvPr id="141" name="Google Shape;141;p18"/>
          <p:cNvSpPr/>
          <p:nvPr/>
        </p:nvSpPr>
        <p:spPr>
          <a:xfrm>
            <a:off x="36733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42" name="Google Shape;142;p18"/>
          <p:cNvCxnSpPr>
            <a:stCxn id="136" idx="6"/>
            <a:endCxn id="138" idx="2"/>
          </p:cNvCxnSpPr>
          <p:nvPr/>
        </p:nvCxnSpPr>
        <p:spPr>
          <a:xfrm>
            <a:off x="2238600" y="20205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8"/>
          <p:cNvCxnSpPr>
            <a:stCxn id="136" idx="4"/>
            <a:endCxn id="137" idx="0"/>
          </p:cNvCxnSpPr>
          <p:nvPr/>
        </p:nvCxnSpPr>
        <p:spPr>
          <a:xfrm>
            <a:off x="1981350" y="226297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8"/>
          <p:cNvCxnSpPr>
            <a:stCxn id="137" idx="6"/>
            <a:endCxn id="139" idx="2"/>
          </p:cNvCxnSpPr>
          <p:nvPr/>
        </p:nvCxnSpPr>
        <p:spPr>
          <a:xfrm>
            <a:off x="2238600" y="31673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8"/>
          <p:cNvCxnSpPr>
            <a:stCxn id="137" idx="7"/>
            <a:endCxn id="138" idx="3"/>
          </p:cNvCxnSpPr>
          <p:nvPr/>
        </p:nvCxnSpPr>
        <p:spPr>
          <a:xfrm flipH="1" rot="10800000">
            <a:off x="2163253" y="219192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8"/>
          <p:cNvCxnSpPr>
            <a:stCxn id="138" idx="5"/>
            <a:endCxn id="141" idx="1"/>
          </p:cNvCxnSpPr>
          <p:nvPr/>
        </p:nvCxnSpPr>
        <p:spPr>
          <a:xfrm>
            <a:off x="3137853" y="219196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8"/>
          <p:cNvCxnSpPr>
            <a:stCxn id="139" idx="0"/>
            <a:endCxn id="138" idx="4"/>
          </p:cNvCxnSpPr>
          <p:nvPr/>
        </p:nvCxnSpPr>
        <p:spPr>
          <a:xfrm rot="10800000">
            <a:off x="2955938" y="226285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8"/>
          <p:cNvCxnSpPr>
            <a:stCxn id="134" idx="6"/>
            <a:endCxn id="136" idx="2"/>
          </p:cNvCxnSpPr>
          <p:nvPr/>
        </p:nvCxnSpPr>
        <p:spPr>
          <a:xfrm>
            <a:off x="1264000" y="2020575"/>
            <a:ext cx="460200" cy="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18"/>
          <p:cNvSpPr/>
          <p:nvPr/>
        </p:nvSpPr>
        <p:spPr>
          <a:xfrm>
            <a:off x="7495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50" name="Google Shape;150;p18"/>
          <p:cNvSpPr/>
          <p:nvPr/>
        </p:nvSpPr>
        <p:spPr>
          <a:xfrm>
            <a:off x="7495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51" name="Google Shape;151;p18"/>
          <p:cNvSpPr/>
          <p:nvPr/>
        </p:nvSpPr>
        <p:spPr>
          <a:xfrm>
            <a:off x="17241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52" name="Google Shape;152;p18"/>
          <p:cNvSpPr/>
          <p:nvPr/>
        </p:nvSpPr>
        <p:spPr>
          <a:xfrm>
            <a:off x="17241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53" name="Google Shape;153;p18"/>
          <p:cNvSpPr/>
          <p:nvPr/>
        </p:nvSpPr>
        <p:spPr>
          <a:xfrm>
            <a:off x="2698700" y="177816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54" name="Google Shape;154;p18"/>
          <p:cNvSpPr/>
          <p:nvPr/>
        </p:nvSpPr>
        <p:spPr>
          <a:xfrm>
            <a:off x="2698688" y="292495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55" name="Google Shape;155;p18"/>
          <p:cNvCxnSpPr>
            <a:endCxn id="149" idx="4"/>
          </p:cNvCxnSpPr>
          <p:nvPr/>
        </p:nvCxnSpPr>
        <p:spPr>
          <a:xfrm rot="10800000">
            <a:off x="1006750" y="2262975"/>
            <a:ext cx="21900" cy="6909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18"/>
          <p:cNvSpPr/>
          <p:nvPr/>
        </p:nvSpPr>
        <p:spPr>
          <a:xfrm>
            <a:off x="36733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57" name="Google Shape;157;p18"/>
          <p:cNvCxnSpPr>
            <a:stCxn id="151" idx="6"/>
            <a:endCxn id="153" idx="2"/>
          </p:cNvCxnSpPr>
          <p:nvPr/>
        </p:nvCxnSpPr>
        <p:spPr>
          <a:xfrm>
            <a:off x="2238600" y="20205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8"/>
          <p:cNvCxnSpPr>
            <a:stCxn id="151" idx="4"/>
            <a:endCxn id="152" idx="0"/>
          </p:cNvCxnSpPr>
          <p:nvPr/>
        </p:nvCxnSpPr>
        <p:spPr>
          <a:xfrm>
            <a:off x="1981350" y="226297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18"/>
          <p:cNvCxnSpPr>
            <a:stCxn id="152" idx="6"/>
            <a:endCxn id="154" idx="2"/>
          </p:cNvCxnSpPr>
          <p:nvPr/>
        </p:nvCxnSpPr>
        <p:spPr>
          <a:xfrm>
            <a:off x="2238600" y="31673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18"/>
          <p:cNvCxnSpPr>
            <a:stCxn id="152" idx="7"/>
            <a:endCxn id="153" idx="3"/>
          </p:cNvCxnSpPr>
          <p:nvPr/>
        </p:nvCxnSpPr>
        <p:spPr>
          <a:xfrm flipH="1" rot="10800000">
            <a:off x="2163253" y="219192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18"/>
          <p:cNvCxnSpPr>
            <a:stCxn id="153" idx="5"/>
            <a:endCxn id="156" idx="1"/>
          </p:cNvCxnSpPr>
          <p:nvPr/>
        </p:nvCxnSpPr>
        <p:spPr>
          <a:xfrm>
            <a:off x="3137853" y="219196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18"/>
          <p:cNvCxnSpPr>
            <a:stCxn id="154" idx="0"/>
            <a:endCxn id="153" idx="4"/>
          </p:cNvCxnSpPr>
          <p:nvPr/>
        </p:nvCxnSpPr>
        <p:spPr>
          <a:xfrm rot="10800000">
            <a:off x="2955938" y="226285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18"/>
          <p:cNvCxnSpPr>
            <a:stCxn id="149" idx="6"/>
            <a:endCxn id="151" idx="2"/>
          </p:cNvCxnSpPr>
          <p:nvPr/>
        </p:nvCxnSpPr>
        <p:spPr>
          <a:xfrm>
            <a:off x="1264000" y="2020575"/>
            <a:ext cx="460200" cy="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18"/>
          <p:cNvSpPr txBox="1"/>
          <p:nvPr>
            <p:ph idx="1" type="body"/>
          </p:nvPr>
        </p:nvSpPr>
        <p:spPr>
          <a:xfrm>
            <a:off x="182700" y="1854375"/>
            <a:ext cx="42996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165" name="Google Shape;165;p18"/>
          <p:cNvSpPr/>
          <p:nvPr/>
        </p:nvSpPr>
        <p:spPr>
          <a:xfrm>
            <a:off x="5011250" y="1755963"/>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66" name="Google Shape;166;p18"/>
          <p:cNvSpPr/>
          <p:nvPr/>
        </p:nvSpPr>
        <p:spPr>
          <a:xfrm>
            <a:off x="5011250" y="29027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67" name="Google Shape;167;p18"/>
          <p:cNvSpPr/>
          <p:nvPr/>
        </p:nvSpPr>
        <p:spPr>
          <a:xfrm>
            <a:off x="5985850" y="1755963"/>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68" name="Google Shape;168;p18"/>
          <p:cNvSpPr/>
          <p:nvPr/>
        </p:nvSpPr>
        <p:spPr>
          <a:xfrm>
            <a:off x="5985850" y="2902713"/>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69" name="Google Shape;169;p18"/>
          <p:cNvSpPr/>
          <p:nvPr/>
        </p:nvSpPr>
        <p:spPr>
          <a:xfrm>
            <a:off x="6960450" y="1755950"/>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70" name="Google Shape;170;p18"/>
          <p:cNvSpPr/>
          <p:nvPr/>
        </p:nvSpPr>
        <p:spPr>
          <a:xfrm>
            <a:off x="6960438" y="2902738"/>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71" name="Google Shape;171;p18"/>
          <p:cNvCxnSpPr>
            <a:endCxn id="165" idx="4"/>
          </p:cNvCxnSpPr>
          <p:nvPr/>
        </p:nvCxnSpPr>
        <p:spPr>
          <a:xfrm rot="10800000">
            <a:off x="5268500" y="2240763"/>
            <a:ext cx="21900" cy="6909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18"/>
          <p:cNvSpPr/>
          <p:nvPr/>
        </p:nvSpPr>
        <p:spPr>
          <a:xfrm>
            <a:off x="7935050" y="2902713"/>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73" name="Google Shape;173;p18"/>
          <p:cNvCxnSpPr>
            <a:stCxn id="167" idx="6"/>
            <a:endCxn id="169" idx="2"/>
          </p:cNvCxnSpPr>
          <p:nvPr/>
        </p:nvCxnSpPr>
        <p:spPr>
          <a:xfrm>
            <a:off x="6500350" y="1998363"/>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8"/>
          <p:cNvCxnSpPr>
            <a:stCxn id="167" idx="4"/>
            <a:endCxn id="168" idx="0"/>
          </p:cNvCxnSpPr>
          <p:nvPr/>
        </p:nvCxnSpPr>
        <p:spPr>
          <a:xfrm>
            <a:off x="6243100" y="2240763"/>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8"/>
          <p:cNvCxnSpPr>
            <a:stCxn id="168" idx="6"/>
            <a:endCxn id="170" idx="2"/>
          </p:cNvCxnSpPr>
          <p:nvPr/>
        </p:nvCxnSpPr>
        <p:spPr>
          <a:xfrm>
            <a:off x="6500350" y="3145113"/>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8"/>
          <p:cNvCxnSpPr>
            <a:stCxn id="168" idx="7"/>
            <a:endCxn id="169" idx="3"/>
          </p:cNvCxnSpPr>
          <p:nvPr/>
        </p:nvCxnSpPr>
        <p:spPr>
          <a:xfrm flipH="1" rot="10800000">
            <a:off x="6425003" y="2169710"/>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8"/>
          <p:cNvCxnSpPr>
            <a:stCxn id="169" idx="5"/>
            <a:endCxn id="172" idx="1"/>
          </p:cNvCxnSpPr>
          <p:nvPr/>
        </p:nvCxnSpPr>
        <p:spPr>
          <a:xfrm>
            <a:off x="7399603" y="2169753"/>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8"/>
          <p:cNvCxnSpPr>
            <a:stCxn id="170" idx="0"/>
            <a:endCxn id="169" idx="4"/>
          </p:cNvCxnSpPr>
          <p:nvPr/>
        </p:nvCxnSpPr>
        <p:spPr>
          <a:xfrm rot="10800000">
            <a:off x="7217688" y="2240638"/>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8"/>
          <p:cNvCxnSpPr>
            <a:stCxn id="165" idx="6"/>
            <a:endCxn id="167" idx="2"/>
          </p:cNvCxnSpPr>
          <p:nvPr/>
        </p:nvCxnSpPr>
        <p:spPr>
          <a:xfrm>
            <a:off x="5525750" y="1998363"/>
            <a:ext cx="460200" cy="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18"/>
          <p:cNvSpPr txBox="1"/>
          <p:nvPr/>
        </p:nvSpPr>
        <p:spPr>
          <a:xfrm>
            <a:off x="5011250" y="3771200"/>
            <a:ext cx="27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{B, C, E, D, F, G} is a vertex cover</a:t>
            </a:r>
            <a:endParaRPr b="1">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2"/>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916" name="Google Shape;916;p72"/>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917" name="Google Shape;917;p72"/>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918" name="Google Shape;918;p72"/>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919" name="Google Shape;919;p72"/>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920" name="Google Shape;920;p72"/>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921" name="Google Shape;921;p72"/>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922" name="Google Shape;922;p72"/>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923" name="Google Shape;923;p72"/>
          <p:cNvCxnSpPr>
            <a:stCxn id="918" idx="6"/>
            <a:endCxn id="920"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24" name="Google Shape;924;p72"/>
          <p:cNvCxnSpPr>
            <a:stCxn id="918" idx="4"/>
            <a:endCxn id="919"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925" name="Google Shape;925;p72"/>
          <p:cNvCxnSpPr>
            <a:stCxn id="919" idx="6"/>
            <a:endCxn id="921"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26" name="Google Shape;926;p72"/>
          <p:cNvCxnSpPr>
            <a:stCxn id="919" idx="7"/>
            <a:endCxn id="920"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72"/>
          <p:cNvCxnSpPr>
            <a:stCxn id="920" idx="5"/>
            <a:endCxn id="922"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72"/>
          <p:cNvCxnSpPr>
            <a:stCxn id="921" idx="0"/>
            <a:endCxn id="920"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3"/>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934" name="Google Shape;934;p73"/>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935" name="Google Shape;935;p73"/>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936" name="Google Shape;936;p73"/>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937" name="Google Shape;937;p73"/>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938" name="Google Shape;938;p73"/>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939" name="Google Shape;939;p73"/>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940" name="Google Shape;940;p73"/>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941" name="Google Shape;941;p73"/>
          <p:cNvCxnSpPr>
            <a:stCxn id="936" idx="6"/>
            <a:endCxn id="938"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42" name="Google Shape;942;p73"/>
          <p:cNvCxnSpPr>
            <a:stCxn id="936" idx="4"/>
            <a:endCxn id="937" idx="0"/>
          </p:cNvCxnSpPr>
          <p:nvPr/>
        </p:nvCxnSpPr>
        <p:spPr>
          <a:xfrm>
            <a:off x="4185700" y="2233625"/>
            <a:ext cx="0" cy="662100"/>
          </a:xfrm>
          <a:prstGeom prst="straightConnector1">
            <a:avLst/>
          </a:prstGeom>
          <a:noFill/>
          <a:ln cap="flat" cmpd="sng" w="76200">
            <a:solidFill>
              <a:schemeClr val="dk1"/>
            </a:solidFill>
            <a:prstDash val="solid"/>
            <a:round/>
            <a:headEnd len="med" w="med" type="none"/>
            <a:tailEnd len="med" w="med" type="none"/>
          </a:ln>
        </p:spPr>
      </p:cxnSp>
      <p:cxnSp>
        <p:nvCxnSpPr>
          <p:cNvPr id="943" name="Google Shape;943;p73"/>
          <p:cNvCxnSpPr>
            <a:stCxn id="937" idx="6"/>
            <a:endCxn id="939"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73"/>
          <p:cNvCxnSpPr>
            <a:stCxn id="937" idx="7"/>
            <a:endCxn id="938"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73"/>
          <p:cNvCxnSpPr>
            <a:stCxn id="938" idx="5"/>
            <a:endCxn id="940"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73"/>
          <p:cNvCxnSpPr>
            <a:stCxn id="939" idx="0"/>
            <a:endCxn id="938"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74"/>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952" name="Google Shape;952;p74"/>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953" name="Google Shape;953;p74"/>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954" name="Google Shape;954;p74"/>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955" name="Google Shape;955;p74"/>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956" name="Google Shape;956;p74"/>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957" name="Google Shape;957;p74"/>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958" name="Google Shape;958;p74"/>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959" name="Google Shape;959;p74"/>
          <p:cNvCxnSpPr>
            <a:stCxn id="954" idx="6"/>
            <a:endCxn id="956"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74"/>
          <p:cNvCxnSpPr>
            <a:stCxn id="954" idx="4"/>
            <a:endCxn id="955" idx="0"/>
          </p:cNvCxnSpPr>
          <p:nvPr/>
        </p:nvCxnSpPr>
        <p:spPr>
          <a:xfrm>
            <a:off x="4185700" y="2233625"/>
            <a:ext cx="0" cy="662100"/>
          </a:xfrm>
          <a:prstGeom prst="straightConnector1">
            <a:avLst/>
          </a:prstGeom>
          <a:noFill/>
          <a:ln cap="flat" cmpd="sng" w="76200">
            <a:solidFill>
              <a:schemeClr val="dk1"/>
            </a:solidFill>
            <a:prstDash val="solid"/>
            <a:round/>
            <a:headEnd len="med" w="med" type="none"/>
            <a:tailEnd len="med" w="med" type="none"/>
          </a:ln>
        </p:spPr>
      </p:cxnSp>
      <p:cxnSp>
        <p:nvCxnSpPr>
          <p:cNvPr id="961" name="Google Shape;961;p74"/>
          <p:cNvCxnSpPr>
            <a:stCxn id="955" idx="6"/>
            <a:endCxn id="957"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74"/>
          <p:cNvCxnSpPr>
            <a:stCxn id="955" idx="7"/>
            <a:endCxn id="956"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74"/>
          <p:cNvCxnSpPr>
            <a:stCxn id="956" idx="5"/>
            <a:endCxn id="958"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74"/>
          <p:cNvCxnSpPr>
            <a:stCxn id="957" idx="0"/>
            <a:endCxn id="956"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75"/>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970" name="Google Shape;970;p75"/>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971" name="Google Shape;971;p75"/>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972" name="Google Shape;972;p75"/>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973" name="Google Shape;973;p75"/>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974" name="Google Shape;974;p75"/>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975" name="Google Shape;975;p75"/>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976" name="Google Shape;976;p75"/>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977" name="Google Shape;977;p75"/>
          <p:cNvCxnSpPr>
            <a:stCxn id="972" idx="6"/>
            <a:endCxn id="974"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75"/>
          <p:cNvCxnSpPr>
            <a:stCxn id="974" idx="5"/>
            <a:endCxn id="976"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75"/>
          <p:cNvCxnSpPr>
            <a:stCxn id="975" idx="0"/>
            <a:endCxn id="974"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76"/>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985" name="Google Shape;985;p76"/>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986" name="Google Shape;986;p76"/>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987" name="Google Shape;987;p76"/>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988" name="Google Shape;988;p76"/>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989" name="Google Shape;989;p76"/>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990" name="Google Shape;990;p76"/>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991" name="Google Shape;991;p76"/>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992" name="Google Shape;992;p76"/>
          <p:cNvCxnSpPr>
            <a:stCxn id="987" idx="6"/>
            <a:endCxn id="989" idx="2"/>
          </p:cNvCxnSpPr>
          <p:nvPr/>
        </p:nvCxnSpPr>
        <p:spPr>
          <a:xfrm>
            <a:off x="4442950" y="1991225"/>
            <a:ext cx="460200" cy="0"/>
          </a:xfrm>
          <a:prstGeom prst="straightConnector1">
            <a:avLst/>
          </a:prstGeom>
          <a:noFill/>
          <a:ln cap="flat" cmpd="sng" w="76200">
            <a:solidFill>
              <a:schemeClr val="dk1"/>
            </a:solidFill>
            <a:prstDash val="solid"/>
            <a:round/>
            <a:headEnd len="med" w="med" type="none"/>
            <a:tailEnd len="med" w="med" type="none"/>
          </a:ln>
        </p:spPr>
      </p:cxnSp>
      <p:cxnSp>
        <p:nvCxnSpPr>
          <p:cNvPr id="993" name="Google Shape;993;p76"/>
          <p:cNvCxnSpPr>
            <a:stCxn id="989" idx="5"/>
            <a:endCxn id="991"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76"/>
          <p:cNvCxnSpPr>
            <a:stCxn id="990" idx="0"/>
            <a:endCxn id="989"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7"/>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000" name="Google Shape;1000;p77"/>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001" name="Google Shape;1001;p77"/>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02" name="Google Shape;1002;p77"/>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03" name="Google Shape;1003;p77"/>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004" name="Google Shape;1004;p77"/>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005" name="Google Shape;1005;p77"/>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006" name="Google Shape;1006;p77"/>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007" name="Google Shape;1007;p77"/>
          <p:cNvCxnSpPr>
            <a:stCxn id="1002" idx="6"/>
            <a:endCxn id="1004" idx="2"/>
          </p:cNvCxnSpPr>
          <p:nvPr/>
        </p:nvCxnSpPr>
        <p:spPr>
          <a:xfrm>
            <a:off x="4442950" y="1991225"/>
            <a:ext cx="460200" cy="0"/>
          </a:xfrm>
          <a:prstGeom prst="straightConnector1">
            <a:avLst/>
          </a:prstGeom>
          <a:noFill/>
          <a:ln cap="flat" cmpd="sng" w="76200">
            <a:solidFill>
              <a:schemeClr val="dk1"/>
            </a:solidFill>
            <a:prstDash val="solid"/>
            <a:round/>
            <a:headEnd len="med" w="med" type="none"/>
            <a:tailEnd len="med" w="med" type="none"/>
          </a:ln>
        </p:spPr>
      </p:cxnSp>
      <p:cxnSp>
        <p:nvCxnSpPr>
          <p:cNvPr id="1008" name="Google Shape;1008;p77"/>
          <p:cNvCxnSpPr>
            <a:stCxn id="1004" idx="5"/>
            <a:endCxn id="1006"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77"/>
          <p:cNvCxnSpPr>
            <a:stCxn id="1005" idx="0"/>
            <a:endCxn id="1004"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78"/>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015" name="Google Shape;1015;p78"/>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016" name="Google Shape;1016;p78"/>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17" name="Google Shape;1017;p78"/>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18" name="Google Shape;1018;p78"/>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019" name="Google Shape;1019;p78"/>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020" name="Google Shape;1020;p78"/>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021" name="Google Shape;1021;p78"/>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022" name="Google Shape;1022;p78"/>
          <p:cNvCxnSpPr>
            <a:stCxn id="1019" idx="5"/>
            <a:endCxn id="1021"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78"/>
          <p:cNvCxnSpPr>
            <a:stCxn id="1020" idx="0"/>
            <a:endCxn id="1019"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79"/>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029" name="Google Shape;1029;p79"/>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030" name="Google Shape;1030;p79"/>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31" name="Google Shape;1031;p79"/>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32" name="Google Shape;1032;p79"/>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033" name="Google Shape;1033;p79"/>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034" name="Google Shape;1034;p79"/>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035" name="Google Shape;1035;p79"/>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036" name="Google Shape;1036;p79"/>
          <p:cNvCxnSpPr>
            <a:stCxn id="1033" idx="5"/>
            <a:endCxn id="1035"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79"/>
          <p:cNvCxnSpPr>
            <a:stCxn id="1034" idx="0"/>
            <a:endCxn id="1033" idx="4"/>
          </p:cNvCxnSpPr>
          <p:nvPr/>
        </p:nvCxnSpPr>
        <p:spPr>
          <a:xfrm rot="10800000">
            <a:off x="5160288" y="2233500"/>
            <a:ext cx="0" cy="66210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80"/>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043" name="Google Shape;1043;p80"/>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044" name="Google Shape;1044;p80"/>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45" name="Google Shape;1045;p80"/>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46" name="Google Shape;1046;p80"/>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047" name="Google Shape;1047;p80"/>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048" name="Google Shape;1048;p80"/>
          <p:cNvSpPr/>
          <p:nvPr/>
        </p:nvSpPr>
        <p:spPr>
          <a:xfrm>
            <a:off x="4903038" y="28956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049" name="Google Shape;1049;p80"/>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050" name="Google Shape;1050;p80"/>
          <p:cNvCxnSpPr>
            <a:stCxn id="1047" idx="5"/>
            <a:endCxn id="1049"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80"/>
          <p:cNvCxnSpPr>
            <a:stCxn id="1048" idx="0"/>
            <a:endCxn id="1047" idx="4"/>
          </p:cNvCxnSpPr>
          <p:nvPr/>
        </p:nvCxnSpPr>
        <p:spPr>
          <a:xfrm rot="10800000">
            <a:off x="5160288" y="2233500"/>
            <a:ext cx="0" cy="66210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81"/>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057" name="Google Shape;1057;p81"/>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058" name="Google Shape;1058;p81"/>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59" name="Google Shape;1059;p81"/>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60" name="Google Shape;1060;p81"/>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061" name="Google Shape;1061;p81"/>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062" name="Google Shape;1062;p81"/>
          <p:cNvSpPr/>
          <p:nvPr/>
        </p:nvSpPr>
        <p:spPr>
          <a:xfrm>
            <a:off x="4903038" y="28956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063" name="Google Shape;1063;p81"/>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064" name="Google Shape;1064;p81"/>
          <p:cNvCxnSpPr>
            <a:stCxn id="1061" idx="5"/>
            <a:endCxn id="1063"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Illustrating Vertex Cover with Examples</a:t>
            </a:r>
            <a:endParaRPr sz="2300"/>
          </a:p>
        </p:txBody>
      </p:sp>
      <p:sp>
        <p:nvSpPr>
          <p:cNvPr id="186" name="Google Shape;186;p19"/>
          <p:cNvSpPr txBox="1"/>
          <p:nvPr>
            <p:ph idx="1" type="body"/>
          </p:nvPr>
        </p:nvSpPr>
        <p:spPr>
          <a:xfrm>
            <a:off x="0" y="1602675"/>
            <a:ext cx="45720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187" name="Google Shape;187;p19"/>
          <p:cNvSpPr/>
          <p:nvPr/>
        </p:nvSpPr>
        <p:spPr>
          <a:xfrm>
            <a:off x="7495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88" name="Google Shape;188;p19"/>
          <p:cNvSpPr/>
          <p:nvPr/>
        </p:nvSpPr>
        <p:spPr>
          <a:xfrm>
            <a:off x="7495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89" name="Google Shape;189;p19"/>
          <p:cNvSpPr/>
          <p:nvPr/>
        </p:nvSpPr>
        <p:spPr>
          <a:xfrm>
            <a:off x="17241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90" name="Google Shape;190;p19"/>
          <p:cNvSpPr/>
          <p:nvPr/>
        </p:nvSpPr>
        <p:spPr>
          <a:xfrm>
            <a:off x="17241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91" name="Google Shape;191;p19"/>
          <p:cNvSpPr/>
          <p:nvPr/>
        </p:nvSpPr>
        <p:spPr>
          <a:xfrm>
            <a:off x="2698700" y="177816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92" name="Google Shape;192;p19"/>
          <p:cNvSpPr/>
          <p:nvPr/>
        </p:nvSpPr>
        <p:spPr>
          <a:xfrm>
            <a:off x="2698688" y="292495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93" name="Google Shape;193;p19"/>
          <p:cNvCxnSpPr>
            <a:endCxn id="187" idx="4"/>
          </p:cNvCxnSpPr>
          <p:nvPr/>
        </p:nvCxnSpPr>
        <p:spPr>
          <a:xfrm rot="10800000">
            <a:off x="1006750" y="2262975"/>
            <a:ext cx="21900" cy="690900"/>
          </a:xfrm>
          <a:prstGeom prst="straightConnector1">
            <a:avLst/>
          </a:prstGeom>
          <a:noFill/>
          <a:ln cap="flat" cmpd="sng" w="9525">
            <a:solidFill>
              <a:schemeClr val="dk2"/>
            </a:solidFill>
            <a:prstDash val="solid"/>
            <a:round/>
            <a:headEnd len="med" w="med" type="none"/>
            <a:tailEnd len="med" w="med" type="none"/>
          </a:ln>
        </p:spPr>
      </p:cxnSp>
      <p:sp>
        <p:nvSpPr>
          <p:cNvPr id="194" name="Google Shape;194;p19"/>
          <p:cNvSpPr/>
          <p:nvPr/>
        </p:nvSpPr>
        <p:spPr>
          <a:xfrm>
            <a:off x="36733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95" name="Google Shape;195;p19"/>
          <p:cNvCxnSpPr>
            <a:stCxn id="189" idx="6"/>
            <a:endCxn id="191" idx="2"/>
          </p:cNvCxnSpPr>
          <p:nvPr/>
        </p:nvCxnSpPr>
        <p:spPr>
          <a:xfrm>
            <a:off x="2238600" y="20205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9"/>
          <p:cNvCxnSpPr>
            <a:stCxn id="189" idx="4"/>
            <a:endCxn id="190" idx="0"/>
          </p:cNvCxnSpPr>
          <p:nvPr/>
        </p:nvCxnSpPr>
        <p:spPr>
          <a:xfrm>
            <a:off x="1981350" y="226297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9"/>
          <p:cNvCxnSpPr>
            <a:stCxn id="190" idx="6"/>
            <a:endCxn id="192" idx="2"/>
          </p:cNvCxnSpPr>
          <p:nvPr/>
        </p:nvCxnSpPr>
        <p:spPr>
          <a:xfrm>
            <a:off x="2238600" y="31673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19"/>
          <p:cNvCxnSpPr>
            <a:stCxn id="190" idx="7"/>
            <a:endCxn id="191" idx="3"/>
          </p:cNvCxnSpPr>
          <p:nvPr/>
        </p:nvCxnSpPr>
        <p:spPr>
          <a:xfrm flipH="1" rot="10800000">
            <a:off x="2163253" y="219192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19"/>
          <p:cNvCxnSpPr>
            <a:stCxn id="191" idx="5"/>
            <a:endCxn id="194" idx="1"/>
          </p:cNvCxnSpPr>
          <p:nvPr/>
        </p:nvCxnSpPr>
        <p:spPr>
          <a:xfrm>
            <a:off x="3137853" y="219196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19"/>
          <p:cNvCxnSpPr>
            <a:stCxn id="192" idx="0"/>
            <a:endCxn id="191" idx="4"/>
          </p:cNvCxnSpPr>
          <p:nvPr/>
        </p:nvCxnSpPr>
        <p:spPr>
          <a:xfrm rot="10800000">
            <a:off x="2955938" y="226285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19"/>
          <p:cNvCxnSpPr>
            <a:stCxn id="187" idx="6"/>
            <a:endCxn id="189" idx="2"/>
          </p:cNvCxnSpPr>
          <p:nvPr/>
        </p:nvCxnSpPr>
        <p:spPr>
          <a:xfrm>
            <a:off x="1264000" y="2020575"/>
            <a:ext cx="460200" cy="0"/>
          </a:xfrm>
          <a:prstGeom prst="straightConnector1">
            <a:avLst/>
          </a:prstGeom>
          <a:noFill/>
          <a:ln cap="flat" cmpd="sng" w="9525">
            <a:solidFill>
              <a:schemeClr val="dk2"/>
            </a:solidFill>
            <a:prstDash val="solid"/>
            <a:round/>
            <a:headEnd len="med" w="med" type="none"/>
            <a:tailEnd len="med" w="med" type="none"/>
          </a:ln>
        </p:spPr>
      </p:cxnSp>
      <p:sp>
        <p:nvSpPr>
          <p:cNvPr id="202" name="Google Shape;202;p19"/>
          <p:cNvSpPr/>
          <p:nvPr/>
        </p:nvSpPr>
        <p:spPr>
          <a:xfrm>
            <a:off x="7495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203" name="Google Shape;203;p19"/>
          <p:cNvSpPr/>
          <p:nvPr/>
        </p:nvSpPr>
        <p:spPr>
          <a:xfrm>
            <a:off x="7495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204" name="Google Shape;204;p19"/>
          <p:cNvSpPr/>
          <p:nvPr/>
        </p:nvSpPr>
        <p:spPr>
          <a:xfrm>
            <a:off x="17241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205" name="Google Shape;205;p19"/>
          <p:cNvSpPr/>
          <p:nvPr/>
        </p:nvSpPr>
        <p:spPr>
          <a:xfrm>
            <a:off x="17241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206" name="Google Shape;206;p19"/>
          <p:cNvSpPr/>
          <p:nvPr/>
        </p:nvSpPr>
        <p:spPr>
          <a:xfrm>
            <a:off x="2698700" y="177816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207" name="Google Shape;207;p19"/>
          <p:cNvSpPr/>
          <p:nvPr/>
        </p:nvSpPr>
        <p:spPr>
          <a:xfrm>
            <a:off x="2698688" y="292495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208" name="Google Shape;208;p19"/>
          <p:cNvCxnSpPr>
            <a:endCxn id="202" idx="4"/>
          </p:cNvCxnSpPr>
          <p:nvPr/>
        </p:nvCxnSpPr>
        <p:spPr>
          <a:xfrm rot="10800000">
            <a:off x="1006750" y="2262975"/>
            <a:ext cx="21900" cy="690900"/>
          </a:xfrm>
          <a:prstGeom prst="straightConnector1">
            <a:avLst/>
          </a:prstGeom>
          <a:noFill/>
          <a:ln cap="flat" cmpd="sng" w="9525">
            <a:solidFill>
              <a:schemeClr val="dk2"/>
            </a:solidFill>
            <a:prstDash val="solid"/>
            <a:round/>
            <a:headEnd len="med" w="med" type="none"/>
            <a:tailEnd len="med" w="med" type="none"/>
          </a:ln>
        </p:spPr>
      </p:cxnSp>
      <p:sp>
        <p:nvSpPr>
          <p:cNvPr id="209" name="Google Shape;209;p19"/>
          <p:cNvSpPr/>
          <p:nvPr/>
        </p:nvSpPr>
        <p:spPr>
          <a:xfrm>
            <a:off x="36733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210" name="Google Shape;210;p19"/>
          <p:cNvCxnSpPr>
            <a:stCxn id="204" idx="6"/>
            <a:endCxn id="206" idx="2"/>
          </p:cNvCxnSpPr>
          <p:nvPr/>
        </p:nvCxnSpPr>
        <p:spPr>
          <a:xfrm>
            <a:off x="2238600" y="20205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19"/>
          <p:cNvCxnSpPr>
            <a:stCxn id="204" idx="4"/>
            <a:endCxn id="205" idx="0"/>
          </p:cNvCxnSpPr>
          <p:nvPr/>
        </p:nvCxnSpPr>
        <p:spPr>
          <a:xfrm>
            <a:off x="1981350" y="226297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19"/>
          <p:cNvCxnSpPr>
            <a:stCxn id="205" idx="6"/>
            <a:endCxn id="207" idx="2"/>
          </p:cNvCxnSpPr>
          <p:nvPr/>
        </p:nvCxnSpPr>
        <p:spPr>
          <a:xfrm>
            <a:off x="2238600" y="31673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19"/>
          <p:cNvCxnSpPr>
            <a:stCxn id="205" idx="7"/>
            <a:endCxn id="206" idx="3"/>
          </p:cNvCxnSpPr>
          <p:nvPr/>
        </p:nvCxnSpPr>
        <p:spPr>
          <a:xfrm flipH="1" rot="10800000">
            <a:off x="2163253" y="219192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19"/>
          <p:cNvCxnSpPr>
            <a:stCxn id="206" idx="5"/>
            <a:endCxn id="209" idx="1"/>
          </p:cNvCxnSpPr>
          <p:nvPr/>
        </p:nvCxnSpPr>
        <p:spPr>
          <a:xfrm>
            <a:off x="3137853" y="219196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19"/>
          <p:cNvCxnSpPr>
            <a:stCxn id="207" idx="0"/>
            <a:endCxn id="206" idx="4"/>
          </p:cNvCxnSpPr>
          <p:nvPr/>
        </p:nvCxnSpPr>
        <p:spPr>
          <a:xfrm rot="10800000">
            <a:off x="2955938" y="226285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19"/>
          <p:cNvCxnSpPr>
            <a:stCxn id="202" idx="6"/>
            <a:endCxn id="204" idx="2"/>
          </p:cNvCxnSpPr>
          <p:nvPr/>
        </p:nvCxnSpPr>
        <p:spPr>
          <a:xfrm>
            <a:off x="1264000" y="2020575"/>
            <a:ext cx="460200" cy="0"/>
          </a:xfrm>
          <a:prstGeom prst="straightConnector1">
            <a:avLst/>
          </a:prstGeom>
          <a:noFill/>
          <a:ln cap="flat" cmpd="sng" w="9525">
            <a:solidFill>
              <a:schemeClr val="dk2"/>
            </a:solidFill>
            <a:prstDash val="solid"/>
            <a:round/>
            <a:headEnd len="med" w="med" type="none"/>
            <a:tailEnd len="med" w="med" type="none"/>
          </a:ln>
        </p:spPr>
      </p:cxnSp>
      <p:sp>
        <p:nvSpPr>
          <p:cNvPr id="217" name="Google Shape;217;p19"/>
          <p:cNvSpPr txBox="1"/>
          <p:nvPr>
            <p:ph idx="1" type="body"/>
          </p:nvPr>
        </p:nvSpPr>
        <p:spPr>
          <a:xfrm>
            <a:off x="182700" y="1778175"/>
            <a:ext cx="42996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218" name="Google Shape;218;p19"/>
          <p:cNvSpPr/>
          <p:nvPr/>
        </p:nvSpPr>
        <p:spPr>
          <a:xfrm>
            <a:off x="5011250" y="175596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219" name="Google Shape;219;p19"/>
          <p:cNvSpPr/>
          <p:nvPr/>
        </p:nvSpPr>
        <p:spPr>
          <a:xfrm>
            <a:off x="5011250" y="2902713"/>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220" name="Google Shape;220;p19"/>
          <p:cNvSpPr/>
          <p:nvPr/>
        </p:nvSpPr>
        <p:spPr>
          <a:xfrm>
            <a:off x="5985850" y="1755963"/>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221" name="Google Shape;221;p19"/>
          <p:cNvSpPr/>
          <p:nvPr/>
        </p:nvSpPr>
        <p:spPr>
          <a:xfrm>
            <a:off x="5985850" y="29027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222" name="Google Shape;222;p19"/>
          <p:cNvSpPr/>
          <p:nvPr/>
        </p:nvSpPr>
        <p:spPr>
          <a:xfrm>
            <a:off x="6960450" y="1755950"/>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223" name="Google Shape;223;p19"/>
          <p:cNvSpPr/>
          <p:nvPr/>
        </p:nvSpPr>
        <p:spPr>
          <a:xfrm>
            <a:off x="6960438" y="2902738"/>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224" name="Google Shape;224;p19"/>
          <p:cNvCxnSpPr>
            <a:endCxn id="218" idx="4"/>
          </p:cNvCxnSpPr>
          <p:nvPr/>
        </p:nvCxnSpPr>
        <p:spPr>
          <a:xfrm rot="10800000">
            <a:off x="5268500" y="2240763"/>
            <a:ext cx="21900" cy="6909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19"/>
          <p:cNvSpPr/>
          <p:nvPr/>
        </p:nvSpPr>
        <p:spPr>
          <a:xfrm>
            <a:off x="7935050" y="29027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226" name="Google Shape;226;p19"/>
          <p:cNvCxnSpPr>
            <a:stCxn id="220" idx="6"/>
            <a:endCxn id="222" idx="2"/>
          </p:cNvCxnSpPr>
          <p:nvPr/>
        </p:nvCxnSpPr>
        <p:spPr>
          <a:xfrm>
            <a:off x="6500350" y="1998363"/>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19"/>
          <p:cNvCxnSpPr>
            <a:stCxn id="220" idx="4"/>
            <a:endCxn id="221" idx="0"/>
          </p:cNvCxnSpPr>
          <p:nvPr/>
        </p:nvCxnSpPr>
        <p:spPr>
          <a:xfrm>
            <a:off x="6243100" y="2240763"/>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19"/>
          <p:cNvCxnSpPr>
            <a:stCxn id="221" idx="6"/>
            <a:endCxn id="223" idx="2"/>
          </p:cNvCxnSpPr>
          <p:nvPr/>
        </p:nvCxnSpPr>
        <p:spPr>
          <a:xfrm>
            <a:off x="6500350" y="3145113"/>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19"/>
          <p:cNvCxnSpPr>
            <a:stCxn id="221" idx="7"/>
            <a:endCxn id="222" idx="3"/>
          </p:cNvCxnSpPr>
          <p:nvPr/>
        </p:nvCxnSpPr>
        <p:spPr>
          <a:xfrm flipH="1" rot="10800000">
            <a:off x="6425003" y="2169710"/>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19"/>
          <p:cNvCxnSpPr>
            <a:stCxn id="222" idx="5"/>
            <a:endCxn id="225" idx="1"/>
          </p:cNvCxnSpPr>
          <p:nvPr/>
        </p:nvCxnSpPr>
        <p:spPr>
          <a:xfrm>
            <a:off x="7399603" y="2169753"/>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19"/>
          <p:cNvCxnSpPr>
            <a:stCxn id="223" idx="0"/>
            <a:endCxn id="222" idx="4"/>
          </p:cNvCxnSpPr>
          <p:nvPr/>
        </p:nvCxnSpPr>
        <p:spPr>
          <a:xfrm rot="10800000">
            <a:off x="7217688" y="2240638"/>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19"/>
          <p:cNvCxnSpPr>
            <a:stCxn id="218" idx="6"/>
            <a:endCxn id="220" idx="2"/>
          </p:cNvCxnSpPr>
          <p:nvPr/>
        </p:nvCxnSpPr>
        <p:spPr>
          <a:xfrm>
            <a:off x="5525750" y="1998363"/>
            <a:ext cx="460200" cy="0"/>
          </a:xfrm>
          <a:prstGeom prst="straightConnector1">
            <a:avLst/>
          </a:prstGeom>
          <a:noFill/>
          <a:ln cap="flat" cmpd="sng" w="9525">
            <a:solidFill>
              <a:schemeClr val="dk2"/>
            </a:solidFill>
            <a:prstDash val="solid"/>
            <a:round/>
            <a:headEnd len="med" w="med" type="none"/>
            <a:tailEnd len="med" w="med" type="none"/>
          </a:ln>
        </p:spPr>
      </p:cxnSp>
      <p:sp>
        <p:nvSpPr>
          <p:cNvPr id="233" name="Google Shape;233;p19"/>
          <p:cNvSpPr txBox="1"/>
          <p:nvPr/>
        </p:nvSpPr>
        <p:spPr>
          <a:xfrm>
            <a:off x="5011250" y="3771200"/>
            <a:ext cx="33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{A, C, D, F} is a minimal vertex cover</a:t>
            </a:r>
            <a:endParaRPr b="1">
              <a:solidFill>
                <a:schemeClr val="dk1"/>
              </a:solidFill>
              <a:latin typeface="Lato"/>
              <a:ea typeface="Lato"/>
              <a:cs typeface="Lato"/>
              <a:sym typeface="La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82"/>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070" name="Google Shape;1070;p82"/>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071" name="Google Shape;1071;p82"/>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72" name="Google Shape;1072;p82"/>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73" name="Google Shape;1073;p82"/>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074" name="Google Shape;1074;p82"/>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075" name="Google Shape;1075;p82"/>
          <p:cNvSpPr/>
          <p:nvPr/>
        </p:nvSpPr>
        <p:spPr>
          <a:xfrm>
            <a:off x="4903038" y="28956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076" name="Google Shape;1076;p82"/>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077" name="Google Shape;1077;p82"/>
          <p:cNvCxnSpPr>
            <a:stCxn id="1074" idx="5"/>
            <a:endCxn id="1076" idx="1"/>
          </p:cNvCxnSpPr>
          <p:nvPr/>
        </p:nvCxnSpPr>
        <p:spPr>
          <a:xfrm>
            <a:off x="5342203" y="2162615"/>
            <a:ext cx="610800" cy="80400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83"/>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083" name="Google Shape;1083;p83"/>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084" name="Google Shape;1084;p83"/>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85" name="Google Shape;1085;p83"/>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86" name="Google Shape;1086;p83"/>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087" name="Google Shape;1087;p83"/>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088" name="Google Shape;1088;p83"/>
          <p:cNvSpPr/>
          <p:nvPr/>
        </p:nvSpPr>
        <p:spPr>
          <a:xfrm>
            <a:off x="4903038" y="28956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089" name="Google Shape;1089;p83"/>
          <p:cNvSpPr/>
          <p:nvPr/>
        </p:nvSpPr>
        <p:spPr>
          <a:xfrm>
            <a:off x="58776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090" name="Google Shape;1090;p83"/>
          <p:cNvCxnSpPr>
            <a:stCxn id="1087" idx="5"/>
            <a:endCxn id="1089" idx="1"/>
          </p:cNvCxnSpPr>
          <p:nvPr/>
        </p:nvCxnSpPr>
        <p:spPr>
          <a:xfrm>
            <a:off x="5342203" y="2162615"/>
            <a:ext cx="610800" cy="804000"/>
          </a:xfrm>
          <a:prstGeom prst="straightConnector1">
            <a:avLst/>
          </a:prstGeom>
          <a:noFill/>
          <a:ln cap="flat" cmpd="sng" w="19050">
            <a:solidFill>
              <a:srgbClr val="313131"/>
            </a:solidFill>
            <a:prstDash val="solid"/>
            <a:round/>
            <a:headEnd len="med" w="med" type="none"/>
            <a:tailEnd len="med" w="med"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84"/>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096" name="Google Shape;1096;p84"/>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097" name="Google Shape;1097;p84"/>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098" name="Google Shape;1098;p84"/>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099" name="Google Shape;1099;p84"/>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100" name="Google Shape;1100;p84"/>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101" name="Google Shape;1101;p84"/>
          <p:cNvSpPr/>
          <p:nvPr/>
        </p:nvSpPr>
        <p:spPr>
          <a:xfrm>
            <a:off x="4903038" y="28956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102" name="Google Shape;1102;p84"/>
          <p:cNvSpPr/>
          <p:nvPr/>
        </p:nvSpPr>
        <p:spPr>
          <a:xfrm>
            <a:off x="58776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85"/>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p:txBody>
      </p:sp>
      <p:sp>
        <p:nvSpPr>
          <p:cNvPr id="1108" name="Google Shape;1108;p85"/>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109" name="Google Shape;1109;p85"/>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110" name="Google Shape;1110;p85"/>
          <p:cNvSpPr/>
          <p:nvPr/>
        </p:nvSpPr>
        <p:spPr>
          <a:xfrm>
            <a:off x="39284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111" name="Google Shape;1111;p85"/>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112" name="Google Shape;1112;p85"/>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113" name="Google Shape;1113;p85"/>
          <p:cNvSpPr/>
          <p:nvPr/>
        </p:nvSpPr>
        <p:spPr>
          <a:xfrm>
            <a:off x="4903038" y="2895600"/>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114" name="Google Shape;1114;p85"/>
          <p:cNvSpPr/>
          <p:nvPr/>
        </p:nvSpPr>
        <p:spPr>
          <a:xfrm>
            <a:off x="58776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sp>
        <p:nvSpPr>
          <p:cNvPr id="1115" name="Google Shape;1115;p85"/>
          <p:cNvSpPr txBox="1"/>
          <p:nvPr/>
        </p:nvSpPr>
        <p:spPr>
          <a:xfrm>
            <a:off x="708600" y="3732700"/>
            <a:ext cx="8435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{B, C, E, F, G}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Size of vertex cover = 5</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Optimal vertex cover size = 3</a:t>
            </a:r>
            <a:endParaRPr sz="1800">
              <a:solidFill>
                <a:schemeClr val="dk2"/>
              </a:solidFill>
              <a:latin typeface="Lato"/>
              <a:ea typeface="Lato"/>
              <a:cs typeface="Lato"/>
              <a:sym typeface="La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6"/>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121" name="Google Shape;1121;p86"/>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122" name="Google Shape;1122;p86"/>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123" name="Google Shape;1123;p86"/>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124" name="Google Shape;1124;p86"/>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125" name="Google Shape;1125;p86"/>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126" name="Google Shape;1126;p86"/>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127" name="Google Shape;1127;p86"/>
          <p:cNvCxnSpPr>
            <a:endCxn id="1121" idx="4"/>
          </p:cNvCxnSpPr>
          <p:nvPr/>
        </p:nvCxnSpPr>
        <p:spPr>
          <a:xfrm rot="10800000">
            <a:off x="3211100" y="2233625"/>
            <a:ext cx="21900" cy="690900"/>
          </a:xfrm>
          <a:prstGeom prst="straightConnector1">
            <a:avLst/>
          </a:prstGeom>
          <a:noFill/>
          <a:ln cap="flat" cmpd="sng" w="9525">
            <a:solidFill>
              <a:schemeClr val="dk2"/>
            </a:solidFill>
            <a:prstDash val="solid"/>
            <a:round/>
            <a:headEnd len="med" w="med" type="none"/>
            <a:tailEnd len="med" w="med" type="none"/>
          </a:ln>
        </p:spPr>
      </p:cxnSp>
      <p:sp>
        <p:nvSpPr>
          <p:cNvPr id="1128" name="Google Shape;1128;p86"/>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129" name="Google Shape;1129;p86"/>
          <p:cNvCxnSpPr>
            <a:stCxn id="1123" idx="6"/>
            <a:endCxn id="1125"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130" name="Google Shape;1130;p86"/>
          <p:cNvCxnSpPr>
            <a:stCxn id="1123" idx="4"/>
            <a:endCxn id="1124"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131" name="Google Shape;1131;p86"/>
          <p:cNvCxnSpPr>
            <a:stCxn id="1124" idx="6"/>
            <a:endCxn id="1126"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132" name="Google Shape;1132;p86"/>
          <p:cNvCxnSpPr>
            <a:stCxn id="1124" idx="7"/>
            <a:endCxn id="1125"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33" name="Google Shape;1133;p86"/>
          <p:cNvCxnSpPr>
            <a:stCxn id="1125" idx="5"/>
            <a:endCxn id="1128"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86"/>
          <p:cNvCxnSpPr>
            <a:stCxn id="1126" idx="0"/>
            <a:endCxn id="1125"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86"/>
          <p:cNvCxnSpPr>
            <a:stCxn id="1121" idx="6"/>
            <a:endCxn id="1123"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87"/>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141" name="Google Shape;1141;p87"/>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142" name="Google Shape;1142;p87"/>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143" name="Google Shape;1143;p87"/>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144" name="Google Shape;1144;p87"/>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145" name="Google Shape;1145;p87"/>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146" name="Google Shape;1146;p87"/>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147" name="Google Shape;1147;p87"/>
          <p:cNvCxnSpPr>
            <a:endCxn id="1141" idx="4"/>
          </p:cNvCxnSpPr>
          <p:nvPr/>
        </p:nvCxnSpPr>
        <p:spPr>
          <a:xfrm rot="10800000">
            <a:off x="3211100" y="2233625"/>
            <a:ext cx="21900" cy="690900"/>
          </a:xfrm>
          <a:prstGeom prst="straightConnector1">
            <a:avLst/>
          </a:prstGeom>
          <a:noFill/>
          <a:ln cap="flat" cmpd="sng" w="76200">
            <a:solidFill>
              <a:schemeClr val="dk1"/>
            </a:solidFill>
            <a:prstDash val="solid"/>
            <a:round/>
            <a:headEnd len="med" w="med" type="none"/>
            <a:tailEnd len="med" w="med" type="none"/>
          </a:ln>
        </p:spPr>
      </p:cxnSp>
      <p:sp>
        <p:nvSpPr>
          <p:cNvPr id="1148" name="Google Shape;1148;p87"/>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149" name="Google Shape;1149;p87"/>
          <p:cNvCxnSpPr>
            <a:stCxn id="1143" idx="6"/>
            <a:endCxn id="1145"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87"/>
          <p:cNvCxnSpPr>
            <a:stCxn id="1143" idx="4"/>
            <a:endCxn id="1144"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87"/>
          <p:cNvCxnSpPr>
            <a:stCxn id="1144" idx="6"/>
            <a:endCxn id="1146"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87"/>
          <p:cNvCxnSpPr>
            <a:stCxn id="1144" idx="7"/>
            <a:endCxn id="1145"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87"/>
          <p:cNvCxnSpPr>
            <a:stCxn id="1145" idx="5"/>
            <a:endCxn id="1148"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87"/>
          <p:cNvCxnSpPr>
            <a:stCxn id="1146" idx="0"/>
            <a:endCxn id="1145"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87"/>
          <p:cNvCxnSpPr>
            <a:stCxn id="1141" idx="6"/>
            <a:endCxn id="1143"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88"/>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161" name="Google Shape;1161;p88"/>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162" name="Google Shape;1162;p88"/>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163" name="Google Shape;1163;p88"/>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164" name="Google Shape;1164;p88"/>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165" name="Google Shape;1165;p88"/>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166" name="Google Shape;1166;p88"/>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167" name="Google Shape;1167;p88"/>
          <p:cNvCxnSpPr>
            <a:endCxn id="1161" idx="4"/>
          </p:cNvCxnSpPr>
          <p:nvPr/>
        </p:nvCxnSpPr>
        <p:spPr>
          <a:xfrm rot="10800000">
            <a:off x="3211100" y="2233625"/>
            <a:ext cx="21900" cy="690900"/>
          </a:xfrm>
          <a:prstGeom prst="straightConnector1">
            <a:avLst/>
          </a:prstGeom>
          <a:noFill/>
          <a:ln cap="flat" cmpd="sng" w="76200">
            <a:solidFill>
              <a:schemeClr val="dk1"/>
            </a:solidFill>
            <a:prstDash val="solid"/>
            <a:round/>
            <a:headEnd len="med" w="med" type="none"/>
            <a:tailEnd len="med" w="med" type="none"/>
          </a:ln>
        </p:spPr>
      </p:cxnSp>
      <p:sp>
        <p:nvSpPr>
          <p:cNvPr id="1168" name="Google Shape;1168;p88"/>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169" name="Google Shape;1169;p88"/>
          <p:cNvCxnSpPr>
            <a:stCxn id="1163" idx="6"/>
            <a:endCxn id="1165"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88"/>
          <p:cNvCxnSpPr>
            <a:stCxn id="1163" idx="4"/>
            <a:endCxn id="1164"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88"/>
          <p:cNvCxnSpPr>
            <a:stCxn id="1164" idx="6"/>
            <a:endCxn id="1166"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88"/>
          <p:cNvCxnSpPr>
            <a:stCxn id="1164" idx="7"/>
            <a:endCxn id="1165"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88"/>
          <p:cNvCxnSpPr>
            <a:stCxn id="1165" idx="5"/>
            <a:endCxn id="1168"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88"/>
          <p:cNvCxnSpPr>
            <a:stCxn id="1166" idx="0"/>
            <a:endCxn id="1165"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88"/>
          <p:cNvCxnSpPr>
            <a:stCxn id="1161" idx="6"/>
            <a:endCxn id="1163"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89"/>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181" name="Google Shape;1181;p89"/>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182" name="Google Shape;1182;p89"/>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183" name="Google Shape;1183;p89"/>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184" name="Google Shape;1184;p89"/>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185" name="Google Shape;1185;p89"/>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186" name="Google Shape;1186;p89"/>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187" name="Google Shape;1187;p89"/>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188" name="Google Shape;1188;p89"/>
          <p:cNvCxnSpPr>
            <a:stCxn id="1183" idx="6"/>
            <a:endCxn id="1185"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89"/>
          <p:cNvCxnSpPr>
            <a:stCxn id="1183" idx="4"/>
            <a:endCxn id="1184"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89"/>
          <p:cNvCxnSpPr>
            <a:stCxn id="1184" idx="6"/>
            <a:endCxn id="1186"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191" name="Google Shape;1191;p89"/>
          <p:cNvCxnSpPr>
            <a:stCxn id="1184" idx="7"/>
            <a:endCxn id="1185"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89"/>
          <p:cNvCxnSpPr>
            <a:stCxn id="1185" idx="5"/>
            <a:endCxn id="1187"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89"/>
          <p:cNvCxnSpPr>
            <a:stCxn id="1186" idx="0"/>
            <a:endCxn id="1185"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90"/>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199" name="Google Shape;1199;p90"/>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200" name="Google Shape;1200;p90"/>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201" name="Google Shape;1201;p90"/>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202" name="Google Shape;1202;p90"/>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203" name="Google Shape;1203;p90"/>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204" name="Google Shape;1204;p90"/>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205" name="Google Shape;1205;p90"/>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206" name="Google Shape;1206;p90"/>
          <p:cNvCxnSpPr>
            <a:stCxn id="1201" idx="6"/>
            <a:endCxn id="1203"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90"/>
          <p:cNvCxnSpPr>
            <a:stCxn id="1201" idx="4"/>
            <a:endCxn id="1202" idx="0"/>
          </p:cNvCxnSpPr>
          <p:nvPr/>
        </p:nvCxnSpPr>
        <p:spPr>
          <a:xfrm>
            <a:off x="4185700" y="2233625"/>
            <a:ext cx="0" cy="662100"/>
          </a:xfrm>
          <a:prstGeom prst="straightConnector1">
            <a:avLst/>
          </a:prstGeom>
          <a:noFill/>
          <a:ln cap="flat" cmpd="sng" w="76200">
            <a:solidFill>
              <a:schemeClr val="dk1"/>
            </a:solidFill>
            <a:prstDash val="solid"/>
            <a:round/>
            <a:headEnd len="med" w="med" type="none"/>
            <a:tailEnd len="med" w="med" type="none"/>
          </a:ln>
        </p:spPr>
      </p:cxnSp>
      <p:cxnSp>
        <p:nvCxnSpPr>
          <p:cNvPr id="1208" name="Google Shape;1208;p90"/>
          <p:cNvCxnSpPr>
            <a:stCxn id="1202" idx="6"/>
            <a:endCxn id="1204"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90"/>
          <p:cNvCxnSpPr>
            <a:stCxn id="1202" idx="7"/>
            <a:endCxn id="1203"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90"/>
          <p:cNvCxnSpPr>
            <a:stCxn id="1203" idx="5"/>
            <a:endCxn id="1205"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90"/>
          <p:cNvCxnSpPr>
            <a:stCxn id="1204" idx="0"/>
            <a:endCxn id="1203"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91"/>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217" name="Google Shape;1217;p91"/>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218" name="Google Shape;1218;p91"/>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219" name="Google Shape;1219;p91"/>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220" name="Google Shape;1220;p91"/>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221" name="Google Shape;1221;p91"/>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222" name="Google Shape;1222;p91"/>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223" name="Google Shape;1223;p91"/>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224" name="Google Shape;1224;p91"/>
          <p:cNvCxnSpPr>
            <a:stCxn id="1219" idx="6"/>
            <a:endCxn id="1221"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91"/>
          <p:cNvCxnSpPr>
            <a:stCxn id="1219" idx="4"/>
            <a:endCxn id="1220" idx="0"/>
          </p:cNvCxnSpPr>
          <p:nvPr/>
        </p:nvCxnSpPr>
        <p:spPr>
          <a:xfrm>
            <a:off x="4185700" y="2233625"/>
            <a:ext cx="0" cy="662100"/>
          </a:xfrm>
          <a:prstGeom prst="straightConnector1">
            <a:avLst/>
          </a:prstGeom>
          <a:noFill/>
          <a:ln cap="flat" cmpd="sng" w="76200">
            <a:solidFill>
              <a:schemeClr val="dk1"/>
            </a:solidFill>
            <a:prstDash val="solid"/>
            <a:round/>
            <a:headEnd len="med" w="med" type="none"/>
            <a:tailEnd len="med" w="med" type="none"/>
          </a:ln>
        </p:spPr>
      </p:cxnSp>
      <p:cxnSp>
        <p:nvCxnSpPr>
          <p:cNvPr id="1226" name="Google Shape;1226;p91"/>
          <p:cNvCxnSpPr>
            <a:stCxn id="1220" idx="6"/>
            <a:endCxn id="1222"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91"/>
          <p:cNvCxnSpPr>
            <a:stCxn id="1220" idx="7"/>
            <a:endCxn id="1221"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91"/>
          <p:cNvCxnSpPr>
            <a:stCxn id="1221" idx="5"/>
            <a:endCxn id="1223"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91"/>
          <p:cNvCxnSpPr>
            <a:stCxn id="1222" idx="0"/>
            <a:endCxn id="1221"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Illustrating Vertex Cover with Examples</a:t>
            </a:r>
            <a:endParaRPr sz="2300"/>
          </a:p>
        </p:txBody>
      </p:sp>
      <p:sp>
        <p:nvSpPr>
          <p:cNvPr id="239" name="Google Shape;239;p20"/>
          <p:cNvSpPr txBox="1"/>
          <p:nvPr>
            <p:ph idx="1" type="body"/>
          </p:nvPr>
        </p:nvSpPr>
        <p:spPr>
          <a:xfrm>
            <a:off x="0" y="1602675"/>
            <a:ext cx="45720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240" name="Google Shape;240;p20"/>
          <p:cNvSpPr/>
          <p:nvPr/>
        </p:nvSpPr>
        <p:spPr>
          <a:xfrm>
            <a:off x="7495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241" name="Google Shape;241;p20"/>
          <p:cNvSpPr/>
          <p:nvPr/>
        </p:nvSpPr>
        <p:spPr>
          <a:xfrm>
            <a:off x="7495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242" name="Google Shape;242;p20"/>
          <p:cNvSpPr/>
          <p:nvPr/>
        </p:nvSpPr>
        <p:spPr>
          <a:xfrm>
            <a:off x="17241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243" name="Google Shape;243;p20"/>
          <p:cNvSpPr/>
          <p:nvPr/>
        </p:nvSpPr>
        <p:spPr>
          <a:xfrm>
            <a:off x="17241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244" name="Google Shape;244;p20"/>
          <p:cNvSpPr/>
          <p:nvPr/>
        </p:nvSpPr>
        <p:spPr>
          <a:xfrm>
            <a:off x="2698700" y="177816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245" name="Google Shape;245;p20"/>
          <p:cNvSpPr/>
          <p:nvPr/>
        </p:nvSpPr>
        <p:spPr>
          <a:xfrm>
            <a:off x="2698688" y="292495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246" name="Google Shape;246;p20"/>
          <p:cNvCxnSpPr>
            <a:endCxn id="240" idx="4"/>
          </p:cNvCxnSpPr>
          <p:nvPr/>
        </p:nvCxnSpPr>
        <p:spPr>
          <a:xfrm rot="10800000">
            <a:off x="1006750" y="2262975"/>
            <a:ext cx="21900" cy="690900"/>
          </a:xfrm>
          <a:prstGeom prst="straightConnector1">
            <a:avLst/>
          </a:prstGeom>
          <a:noFill/>
          <a:ln cap="flat" cmpd="sng" w="9525">
            <a:solidFill>
              <a:schemeClr val="dk2"/>
            </a:solidFill>
            <a:prstDash val="solid"/>
            <a:round/>
            <a:headEnd len="med" w="med" type="none"/>
            <a:tailEnd len="med" w="med" type="none"/>
          </a:ln>
        </p:spPr>
      </p:cxnSp>
      <p:sp>
        <p:nvSpPr>
          <p:cNvPr id="247" name="Google Shape;247;p20"/>
          <p:cNvSpPr/>
          <p:nvPr/>
        </p:nvSpPr>
        <p:spPr>
          <a:xfrm>
            <a:off x="36733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248" name="Google Shape;248;p20"/>
          <p:cNvCxnSpPr>
            <a:stCxn id="242" idx="6"/>
            <a:endCxn id="244" idx="2"/>
          </p:cNvCxnSpPr>
          <p:nvPr/>
        </p:nvCxnSpPr>
        <p:spPr>
          <a:xfrm>
            <a:off x="2238600" y="20205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0"/>
          <p:cNvCxnSpPr>
            <a:stCxn id="242" idx="4"/>
            <a:endCxn id="243" idx="0"/>
          </p:cNvCxnSpPr>
          <p:nvPr/>
        </p:nvCxnSpPr>
        <p:spPr>
          <a:xfrm>
            <a:off x="1981350" y="226297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20"/>
          <p:cNvCxnSpPr>
            <a:stCxn id="243" idx="6"/>
            <a:endCxn id="245" idx="2"/>
          </p:cNvCxnSpPr>
          <p:nvPr/>
        </p:nvCxnSpPr>
        <p:spPr>
          <a:xfrm>
            <a:off x="2238600" y="31673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0"/>
          <p:cNvCxnSpPr>
            <a:stCxn id="243" idx="7"/>
            <a:endCxn id="244" idx="3"/>
          </p:cNvCxnSpPr>
          <p:nvPr/>
        </p:nvCxnSpPr>
        <p:spPr>
          <a:xfrm flipH="1" rot="10800000">
            <a:off x="2163253" y="219192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0"/>
          <p:cNvCxnSpPr>
            <a:stCxn id="244" idx="5"/>
            <a:endCxn id="247" idx="1"/>
          </p:cNvCxnSpPr>
          <p:nvPr/>
        </p:nvCxnSpPr>
        <p:spPr>
          <a:xfrm>
            <a:off x="3137853" y="219196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20"/>
          <p:cNvCxnSpPr>
            <a:stCxn id="245" idx="0"/>
            <a:endCxn id="244" idx="4"/>
          </p:cNvCxnSpPr>
          <p:nvPr/>
        </p:nvCxnSpPr>
        <p:spPr>
          <a:xfrm rot="10800000">
            <a:off x="2955938" y="226285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20"/>
          <p:cNvCxnSpPr>
            <a:stCxn id="240" idx="6"/>
            <a:endCxn id="242" idx="2"/>
          </p:cNvCxnSpPr>
          <p:nvPr/>
        </p:nvCxnSpPr>
        <p:spPr>
          <a:xfrm>
            <a:off x="1264000" y="2020575"/>
            <a:ext cx="460200" cy="0"/>
          </a:xfrm>
          <a:prstGeom prst="straightConnector1">
            <a:avLst/>
          </a:prstGeom>
          <a:noFill/>
          <a:ln cap="flat" cmpd="sng" w="9525">
            <a:solidFill>
              <a:schemeClr val="dk2"/>
            </a:solidFill>
            <a:prstDash val="solid"/>
            <a:round/>
            <a:headEnd len="med" w="med" type="none"/>
            <a:tailEnd len="med" w="med" type="none"/>
          </a:ln>
        </p:spPr>
      </p:cxnSp>
      <p:sp>
        <p:nvSpPr>
          <p:cNvPr id="255" name="Google Shape;255;p20"/>
          <p:cNvSpPr/>
          <p:nvPr/>
        </p:nvSpPr>
        <p:spPr>
          <a:xfrm>
            <a:off x="7495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256" name="Google Shape;256;p20"/>
          <p:cNvSpPr/>
          <p:nvPr/>
        </p:nvSpPr>
        <p:spPr>
          <a:xfrm>
            <a:off x="7495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257" name="Google Shape;257;p20"/>
          <p:cNvSpPr/>
          <p:nvPr/>
        </p:nvSpPr>
        <p:spPr>
          <a:xfrm>
            <a:off x="1724100" y="17781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258" name="Google Shape;258;p20"/>
          <p:cNvSpPr/>
          <p:nvPr/>
        </p:nvSpPr>
        <p:spPr>
          <a:xfrm>
            <a:off x="17241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259" name="Google Shape;259;p20"/>
          <p:cNvSpPr/>
          <p:nvPr/>
        </p:nvSpPr>
        <p:spPr>
          <a:xfrm>
            <a:off x="2698700" y="177816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260" name="Google Shape;260;p20"/>
          <p:cNvSpPr/>
          <p:nvPr/>
        </p:nvSpPr>
        <p:spPr>
          <a:xfrm>
            <a:off x="2698688" y="292495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261" name="Google Shape;261;p20"/>
          <p:cNvCxnSpPr>
            <a:endCxn id="255" idx="4"/>
          </p:cNvCxnSpPr>
          <p:nvPr/>
        </p:nvCxnSpPr>
        <p:spPr>
          <a:xfrm rot="10800000">
            <a:off x="1006750" y="2262975"/>
            <a:ext cx="21900" cy="690900"/>
          </a:xfrm>
          <a:prstGeom prst="straightConnector1">
            <a:avLst/>
          </a:prstGeom>
          <a:noFill/>
          <a:ln cap="flat" cmpd="sng" w="9525">
            <a:solidFill>
              <a:schemeClr val="dk2"/>
            </a:solidFill>
            <a:prstDash val="solid"/>
            <a:round/>
            <a:headEnd len="med" w="med" type="none"/>
            <a:tailEnd len="med" w="med" type="none"/>
          </a:ln>
        </p:spPr>
      </p:cxnSp>
      <p:sp>
        <p:nvSpPr>
          <p:cNvPr id="262" name="Google Shape;262;p20"/>
          <p:cNvSpPr/>
          <p:nvPr/>
        </p:nvSpPr>
        <p:spPr>
          <a:xfrm>
            <a:off x="3673300" y="29249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263" name="Google Shape;263;p20"/>
          <p:cNvCxnSpPr>
            <a:stCxn id="257" idx="6"/>
            <a:endCxn id="259" idx="2"/>
          </p:cNvCxnSpPr>
          <p:nvPr/>
        </p:nvCxnSpPr>
        <p:spPr>
          <a:xfrm>
            <a:off x="2238600" y="20205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20"/>
          <p:cNvCxnSpPr>
            <a:stCxn id="257" idx="4"/>
            <a:endCxn id="258" idx="0"/>
          </p:cNvCxnSpPr>
          <p:nvPr/>
        </p:nvCxnSpPr>
        <p:spPr>
          <a:xfrm>
            <a:off x="1981350" y="226297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20"/>
          <p:cNvCxnSpPr>
            <a:stCxn id="258" idx="6"/>
            <a:endCxn id="260" idx="2"/>
          </p:cNvCxnSpPr>
          <p:nvPr/>
        </p:nvCxnSpPr>
        <p:spPr>
          <a:xfrm>
            <a:off x="2238600" y="31673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20"/>
          <p:cNvCxnSpPr>
            <a:stCxn id="258" idx="7"/>
            <a:endCxn id="259" idx="3"/>
          </p:cNvCxnSpPr>
          <p:nvPr/>
        </p:nvCxnSpPr>
        <p:spPr>
          <a:xfrm flipH="1" rot="10800000">
            <a:off x="2163253" y="219192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20"/>
          <p:cNvCxnSpPr>
            <a:stCxn id="259" idx="5"/>
            <a:endCxn id="262" idx="1"/>
          </p:cNvCxnSpPr>
          <p:nvPr/>
        </p:nvCxnSpPr>
        <p:spPr>
          <a:xfrm>
            <a:off x="3137853" y="219196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20"/>
          <p:cNvCxnSpPr>
            <a:stCxn id="260" idx="0"/>
            <a:endCxn id="259" idx="4"/>
          </p:cNvCxnSpPr>
          <p:nvPr/>
        </p:nvCxnSpPr>
        <p:spPr>
          <a:xfrm rot="10800000">
            <a:off x="2955938" y="226285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20"/>
          <p:cNvCxnSpPr>
            <a:stCxn id="255" idx="6"/>
            <a:endCxn id="257" idx="2"/>
          </p:cNvCxnSpPr>
          <p:nvPr/>
        </p:nvCxnSpPr>
        <p:spPr>
          <a:xfrm>
            <a:off x="1264000" y="2020575"/>
            <a:ext cx="460200" cy="0"/>
          </a:xfrm>
          <a:prstGeom prst="straightConnector1">
            <a:avLst/>
          </a:prstGeom>
          <a:noFill/>
          <a:ln cap="flat" cmpd="sng" w="9525">
            <a:solidFill>
              <a:schemeClr val="dk2"/>
            </a:solidFill>
            <a:prstDash val="solid"/>
            <a:round/>
            <a:headEnd len="med" w="med" type="none"/>
            <a:tailEnd len="med" w="med" type="none"/>
          </a:ln>
        </p:spPr>
      </p:cxnSp>
      <p:sp>
        <p:nvSpPr>
          <p:cNvPr id="270" name="Google Shape;270;p20"/>
          <p:cNvSpPr txBox="1"/>
          <p:nvPr>
            <p:ph idx="1" type="body"/>
          </p:nvPr>
        </p:nvSpPr>
        <p:spPr>
          <a:xfrm>
            <a:off x="182700" y="1778175"/>
            <a:ext cx="4299600" cy="31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endParaRPr>
          </a:p>
          <a:p>
            <a:pPr indent="0" lvl="0" marL="457200" rtl="0" algn="l">
              <a:spcBef>
                <a:spcPts val="1200"/>
              </a:spcBef>
              <a:spcAft>
                <a:spcPts val="1200"/>
              </a:spcAft>
              <a:buNone/>
            </a:pPr>
            <a:r>
              <a:t/>
            </a:r>
            <a:endParaRPr b="1">
              <a:solidFill>
                <a:schemeClr val="dk1"/>
              </a:solidFill>
            </a:endParaRPr>
          </a:p>
        </p:txBody>
      </p:sp>
      <p:sp>
        <p:nvSpPr>
          <p:cNvPr id="271" name="Google Shape;271;p20"/>
          <p:cNvSpPr/>
          <p:nvPr/>
        </p:nvSpPr>
        <p:spPr>
          <a:xfrm>
            <a:off x="5011250" y="1755963"/>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272" name="Google Shape;272;p20"/>
          <p:cNvSpPr/>
          <p:nvPr/>
        </p:nvSpPr>
        <p:spPr>
          <a:xfrm>
            <a:off x="5011250" y="29027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273" name="Google Shape;273;p20"/>
          <p:cNvSpPr/>
          <p:nvPr/>
        </p:nvSpPr>
        <p:spPr>
          <a:xfrm>
            <a:off x="5985850" y="175596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274" name="Google Shape;274;p20"/>
          <p:cNvSpPr/>
          <p:nvPr/>
        </p:nvSpPr>
        <p:spPr>
          <a:xfrm>
            <a:off x="5985850" y="2902713"/>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275" name="Google Shape;275;p20"/>
          <p:cNvSpPr/>
          <p:nvPr/>
        </p:nvSpPr>
        <p:spPr>
          <a:xfrm>
            <a:off x="6960450" y="1755950"/>
            <a:ext cx="514500" cy="4848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276" name="Google Shape;276;p20"/>
          <p:cNvSpPr/>
          <p:nvPr/>
        </p:nvSpPr>
        <p:spPr>
          <a:xfrm>
            <a:off x="6960438" y="2902738"/>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277" name="Google Shape;277;p20"/>
          <p:cNvCxnSpPr>
            <a:endCxn id="271" idx="4"/>
          </p:cNvCxnSpPr>
          <p:nvPr/>
        </p:nvCxnSpPr>
        <p:spPr>
          <a:xfrm rot="10800000">
            <a:off x="5268500" y="2240763"/>
            <a:ext cx="21900" cy="690900"/>
          </a:xfrm>
          <a:prstGeom prst="straightConnector1">
            <a:avLst/>
          </a:prstGeom>
          <a:noFill/>
          <a:ln cap="flat" cmpd="sng" w="9525">
            <a:solidFill>
              <a:schemeClr val="dk2"/>
            </a:solidFill>
            <a:prstDash val="solid"/>
            <a:round/>
            <a:headEnd len="med" w="med" type="none"/>
            <a:tailEnd len="med" w="med" type="none"/>
          </a:ln>
        </p:spPr>
      </p:cxnSp>
      <p:sp>
        <p:nvSpPr>
          <p:cNvPr id="278" name="Google Shape;278;p20"/>
          <p:cNvSpPr/>
          <p:nvPr/>
        </p:nvSpPr>
        <p:spPr>
          <a:xfrm>
            <a:off x="7935050" y="29027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279" name="Google Shape;279;p20"/>
          <p:cNvCxnSpPr>
            <a:stCxn id="273" idx="6"/>
            <a:endCxn id="275" idx="2"/>
          </p:cNvCxnSpPr>
          <p:nvPr/>
        </p:nvCxnSpPr>
        <p:spPr>
          <a:xfrm>
            <a:off x="6500350" y="1998363"/>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20"/>
          <p:cNvCxnSpPr>
            <a:stCxn id="273" idx="4"/>
            <a:endCxn id="274" idx="0"/>
          </p:cNvCxnSpPr>
          <p:nvPr/>
        </p:nvCxnSpPr>
        <p:spPr>
          <a:xfrm>
            <a:off x="6243100" y="2240763"/>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20"/>
          <p:cNvCxnSpPr>
            <a:stCxn id="274" idx="6"/>
            <a:endCxn id="276" idx="2"/>
          </p:cNvCxnSpPr>
          <p:nvPr/>
        </p:nvCxnSpPr>
        <p:spPr>
          <a:xfrm>
            <a:off x="6500350" y="3145113"/>
            <a:ext cx="460200" cy="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20"/>
          <p:cNvCxnSpPr>
            <a:stCxn id="274" idx="7"/>
            <a:endCxn id="275" idx="3"/>
          </p:cNvCxnSpPr>
          <p:nvPr/>
        </p:nvCxnSpPr>
        <p:spPr>
          <a:xfrm flipH="1" rot="10800000">
            <a:off x="6425003" y="2169710"/>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20"/>
          <p:cNvCxnSpPr>
            <a:stCxn id="275" idx="5"/>
            <a:endCxn id="278" idx="1"/>
          </p:cNvCxnSpPr>
          <p:nvPr/>
        </p:nvCxnSpPr>
        <p:spPr>
          <a:xfrm>
            <a:off x="7399603" y="2169753"/>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20"/>
          <p:cNvCxnSpPr>
            <a:stCxn id="276" idx="0"/>
            <a:endCxn id="275" idx="4"/>
          </p:cNvCxnSpPr>
          <p:nvPr/>
        </p:nvCxnSpPr>
        <p:spPr>
          <a:xfrm rot="10800000">
            <a:off x="7217688" y="2240638"/>
            <a:ext cx="0" cy="6621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20"/>
          <p:cNvCxnSpPr>
            <a:stCxn id="271" idx="6"/>
            <a:endCxn id="273" idx="2"/>
          </p:cNvCxnSpPr>
          <p:nvPr/>
        </p:nvCxnSpPr>
        <p:spPr>
          <a:xfrm>
            <a:off x="5525750" y="1998363"/>
            <a:ext cx="460200" cy="0"/>
          </a:xfrm>
          <a:prstGeom prst="straightConnector1">
            <a:avLst/>
          </a:prstGeom>
          <a:noFill/>
          <a:ln cap="flat" cmpd="sng" w="9525">
            <a:solidFill>
              <a:schemeClr val="dk2"/>
            </a:solidFill>
            <a:prstDash val="solid"/>
            <a:round/>
            <a:headEnd len="med" w="med" type="none"/>
            <a:tailEnd len="med" w="med" type="none"/>
          </a:ln>
        </p:spPr>
      </p:cxnSp>
      <p:sp>
        <p:nvSpPr>
          <p:cNvPr id="286" name="Google Shape;286;p20"/>
          <p:cNvSpPr txBox="1"/>
          <p:nvPr/>
        </p:nvSpPr>
        <p:spPr>
          <a:xfrm>
            <a:off x="5011250" y="3771200"/>
            <a:ext cx="31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{B, D, E} is a minimum vertex cover</a:t>
            </a:r>
            <a:endParaRPr b="1">
              <a:solidFill>
                <a:schemeClr val="dk1"/>
              </a:solidFill>
              <a:latin typeface="Lato"/>
              <a:ea typeface="Lato"/>
              <a:cs typeface="Lato"/>
              <a:sym typeface="La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92"/>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235" name="Google Shape;1235;p92"/>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236" name="Google Shape;1236;p92"/>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237" name="Google Shape;1237;p92"/>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238" name="Google Shape;1238;p92"/>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239" name="Google Shape;1239;p92"/>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240" name="Google Shape;1240;p92"/>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241" name="Google Shape;1241;p92"/>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242" name="Google Shape;1242;p92"/>
          <p:cNvCxnSpPr>
            <a:stCxn id="1237" idx="6"/>
            <a:endCxn id="1239"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92"/>
          <p:cNvCxnSpPr>
            <a:stCxn id="1239" idx="5"/>
            <a:endCxn id="1241"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92"/>
          <p:cNvCxnSpPr>
            <a:stCxn id="1240" idx="0"/>
            <a:endCxn id="1239"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3"/>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250" name="Google Shape;1250;p93"/>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251" name="Google Shape;1251;p93"/>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252" name="Google Shape;1252;p93"/>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253" name="Google Shape;1253;p93"/>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254" name="Google Shape;1254;p93"/>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255" name="Google Shape;1255;p93"/>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256" name="Google Shape;1256;p93"/>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257" name="Google Shape;1257;p93"/>
          <p:cNvCxnSpPr>
            <a:stCxn id="1252" idx="6"/>
            <a:endCxn id="1254" idx="2"/>
          </p:cNvCxnSpPr>
          <p:nvPr/>
        </p:nvCxnSpPr>
        <p:spPr>
          <a:xfrm>
            <a:off x="4442950" y="1991225"/>
            <a:ext cx="460200" cy="0"/>
          </a:xfrm>
          <a:prstGeom prst="straightConnector1">
            <a:avLst/>
          </a:prstGeom>
          <a:noFill/>
          <a:ln cap="flat" cmpd="sng" w="76200">
            <a:solidFill>
              <a:schemeClr val="dk1"/>
            </a:solidFill>
            <a:prstDash val="solid"/>
            <a:round/>
            <a:headEnd len="med" w="med" type="none"/>
            <a:tailEnd len="med" w="med" type="none"/>
          </a:ln>
        </p:spPr>
      </p:cxnSp>
      <p:cxnSp>
        <p:nvCxnSpPr>
          <p:cNvPr id="1258" name="Google Shape;1258;p93"/>
          <p:cNvCxnSpPr>
            <a:stCxn id="1254" idx="5"/>
            <a:endCxn id="1256"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59" name="Google Shape;1259;p93"/>
          <p:cNvCxnSpPr>
            <a:stCxn id="1255" idx="0"/>
            <a:endCxn id="1254"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94"/>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265" name="Google Shape;1265;p94"/>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266" name="Google Shape;1266;p94"/>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267" name="Google Shape;1267;p94"/>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268" name="Google Shape;1268;p94"/>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269" name="Google Shape;1269;p94"/>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270" name="Google Shape;1270;p94"/>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271" name="Google Shape;1271;p94"/>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272" name="Google Shape;1272;p94"/>
          <p:cNvCxnSpPr>
            <a:stCxn id="1267" idx="6"/>
            <a:endCxn id="1269" idx="2"/>
          </p:cNvCxnSpPr>
          <p:nvPr/>
        </p:nvCxnSpPr>
        <p:spPr>
          <a:xfrm>
            <a:off x="4442950" y="1991225"/>
            <a:ext cx="460200" cy="0"/>
          </a:xfrm>
          <a:prstGeom prst="straightConnector1">
            <a:avLst/>
          </a:prstGeom>
          <a:noFill/>
          <a:ln cap="flat" cmpd="sng" w="76200">
            <a:solidFill>
              <a:schemeClr val="dk1"/>
            </a:solidFill>
            <a:prstDash val="solid"/>
            <a:round/>
            <a:headEnd len="med" w="med" type="none"/>
            <a:tailEnd len="med" w="med" type="none"/>
          </a:ln>
        </p:spPr>
      </p:cxnSp>
      <p:cxnSp>
        <p:nvCxnSpPr>
          <p:cNvPr id="1273" name="Google Shape;1273;p94"/>
          <p:cNvCxnSpPr>
            <a:stCxn id="1269" idx="5"/>
            <a:endCxn id="1271"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94"/>
          <p:cNvCxnSpPr>
            <a:stCxn id="1270" idx="0"/>
            <a:endCxn id="1269"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95"/>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280" name="Google Shape;1280;p95"/>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281" name="Google Shape;1281;p95"/>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282" name="Google Shape;1282;p95"/>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283" name="Google Shape;1283;p95"/>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284" name="Google Shape;1284;p95"/>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285" name="Google Shape;1285;p95"/>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286" name="Google Shape;1286;p95"/>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96"/>
          <p:cNvSpPr txBox="1"/>
          <p:nvPr>
            <p:ph type="title"/>
          </p:nvPr>
        </p:nvSpPr>
        <p:spPr>
          <a:xfrm>
            <a:off x="1337300" y="575950"/>
            <a:ext cx="7384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Randomized Algorithm</a:t>
            </a:r>
            <a:endParaRPr/>
          </a:p>
          <a:p>
            <a:pPr indent="0" lvl="0" marL="0" rtl="0" algn="l">
              <a:spcBef>
                <a:spcPts val="0"/>
              </a:spcBef>
              <a:spcAft>
                <a:spcPts val="0"/>
              </a:spcAft>
              <a:buNone/>
            </a:pPr>
            <a:r>
              <a:rPr lang="en"/>
              <a:t>(when leads to optimal)</a:t>
            </a:r>
            <a:endParaRPr/>
          </a:p>
        </p:txBody>
      </p:sp>
      <p:sp>
        <p:nvSpPr>
          <p:cNvPr id="1292" name="Google Shape;1292;p96"/>
          <p:cNvSpPr/>
          <p:nvPr/>
        </p:nvSpPr>
        <p:spPr>
          <a:xfrm>
            <a:off x="2953850" y="174882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293" name="Google Shape;1293;p96"/>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294" name="Google Shape;1294;p96"/>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295" name="Google Shape;1295;p96"/>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296" name="Google Shape;1296;p96"/>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297" name="Google Shape;1297;p96"/>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sp>
        <p:nvSpPr>
          <p:cNvPr id="1298" name="Google Shape;1298;p96"/>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sp>
        <p:nvSpPr>
          <p:cNvPr id="1299" name="Google Shape;1299;p96"/>
          <p:cNvSpPr txBox="1"/>
          <p:nvPr/>
        </p:nvSpPr>
        <p:spPr>
          <a:xfrm>
            <a:off x="382075" y="4042325"/>
            <a:ext cx="3620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Size = 3 (optimal)</a:t>
            </a:r>
            <a:endParaRPr sz="1800">
              <a:solidFill>
                <a:schemeClr val="dk2"/>
              </a:solidFill>
              <a:latin typeface="Lato"/>
              <a:ea typeface="Lato"/>
              <a:cs typeface="Lato"/>
              <a:sym typeface="La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97"/>
          <p:cNvSpPr txBox="1"/>
          <p:nvPr>
            <p:ph type="title"/>
          </p:nvPr>
        </p:nvSpPr>
        <p:spPr>
          <a:xfrm>
            <a:off x="1320950" y="575975"/>
            <a:ext cx="7384800" cy="8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a:t>
            </a:r>
            <a:r>
              <a:rPr lang="en" sz="2400"/>
              <a:t>pproximation ratio of randomized approx-2-algorithm</a:t>
            </a:r>
            <a:endParaRPr sz="2400"/>
          </a:p>
        </p:txBody>
      </p:sp>
      <p:sp>
        <p:nvSpPr>
          <p:cNvPr id="1305" name="Google Shape;1305;p97"/>
          <p:cNvSpPr txBox="1"/>
          <p:nvPr/>
        </p:nvSpPr>
        <p:spPr>
          <a:xfrm>
            <a:off x="1442400" y="1573000"/>
            <a:ext cx="7701600" cy="34710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500"/>
              </a:spcBef>
              <a:spcAft>
                <a:spcPts val="0"/>
              </a:spcAft>
              <a:buClr>
                <a:schemeClr val="dk2"/>
              </a:buClr>
              <a:buSzPts val="1600"/>
              <a:buFont typeface="Lato"/>
              <a:buChar char="●"/>
            </a:pPr>
            <a:r>
              <a:rPr b="1" lang="en" sz="1600">
                <a:solidFill>
                  <a:schemeClr val="dk2"/>
                </a:solidFill>
                <a:latin typeface="Lato"/>
                <a:ea typeface="Lato"/>
                <a:cs typeface="Lato"/>
                <a:sym typeface="Lato"/>
              </a:rPr>
              <a:t> Definitions:</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0"/>
              </a:spcAft>
              <a:buNone/>
            </a:pPr>
            <a:r>
              <a:rPr b="1" lang="en" sz="1600">
                <a:solidFill>
                  <a:schemeClr val="dk2"/>
                </a:solidFill>
                <a:latin typeface="Lato"/>
                <a:ea typeface="Lato"/>
                <a:cs typeface="Lato"/>
                <a:sym typeface="Lato"/>
              </a:rPr>
              <a:t>OPT: Optimal vertex cover of minimal cardinality</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0"/>
              </a:spcAft>
              <a:buNone/>
            </a:pPr>
            <a:r>
              <a:rPr b="1" lang="en" sz="1600">
                <a:solidFill>
                  <a:schemeClr val="dk2"/>
                </a:solidFill>
                <a:latin typeface="Lato"/>
                <a:ea typeface="Lato"/>
                <a:cs typeface="Lato"/>
                <a:sym typeface="Lato"/>
              </a:rPr>
              <a:t>S: Random vertex cover generated by our randomized algorithm</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0"/>
              </a:spcAft>
              <a:buNone/>
            </a:pPr>
            <a:r>
              <a:rPr b="1" lang="en" sz="1600">
                <a:solidFill>
                  <a:schemeClr val="dk2"/>
                </a:solidFill>
                <a:latin typeface="Lato"/>
                <a:ea typeface="Lato"/>
                <a:cs typeface="Lato"/>
                <a:sym typeface="Lato"/>
              </a:rPr>
              <a:t> 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 The contents of the set S after completing the i-th iteration of the loop</a:t>
            </a:r>
            <a:endParaRPr b="1" sz="1600">
              <a:solidFill>
                <a:schemeClr val="dk2"/>
              </a:solidFill>
              <a:latin typeface="Lato"/>
              <a:ea typeface="Lato"/>
              <a:cs typeface="Lato"/>
              <a:sym typeface="Lato"/>
            </a:endParaRPr>
          </a:p>
          <a:p>
            <a:pPr indent="-330200" lvl="0" marL="457200" rtl="0" algn="l">
              <a:lnSpc>
                <a:spcPct val="100000"/>
              </a:lnSpc>
              <a:spcBef>
                <a:spcPts val="1500"/>
              </a:spcBef>
              <a:spcAft>
                <a:spcPts val="0"/>
              </a:spcAft>
              <a:buClr>
                <a:schemeClr val="dk2"/>
              </a:buClr>
              <a:buSzPts val="1600"/>
              <a:buFont typeface="Lato"/>
              <a:buChar char="●"/>
            </a:pPr>
            <a:r>
              <a:rPr b="1" lang="en" sz="1600">
                <a:solidFill>
                  <a:schemeClr val="dk2"/>
                </a:solidFill>
                <a:latin typeface="Lato"/>
                <a:ea typeface="Lato"/>
                <a:cs typeface="Lato"/>
                <a:sym typeface="Lato"/>
              </a:rPr>
              <a:t> Loop invariant:</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0"/>
              </a:spcAft>
              <a:buNone/>
            </a:pPr>
            <a:r>
              <a:rPr b="1" lang="en" sz="1600">
                <a:solidFill>
                  <a:schemeClr val="dk2"/>
                </a:solidFill>
                <a:latin typeface="Lato"/>
                <a:ea typeface="Lato"/>
                <a:cs typeface="Lato"/>
                <a:sym typeface="Lato"/>
              </a:rPr>
              <a:t>For all i, </a:t>
            </a:r>
            <a:endParaRPr b="1" sz="1600">
              <a:solidFill>
                <a:schemeClr val="dk2"/>
              </a:solidFill>
              <a:latin typeface="Lato"/>
              <a:ea typeface="Lato"/>
              <a:cs typeface="Lato"/>
              <a:sym typeface="Lato"/>
            </a:endParaRPr>
          </a:p>
          <a:p>
            <a:pPr indent="457200" lvl="0" marL="1828800" rtl="0" algn="l">
              <a:lnSpc>
                <a:spcPct val="100000"/>
              </a:lnSpc>
              <a:spcBef>
                <a:spcPts val="1500"/>
              </a:spcBef>
              <a:spcAft>
                <a:spcPts val="0"/>
              </a:spcAft>
              <a:buNone/>
            </a:pPr>
            <a:r>
              <a:rPr b="1" lang="en" sz="1600">
                <a:solidFill>
                  <a:schemeClr val="dk2"/>
                </a:solidFill>
                <a:latin typeface="Lato"/>
                <a:ea typeface="Lato"/>
                <a:cs typeface="Lato"/>
                <a:sym typeface="Lato"/>
              </a:rPr>
              <a:t>E[|S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 ∩ OPT|]  ≥   E[|S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 \ OPT|] …….(1) </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1500"/>
              </a:spcAft>
              <a:buNone/>
            </a:pPr>
            <a:r>
              <a:t/>
            </a:r>
            <a:endParaRPr b="1">
              <a:solidFill>
                <a:schemeClr val="dk2"/>
              </a:solidFill>
              <a:latin typeface="Lato"/>
              <a:ea typeface="Lato"/>
              <a:cs typeface="Lato"/>
              <a:sym typeface="La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98"/>
          <p:cNvSpPr txBox="1"/>
          <p:nvPr>
            <p:ph type="title"/>
          </p:nvPr>
        </p:nvSpPr>
        <p:spPr>
          <a:xfrm>
            <a:off x="1320950" y="575975"/>
            <a:ext cx="7384800" cy="8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Approximation ratio of randomized approx-2-algorithm (proof by induction)</a:t>
            </a:r>
            <a:endParaRPr sz="2400"/>
          </a:p>
        </p:txBody>
      </p:sp>
      <p:sp>
        <p:nvSpPr>
          <p:cNvPr id="1311" name="Google Shape;1311;p98"/>
          <p:cNvSpPr txBox="1"/>
          <p:nvPr/>
        </p:nvSpPr>
        <p:spPr>
          <a:xfrm>
            <a:off x="1442400" y="1573000"/>
            <a:ext cx="7701600" cy="30324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500"/>
              </a:spcBef>
              <a:spcAft>
                <a:spcPts val="0"/>
              </a:spcAft>
              <a:buClr>
                <a:schemeClr val="dk2"/>
              </a:buClr>
              <a:buSzPts val="1600"/>
              <a:buFont typeface="Lato"/>
              <a:buChar char="●"/>
            </a:pPr>
            <a:r>
              <a:rPr b="1" lang="en" sz="1600">
                <a:solidFill>
                  <a:schemeClr val="dk2"/>
                </a:solidFill>
                <a:latin typeface="Lato"/>
                <a:ea typeface="Lato"/>
                <a:cs typeface="Lato"/>
                <a:sym typeface="Lato"/>
              </a:rPr>
              <a:t>Case-1 (</a:t>
            </a:r>
            <a:r>
              <a:rPr b="1" lang="en" sz="1600">
                <a:solidFill>
                  <a:schemeClr val="dk2"/>
                </a:solidFill>
                <a:latin typeface="Lato"/>
                <a:ea typeface="Lato"/>
                <a:cs typeface="Lato"/>
                <a:sym typeface="Lato"/>
              </a:rPr>
              <a:t>Iteration where e = (u, v) is already covered by S</a:t>
            </a:r>
            <a:r>
              <a:rPr b="1" baseline="-25000" lang="en" sz="1600">
                <a:solidFill>
                  <a:schemeClr val="dk2"/>
                </a:solidFill>
                <a:latin typeface="Lato"/>
                <a:ea typeface="Lato"/>
                <a:cs typeface="Lato"/>
                <a:sym typeface="Lato"/>
              </a:rPr>
              <a:t>i-1</a:t>
            </a:r>
            <a:r>
              <a:rPr b="1" lang="en" sz="1600">
                <a:solidFill>
                  <a:schemeClr val="dk2"/>
                </a:solidFill>
                <a:latin typeface="Lato"/>
                <a:ea typeface="Lato"/>
                <a:cs typeface="Lato"/>
                <a:sym typeface="Lato"/>
              </a:rPr>
              <a:t>)</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0"/>
              </a:spcAft>
              <a:buNone/>
            </a:pPr>
            <a:r>
              <a:rPr lang="en" sz="1600">
                <a:solidFill>
                  <a:schemeClr val="dk2"/>
                </a:solidFill>
                <a:latin typeface="Lato"/>
                <a:ea typeface="Lato"/>
                <a:cs typeface="Lato"/>
                <a:sym typeface="Lato"/>
              </a:rPr>
              <a:t>We take neither of the endpoints in S</a:t>
            </a:r>
            <a:endParaRPr sz="1600">
              <a:solidFill>
                <a:schemeClr val="dk2"/>
              </a:solidFill>
              <a:latin typeface="Lato"/>
              <a:ea typeface="Lato"/>
              <a:cs typeface="Lato"/>
              <a:sym typeface="Lato"/>
            </a:endParaRPr>
          </a:p>
          <a:p>
            <a:pPr indent="457200" lvl="0" marL="0" rtl="0" algn="l">
              <a:lnSpc>
                <a:spcPct val="100000"/>
              </a:lnSpc>
              <a:spcBef>
                <a:spcPts val="1500"/>
              </a:spcBef>
              <a:spcAft>
                <a:spcPts val="0"/>
              </a:spcAft>
              <a:buNone/>
            </a:pPr>
            <a:r>
              <a:rPr lang="en" sz="1600">
                <a:solidFill>
                  <a:schemeClr val="dk2"/>
                </a:solidFill>
                <a:latin typeface="Lato"/>
                <a:ea typeface="Lato"/>
                <a:cs typeface="Lato"/>
                <a:sym typeface="Lato"/>
              </a:rPr>
              <a:t>We have S</a:t>
            </a:r>
            <a:r>
              <a:rPr baseline="-25000" lang="en" sz="1600">
                <a:solidFill>
                  <a:schemeClr val="dk2"/>
                </a:solidFill>
                <a:latin typeface="Lato"/>
                <a:ea typeface="Lato"/>
                <a:cs typeface="Lato"/>
                <a:sym typeface="Lato"/>
              </a:rPr>
              <a:t>i </a:t>
            </a:r>
            <a:r>
              <a:rPr lang="en" sz="1600">
                <a:solidFill>
                  <a:schemeClr val="dk2"/>
                </a:solidFill>
                <a:latin typeface="Lato"/>
                <a:ea typeface="Lato"/>
                <a:cs typeface="Lato"/>
                <a:sym typeface="Lato"/>
              </a:rPr>
              <a:t> = S</a:t>
            </a:r>
            <a:r>
              <a:rPr baseline="-25000" lang="en" sz="1600">
                <a:solidFill>
                  <a:schemeClr val="dk2"/>
                </a:solidFill>
                <a:latin typeface="Lato"/>
                <a:ea typeface="Lato"/>
                <a:cs typeface="Lato"/>
                <a:sym typeface="Lato"/>
              </a:rPr>
              <a:t>i-1 </a:t>
            </a:r>
            <a:r>
              <a:rPr lang="en" sz="1600">
                <a:solidFill>
                  <a:schemeClr val="dk2"/>
                </a:solidFill>
                <a:latin typeface="Lato"/>
                <a:ea typeface="Lato"/>
                <a:cs typeface="Lato"/>
                <a:sym typeface="Lato"/>
              </a:rPr>
              <a:t>.  </a:t>
            </a:r>
            <a:endParaRPr sz="1600">
              <a:solidFill>
                <a:schemeClr val="dk2"/>
              </a:solidFill>
              <a:latin typeface="Lato"/>
              <a:ea typeface="Lato"/>
              <a:cs typeface="Lato"/>
              <a:sym typeface="Lato"/>
            </a:endParaRPr>
          </a:p>
          <a:p>
            <a:pPr indent="457200" lvl="0" marL="0" rtl="0" algn="l">
              <a:lnSpc>
                <a:spcPct val="100000"/>
              </a:lnSpc>
              <a:spcBef>
                <a:spcPts val="1500"/>
              </a:spcBef>
              <a:spcAft>
                <a:spcPts val="0"/>
              </a:spcAft>
              <a:buNone/>
            </a:pPr>
            <a:r>
              <a:rPr lang="en" sz="1600">
                <a:solidFill>
                  <a:schemeClr val="dk2"/>
                </a:solidFill>
                <a:latin typeface="Lato"/>
                <a:ea typeface="Lato"/>
                <a:cs typeface="Lato"/>
                <a:sym typeface="Lato"/>
              </a:rPr>
              <a:t>So, e</a:t>
            </a:r>
            <a:r>
              <a:rPr baseline="30000" lang="en" sz="1600">
                <a:solidFill>
                  <a:schemeClr val="dk2"/>
                </a:solidFill>
                <a:latin typeface="Lato"/>
                <a:ea typeface="Lato"/>
                <a:cs typeface="Lato"/>
                <a:sym typeface="Lato"/>
              </a:rPr>
              <a:t>qn</a:t>
            </a:r>
            <a:r>
              <a:rPr lang="en" sz="1600">
                <a:solidFill>
                  <a:schemeClr val="dk2"/>
                </a:solidFill>
                <a:latin typeface="Lato"/>
                <a:ea typeface="Lato"/>
                <a:cs typeface="Lato"/>
                <a:sym typeface="Lato"/>
              </a:rPr>
              <a:t> (1)  clearly holds. </a:t>
            </a:r>
            <a:endParaRPr sz="1600">
              <a:solidFill>
                <a:schemeClr val="dk2"/>
              </a:solidFill>
              <a:latin typeface="Lato"/>
              <a:ea typeface="Lato"/>
              <a:cs typeface="Lato"/>
              <a:sym typeface="Lato"/>
            </a:endParaRPr>
          </a:p>
          <a:p>
            <a:pPr indent="0" lvl="0" marL="0" rtl="0" algn="l">
              <a:lnSpc>
                <a:spcPct val="100000"/>
              </a:lnSpc>
              <a:spcBef>
                <a:spcPts val="1500"/>
              </a:spcBef>
              <a:spcAft>
                <a:spcPts val="0"/>
              </a:spcAft>
              <a:buNone/>
            </a:pPr>
            <a:r>
              <a:t/>
            </a:r>
            <a:endParaRPr b="1" sz="1600">
              <a:solidFill>
                <a:schemeClr val="dk2"/>
              </a:solidFill>
              <a:latin typeface="Lato"/>
              <a:ea typeface="Lato"/>
              <a:cs typeface="Lato"/>
              <a:sym typeface="Lato"/>
            </a:endParaRPr>
          </a:p>
          <a:p>
            <a:pPr indent="0" lvl="0" marL="914400" rtl="0" algn="l">
              <a:lnSpc>
                <a:spcPct val="100000"/>
              </a:lnSpc>
              <a:spcBef>
                <a:spcPts val="1500"/>
              </a:spcBef>
              <a:spcAft>
                <a:spcPts val="0"/>
              </a:spcAft>
              <a:buNone/>
            </a:pPr>
            <a:r>
              <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1500"/>
              </a:spcAft>
              <a:buNone/>
            </a:pPr>
            <a:r>
              <a:t/>
            </a:r>
            <a:endParaRPr b="1">
              <a:solidFill>
                <a:schemeClr val="dk2"/>
              </a:solidFill>
              <a:latin typeface="Lato"/>
              <a:ea typeface="Lato"/>
              <a:cs typeface="Lato"/>
              <a:sym typeface="La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99"/>
          <p:cNvSpPr txBox="1"/>
          <p:nvPr>
            <p:ph idx="4294967295" type="title"/>
          </p:nvPr>
        </p:nvSpPr>
        <p:spPr>
          <a:xfrm>
            <a:off x="650225" y="0"/>
            <a:ext cx="7384800" cy="8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Approximation ratio of randomized approx-2-algorithm (proof by induction)</a:t>
            </a:r>
            <a:endParaRPr sz="2400"/>
          </a:p>
          <a:p>
            <a:pPr indent="0" lvl="0" marL="0" rtl="0" algn="l">
              <a:spcBef>
                <a:spcPts val="0"/>
              </a:spcBef>
              <a:spcAft>
                <a:spcPts val="0"/>
              </a:spcAft>
              <a:buNone/>
            </a:pPr>
            <a:r>
              <a:t/>
            </a:r>
            <a:endParaRPr sz="2400"/>
          </a:p>
        </p:txBody>
      </p:sp>
      <p:sp>
        <p:nvSpPr>
          <p:cNvPr id="1317" name="Google Shape;1317;p99"/>
          <p:cNvSpPr txBox="1"/>
          <p:nvPr/>
        </p:nvSpPr>
        <p:spPr>
          <a:xfrm>
            <a:off x="721200" y="855450"/>
            <a:ext cx="7701600" cy="17163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500"/>
              </a:spcBef>
              <a:spcAft>
                <a:spcPts val="0"/>
              </a:spcAft>
              <a:buClr>
                <a:schemeClr val="dk2"/>
              </a:buClr>
              <a:buSzPts val="1600"/>
              <a:buFont typeface="Lato"/>
              <a:buChar char="●"/>
            </a:pPr>
            <a:r>
              <a:rPr b="1" lang="en" sz="1600">
                <a:solidFill>
                  <a:schemeClr val="dk2"/>
                </a:solidFill>
                <a:latin typeface="Lato"/>
                <a:ea typeface="Lato"/>
                <a:cs typeface="Lato"/>
                <a:sym typeface="Lato"/>
              </a:rPr>
              <a:t>Case-2 (Iteration where e = (u, v) is not covered by 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−1):</a:t>
            </a:r>
            <a:endParaRPr b="1" sz="1600">
              <a:solidFill>
                <a:schemeClr val="dk2"/>
              </a:solidFill>
              <a:latin typeface="Lato"/>
              <a:ea typeface="Lato"/>
              <a:cs typeface="Lato"/>
              <a:sym typeface="Lato"/>
            </a:endParaRPr>
          </a:p>
          <a:p>
            <a:pPr indent="0" lvl="0" marL="914400" rtl="0" algn="l">
              <a:lnSpc>
                <a:spcPct val="100000"/>
              </a:lnSpc>
              <a:spcBef>
                <a:spcPts val="1500"/>
              </a:spcBef>
              <a:spcAft>
                <a:spcPts val="0"/>
              </a:spcAft>
              <a:buNone/>
            </a:pPr>
            <a:r>
              <a:rPr b="1" lang="en" sz="1600">
                <a:solidFill>
                  <a:schemeClr val="dk2"/>
                </a:solidFill>
                <a:latin typeface="Lato"/>
                <a:ea typeface="Lato"/>
                <a:cs typeface="Lato"/>
                <a:sym typeface="Lato"/>
              </a:rPr>
              <a:t>We know that, at least one of u an v belongs to OPT</a:t>
            </a:r>
            <a:endParaRPr b="1" sz="1600">
              <a:solidFill>
                <a:schemeClr val="dk2"/>
              </a:solidFill>
              <a:latin typeface="Lato"/>
              <a:ea typeface="Lato"/>
              <a:cs typeface="Lato"/>
              <a:sym typeface="Lato"/>
            </a:endParaRPr>
          </a:p>
          <a:p>
            <a:pPr indent="0" lvl="0" marL="914400" rtl="0" algn="l">
              <a:lnSpc>
                <a:spcPct val="100000"/>
              </a:lnSpc>
              <a:spcBef>
                <a:spcPts val="1500"/>
              </a:spcBef>
              <a:spcAft>
                <a:spcPts val="0"/>
              </a:spcAft>
              <a:buNone/>
            </a:pPr>
            <a:r>
              <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1500"/>
              </a:spcAft>
              <a:buNone/>
            </a:pPr>
            <a:r>
              <a:t/>
            </a:r>
            <a:endParaRPr b="1">
              <a:solidFill>
                <a:schemeClr val="dk2"/>
              </a:solidFill>
              <a:latin typeface="Lato"/>
              <a:ea typeface="Lato"/>
              <a:cs typeface="Lato"/>
              <a:sym typeface="Lato"/>
            </a:endParaRPr>
          </a:p>
        </p:txBody>
      </p:sp>
      <p:graphicFrame>
        <p:nvGraphicFramePr>
          <p:cNvPr id="1318" name="Google Shape;1318;p99"/>
          <p:cNvGraphicFramePr/>
          <p:nvPr/>
        </p:nvGraphicFramePr>
        <p:xfrm>
          <a:off x="1312375" y="1751475"/>
          <a:ext cx="3000000" cy="3000000"/>
        </p:xfrm>
        <a:graphic>
          <a:graphicData uri="http://schemas.openxmlformats.org/drawingml/2006/table">
            <a:tbl>
              <a:tblPr>
                <a:noFill/>
                <a:tableStyleId>{A9A9C7A1-E768-42DD-B8DF-BD9C7824DBAD}</a:tableStyleId>
              </a:tblPr>
              <a:tblGrid>
                <a:gridCol w="1852425"/>
                <a:gridCol w="1852425"/>
                <a:gridCol w="2186850"/>
              </a:tblGrid>
              <a:tr h="736100">
                <a:tc>
                  <a:txBody>
                    <a:bodyPr/>
                    <a:lstStyle/>
                    <a:p>
                      <a:pPr indent="0" lvl="0" marL="0" rtl="0" algn="ctr">
                        <a:spcBef>
                          <a:spcPts val="0"/>
                        </a:spcBef>
                        <a:spcAft>
                          <a:spcPts val="0"/>
                        </a:spcAft>
                        <a:buNone/>
                      </a:pPr>
                      <a:r>
                        <a:rPr lang="en"/>
                        <a:t>Case</a:t>
                      </a:r>
                      <a:endParaRPr/>
                    </a:p>
                  </a:txBody>
                  <a:tcPr marT="91425" marB="91425" marR="91425" marL="91425"/>
                </a:tc>
                <a:tc>
                  <a:txBody>
                    <a:bodyPr/>
                    <a:lstStyle/>
                    <a:p>
                      <a:pPr indent="0" lvl="0" marL="0" rtl="0" algn="ctr">
                        <a:spcBef>
                          <a:spcPts val="0"/>
                        </a:spcBef>
                        <a:spcAft>
                          <a:spcPts val="0"/>
                        </a:spcAft>
                        <a:buNone/>
                      </a:pPr>
                      <a:r>
                        <a:rPr lang="en">
                          <a:solidFill>
                            <a:schemeClr val="dk2"/>
                          </a:solidFill>
                        </a:rPr>
                        <a:t>Which vertex is in </a:t>
                      </a:r>
                      <a:r>
                        <a:rPr b="1" lang="en" sz="1600">
                          <a:solidFill>
                            <a:schemeClr val="dk2"/>
                          </a:solidFill>
                          <a:latin typeface="Lato"/>
                          <a:ea typeface="Lato"/>
                          <a:cs typeface="Lato"/>
                          <a:sym typeface="Lato"/>
                        </a:rPr>
                        <a:t>S</a:t>
                      </a:r>
                      <a:r>
                        <a:rPr b="1" baseline="-25000" lang="en" sz="1600">
                          <a:solidFill>
                            <a:schemeClr val="dk2"/>
                          </a:solidFill>
                          <a:latin typeface="Lato"/>
                          <a:ea typeface="Lato"/>
                          <a:cs typeface="Lato"/>
                          <a:sym typeface="Lato"/>
                        </a:rPr>
                        <a:t>i </a:t>
                      </a:r>
                      <a:r>
                        <a:rPr lang="en">
                          <a:solidFill>
                            <a:schemeClr val="dk2"/>
                          </a:solidFill>
                        </a:rPr>
                        <a:t> (vertex taken by randomized algo)</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chemeClr val="dk2"/>
                          </a:solidFill>
                        </a:rPr>
                        <a:t>Which vertex is in OPT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75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75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75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75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75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 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1750">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 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100"/>
          <p:cNvSpPr txBox="1"/>
          <p:nvPr>
            <p:ph idx="4294967295" type="title"/>
          </p:nvPr>
        </p:nvSpPr>
        <p:spPr>
          <a:xfrm>
            <a:off x="285013" y="-122100"/>
            <a:ext cx="7384800" cy="8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Approximation ratio of randomized approx-2-algorithm (proof by induction)</a:t>
            </a:r>
            <a:endParaRPr sz="2400"/>
          </a:p>
          <a:p>
            <a:pPr indent="0" lvl="0" marL="0" rtl="0" algn="l">
              <a:spcBef>
                <a:spcPts val="0"/>
              </a:spcBef>
              <a:spcAft>
                <a:spcPts val="0"/>
              </a:spcAft>
              <a:buNone/>
            </a:pPr>
            <a:r>
              <a:t/>
            </a:r>
            <a:endParaRPr sz="2400"/>
          </a:p>
        </p:txBody>
      </p:sp>
      <p:sp>
        <p:nvSpPr>
          <p:cNvPr id="1324" name="Google Shape;1324;p100"/>
          <p:cNvSpPr txBox="1"/>
          <p:nvPr/>
        </p:nvSpPr>
        <p:spPr>
          <a:xfrm>
            <a:off x="406463" y="713400"/>
            <a:ext cx="7701600" cy="17163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500"/>
              </a:spcBef>
              <a:spcAft>
                <a:spcPts val="0"/>
              </a:spcAft>
              <a:buClr>
                <a:schemeClr val="dk2"/>
              </a:buClr>
              <a:buSzPts val="1600"/>
              <a:buFont typeface="Lato"/>
              <a:buChar char="●"/>
            </a:pPr>
            <a:r>
              <a:rPr b="1" lang="en" sz="1600">
                <a:solidFill>
                  <a:schemeClr val="dk2"/>
                </a:solidFill>
                <a:latin typeface="Lato"/>
                <a:ea typeface="Lato"/>
                <a:cs typeface="Lato"/>
                <a:sym typeface="Lato"/>
              </a:rPr>
              <a:t>Case-2 (Iteration where e = (u, v) is not covered by 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−1):</a:t>
            </a:r>
            <a:endParaRPr b="1" sz="1600">
              <a:solidFill>
                <a:schemeClr val="dk2"/>
              </a:solidFill>
              <a:latin typeface="Lato"/>
              <a:ea typeface="Lato"/>
              <a:cs typeface="Lato"/>
              <a:sym typeface="Lato"/>
            </a:endParaRPr>
          </a:p>
          <a:p>
            <a:pPr indent="457200" lvl="0" marL="1828800" rtl="0" algn="l">
              <a:spcBef>
                <a:spcPts val="1500"/>
              </a:spcBef>
              <a:spcAft>
                <a:spcPts val="0"/>
              </a:spcAft>
              <a:buNone/>
            </a:pPr>
            <a:r>
              <a:rPr b="1" lang="en" sz="1600">
                <a:solidFill>
                  <a:schemeClr val="dk2"/>
                </a:solidFill>
                <a:latin typeface="Lato"/>
                <a:ea typeface="Lato"/>
                <a:cs typeface="Lato"/>
                <a:sym typeface="Lato"/>
              </a:rPr>
              <a:t>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 ∩ OPT</a:t>
            </a:r>
            <a:endParaRPr b="1" sz="1600">
              <a:solidFill>
                <a:schemeClr val="dk2"/>
              </a:solidFill>
              <a:latin typeface="Lato"/>
              <a:ea typeface="Lato"/>
              <a:cs typeface="Lato"/>
              <a:sym typeface="Lato"/>
            </a:endParaRPr>
          </a:p>
          <a:p>
            <a:pPr indent="0" lvl="0" marL="914400" rtl="0" algn="l">
              <a:lnSpc>
                <a:spcPct val="100000"/>
              </a:lnSpc>
              <a:spcBef>
                <a:spcPts val="1500"/>
              </a:spcBef>
              <a:spcAft>
                <a:spcPts val="0"/>
              </a:spcAft>
              <a:buNone/>
            </a:pPr>
            <a:r>
              <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1500"/>
              </a:spcAft>
              <a:buNone/>
            </a:pPr>
            <a:r>
              <a:t/>
            </a:r>
            <a:endParaRPr b="1">
              <a:solidFill>
                <a:schemeClr val="dk2"/>
              </a:solidFill>
              <a:latin typeface="Lato"/>
              <a:ea typeface="Lato"/>
              <a:cs typeface="Lato"/>
              <a:sym typeface="Lato"/>
            </a:endParaRPr>
          </a:p>
        </p:txBody>
      </p:sp>
      <p:graphicFrame>
        <p:nvGraphicFramePr>
          <p:cNvPr id="1325" name="Google Shape;1325;p100"/>
          <p:cNvGraphicFramePr/>
          <p:nvPr/>
        </p:nvGraphicFramePr>
        <p:xfrm>
          <a:off x="877988" y="1604125"/>
          <a:ext cx="3000000" cy="3000000"/>
        </p:xfrm>
        <a:graphic>
          <a:graphicData uri="http://schemas.openxmlformats.org/drawingml/2006/table">
            <a:tbl>
              <a:tblPr>
                <a:noFill/>
                <a:tableStyleId>{A9A9C7A1-E768-42DD-B8DF-BD9C7824DBAD}</a:tableStyleId>
              </a:tblPr>
              <a:tblGrid>
                <a:gridCol w="1809750"/>
                <a:gridCol w="1809750"/>
                <a:gridCol w="1809750"/>
              </a:tblGrid>
              <a:tr h="381000">
                <a:tc>
                  <a:txBody>
                    <a:bodyPr/>
                    <a:lstStyle/>
                    <a:p>
                      <a:pPr indent="0" lvl="0" marL="0" rtl="0" algn="ctr">
                        <a:spcBef>
                          <a:spcPts val="0"/>
                        </a:spcBef>
                        <a:spcAft>
                          <a:spcPts val="0"/>
                        </a:spcAft>
                        <a:buNone/>
                      </a:pPr>
                      <a:r>
                        <a:rPr lang="en"/>
                        <a:t>Case</a:t>
                      </a:r>
                      <a:endParaRPr/>
                    </a:p>
                  </a:txBody>
                  <a:tcPr marT="91425" marB="91425" marR="91425" marL="91425"/>
                </a:tc>
                <a:tc>
                  <a:txBody>
                    <a:bodyPr/>
                    <a:lstStyle/>
                    <a:p>
                      <a:pPr indent="0" lvl="0" marL="0" rtl="0" algn="ctr">
                        <a:spcBef>
                          <a:spcPts val="0"/>
                        </a:spcBef>
                        <a:spcAft>
                          <a:spcPts val="0"/>
                        </a:spcAft>
                        <a:buNone/>
                      </a:pPr>
                      <a:r>
                        <a:rPr lang="en">
                          <a:solidFill>
                            <a:schemeClr val="dk2"/>
                          </a:solidFill>
                        </a:rPr>
                        <a:t>Which vertex is in </a:t>
                      </a:r>
                      <a:r>
                        <a:rPr b="1" lang="en" sz="1600">
                          <a:solidFill>
                            <a:schemeClr val="dk2"/>
                          </a:solidFill>
                          <a:latin typeface="Lato"/>
                          <a:ea typeface="Lato"/>
                          <a:cs typeface="Lato"/>
                          <a:sym typeface="Lato"/>
                        </a:rPr>
                        <a:t>S</a:t>
                      </a:r>
                      <a:r>
                        <a:rPr b="1" baseline="-25000" lang="en" sz="1600">
                          <a:solidFill>
                            <a:schemeClr val="dk2"/>
                          </a:solidFill>
                          <a:latin typeface="Lato"/>
                          <a:ea typeface="Lato"/>
                          <a:cs typeface="Lato"/>
                          <a:sym typeface="Lato"/>
                        </a:rPr>
                        <a:t>i </a:t>
                      </a:r>
                      <a:r>
                        <a:rPr lang="en">
                          <a:solidFill>
                            <a:schemeClr val="dk2"/>
                          </a:solidFill>
                        </a:rPr>
                        <a:t> (vertex taken by randomized algo)</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chemeClr val="dk2"/>
                          </a:solidFill>
                        </a:rPr>
                        <a:t>Which vertex is in OPT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solidFill>
                      <a:schemeClr val="accent2"/>
                    </a:solidFill>
                  </a:tcPr>
                </a:tc>
                <a:tc>
                  <a:txBody>
                    <a:bodyPr/>
                    <a:lstStyle/>
                    <a:p>
                      <a:pPr indent="0" lvl="0" marL="0" rtl="0" algn="ctr">
                        <a:spcBef>
                          <a:spcPts val="0"/>
                        </a:spcBef>
                        <a:spcAft>
                          <a:spcPts val="0"/>
                        </a:spcAft>
                        <a:buNone/>
                      </a:pPr>
                      <a:r>
                        <a:rPr lang="en"/>
                        <a:t>u</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r>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solidFill>
                      <a:schemeClr val="accent2"/>
                    </a:solidFill>
                  </a:tcPr>
                </a:tc>
                <a:tc>
                  <a:txBody>
                    <a:bodyPr/>
                    <a:lstStyle/>
                    <a:p>
                      <a:pPr indent="0" lvl="0" marL="0" rtl="0" algn="ctr">
                        <a:spcBef>
                          <a:spcPts val="0"/>
                        </a:spcBef>
                        <a:spcAft>
                          <a:spcPts val="0"/>
                        </a:spcAft>
                        <a:buNone/>
                      </a:pPr>
                      <a:r>
                        <a:rPr lang="en"/>
                        <a:t>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r>
              <a:tr h="381000">
                <a:tc>
                  <a:txBody>
                    <a:bodyPr/>
                    <a:lstStyle/>
                    <a:p>
                      <a:pPr indent="0" lvl="0" marL="0" rtl="0" algn="ctr">
                        <a:spcBef>
                          <a:spcPts val="0"/>
                        </a:spcBef>
                        <a:spcAft>
                          <a:spcPts val="0"/>
                        </a:spcAft>
                        <a:buNone/>
                      </a:pPr>
                      <a:r>
                        <a:rPr lang="en"/>
                        <a:t>5</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solidFill>
                      <a:schemeClr val="accent2"/>
                    </a:solidFill>
                  </a:tcPr>
                </a:tc>
                <a:tc>
                  <a:txBody>
                    <a:bodyPr/>
                    <a:lstStyle/>
                    <a:p>
                      <a:pPr indent="0" lvl="0" marL="0" rtl="0" algn="ctr">
                        <a:spcBef>
                          <a:spcPts val="0"/>
                        </a:spcBef>
                        <a:spcAft>
                          <a:spcPts val="0"/>
                        </a:spcAft>
                        <a:buNone/>
                      </a:pPr>
                      <a:r>
                        <a:rPr lang="en"/>
                        <a:t>u, 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r>
              <a:tr h="381000">
                <a:tc>
                  <a:txBody>
                    <a:bodyPr/>
                    <a:lstStyle/>
                    <a:p>
                      <a:pPr indent="0" lvl="0" marL="0" rtl="0" algn="ctr">
                        <a:spcBef>
                          <a:spcPts val="0"/>
                        </a:spcBef>
                        <a:spcAft>
                          <a:spcPts val="0"/>
                        </a:spcAft>
                        <a:buNone/>
                      </a:pPr>
                      <a:r>
                        <a:rPr lang="en"/>
                        <a:t>6</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solidFill>
                      <a:schemeClr val="accent2"/>
                    </a:solidFill>
                  </a:tcPr>
                </a:tc>
                <a:tc>
                  <a:txBody>
                    <a:bodyPr/>
                    <a:lstStyle/>
                    <a:p>
                      <a:pPr indent="0" lvl="0" marL="0" rtl="0" algn="ctr">
                        <a:spcBef>
                          <a:spcPts val="0"/>
                        </a:spcBef>
                        <a:spcAft>
                          <a:spcPts val="0"/>
                        </a:spcAft>
                        <a:buNone/>
                      </a:pPr>
                      <a:r>
                        <a:rPr lang="en"/>
                        <a:t>u, 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r>
            </a:tbl>
          </a:graphicData>
        </a:graphic>
      </p:graphicFrame>
      <p:sp>
        <p:nvSpPr>
          <p:cNvPr id="1326" name="Google Shape;1326;p100"/>
          <p:cNvSpPr txBox="1"/>
          <p:nvPr/>
        </p:nvSpPr>
        <p:spPr>
          <a:xfrm>
            <a:off x="7404363" y="2645775"/>
            <a:ext cx="145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327" name="Google Shape;1327;p100"/>
          <p:cNvSpPr txBox="1"/>
          <p:nvPr/>
        </p:nvSpPr>
        <p:spPr>
          <a:xfrm>
            <a:off x="6731988" y="2813875"/>
            <a:ext cx="2127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E[|</a:t>
            </a:r>
            <a:r>
              <a:rPr b="1" lang="en" sz="1600">
                <a:solidFill>
                  <a:schemeClr val="dk2"/>
                </a:solidFill>
                <a:latin typeface="Lato"/>
                <a:ea typeface="Lato"/>
                <a:cs typeface="Lato"/>
                <a:sym typeface="Lato"/>
              </a:rPr>
              <a:t>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 ∩ OPT|] has probability of greater than ½ to be increased by 1</a:t>
            </a:r>
            <a:endParaRPr sz="18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01"/>
          <p:cNvSpPr txBox="1"/>
          <p:nvPr>
            <p:ph idx="4294967295" type="title"/>
          </p:nvPr>
        </p:nvSpPr>
        <p:spPr>
          <a:xfrm>
            <a:off x="284925" y="-96400"/>
            <a:ext cx="7384800" cy="8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Approximation ratio of randomized approx-2-algorithm (proof by induction)</a:t>
            </a:r>
            <a:endParaRPr sz="2400"/>
          </a:p>
          <a:p>
            <a:pPr indent="0" lvl="0" marL="0" rtl="0" algn="l">
              <a:spcBef>
                <a:spcPts val="0"/>
              </a:spcBef>
              <a:spcAft>
                <a:spcPts val="0"/>
              </a:spcAft>
              <a:buNone/>
            </a:pPr>
            <a:r>
              <a:t/>
            </a:r>
            <a:endParaRPr sz="2400"/>
          </a:p>
        </p:txBody>
      </p:sp>
      <p:sp>
        <p:nvSpPr>
          <p:cNvPr id="1333" name="Google Shape;1333;p101"/>
          <p:cNvSpPr txBox="1"/>
          <p:nvPr/>
        </p:nvSpPr>
        <p:spPr>
          <a:xfrm>
            <a:off x="406375" y="900625"/>
            <a:ext cx="7701600" cy="17163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500"/>
              </a:spcBef>
              <a:spcAft>
                <a:spcPts val="0"/>
              </a:spcAft>
              <a:buClr>
                <a:schemeClr val="dk2"/>
              </a:buClr>
              <a:buSzPts val="1600"/>
              <a:buFont typeface="Lato"/>
              <a:buChar char="●"/>
            </a:pPr>
            <a:r>
              <a:rPr b="1" lang="en" sz="1600">
                <a:solidFill>
                  <a:schemeClr val="dk2"/>
                </a:solidFill>
                <a:latin typeface="Lato"/>
                <a:ea typeface="Lato"/>
                <a:cs typeface="Lato"/>
                <a:sym typeface="Lato"/>
              </a:rPr>
              <a:t>Case-2 (Iteration where e = (u, v) is not covered by 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−1):</a:t>
            </a:r>
            <a:endParaRPr b="1" sz="1600">
              <a:solidFill>
                <a:schemeClr val="dk2"/>
              </a:solidFill>
              <a:latin typeface="Lato"/>
              <a:ea typeface="Lato"/>
              <a:cs typeface="Lato"/>
              <a:sym typeface="Lato"/>
            </a:endParaRPr>
          </a:p>
          <a:p>
            <a:pPr indent="457200" lvl="0" marL="1828800" rtl="0" algn="l">
              <a:spcBef>
                <a:spcPts val="1500"/>
              </a:spcBef>
              <a:spcAft>
                <a:spcPts val="0"/>
              </a:spcAft>
              <a:buNone/>
            </a:pPr>
            <a:r>
              <a:rPr b="1" lang="en" sz="1600">
                <a:solidFill>
                  <a:schemeClr val="dk2"/>
                </a:solidFill>
                <a:latin typeface="Lato"/>
                <a:ea typeface="Lato"/>
                <a:cs typeface="Lato"/>
                <a:sym typeface="Lato"/>
              </a:rPr>
              <a:t>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 \ OPT</a:t>
            </a:r>
            <a:endParaRPr b="1" sz="1600">
              <a:solidFill>
                <a:schemeClr val="dk2"/>
              </a:solidFill>
              <a:latin typeface="Lato"/>
              <a:ea typeface="Lato"/>
              <a:cs typeface="Lato"/>
              <a:sym typeface="Lato"/>
            </a:endParaRPr>
          </a:p>
          <a:p>
            <a:pPr indent="0" lvl="0" marL="914400" rtl="0" algn="l">
              <a:lnSpc>
                <a:spcPct val="100000"/>
              </a:lnSpc>
              <a:spcBef>
                <a:spcPts val="1500"/>
              </a:spcBef>
              <a:spcAft>
                <a:spcPts val="0"/>
              </a:spcAft>
              <a:buNone/>
            </a:pPr>
            <a:r>
              <a:t/>
            </a:r>
            <a:endParaRPr b="1" sz="1600">
              <a:solidFill>
                <a:schemeClr val="dk2"/>
              </a:solidFill>
              <a:latin typeface="Lato"/>
              <a:ea typeface="Lato"/>
              <a:cs typeface="Lato"/>
              <a:sym typeface="Lato"/>
            </a:endParaRPr>
          </a:p>
          <a:p>
            <a:pPr indent="0" lvl="0" marL="457200" rtl="0" algn="l">
              <a:lnSpc>
                <a:spcPct val="100000"/>
              </a:lnSpc>
              <a:spcBef>
                <a:spcPts val="1500"/>
              </a:spcBef>
              <a:spcAft>
                <a:spcPts val="1500"/>
              </a:spcAft>
              <a:buNone/>
            </a:pPr>
            <a:r>
              <a:t/>
            </a:r>
            <a:endParaRPr b="1">
              <a:solidFill>
                <a:schemeClr val="dk2"/>
              </a:solidFill>
              <a:latin typeface="Lato"/>
              <a:ea typeface="Lato"/>
              <a:cs typeface="Lato"/>
              <a:sym typeface="Lato"/>
            </a:endParaRPr>
          </a:p>
        </p:txBody>
      </p:sp>
      <p:graphicFrame>
        <p:nvGraphicFramePr>
          <p:cNvPr id="1334" name="Google Shape;1334;p101"/>
          <p:cNvGraphicFramePr/>
          <p:nvPr/>
        </p:nvGraphicFramePr>
        <p:xfrm>
          <a:off x="958625" y="1848950"/>
          <a:ext cx="3000000" cy="3000000"/>
        </p:xfrm>
        <a:graphic>
          <a:graphicData uri="http://schemas.openxmlformats.org/drawingml/2006/table">
            <a:tbl>
              <a:tblPr>
                <a:noFill/>
                <a:tableStyleId>{A9A9C7A1-E768-42DD-B8DF-BD9C7824DBAD}</a:tableStyleId>
              </a:tblPr>
              <a:tblGrid>
                <a:gridCol w="1809750"/>
                <a:gridCol w="1809750"/>
                <a:gridCol w="1809750"/>
              </a:tblGrid>
              <a:tr h="381000">
                <a:tc>
                  <a:txBody>
                    <a:bodyPr/>
                    <a:lstStyle/>
                    <a:p>
                      <a:pPr indent="0" lvl="0" marL="0" rtl="0" algn="ctr">
                        <a:spcBef>
                          <a:spcPts val="0"/>
                        </a:spcBef>
                        <a:spcAft>
                          <a:spcPts val="0"/>
                        </a:spcAft>
                        <a:buNone/>
                      </a:pPr>
                      <a:r>
                        <a:rPr lang="en"/>
                        <a:t>Case</a:t>
                      </a:r>
                      <a:endParaRPr/>
                    </a:p>
                  </a:txBody>
                  <a:tcPr marT="91425" marB="91425" marR="91425" marL="91425"/>
                </a:tc>
                <a:tc>
                  <a:txBody>
                    <a:bodyPr/>
                    <a:lstStyle/>
                    <a:p>
                      <a:pPr indent="0" lvl="0" marL="0" rtl="0" algn="ctr">
                        <a:spcBef>
                          <a:spcPts val="0"/>
                        </a:spcBef>
                        <a:spcAft>
                          <a:spcPts val="0"/>
                        </a:spcAft>
                        <a:buNone/>
                      </a:pPr>
                      <a:r>
                        <a:rPr lang="en">
                          <a:solidFill>
                            <a:schemeClr val="dk2"/>
                          </a:solidFill>
                        </a:rPr>
                        <a:t>Which vertex is in </a:t>
                      </a:r>
                      <a:r>
                        <a:rPr b="1" lang="en" sz="1600">
                          <a:solidFill>
                            <a:schemeClr val="dk2"/>
                          </a:solidFill>
                          <a:latin typeface="Lato"/>
                          <a:ea typeface="Lato"/>
                          <a:cs typeface="Lato"/>
                          <a:sym typeface="Lato"/>
                        </a:rPr>
                        <a:t>S</a:t>
                      </a:r>
                      <a:r>
                        <a:rPr b="1" baseline="-25000" lang="en" sz="1600">
                          <a:solidFill>
                            <a:schemeClr val="dk2"/>
                          </a:solidFill>
                          <a:latin typeface="Lato"/>
                          <a:ea typeface="Lato"/>
                          <a:cs typeface="Lato"/>
                          <a:sym typeface="Lato"/>
                        </a:rPr>
                        <a:t>i </a:t>
                      </a:r>
                      <a:r>
                        <a:rPr lang="en">
                          <a:solidFill>
                            <a:schemeClr val="dk2"/>
                          </a:solidFill>
                        </a:rPr>
                        <a:t> (vertex taken by randomized algo)</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chemeClr val="dk2"/>
                          </a:solidFill>
                        </a:rPr>
                        <a:t>Which vertex is in OPT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solidFill>
                      <a:schemeClr val="accent2"/>
                    </a:solidFill>
                  </a:tcPr>
                </a:tc>
                <a:tc>
                  <a:txBody>
                    <a:bodyPr/>
                    <a:lstStyle/>
                    <a:p>
                      <a:pPr indent="0" lvl="0" marL="0" rtl="0" algn="ctr">
                        <a:spcBef>
                          <a:spcPts val="0"/>
                        </a:spcBef>
                        <a:spcAft>
                          <a:spcPts val="0"/>
                        </a:spcAft>
                        <a:buNone/>
                      </a:pPr>
                      <a:r>
                        <a:rPr lang="en"/>
                        <a:t>u</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r>
              <a:tr h="381000">
                <a:tc>
                  <a:txBody>
                    <a:bodyPr/>
                    <a:lstStyle/>
                    <a:p>
                      <a:pPr indent="0" lvl="0" marL="0" rtl="0" algn="ctr">
                        <a:spcBef>
                          <a:spcPts val="0"/>
                        </a:spcBef>
                        <a:spcAft>
                          <a:spcPts val="0"/>
                        </a:spcAft>
                        <a:buNone/>
                      </a:pPr>
                      <a:r>
                        <a:rPr lang="en"/>
                        <a:t>3</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solidFill>
                      <a:schemeClr val="accent2"/>
                    </a:solidFill>
                  </a:tcPr>
                </a:tc>
                <a:tc>
                  <a:txBody>
                    <a:bodyPr/>
                    <a:lstStyle/>
                    <a:p>
                      <a:pPr indent="0" lvl="0" marL="0" rtl="0" algn="ctr">
                        <a:spcBef>
                          <a:spcPts val="0"/>
                        </a:spcBef>
                        <a:spcAft>
                          <a:spcPts val="0"/>
                        </a:spcAft>
                        <a:buNone/>
                      </a:pPr>
                      <a:r>
                        <a:rPr lang="en"/>
                        <a:t>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r>
              <a:tr h="38100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u</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 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v</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 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35" name="Google Shape;1335;p101"/>
          <p:cNvSpPr txBox="1"/>
          <p:nvPr/>
        </p:nvSpPr>
        <p:spPr>
          <a:xfrm>
            <a:off x="7404275" y="2671475"/>
            <a:ext cx="145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336" name="Google Shape;1336;p101"/>
          <p:cNvSpPr txBox="1"/>
          <p:nvPr/>
        </p:nvSpPr>
        <p:spPr>
          <a:xfrm>
            <a:off x="6653475" y="2839575"/>
            <a:ext cx="2205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E[|</a:t>
            </a:r>
            <a:r>
              <a:rPr b="1" lang="en" sz="1600">
                <a:solidFill>
                  <a:schemeClr val="dk2"/>
                </a:solidFill>
                <a:latin typeface="Lato"/>
                <a:ea typeface="Lato"/>
                <a:cs typeface="Lato"/>
                <a:sym typeface="Lato"/>
              </a:rPr>
              <a:t>S</a:t>
            </a:r>
            <a:r>
              <a:rPr b="1" baseline="-25000" lang="en" sz="1600">
                <a:solidFill>
                  <a:schemeClr val="dk2"/>
                </a:solidFill>
                <a:latin typeface="Lato"/>
                <a:ea typeface="Lato"/>
                <a:cs typeface="Lato"/>
                <a:sym typeface="Lato"/>
              </a:rPr>
              <a:t>i </a:t>
            </a:r>
            <a:r>
              <a:rPr b="1" lang="en" sz="1600">
                <a:solidFill>
                  <a:schemeClr val="dk2"/>
                </a:solidFill>
                <a:latin typeface="Lato"/>
                <a:ea typeface="Lato"/>
                <a:cs typeface="Lato"/>
                <a:sym typeface="Lato"/>
              </a:rPr>
              <a:t> \ OPT|] has probability of less than ½ to be increased by 1</a:t>
            </a:r>
            <a:endParaRPr sz="18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Minimum Vertex Cover</a:t>
            </a:r>
            <a:endParaRPr sz="2300"/>
          </a:p>
        </p:txBody>
      </p:sp>
      <p:sp>
        <p:nvSpPr>
          <p:cNvPr id="292" name="Google Shape;292;p21"/>
          <p:cNvSpPr txBox="1"/>
          <p:nvPr>
            <p:ph idx="1" type="body"/>
          </p:nvPr>
        </p:nvSpPr>
        <p:spPr>
          <a:xfrm>
            <a:off x="2400300" y="1602675"/>
            <a:ext cx="6519900" cy="312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u="sng">
                <a:solidFill>
                  <a:schemeClr val="dk1"/>
                </a:solidFill>
              </a:rPr>
              <a:t>Definition:</a:t>
            </a:r>
            <a:endParaRPr b="1" u="sng">
              <a:solidFill>
                <a:schemeClr val="dk1"/>
              </a:solidFill>
            </a:endParaRPr>
          </a:p>
          <a:p>
            <a:pPr indent="-317500" lvl="0" marL="457200" rtl="0" algn="l">
              <a:lnSpc>
                <a:spcPct val="95000"/>
              </a:lnSpc>
              <a:spcBef>
                <a:spcPts val="1200"/>
              </a:spcBef>
              <a:spcAft>
                <a:spcPts val="0"/>
              </a:spcAft>
              <a:buClr>
                <a:schemeClr val="dk1"/>
              </a:buClr>
              <a:buSzPts val="1400"/>
              <a:buChar char="●"/>
            </a:pPr>
            <a:r>
              <a:rPr b="1" lang="en">
                <a:solidFill>
                  <a:schemeClr val="dk1"/>
                </a:solidFill>
              </a:rPr>
              <a:t>The smallest set of vertices that covers all edges in a graph.</a:t>
            </a:r>
            <a:endParaRPr b="1">
              <a:solidFill>
                <a:schemeClr val="dk1"/>
              </a:solidFill>
            </a:endParaRPr>
          </a:p>
          <a:p>
            <a:pPr indent="0" lvl="0" marL="0" rtl="0" algn="l">
              <a:lnSpc>
                <a:spcPct val="95000"/>
              </a:lnSpc>
              <a:spcBef>
                <a:spcPts val="1200"/>
              </a:spcBef>
              <a:spcAft>
                <a:spcPts val="0"/>
              </a:spcAft>
              <a:buSzPts val="935"/>
              <a:buNone/>
            </a:pPr>
            <a:r>
              <a:rPr b="1" lang="en" u="sng">
                <a:solidFill>
                  <a:schemeClr val="dk1"/>
                </a:solidFill>
              </a:rPr>
              <a:t>Decision Version of Vertex Cover </a:t>
            </a:r>
            <a:endParaRPr b="1" u="sng">
              <a:solidFill>
                <a:schemeClr val="dk1"/>
              </a:solidFill>
            </a:endParaRPr>
          </a:p>
          <a:p>
            <a:pPr indent="-317500" lvl="0" marL="457200" rtl="0" algn="l">
              <a:lnSpc>
                <a:spcPct val="95000"/>
              </a:lnSpc>
              <a:spcBef>
                <a:spcPts val="1200"/>
              </a:spcBef>
              <a:spcAft>
                <a:spcPts val="0"/>
              </a:spcAft>
              <a:buClr>
                <a:schemeClr val="dk1"/>
              </a:buClr>
              <a:buSzPts val="1400"/>
              <a:buChar char="●"/>
            </a:pPr>
            <a:r>
              <a:rPr b="1" lang="en">
                <a:solidFill>
                  <a:schemeClr val="dk1"/>
                </a:solidFill>
              </a:rPr>
              <a:t>Given a graph G and integer k, does G have a vertex cover of size at most k?</a:t>
            </a:r>
            <a:endParaRPr b="1">
              <a:solidFill>
                <a:schemeClr val="dk1"/>
              </a:solidFill>
            </a:endParaRPr>
          </a:p>
          <a:p>
            <a:pPr indent="0" lvl="0" marL="0" rtl="0" algn="l">
              <a:lnSpc>
                <a:spcPct val="95000"/>
              </a:lnSpc>
              <a:spcBef>
                <a:spcPts val="1200"/>
              </a:spcBef>
              <a:spcAft>
                <a:spcPts val="0"/>
              </a:spcAft>
              <a:buSzPts val="935"/>
              <a:buNone/>
            </a:pPr>
            <a:r>
              <a:rPr b="1" lang="en">
                <a:solidFill>
                  <a:schemeClr val="dk1"/>
                </a:solidFill>
              </a:rPr>
              <a:t>Given: A graph</a:t>
            </a:r>
            <a:endParaRPr b="1">
              <a:solidFill>
                <a:schemeClr val="dk1"/>
              </a:solidFill>
            </a:endParaRPr>
          </a:p>
          <a:p>
            <a:pPr indent="0" lvl="0" marL="0" rtl="0" algn="l">
              <a:lnSpc>
                <a:spcPct val="95000"/>
              </a:lnSpc>
              <a:spcBef>
                <a:spcPts val="1200"/>
              </a:spcBef>
              <a:spcAft>
                <a:spcPts val="0"/>
              </a:spcAft>
              <a:buSzPts val="935"/>
              <a:buNone/>
            </a:pPr>
            <a:r>
              <a:rPr b="1" lang="en">
                <a:solidFill>
                  <a:schemeClr val="dk1"/>
                </a:solidFill>
              </a:rPr>
              <a:t>Task: Output a vertex cover of smallest size. </a:t>
            </a:r>
            <a:endParaRPr b="1">
              <a:solidFill>
                <a:schemeClr val="dk1"/>
              </a:solidFill>
            </a:endParaRPr>
          </a:p>
          <a:p>
            <a:pPr indent="0" lvl="0" marL="457200" rtl="0" algn="l">
              <a:lnSpc>
                <a:spcPct val="95000"/>
              </a:lnSpc>
              <a:spcBef>
                <a:spcPts val="1200"/>
              </a:spcBef>
              <a:spcAft>
                <a:spcPts val="0"/>
              </a:spcAft>
              <a:buSzPts val="935"/>
              <a:buNone/>
            </a:pPr>
            <a:r>
              <a:t/>
            </a:r>
            <a:endParaRPr b="1">
              <a:solidFill>
                <a:schemeClr val="dk1"/>
              </a:solidFill>
            </a:endParaRPr>
          </a:p>
          <a:p>
            <a:pPr indent="0" lvl="0" marL="0" rtl="0" algn="l">
              <a:lnSpc>
                <a:spcPct val="95000"/>
              </a:lnSpc>
              <a:spcBef>
                <a:spcPts val="1200"/>
              </a:spcBef>
              <a:spcAft>
                <a:spcPts val="0"/>
              </a:spcAft>
              <a:buSzPts val="935"/>
              <a:buNone/>
            </a:pPr>
            <a:r>
              <a:t/>
            </a:r>
            <a:endParaRPr b="1">
              <a:solidFill>
                <a:schemeClr val="dk1"/>
              </a:solidFill>
            </a:endParaRPr>
          </a:p>
          <a:p>
            <a:pPr indent="0" lvl="0" marL="457200" rtl="0" algn="l">
              <a:lnSpc>
                <a:spcPct val="95000"/>
              </a:lnSpc>
              <a:spcBef>
                <a:spcPts val="1200"/>
              </a:spcBef>
              <a:spcAft>
                <a:spcPts val="1200"/>
              </a:spcAft>
              <a:buSzPts val="935"/>
              <a:buNone/>
            </a:pPr>
            <a:r>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102"/>
          <p:cNvSpPr txBox="1"/>
          <p:nvPr>
            <p:ph type="title"/>
          </p:nvPr>
        </p:nvSpPr>
        <p:spPr>
          <a:xfrm>
            <a:off x="596175" y="385475"/>
            <a:ext cx="8064900" cy="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60"/>
              <a:t>Approximation ratio of randomized approx-2-algorithm</a:t>
            </a:r>
            <a:endParaRPr sz="1960"/>
          </a:p>
        </p:txBody>
      </p:sp>
      <p:sp>
        <p:nvSpPr>
          <p:cNvPr id="1342" name="Google Shape;1342;p102"/>
          <p:cNvSpPr txBox="1"/>
          <p:nvPr/>
        </p:nvSpPr>
        <p:spPr>
          <a:xfrm>
            <a:off x="1201650" y="899375"/>
            <a:ext cx="7701600" cy="40713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1500"/>
              </a:spcBef>
              <a:spcAft>
                <a:spcPts val="0"/>
              </a:spcAft>
              <a:buNone/>
            </a:pPr>
            <a:r>
              <a:rPr b="1" lang="en">
                <a:solidFill>
                  <a:schemeClr val="dk2"/>
                </a:solidFill>
                <a:latin typeface="Lato"/>
                <a:ea typeface="Lato"/>
                <a:cs typeface="Lato"/>
                <a:sym typeface="Lato"/>
              </a:rPr>
              <a:t>Proof of induction step is completed which stands for</a:t>
            </a:r>
            <a:endParaRPr b="1">
              <a:solidFill>
                <a:schemeClr val="dk2"/>
              </a:solidFill>
              <a:latin typeface="Lato"/>
              <a:ea typeface="Lato"/>
              <a:cs typeface="Lato"/>
              <a:sym typeface="Lato"/>
            </a:endParaRPr>
          </a:p>
          <a:p>
            <a:pPr indent="457200" lvl="0" marL="1828800" rtl="0" algn="l">
              <a:lnSpc>
                <a:spcPct val="100000"/>
              </a:lnSpc>
              <a:spcBef>
                <a:spcPts val="1500"/>
              </a:spcBef>
              <a:spcAft>
                <a:spcPts val="0"/>
              </a:spcAft>
              <a:buNone/>
            </a:pPr>
            <a:r>
              <a:rPr b="1" lang="en">
                <a:solidFill>
                  <a:schemeClr val="dk2"/>
                </a:solidFill>
                <a:latin typeface="Lato"/>
                <a:ea typeface="Lato"/>
                <a:cs typeface="Lato"/>
                <a:sym typeface="Lato"/>
              </a:rPr>
              <a:t>E[|S</a:t>
            </a:r>
            <a:r>
              <a:rPr b="1" baseline="-25000" lang="en">
                <a:solidFill>
                  <a:schemeClr val="dk2"/>
                </a:solidFill>
                <a:latin typeface="Lato"/>
                <a:ea typeface="Lato"/>
                <a:cs typeface="Lato"/>
                <a:sym typeface="Lato"/>
              </a:rPr>
              <a:t>i </a:t>
            </a:r>
            <a:r>
              <a:rPr b="1" lang="en">
                <a:solidFill>
                  <a:schemeClr val="dk2"/>
                </a:solidFill>
                <a:latin typeface="Lato"/>
                <a:ea typeface="Lato"/>
                <a:cs typeface="Lato"/>
                <a:sym typeface="Lato"/>
              </a:rPr>
              <a:t> ∩ OPT|]  ≥   E[|S</a:t>
            </a:r>
            <a:r>
              <a:rPr b="1" baseline="-25000" lang="en">
                <a:solidFill>
                  <a:schemeClr val="dk2"/>
                </a:solidFill>
                <a:latin typeface="Lato"/>
                <a:ea typeface="Lato"/>
                <a:cs typeface="Lato"/>
                <a:sym typeface="Lato"/>
              </a:rPr>
              <a:t>i </a:t>
            </a:r>
            <a:r>
              <a:rPr b="1" lang="en">
                <a:solidFill>
                  <a:schemeClr val="dk2"/>
                </a:solidFill>
                <a:latin typeface="Lato"/>
                <a:ea typeface="Lato"/>
                <a:cs typeface="Lato"/>
                <a:sym typeface="Lato"/>
              </a:rPr>
              <a:t> \ OPT|] …….(1)</a:t>
            </a:r>
            <a:endParaRPr b="1">
              <a:solidFill>
                <a:schemeClr val="dk2"/>
              </a:solidFill>
              <a:latin typeface="Lato"/>
              <a:ea typeface="Lato"/>
              <a:cs typeface="Lato"/>
              <a:sym typeface="Lato"/>
            </a:endParaRPr>
          </a:p>
          <a:p>
            <a:pPr indent="457200" lvl="0" marL="0" rtl="0" algn="l">
              <a:lnSpc>
                <a:spcPct val="100000"/>
              </a:lnSpc>
              <a:spcBef>
                <a:spcPts val="1500"/>
              </a:spcBef>
              <a:spcAft>
                <a:spcPts val="0"/>
              </a:spcAft>
              <a:buNone/>
            </a:pPr>
            <a:r>
              <a:rPr b="1" lang="en">
                <a:solidFill>
                  <a:schemeClr val="dk2"/>
                </a:solidFill>
                <a:latin typeface="Lato"/>
                <a:ea typeface="Lato"/>
                <a:cs typeface="Lato"/>
                <a:sym typeface="Lato"/>
              </a:rPr>
              <a:t>After all iteration is completed, we will get the set S. Hence,</a:t>
            </a:r>
            <a:endParaRPr b="1">
              <a:solidFill>
                <a:schemeClr val="dk2"/>
              </a:solidFill>
              <a:latin typeface="Lato"/>
              <a:ea typeface="Lato"/>
              <a:cs typeface="Lato"/>
              <a:sym typeface="Lato"/>
            </a:endParaRPr>
          </a:p>
          <a:p>
            <a:pPr indent="457200" lvl="0" marL="0" rtl="0" algn="l">
              <a:lnSpc>
                <a:spcPct val="100000"/>
              </a:lnSpc>
              <a:spcBef>
                <a:spcPts val="1500"/>
              </a:spcBef>
              <a:spcAft>
                <a:spcPts val="0"/>
              </a:spcAft>
              <a:buNone/>
            </a:pPr>
            <a:r>
              <a:rPr b="1" lang="en">
                <a:solidFill>
                  <a:schemeClr val="dk2"/>
                </a:solidFill>
                <a:latin typeface="Lato"/>
                <a:ea typeface="Lato"/>
                <a:cs typeface="Lato"/>
                <a:sym typeface="Lato"/>
              </a:rPr>
              <a:t> 				</a:t>
            </a:r>
            <a:r>
              <a:rPr b="1" lang="en">
                <a:solidFill>
                  <a:schemeClr val="dk2"/>
                </a:solidFill>
                <a:latin typeface="Lato"/>
                <a:ea typeface="Lato"/>
                <a:cs typeface="Lato"/>
                <a:sym typeface="Lato"/>
              </a:rPr>
              <a:t>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  ≥   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 </a:t>
            </a:r>
            <a:endParaRPr b="1">
              <a:solidFill>
                <a:schemeClr val="dk2"/>
              </a:solidFill>
              <a:latin typeface="Lato"/>
              <a:ea typeface="Lato"/>
              <a:cs typeface="Lato"/>
              <a:sym typeface="Lato"/>
            </a:endParaRPr>
          </a:p>
          <a:p>
            <a:pPr indent="457200" lvl="0" marL="0" rtl="0" algn="l">
              <a:lnSpc>
                <a:spcPct val="100000"/>
              </a:lnSpc>
              <a:spcBef>
                <a:spcPts val="1500"/>
              </a:spcBef>
              <a:spcAft>
                <a:spcPts val="0"/>
              </a:spcAft>
              <a:buNone/>
            </a:pPr>
            <a:r>
              <a:rPr b="1" lang="en">
                <a:solidFill>
                  <a:schemeClr val="dk2"/>
                </a:solidFill>
                <a:latin typeface="Lato"/>
                <a:ea typeface="Lato"/>
                <a:cs typeface="Lato"/>
                <a:sym typeface="Lato"/>
              </a:rPr>
              <a:t>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 &lt;= 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a:t>
            </a:r>
            <a:endParaRPr b="1">
              <a:solidFill>
                <a:schemeClr val="dk2"/>
              </a:solidFill>
              <a:latin typeface="Lato"/>
              <a:ea typeface="Lato"/>
              <a:cs typeface="Lato"/>
              <a:sym typeface="Lato"/>
            </a:endParaRPr>
          </a:p>
          <a:p>
            <a:pPr indent="457200" lvl="0" marL="0" rtl="0" algn="l">
              <a:lnSpc>
                <a:spcPct val="100000"/>
              </a:lnSpc>
              <a:spcBef>
                <a:spcPts val="1500"/>
              </a:spcBef>
              <a:spcAft>
                <a:spcPts val="0"/>
              </a:spcAft>
              <a:buNone/>
            </a:pPr>
            <a:r>
              <a:rPr b="1" lang="en">
                <a:solidFill>
                  <a:schemeClr val="dk2"/>
                </a:solidFill>
                <a:latin typeface="Lato"/>
                <a:ea typeface="Lato"/>
                <a:cs typeface="Lato"/>
                <a:sym typeface="Lato"/>
              </a:rPr>
              <a:t>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 + 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  &lt;= 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 + 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a:t>
            </a:r>
            <a:endParaRPr b="1">
              <a:solidFill>
                <a:schemeClr val="dk2"/>
              </a:solidFill>
              <a:latin typeface="Lato"/>
              <a:ea typeface="Lato"/>
              <a:cs typeface="Lato"/>
              <a:sym typeface="Lato"/>
            </a:endParaRPr>
          </a:p>
          <a:p>
            <a:pPr indent="457200" lvl="0" marL="0" rtl="0" algn="l">
              <a:lnSpc>
                <a:spcPct val="100000"/>
              </a:lnSpc>
              <a:spcBef>
                <a:spcPts val="1500"/>
              </a:spcBef>
              <a:spcAft>
                <a:spcPts val="0"/>
              </a:spcAft>
              <a:buNone/>
            </a:pPr>
            <a:r>
              <a:rPr b="1" lang="en">
                <a:solidFill>
                  <a:schemeClr val="dk2"/>
                </a:solidFill>
                <a:latin typeface="Lato"/>
                <a:ea typeface="Lato"/>
                <a:cs typeface="Lato"/>
                <a:sym typeface="Lato"/>
              </a:rPr>
              <a:t>E[|S|] &lt;= 2 * E[|S</a:t>
            </a:r>
            <a:r>
              <a:rPr b="1" baseline="-25000" lang="en">
                <a:solidFill>
                  <a:schemeClr val="dk2"/>
                </a:solidFill>
                <a:latin typeface="Lato"/>
                <a:ea typeface="Lato"/>
                <a:cs typeface="Lato"/>
                <a:sym typeface="Lato"/>
              </a:rPr>
              <a:t> </a:t>
            </a:r>
            <a:r>
              <a:rPr b="1" lang="en">
                <a:solidFill>
                  <a:schemeClr val="dk2"/>
                </a:solidFill>
                <a:latin typeface="Lato"/>
                <a:ea typeface="Lato"/>
                <a:cs typeface="Lato"/>
                <a:sym typeface="Lato"/>
              </a:rPr>
              <a:t> ∩ OPT|]</a:t>
            </a:r>
            <a:endParaRPr b="1">
              <a:solidFill>
                <a:schemeClr val="dk2"/>
              </a:solidFill>
              <a:latin typeface="Lato"/>
              <a:ea typeface="Lato"/>
              <a:cs typeface="Lato"/>
              <a:sym typeface="Lato"/>
            </a:endParaRPr>
          </a:p>
          <a:p>
            <a:pPr indent="457200" lvl="0" marL="0" rtl="0" algn="l">
              <a:spcBef>
                <a:spcPts val="1500"/>
              </a:spcBef>
              <a:spcAft>
                <a:spcPts val="0"/>
              </a:spcAft>
              <a:buNone/>
            </a:pPr>
            <a:r>
              <a:rPr b="1" lang="en">
                <a:solidFill>
                  <a:schemeClr val="dk2"/>
                </a:solidFill>
                <a:latin typeface="Lato"/>
                <a:ea typeface="Lato"/>
                <a:cs typeface="Lato"/>
                <a:sym typeface="Lato"/>
              </a:rPr>
              <a:t> 	&lt;= 2 * OPT</a:t>
            </a:r>
            <a:endParaRPr b="1">
              <a:solidFill>
                <a:schemeClr val="dk2"/>
              </a:solidFill>
              <a:latin typeface="Lato"/>
              <a:ea typeface="Lato"/>
              <a:cs typeface="Lato"/>
              <a:sym typeface="Lato"/>
            </a:endParaRPr>
          </a:p>
          <a:p>
            <a:pPr indent="457200" lvl="0" marL="0" rtl="0" algn="l">
              <a:spcBef>
                <a:spcPts val="1500"/>
              </a:spcBef>
              <a:spcAft>
                <a:spcPts val="0"/>
              </a:spcAft>
              <a:buClr>
                <a:schemeClr val="dk2"/>
              </a:buClr>
              <a:buSzPts val="1100"/>
              <a:buFont typeface="Arial"/>
              <a:buNone/>
            </a:pPr>
            <a:r>
              <a:rPr b="1" lang="en">
                <a:solidFill>
                  <a:schemeClr val="dk2"/>
                </a:solidFill>
                <a:latin typeface="Lato"/>
                <a:ea typeface="Lato"/>
                <a:cs typeface="Lato"/>
                <a:sym typeface="Lato"/>
              </a:rPr>
              <a:t>Hence, our algorithm is 2-approximation</a:t>
            </a:r>
            <a:endParaRPr b="1">
              <a:solidFill>
                <a:schemeClr val="dk2"/>
              </a:solidFill>
              <a:latin typeface="Lato"/>
              <a:ea typeface="Lato"/>
              <a:cs typeface="Lato"/>
              <a:sym typeface="Lato"/>
            </a:endParaRPr>
          </a:p>
          <a:p>
            <a:pPr indent="0" lvl="0" marL="457200" rtl="0" algn="l">
              <a:lnSpc>
                <a:spcPct val="100000"/>
              </a:lnSpc>
              <a:spcBef>
                <a:spcPts val="1500"/>
              </a:spcBef>
              <a:spcAft>
                <a:spcPts val="1500"/>
              </a:spcAft>
              <a:buNone/>
            </a:pPr>
            <a:r>
              <a:t/>
            </a:r>
            <a:endParaRPr b="1">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103"/>
          <p:cNvSpPr txBox="1"/>
          <p:nvPr>
            <p:ph type="title"/>
          </p:nvPr>
        </p:nvSpPr>
        <p:spPr>
          <a:xfrm>
            <a:off x="567075" y="307375"/>
            <a:ext cx="7418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Randomized Algorithm</a:t>
            </a:r>
            <a:endParaRPr/>
          </a:p>
        </p:txBody>
      </p:sp>
      <p:pic>
        <p:nvPicPr>
          <p:cNvPr id="1348" name="Google Shape;1348;p103"/>
          <p:cNvPicPr preferRelativeResize="0"/>
          <p:nvPr/>
        </p:nvPicPr>
        <p:blipFill>
          <a:blip r:embed="rId3">
            <a:alphaModFix/>
          </a:blip>
          <a:stretch>
            <a:fillRect/>
          </a:stretch>
        </p:blipFill>
        <p:spPr>
          <a:xfrm>
            <a:off x="4059075" y="867500"/>
            <a:ext cx="4636125" cy="3850175"/>
          </a:xfrm>
          <a:prstGeom prst="rect">
            <a:avLst/>
          </a:prstGeom>
          <a:noFill/>
          <a:ln>
            <a:noFill/>
          </a:ln>
        </p:spPr>
      </p:pic>
      <p:pic>
        <p:nvPicPr>
          <p:cNvPr id="1349" name="Google Shape;1349;p103"/>
          <p:cNvPicPr preferRelativeResize="0"/>
          <p:nvPr/>
        </p:nvPicPr>
        <p:blipFill>
          <a:blip r:embed="rId4">
            <a:alphaModFix/>
          </a:blip>
          <a:stretch>
            <a:fillRect/>
          </a:stretch>
        </p:blipFill>
        <p:spPr>
          <a:xfrm>
            <a:off x="102650" y="2472250"/>
            <a:ext cx="3886775" cy="293163"/>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04"/>
          <p:cNvSpPr txBox="1"/>
          <p:nvPr>
            <p:ph idx="2" type="body"/>
          </p:nvPr>
        </p:nvSpPr>
        <p:spPr>
          <a:xfrm>
            <a:off x="427817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1200"/>
              </a:spcAft>
              <a:buNone/>
            </a:pPr>
            <a:r>
              <a:t/>
            </a:r>
            <a:endParaRPr b="1"/>
          </a:p>
        </p:txBody>
      </p:sp>
      <p:sp>
        <p:nvSpPr>
          <p:cNvPr id="1355" name="Google Shape;1355;p104"/>
          <p:cNvSpPr txBox="1"/>
          <p:nvPr>
            <p:ph type="title"/>
          </p:nvPr>
        </p:nvSpPr>
        <p:spPr>
          <a:xfrm>
            <a:off x="47902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Greedy Heuristic Algorithm</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1805073</a:t>
            </a:r>
            <a:endParaRPr>
              <a:solidFill>
                <a:schemeClr val="lt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105"/>
          <p:cNvSpPr txBox="1"/>
          <p:nvPr>
            <p:ph type="title"/>
          </p:nvPr>
        </p:nvSpPr>
        <p:spPr>
          <a:xfrm>
            <a:off x="2176100" y="7528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Implemented Algorithms </a:t>
            </a:r>
            <a:endParaRPr sz="2300"/>
          </a:p>
        </p:txBody>
      </p:sp>
      <p:sp>
        <p:nvSpPr>
          <p:cNvPr id="1361" name="Google Shape;1361;p105"/>
          <p:cNvSpPr txBox="1"/>
          <p:nvPr>
            <p:ph idx="1" type="body"/>
          </p:nvPr>
        </p:nvSpPr>
        <p:spPr>
          <a:xfrm>
            <a:off x="2497000" y="1388200"/>
            <a:ext cx="6210300" cy="327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n" sz="1800">
                <a:solidFill>
                  <a:schemeClr val="dk1"/>
                </a:solidFill>
              </a:rPr>
              <a:t>Greedy H</a:t>
            </a:r>
            <a:r>
              <a:rPr b="1" lang="en" sz="1900">
                <a:solidFill>
                  <a:schemeClr val="dk1"/>
                </a:solidFill>
              </a:rPr>
              <a:t>eu</a:t>
            </a:r>
            <a:r>
              <a:rPr b="1" lang="en" sz="1800">
                <a:solidFill>
                  <a:schemeClr val="dk1"/>
                </a:solidFill>
              </a:rPr>
              <a:t>ristic </a:t>
            </a:r>
            <a:endParaRPr b="1" sz="1800">
              <a:solidFill>
                <a:schemeClr val="dk1"/>
              </a:solidFill>
            </a:endParaRPr>
          </a:p>
          <a:p>
            <a:pPr indent="-342900" lvl="1" marL="914400" rtl="0" algn="l">
              <a:lnSpc>
                <a:spcPct val="150000"/>
              </a:lnSpc>
              <a:spcBef>
                <a:spcPts val="0"/>
              </a:spcBef>
              <a:spcAft>
                <a:spcPts val="0"/>
              </a:spcAft>
              <a:buSzPts val="1800"/>
              <a:buChar char="○"/>
            </a:pPr>
            <a:r>
              <a:rPr b="1" i="1" lang="en" sz="1800"/>
              <a:t>For all vertices find the vertex u with max degree. </a:t>
            </a:r>
            <a:endParaRPr b="1" i="1" sz="1800"/>
          </a:p>
          <a:p>
            <a:pPr indent="-342900" lvl="1" marL="914400" rtl="0" algn="l">
              <a:lnSpc>
                <a:spcPct val="150000"/>
              </a:lnSpc>
              <a:spcBef>
                <a:spcPts val="0"/>
              </a:spcBef>
              <a:spcAft>
                <a:spcPts val="0"/>
              </a:spcAft>
              <a:buSzPts val="1800"/>
              <a:buChar char="○"/>
            </a:pPr>
            <a:r>
              <a:rPr b="1" i="1" lang="en" sz="1800"/>
              <a:t>Include u in the vertex cover set </a:t>
            </a:r>
            <a:endParaRPr b="1" i="1" sz="1800"/>
          </a:p>
          <a:p>
            <a:pPr indent="-342900" lvl="1" marL="914400" rtl="0" algn="l">
              <a:lnSpc>
                <a:spcPct val="150000"/>
              </a:lnSpc>
              <a:spcBef>
                <a:spcPts val="0"/>
              </a:spcBef>
              <a:spcAft>
                <a:spcPts val="0"/>
              </a:spcAft>
              <a:buSzPts val="1800"/>
              <a:buChar char="○"/>
            </a:pPr>
            <a:r>
              <a:rPr b="1" i="1" lang="en" sz="1800"/>
              <a:t>Delete all the edges those has one endpoint u</a:t>
            </a:r>
            <a:endParaRPr b="1" i="1" sz="1800"/>
          </a:p>
          <a:p>
            <a:pPr indent="-342900" lvl="1" marL="914400" rtl="0" algn="l">
              <a:lnSpc>
                <a:spcPct val="150000"/>
              </a:lnSpc>
              <a:spcBef>
                <a:spcPts val="0"/>
              </a:spcBef>
              <a:spcAft>
                <a:spcPts val="0"/>
              </a:spcAft>
              <a:buSzPts val="1800"/>
              <a:buChar char="○"/>
            </a:pPr>
            <a:r>
              <a:rPr b="1" i="1" lang="en" sz="1800"/>
              <a:t>Stop if the graph has no edge otherwise repeat step 1 </a:t>
            </a:r>
            <a:endParaRPr b="1" i="1" sz="1800"/>
          </a:p>
          <a:p>
            <a:pPr indent="0" lvl="0" marL="1371600" rtl="0" algn="l">
              <a:lnSpc>
                <a:spcPct val="50000"/>
              </a:lnSpc>
              <a:spcBef>
                <a:spcPts val="1200"/>
              </a:spcBef>
              <a:spcAft>
                <a:spcPts val="1200"/>
              </a:spcAft>
              <a:buNone/>
            </a:pPr>
            <a:r>
              <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06"/>
          <p:cNvSpPr txBox="1"/>
          <p:nvPr>
            <p:ph type="title"/>
          </p:nvPr>
        </p:nvSpPr>
        <p:spPr>
          <a:xfrm>
            <a:off x="2268350" y="6605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Implemented Algorithms </a:t>
            </a:r>
            <a:endParaRPr sz="2300"/>
          </a:p>
        </p:txBody>
      </p:sp>
      <p:sp>
        <p:nvSpPr>
          <p:cNvPr id="1367" name="Google Shape;1367;p106"/>
          <p:cNvSpPr txBox="1"/>
          <p:nvPr>
            <p:ph idx="1" type="body"/>
          </p:nvPr>
        </p:nvSpPr>
        <p:spPr>
          <a:xfrm>
            <a:off x="2268350" y="1184925"/>
            <a:ext cx="6321600" cy="3506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n" sz="1800">
                <a:solidFill>
                  <a:schemeClr val="dk1"/>
                </a:solidFill>
              </a:rPr>
              <a:t>Greedy Heuristic</a:t>
            </a:r>
            <a:endParaRPr b="1">
              <a:solidFill>
                <a:schemeClr val="dk1"/>
              </a:solidFill>
            </a:endParaRPr>
          </a:p>
          <a:p>
            <a:pPr indent="-317500" lvl="1" marL="914400" rtl="0" algn="l">
              <a:lnSpc>
                <a:spcPct val="150000"/>
              </a:lnSpc>
              <a:spcBef>
                <a:spcPts val="0"/>
              </a:spcBef>
              <a:spcAft>
                <a:spcPts val="0"/>
              </a:spcAft>
              <a:buClr>
                <a:schemeClr val="dk1"/>
              </a:buClr>
              <a:buSzPts val="1400"/>
              <a:buChar char="○"/>
            </a:pPr>
            <a:r>
              <a:rPr b="1" lang="en" sz="1400">
                <a:solidFill>
                  <a:schemeClr val="dk1"/>
                </a:solidFill>
              </a:rPr>
              <a:t>Pseudocode:</a:t>
            </a:r>
            <a:endParaRPr b="1" sz="1400">
              <a:solidFill>
                <a:schemeClr val="dk1"/>
              </a:solidFill>
            </a:endParaRPr>
          </a:p>
          <a:p>
            <a:pPr indent="0" lvl="0" marL="1371600" rtl="0" algn="l">
              <a:lnSpc>
                <a:spcPct val="50000"/>
              </a:lnSpc>
              <a:spcBef>
                <a:spcPts val="1200"/>
              </a:spcBef>
              <a:spcAft>
                <a:spcPts val="0"/>
              </a:spcAft>
              <a:buNone/>
            </a:pPr>
            <a:r>
              <a:rPr lang="en"/>
              <a:t>Initialize </a:t>
            </a:r>
            <a:r>
              <a:rPr b="1" lang="en"/>
              <a:t>S = ∅.</a:t>
            </a:r>
            <a:r>
              <a:rPr lang="en"/>
              <a:t> </a:t>
            </a:r>
            <a:endParaRPr/>
          </a:p>
          <a:p>
            <a:pPr indent="0" lvl="0" marL="1828800" rtl="0" algn="l">
              <a:lnSpc>
                <a:spcPct val="50000"/>
              </a:lnSpc>
              <a:spcBef>
                <a:spcPts val="1200"/>
              </a:spcBef>
              <a:spcAft>
                <a:spcPts val="0"/>
              </a:spcAft>
              <a:buNone/>
            </a:pPr>
            <a:r>
              <a:rPr lang="en"/>
              <a:t>While the graph has edges </a:t>
            </a:r>
            <a:endParaRPr/>
          </a:p>
          <a:p>
            <a:pPr indent="0" lvl="0" marL="2286000" rtl="0" algn="l">
              <a:lnSpc>
                <a:spcPct val="50000"/>
              </a:lnSpc>
              <a:spcBef>
                <a:spcPts val="1200"/>
              </a:spcBef>
              <a:spcAft>
                <a:spcPts val="0"/>
              </a:spcAft>
              <a:buNone/>
            </a:pPr>
            <a:r>
              <a:rPr lang="en"/>
              <a:t>Find m</a:t>
            </a:r>
            <a:r>
              <a:rPr lang="en"/>
              <a:t>ax degree vertex u</a:t>
            </a:r>
            <a:endParaRPr/>
          </a:p>
          <a:p>
            <a:pPr indent="0" lvl="0" marL="1828800" rtl="0" algn="l">
              <a:lnSpc>
                <a:spcPct val="50000"/>
              </a:lnSpc>
              <a:spcBef>
                <a:spcPts val="1200"/>
              </a:spcBef>
              <a:spcAft>
                <a:spcPts val="0"/>
              </a:spcAft>
              <a:buNone/>
            </a:pPr>
            <a:r>
              <a:rPr lang="en"/>
              <a:t> 		</a:t>
            </a:r>
            <a:r>
              <a:rPr lang="en"/>
              <a:t>Add the chosen vertex u into </a:t>
            </a:r>
            <a:r>
              <a:rPr b="1" lang="en"/>
              <a:t>S</a:t>
            </a:r>
            <a:r>
              <a:rPr lang="en"/>
              <a:t>. </a:t>
            </a:r>
            <a:endParaRPr/>
          </a:p>
          <a:p>
            <a:pPr indent="0" lvl="0" marL="1828800" rtl="0" algn="l">
              <a:lnSpc>
                <a:spcPct val="50000"/>
              </a:lnSpc>
              <a:spcBef>
                <a:spcPts val="1200"/>
              </a:spcBef>
              <a:spcAft>
                <a:spcPts val="0"/>
              </a:spcAft>
              <a:buNone/>
            </a:pPr>
            <a:r>
              <a:rPr lang="en"/>
              <a:t>		Delete u and adjacent edges of u</a:t>
            </a:r>
            <a:endParaRPr/>
          </a:p>
          <a:p>
            <a:pPr indent="457200" lvl="0" marL="1828800" rtl="0" algn="l">
              <a:lnSpc>
                <a:spcPct val="50000"/>
              </a:lnSpc>
              <a:spcBef>
                <a:spcPts val="1200"/>
              </a:spcBef>
              <a:spcAft>
                <a:spcPts val="0"/>
              </a:spcAft>
              <a:buNone/>
            </a:pPr>
            <a:r>
              <a:t/>
            </a:r>
            <a:endParaRPr/>
          </a:p>
          <a:p>
            <a:pPr indent="0" lvl="0" marL="1828800" rtl="0" algn="l">
              <a:lnSpc>
                <a:spcPct val="50000"/>
              </a:lnSpc>
              <a:spcBef>
                <a:spcPts val="1200"/>
              </a:spcBef>
              <a:spcAft>
                <a:spcPts val="0"/>
              </a:spcAft>
              <a:buNone/>
            </a:pPr>
            <a:r>
              <a:rPr lang="en"/>
              <a:t> end while</a:t>
            </a:r>
            <a:endParaRPr/>
          </a:p>
          <a:p>
            <a:pPr indent="457200" lvl="0" marL="914400" rtl="0" algn="l">
              <a:lnSpc>
                <a:spcPct val="50000"/>
              </a:lnSpc>
              <a:spcBef>
                <a:spcPts val="1200"/>
              </a:spcBef>
              <a:spcAft>
                <a:spcPts val="1200"/>
              </a:spcAft>
              <a:buNone/>
            </a:pPr>
            <a:r>
              <a:rPr lang="en"/>
              <a:t> return </a:t>
            </a:r>
            <a:r>
              <a:rPr b="1" lang="en"/>
              <a:t>S</a:t>
            </a:r>
            <a:endParaRPr b="1"/>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07"/>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373" name="Google Shape;1373;p107"/>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374" name="Google Shape;1374;p107"/>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375" name="Google Shape;1375;p107"/>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376" name="Google Shape;1376;p107"/>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377" name="Google Shape;1377;p107"/>
          <p:cNvSpPr/>
          <p:nvPr/>
        </p:nvSpPr>
        <p:spPr>
          <a:xfrm>
            <a:off x="4903050" y="1748813"/>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378" name="Google Shape;1378;p107"/>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379" name="Google Shape;1379;p107"/>
          <p:cNvCxnSpPr>
            <a:stCxn id="1374" idx="0"/>
            <a:endCxn id="1373" idx="4"/>
          </p:cNvCxnSpPr>
          <p:nvPr/>
        </p:nvCxnSpPr>
        <p:spPr>
          <a:xfrm rot="10800000">
            <a:off x="3211100" y="2233775"/>
            <a:ext cx="0" cy="661800"/>
          </a:xfrm>
          <a:prstGeom prst="straightConnector1">
            <a:avLst/>
          </a:prstGeom>
          <a:noFill/>
          <a:ln cap="flat" cmpd="sng" w="9525">
            <a:solidFill>
              <a:schemeClr val="dk2"/>
            </a:solidFill>
            <a:prstDash val="solid"/>
            <a:round/>
            <a:headEnd len="med" w="med" type="none"/>
            <a:tailEnd len="med" w="med" type="none"/>
          </a:ln>
        </p:spPr>
      </p:cxnSp>
      <p:sp>
        <p:nvSpPr>
          <p:cNvPr id="1380" name="Google Shape;1380;p107"/>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381" name="Google Shape;1381;p107"/>
          <p:cNvCxnSpPr>
            <a:stCxn id="1375" idx="6"/>
            <a:endCxn id="1377"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107"/>
          <p:cNvCxnSpPr>
            <a:stCxn id="1375" idx="4"/>
            <a:endCxn id="1376"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383" name="Google Shape;1383;p107"/>
          <p:cNvCxnSpPr>
            <a:stCxn id="1376" idx="6"/>
            <a:endCxn id="1378"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107"/>
          <p:cNvCxnSpPr>
            <a:stCxn id="1376" idx="7"/>
            <a:endCxn id="1377"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385" name="Google Shape;1385;p107"/>
          <p:cNvCxnSpPr>
            <a:stCxn id="1377" idx="5"/>
            <a:endCxn id="1380"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386" name="Google Shape;1386;p107"/>
          <p:cNvCxnSpPr>
            <a:stCxn id="1378" idx="0"/>
            <a:endCxn id="1377"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107"/>
          <p:cNvCxnSpPr>
            <a:stCxn id="1373" idx="6"/>
            <a:endCxn id="1375"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1388" name="Google Shape;1388;p107"/>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 }</a:t>
            </a:r>
            <a:endParaRPr sz="1800">
              <a:solidFill>
                <a:schemeClr val="dk2"/>
              </a:solidFill>
              <a:latin typeface="Lato"/>
              <a:ea typeface="Lato"/>
              <a:cs typeface="Lato"/>
              <a:sym typeface="La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108"/>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394" name="Google Shape;1394;p108"/>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395" name="Google Shape;1395;p108"/>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396" name="Google Shape;1396;p108"/>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397" name="Google Shape;1397;p108"/>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398" name="Google Shape;1398;p108"/>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399" name="Google Shape;1399;p108"/>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400" name="Google Shape;1400;p108"/>
          <p:cNvCxnSpPr>
            <a:stCxn id="1395" idx="0"/>
            <a:endCxn id="1394" idx="4"/>
          </p:cNvCxnSpPr>
          <p:nvPr/>
        </p:nvCxnSpPr>
        <p:spPr>
          <a:xfrm rot="10800000">
            <a:off x="3211100" y="2233775"/>
            <a:ext cx="0" cy="661800"/>
          </a:xfrm>
          <a:prstGeom prst="straightConnector1">
            <a:avLst/>
          </a:prstGeom>
          <a:noFill/>
          <a:ln cap="flat" cmpd="sng" w="9525">
            <a:solidFill>
              <a:schemeClr val="dk2"/>
            </a:solidFill>
            <a:prstDash val="solid"/>
            <a:round/>
            <a:headEnd len="med" w="med" type="none"/>
            <a:tailEnd len="med" w="med" type="none"/>
          </a:ln>
        </p:spPr>
      </p:cxnSp>
      <p:sp>
        <p:nvSpPr>
          <p:cNvPr id="1401" name="Google Shape;1401;p108"/>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402" name="Google Shape;1402;p108"/>
          <p:cNvCxnSpPr>
            <a:stCxn id="1396" idx="6"/>
            <a:endCxn id="1398" idx="2"/>
          </p:cNvCxnSpPr>
          <p:nvPr/>
        </p:nvCxnSpPr>
        <p:spPr>
          <a:xfrm>
            <a:off x="4442950" y="199122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108"/>
          <p:cNvCxnSpPr>
            <a:stCxn id="1396" idx="4"/>
            <a:endCxn id="1397"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108"/>
          <p:cNvCxnSpPr>
            <a:stCxn id="1397" idx="6"/>
            <a:endCxn id="1399"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108"/>
          <p:cNvCxnSpPr>
            <a:stCxn id="1397" idx="7"/>
            <a:endCxn id="1398" idx="3"/>
          </p:cNvCxnSpPr>
          <p:nvPr/>
        </p:nvCxnSpPr>
        <p:spPr>
          <a:xfrm flipH="1" rot="10800000">
            <a:off x="4367603" y="2162572"/>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406" name="Google Shape;1406;p108"/>
          <p:cNvCxnSpPr>
            <a:stCxn id="1398" idx="5"/>
            <a:endCxn id="1401" idx="1"/>
          </p:cNvCxnSpPr>
          <p:nvPr/>
        </p:nvCxnSpPr>
        <p:spPr>
          <a:xfrm>
            <a:off x="5342203" y="2162615"/>
            <a:ext cx="610800" cy="8040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108"/>
          <p:cNvCxnSpPr>
            <a:stCxn id="1399" idx="0"/>
            <a:endCxn id="1398" idx="4"/>
          </p:cNvCxnSpPr>
          <p:nvPr/>
        </p:nvCxnSpPr>
        <p:spPr>
          <a:xfrm rot="10800000">
            <a:off x="5160288" y="2233500"/>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108"/>
          <p:cNvCxnSpPr>
            <a:stCxn id="1394" idx="6"/>
            <a:endCxn id="1396"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1409" name="Google Shape;1409;p108"/>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a:t>
            </a:r>
            <a:endParaRPr sz="1800">
              <a:solidFill>
                <a:schemeClr val="dk2"/>
              </a:solidFill>
              <a:latin typeface="Lato"/>
              <a:ea typeface="Lato"/>
              <a:cs typeface="Lato"/>
              <a:sym typeface="La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109"/>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415" name="Google Shape;1415;p109"/>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416" name="Google Shape;1416;p109"/>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417" name="Google Shape;1417;p109"/>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418" name="Google Shape;1418;p109"/>
          <p:cNvSpPr/>
          <p:nvPr/>
        </p:nvSpPr>
        <p:spPr>
          <a:xfrm>
            <a:off x="39284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419" name="Google Shape;1419;p109"/>
          <p:cNvSpPr/>
          <p:nvPr/>
        </p:nvSpPr>
        <p:spPr>
          <a:xfrm>
            <a:off x="4903050" y="1748813"/>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
            </a:r>
            <a:endParaRPr>
              <a:latin typeface="Lato"/>
              <a:ea typeface="Lato"/>
              <a:cs typeface="Lato"/>
              <a:sym typeface="Lato"/>
            </a:endParaRPr>
          </a:p>
        </p:txBody>
      </p:sp>
      <p:sp>
        <p:nvSpPr>
          <p:cNvPr id="1420" name="Google Shape;1420;p109"/>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421" name="Google Shape;1421;p109"/>
          <p:cNvCxnSpPr>
            <a:stCxn id="1416" idx="0"/>
            <a:endCxn id="1415" idx="4"/>
          </p:cNvCxnSpPr>
          <p:nvPr/>
        </p:nvCxnSpPr>
        <p:spPr>
          <a:xfrm rot="10800000">
            <a:off x="3211100" y="2233775"/>
            <a:ext cx="0" cy="661800"/>
          </a:xfrm>
          <a:prstGeom prst="straightConnector1">
            <a:avLst/>
          </a:prstGeom>
          <a:noFill/>
          <a:ln cap="flat" cmpd="sng" w="9525">
            <a:solidFill>
              <a:schemeClr val="dk2"/>
            </a:solidFill>
            <a:prstDash val="solid"/>
            <a:round/>
            <a:headEnd len="med" w="med" type="none"/>
            <a:tailEnd len="med" w="med" type="none"/>
          </a:ln>
        </p:spPr>
      </p:cxnSp>
      <p:sp>
        <p:nvSpPr>
          <p:cNvPr id="1422" name="Google Shape;1422;p109"/>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423" name="Google Shape;1423;p109"/>
          <p:cNvCxnSpPr>
            <a:stCxn id="1417" idx="6"/>
            <a:endCxn id="1419" idx="2"/>
          </p:cNvCxnSpPr>
          <p:nvPr/>
        </p:nvCxnSpPr>
        <p:spPr>
          <a:xfrm>
            <a:off x="4442950" y="1991225"/>
            <a:ext cx="460200" cy="0"/>
          </a:xfrm>
          <a:prstGeom prst="straightConnector1">
            <a:avLst/>
          </a:prstGeom>
          <a:noFill/>
          <a:ln cap="flat" cmpd="sng" w="76200">
            <a:solidFill>
              <a:schemeClr val="dk1"/>
            </a:solidFill>
            <a:prstDash val="solid"/>
            <a:round/>
            <a:headEnd len="med" w="med" type="none"/>
            <a:tailEnd len="med" w="med" type="none"/>
          </a:ln>
        </p:spPr>
      </p:cxnSp>
      <p:cxnSp>
        <p:nvCxnSpPr>
          <p:cNvPr id="1424" name="Google Shape;1424;p109"/>
          <p:cNvCxnSpPr>
            <a:stCxn id="1417" idx="4"/>
            <a:endCxn id="1418"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109"/>
          <p:cNvCxnSpPr>
            <a:stCxn id="1418" idx="6"/>
            <a:endCxn id="1420"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109"/>
          <p:cNvCxnSpPr>
            <a:stCxn id="1418" idx="7"/>
            <a:endCxn id="1419" idx="3"/>
          </p:cNvCxnSpPr>
          <p:nvPr/>
        </p:nvCxnSpPr>
        <p:spPr>
          <a:xfrm flipH="1" rot="10800000">
            <a:off x="4367603" y="2162572"/>
            <a:ext cx="610800" cy="804000"/>
          </a:xfrm>
          <a:prstGeom prst="straightConnector1">
            <a:avLst/>
          </a:prstGeom>
          <a:noFill/>
          <a:ln cap="flat" cmpd="sng" w="76200">
            <a:solidFill>
              <a:schemeClr val="dk1"/>
            </a:solidFill>
            <a:prstDash val="solid"/>
            <a:round/>
            <a:headEnd len="med" w="med" type="none"/>
            <a:tailEnd len="med" w="med" type="none"/>
          </a:ln>
        </p:spPr>
      </p:cxnSp>
      <p:cxnSp>
        <p:nvCxnSpPr>
          <p:cNvPr id="1427" name="Google Shape;1427;p109"/>
          <p:cNvCxnSpPr>
            <a:stCxn id="1419" idx="5"/>
            <a:endCxn id="1422" idx="1"/>
          </p:cNvCxnSpPr>
          <p:nvPr/>
        </p:nvCxnSpPr>
        <p:spPr>
          <a:xfrm>
            <a:off x="5342203" y="2162615"/>
            <a:ext cx="610800" cy="804000"/>
          </a:xfrm>
          <a:prstGeom prst="straightConnector1">
            <a:avLst/>
          </a:prstGeom>
          <a:noFill/>
          <a:ln cap="flat" cmpd="sng" w="76200">
            <a:solidFill>
              <a:schemeClr val="dk1"/>
            </a:solidFill>
            <a:prstDash val="solid"/>
            <a:round/>
            <a:headEnd len="med" w="med" type="none"/>
            <a:tailEnd len="med" w="med" type="none"/>
          </a:ln>
        </p:spPr>
      </p:cxnSp>
      <p:cxnSp>
        <p:nvCxnSpPr>
          <p:cNvPr id="1428" name="Google Shape;1428;p109"/>
          <p:cNvCxnSpPr>
            <a:stCxn id="1420" idx="0"/>
            <a:endCxn id="1419" idx="4"/>
          </p:cNvCxnSpPr>
          <p:nvPr/>
        </p:nvCxnSpPr>
        <p:spPr>
          <a:xfrm rot="10800000">
            <a:off x="5160288" y="2233500"/>
            <a:ext cx="0" cy="662100"/>
          </a:xfrm>
          <a:prstGeom prst="straightConnector1">
            <a:avLst/>
          </a:prstGeom>
          <a:noFill/>
          <a:ln cap="flat" cmpd="sng" w="76200">
            <a:solidFill>
              <a:schemeClr val="dk1"/>
            </a:solidFill>
            <a:prstDash val="solid"/>
            <a:round/>
            <a:headEnd len="med" w="med" type="none"/>
            <a:tailEnd len="med" w="med" type="none"/>
          </a:ln>
        </p:spPr>
      </p:cxnSp>
      <p:cxnSp>
        <p:nvCxnSpPr>
          <p:cNvPr id="1429" name="Google Shape;1429;p109"/>
          <p:cNvCxnSpPr>
            <a:stCxn id="1415" idx="6"/>
            <a:endCxn id="1417"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1430" name="Google Shape;1430;p109"/>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a:t>
            </a:r>
            <a:endParaRPr sz="1800">
              <a:solidFill>
                <a:schemeClr val="dk2"/>
              </a:solidFill>
              <a:latin typeface="Lato"/>
              <a:ea typeface="Lato"/>
              <a:cs typeface="Lato"/>
              <a:sym typeface="La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110"/>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436" name="Google Shape;1436;p110"/>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437" name="Google Shape;1437;p110"/>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438" name="Google Shape;1438;p110"/>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439" name="Google Shape;1439;p110"/>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440" name="Google Shape;1440;p110"/>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441" name="Google Shape;1441;p110"/>
          <p:cNvCxnSpPr>
            <a:stCxn id="1437" idx="0"/>
            <a:endCxn id="1436" idx="4"/>
          </p:cNvCxnSpPr>
          <p:nvPr/>
        </p:nvCxnSpPr>
        <p:spPr>
          <a:xfrm rot="10800000">
            <a:off x="3211100" y="2233775"/>
            <a:ext cx="0" cy="661800"/>
          </a:xfrm>
          <a:prstGeom prst="straightConnector1">
            <a:avLst/>
          </a:prstGeom>
          <a:noFill/>
          <a:ln cap="flat" cmpd="sng" w="9525">
            <a:solidFill>
              <a:schemeClr val="dk2"/>
            </a:solidFill>
            <a:prstDash val="solid"/>
            <a:round/>
            <a:headEnd len="med" w="med" type="none"/>
            <a:tailEnd len="med" w="med" type="none"/>
          </a:ln>
        </p:spPr>
      </p:cxnSp>
      <p:sp>
        <p:nvSpPr>
          <p:cNvPr id="1442" name="Google Shape;1442;p110"/>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443" name="Google Shape;1443;p110"/>
          <p:cNvCxnSpPr>
            <a:stCxn id="1438" idx="4"/>
            <a:endCxn id="1439" idx="0"/>
          </p:cNvCxnSpPr>
          <p:nvPr/>
        </p:nvCxnSpPr>
        <p:spPr>
          <a:xfrm>
            <a:off x="4185700" y="2233625"/>
            <a:ext cx="0" cy="6621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110"/>
          <p:cNvCxnSpPr>
            <a:stCxn id="1439" idx="6"/>
            <a:endCxn id="1440" idx="2"/>
          </p:cNvCxnSpPr>
          <p:nvPr/>
        </p:nvCxnSpPr>
        <p:spPr>
          <a:xfrm>
            <a:off x="4442950" y="3137975"/>
            <a:ext cx="460200" cy="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110"/>
          <p:cNvCxnSpPr>
            <a:stCxn id="1436" idx="6"/>
            <a:endCxn id="1438"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1446" name="Google Shape;1446;p110"/>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 E}</a:t>
            </a:r>
            <a:endParaRPr sz="1800">
              <a:solidFill>
                <a:schemeClr val="dk2"/>
              </a:solidFill>
              <a:latin typeface="Lato"/>
              <a:ea typeface="Lato"/>
              <a:cs typeface="Lato"/>
              <a:sym typeface="Lato"/>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11"/>
          <p:cNvSpPr txBox="1"/>
          <p:nvPr>
            <p:ph type="title"/>
          </p:nvPr>
        </p:nvSpPr>
        <p:spPr>
          <a:xfrm>
            <a:off x="786650" y="575950"/>
            <a:ext cx="7935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Greedy Heuristic Algorithm</a:t>
            </a:r>
            <a:endParaRPr/>
          </a:p>
        </p:txBody>
      </p:sp>
      <p:sp>
        <p:nvSpPr>
          <p:cNvPr id="1452" name="Google Shape;1452;p111"/>
          <p:cNvSpPr/>
          <p:nvPr/>
        </p:nvSpPr>
        <p:spPr>
          <a:xfrm>
            <a:off x="29538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1453" name="Google Shape;1453;p111"/>
          <p:cNvSpPr/>
          <p:nvPr/>
        </p:nvSpPr>
        <p:spPr>
          <a:xfrm>
            <a:off x="29538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1454" name="Google Shape;1454;p111"/>
          <p:cNvSpPr/>
          <p:nvPr/>
        </p:nvSpPr>
        <p:spPr>
          <a:xfrm>
            <a:off x="3928450" y="174882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sp>
        <p:nvSpPr>
          <p:cNvPr id="1455" name="Google Shape;1455;p111"/>
          <p:cNvSpPr/>
          <p:nvPr/>
        </p:nvSpPr>
        <p:spPr>
          <a:xfrm>
            <a:off x="3928450" y="2895575"/>
            <a:ext cx="514500" cy="484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a:t>
            </a:r>
            <a:endParaRPr>
              <a:latin typeface="Lato"/>
              <a:ea typeface="Lato"/>
              <a:cs typeface="Lato"/>
              <a:sym typeface="Lato"/>
            </a:endParaRPr>
          </a:p>
        </p:txBody>
      </p:sp>
      <p:sp>
        <p:nvSpPr>
          <p:cNvPr id="1456" name="Google Shape;1456;p111"/>
          <p:cNvSpPr/>
          <p:nvPr/>
        </p:nvSpPr>
        <p:spPr>
          <a:xfrm>
            <a:off x="4903038" y="2895600"/>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t>
            </a:r>
            <a:endParaRPr>
              <a:latin typeface="Lato"/>
              <a:ea typeface="Lato"/>
              <a:cs typeface="Lato"/>
              <a:sym typeface="Lato"/>
            </a:endParaRPr>
          </a:p>
        </p:txBody>
      </p:sp>
      <p:cxnSp>
        <p:nvCxnSpPr>
          <p:cNvPr id="1457" name="Google Shape;1457;p111"/>
          <p:cNvCxnSpPr>
            <a:stCxn id="1453" idx="0"/>
            <a:endCxn id="1452" idx="4"/>
          </p:cNvCxnSpPr>
          <p:nvPr/>
        </p:nvCxnSpPr>
        <p:spPr>
          <a:xfrm rot="10800000">
            <a:off x="3211100" y="2233775"/>
            <a:ext cx="0" cy="661800"/>
          </a:xfrm>
          <a:prstGeom prst="straightConnector1">
            <a:avLst/>
          </a:prstGeom>
          <a:noFill/>
          <a:ln cap="flat" cmpd="sng" w="9525">
            <a:solidFill>
              <a:schemeClr val="dk2"/>
            </a:solidFill>
            <a:prstDash val="solid"/>
            <a:round/>
            <a:headEnd len="med" w="med" type="none"/>
            <a:tailEnd len="med" w="med" type="none"/>
          </a:ln>
        </p:spPr>
      </p:cxnSp>
      <p:sp>
        <p:nvSpPr>
          <p:cNvPr id="1458" name="Google Shape;1458;p111"/>
          <p:cNvSpPr/>
          <p:nvPr/>
        </p:nvSpPr>
        <p:spPr>
          <a:xfrm>
            <a:off x="5877650" y="2895575"/>
            <a:ext cx="514500" cy="4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a:t>
            </a:r>
            <a:endParaRPr>
              <a:latin typeface="Lato"/>
              <a:ea typeface="Lato"/>
              <a:cs typeface="Lato"/>
              <a:sym typeface="Lato"/>
            </a:endParaRPr>
          </a:p>
        </p:txBody>
      </p:sp>
      <p:cxnSp>
        <p:nvCxnSpPr>
          <p:cNvPr id="1459" name="Google Shape;1459;p111"/>
          <p:cNvCxnSpPr>
            <a:stCxn id="1454" idx="4"/>
            <a:endCxn id="1455" idx="0"/>
          </p:cNvCxnSpPr>
          <p:nvPr/>
        </p:nvCxnSpPr>
        <p:spPr>
          <a:xfrm>
            <a:off x="4185700" y="2233625"/>
            <a:ext cx="0" cy="662100"/>
          </a:xfrm>
          <a:prstGeom prst="straightConnector1">
            <a:avLst/>
          </a:prstGeom>
          <a:noFill/>
          <a:ln cap="flat" cmpd="sng" w="76200">
            <a:solidFill>
              <a:schemeClr val="dk1"/>
            </a:solidFill>
            <a:prstDash val="solid"/>
            <a:round/>
            <a:headEnd len="med" w="med" type="none"/>
            <a:tailEnd len="med" w="med" type="none"/>
          </a:ln>
        </p:spPr>
      </p:cxnSp>
      <p:cxnSp>
        <p:nvCxnSpPr>
          <p:cNvPr id="1460" name="Google Shape;1460;p111"/>
          <p:cNvCxnSpPr>
            <a:stCxn id="1455" idx="6"/>
            <a:endCxn id="1456" idx="2"/>
          </p:cNvCxnSpPr>
          <p:nvPr/>
        </p:nvCxnSpPr>
        <p:spPr>
          <a:xfrm>
            <a:off x="4442950" y="3137975"/>
            <a:ext cx="460200" cy="0"/>
          </a:xfrm>
          <a:prstGeom prst="straightConnector1">
            <a:avLst/>
          </a:prstGeom>
          <a:noFill/>
          <a:ln cap="flat" cmpd="sng" w="76200">
            <a:solidFill>
              <a:schemeClr val="dk1"/>
            </a:solidFill>
            <a:prstDash val="solid"/>
            <a:round/>
            <a:headEnd len="med" w="med" type="none"/>
            <a:tailEnd len="med" w="med" type="none"/>
          </a:ln>
        </p:spPr>
      </p:cxnSp>
      <p:cxnSp>
        <p:nvCxnSpPr>
          <p:cNvPr id="1461" name="Google Shape;1461;p111"/>
          <p:cNvCxnSpPr>
            <a:stCxn id="1452" idx="6"/>
            <a:endCxn id="1454" idx="2"/>
          </p:cNvCxnSpPr>
          <p:nvPr/>
        </p:nvCxnSpPr>
        <p:spPr>
          <a:xfrm>
            <a:off x="3468350" y="1991225"/>
            <a:ext cx="460200" cy="0"/>
          </a:xfrm>
          <a:prstGeom prst="straightConnector1">
            <a:avLst/>
          </a:prstGeom>
          <a:noFill/>
          <a:ln cap="flat" cmpd="sng" w="9525">
            <a:solidFill>
              <a:schemeClr val="dk2"/>
            </a:solidFill>
            <a:prstDash val="solid"/>
            <a:round/>
            <a:headEnd len="med" w="med" type="none"/>
            <a:tailEnd len="med" w="med" type="none"/>
          </a:ln>
        </p:spPr>
      </p:cxnSp>
      <p:sp>
        <p:nvSpPr>
          <p:cNvPr id="1462" name="Google Shape;1462;p111"/>
          <p:cNvSpPr txBox="1"/>
          <p:nvPr/>
        </p:nvSpPr>
        <p:spPr>
          <a:xfrm>
            <a:off x="6008600" y="1760375"/>
            <a:ext cx="25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vertex cover = {D, E}</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