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1" r:id="rId5"/>
    <p:sldId id="259" r:id="rId6"/>
    <p:sldId id="266" r:id="rId7"/>
    <p:sldId id="267" r:id="rId8"/>
    <p:sldId id="260" r:id="rId9"/>
    <p:sldId id="262" r:id="rId10"/>
    <p:sldId id="265"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76400"/>
  </p:normalViewPr>
  <p:slideViewPr>
    <p:cSldViewPr snapToGrid="0" snapToObjects="1">
      <p:cViewPr varScale="1">
        <p:scale>
          <a:sx n="80" d="100"/>
          <a:sy n="80" d="100"/>
        </p:scale>
        <p:origin x="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9249F-73B6-DC41-A04B-584372E0410D}" type="datetimeFigureOut">
              <a:rPr lang="en-US" smtClean="0"/>
              <a:t>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B514E-A86A-C846-9098-BEF3004D25BE}" type="slidenum">
              <a:rPr lang="en-US" smtClean="0"/>
              <a:t>‹#›</a:t>
            </a:fld>
            <a:endParaRPr lang="en-US"/>
          </a:p>
        </p:txBody>
      </p:sp>
    </p:spTree>
    <p:extLst>
      <p:ext uri="{BB962C8B-B14F-4D97-AF65-F5344CB8AC3E}">
        <p14:creationId xmlns:p14="http://schemas.microsoft.com/office/powerpoint/2010/main" val="3929383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is going to be focused on the engineering aspect on translating workload files into Kubernetes workload.</a:t>
            </a:r>
          </a:p>
        </p:txBody>
      </p:sp>
      <p:sp>
        <p:nvSpPr>
          <p:cNvPr id="4" name="Slide Number Placeholder 3"/>
          <p:cNvSpPr>
            <a:spLocks noGrp="1"/>
          </p:cNvSpPr>
          <p:nvPr>
            <p:ph type="sldNum" sz="quarter" idx="5"/>
          </p:nvPr>
        </p:nvSpPr>
        <p:spPr/>
        <p:txBody>
          <a:bodyPr/>
          <a:lstStyle/>
          <a:p>
            <a:fld id="{75CB514E-A86A-C846-9098-BEF3004D25BE}" type="slidenum">
              <a:rPr lang="en-US" smtClean="0"/>
              <a:t>1</a:t>
            </a:fld>
            <a:endParaRPr lang="en-US"/>
          </a:p>
        </p:txBody>
      </p:sp>
    </p:spTree>
    <p:extLst>
      <p:ext uri="{BB962C8B-B14F-4D97-AF65-F5344CB8AC3E}">
        <p14:creationId xmlns:p14="http://schemas.microsoft.com/office/powerpoint/2010/main" val="305856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Many companies have made available traces of workloads running on their compute clusters. Some examples include workloads from Google Borg, Alibaba Cluster Trace Program, Yahoo Research, Atlas, and many more.</a:t>
            </a:r>
          </a:p>
          <a:p>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If you are working on any aspect of cluster infrastructure and management, like I am, then it is highly likely you will need these workloads to benchmark your design. . This talk is intended for people who would like to use public cluster data on their Kubernetes cluster.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Why Kubernetes – Kubernetes is a state-of-the-art container orchestration platform with simpler and faster deployment for applications. It </a:t>
            </a:r>
            <a:r>
              <a:rPr lang="en-GB" sz="1200" b="0" i="0" u="none" strike="noStrike" kern="1200" dirty="0">
                <a:solidFill>
                  <a:schemeClr val="tx1"/>
                </a:solidFill>
                <a:effectLst/>
                <a:latin typeface="+mn-lt"/>
                <a:ea typeface="+mn-ea"/>
                <a:cs typeface="+mn-cs"/>
              </a:rPr>
              <a:t>automates many of the manual processes involved in deploying, managing, and scaling containerized applications. </a:t>
            </a:r>
            <a:r>
              <a:rPr lang="en-GB" sz="1200" kern="1200" dirty="0">
                <a:solidFill>
                  <a:schemeClr val="tx1"/>
                </a:solidFill>
                <a:effectLst/>
                <a:latin typeface="+mn-lt"/>
                <a:ea typeface="+mn-ea"/>
                <a:cs typeface="+mn-cs"/>
              </a:rPr>
              <a:t>It is completely open-source, and has a large open-source community driving it. Therefore, Kubernetes was my choice for managing my cluster.</a:t>
            </a:r>
          </a:p>
        </p:txBody>
      </p:sp>
      <p:sp>
        <p:nvSpPr>
          <p:cNvPr id="4" name="Slide Number Placeholder 3"/>
          <p:cNvSpPr>
            <a:spLocks noGrp="1"/>
          </p:cNvSpPr>
          <p:nvPr>
            <p:ph type="sldNum" sz="quarter" idx="5"/>
          </p:nvPr>
        </p:nvSpPr>
        <p:spPr/>
        <p:txBody>
          <a:bodyPr/>
          <a:lstStyle/>
          <a:p>
            <a:fld id="{75CB514E-A86A-C846-9098-BEF3004D25BE}" type="slidenum">
              <a:rPr lang="en-US" smtClean="0"/>
              <a:t>2</a:t>
            </a:fld>
            <a:endParaRPr lang="en-US"/>
          </a:p>
        </p:txBody>
      </p:sp>
    </p:spTree>
    <p:extLst>
      <p:ext uri="{BB962C8B-B14F-4D97-AF65-F5344CB8AC3E}">
        <p14:creationId xmlns:p14="http://schemas.microsoft.com/office/powerpoint/2010/main" val="3281617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workloads are a collection of requests, and each request is described by parameters such as the arrival time, number of work items, estimated running time of each of these items, and finally, the actual running times of these items.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For example – this request arrives at 112</a:t>
            </a:r>
            <a:r>
              <a:rPr lang="en-GB" sz="1200" kern="1200" baseline="30000" dirty="0">
                <a:solidFill>
                  <a:schemeClr val="tx1"/>
                </a:solidFill>
                <a:effectLst/>
                <a:latin typeface="+mn-lt"/>
                <a:ea typeface="+mn-ea"/>
                <a:cs typeface="+mn-cs"/>
              </a:rPr>
              <a:t>th</a:t>
            </a:r>
            <a:r>
              <a:rPr lang="en-GB" sz="1200" kern="1200" dirty="0">
                <a:solidFill>
                  <a:schemeClr val="tx1"/>
                </a:solidFill>
                <a:effectLst/>
                <a:latin typeface="+mn-lt"/>
                <a:ea typeface="+mn-ea"/>
                <a:cs typeface="+mn-cs"/>
              </a:rPr>
              <a:t> second, and consists of one work item. Its estimated running time is 7.64s and the actual running time of this task is 7.64s as well.</a:t>
            </a:r>
          </a:p>
          <a:p>
            <a:r>
              <a:rPr lang="en-US" dirty="0"/>
              <a:t>The second example is a request that arrives in the 98</a:t>
            </a:r>
            <a:r>
              <a:rPr lang="en-US" baseline="30000" dirty="0"/>
              <a:t>th</a:t>
            </a:r>
            <a:r>
              <a:rPr lang="en-US" dirty="0"/>
              <a:t> second and consists of 2 work items. The estimated running time of a work item is 5.2s, and the actual running time of these items is 3.99 and 6.51s.</a:t>
            </a:r>
          </a:p>
        </p:txBody>
      </p:sp>
      <p:sp>
        <p:nvSpPr>
          <p:cNvPr id="4" name="Slide Number Placeholder 3"/>
          <p:cNvSpPr>
            <a:spLocks noGrp="1"/>
          </p:cNvSpPr>
          <p:nvPr>
            <p:ph type="sldNum" sz="quarter" idx="5"/>
          </p:nvPr>
        </p:nvSpPr>
        <p:spPr/>
        <p:txBody>
          <a:bodyPr/>
          <a:lstStyle/>
          <a:p>
            <a:fld id="{75CB514E-A86A-C846-9098-BEF3004D25BE}" type="slidenum">
              <a:rPr lang="en-US" smtClean="0"/>
              <a:t>3</a:t>
            </a:fld>
            <a:endParaRPr lang="en-US"/>
          </a:p>
        </p:txBody>
      </p:sp>
    </p:spTree>
    <p:extLst>
      <p:ext uri="{BB962C8B-B14F-4D97-AF65-F5344CB8AC3E}">
        <p14:creationId xmlns:p14="http://schemas.microsoft.com/office/powerpoint/2010/main" val="3809936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Kubernetes job object is a collection of one or more pods. This is logically equivalent to a request line in the workload file. So, we translate every request line in the workload file into a job object. The system will end up having as many jobs as there are request lines in the workload file.</a:t>
            </a:r>
          </a:p>
          <a:p>
            <a:endParaRPr lang="en-US" dirty="0"/>
          </a:p>
          <a:p>
            <a:r>
              <a:rPr lang="en-US" dirty="0"/>
              <a:t>A request line specifies the number of work items, as we have seen. We translate items to pods, so every job has as many pods as number of items in the request. </a:t>
            </a:r>
          </a:p>
          <a:p>
            <a:endParaRPr lang="en-US" dirty="0"/>
          </a:p>
          <a:p>
            <a:r>
              <a:rPr lang="en-US" dirty="0"/>
              <a:t>We trigger these jobs at the time of arrival specified in the request. </a:t>
            </a:r>
          </a:p>
        </p:txBody>
      </p:sp>
      <p:sp>
        <p:nvSpPr>
          <p:cNvPr id="4" name="Slide Number Placeholder 3"/>
          <p:cNvSpPr>
            <a:spLocks noGrp="1"/>
          </p:cNvSpPr>
          <p:nvPr>
            <p:ph type="sldNum" sz="quarter" idx="5"/>
          </p:nvPr>
        </p:nvSpPr>
        <p:spPr/>
        <p:txBody>
          <a:bodyPr/>
          <a:lstStyle/>
          <a:p>
            <a:fld id="{75CB514E-A86A-C846-9098-BEF3004D25BE}" type="slidenum">
              <a:rPr lang="en-US" smtClean="0"/>
              <a:t>4</a:t>
            </a:fld>
            <a:endParaRPr lang="en-US"/>
          </a:p>
        </p:txBody>
      </p:sp>
    </p:spTree>
    <p:extLst>
      <p:ext uri="{BB962C8B-B14F-4D97-AF65-F5344CB8AC3E}">
        <p14:creationId xmlns:p14="http://schemas.microsoft.com/office/powerpoint/2010/main" val="413284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a work queue which holds job-specific information. I have used Redis as my work queue. </a:t>
            </a:r>
          </a:p>
          <a:p>
            <a:r>
              <a:rPr lang="en-US" dirty="0"/>
              <a:t>For each job, insert Task Durations from workload file into the queue.</a:t>
            </a:r>
          </a:p>
          <a:p>
            <a:r>
              <a:rPr lang="en-US" dirty="0"/>
              <a:t>Build the docker image of the worker which works with the queue.</a:t>
            </a:r>
          </a:p>
          <a:p>
            <a:endParaRPr lang="en-US" dirty="0"/>
          </a:p>
        </p:txBody>
      </p:sp>
      <p:sp>
        <p:nvSpPr>
          <p:cNvPr id="4" name="Slide Number Placeholder 3"/>
          <p:cNvSpPr>
            <a:spLocks noGrp="1"/>
          </p:cNvSpPr>
          <p:nvPr>
            <p:ph type="sldNum" sz="quarter" idx="5"/>
          </p:nvPr>
        </p:nvSpPr>
        <p:spPr/>
        <p:txBody>
          <a:bodyPr/>
          <a:lstStyle/>
          <a:p>
            <a:fld id="{75CB514E-A86A-C846-9098-BEF3004D25BE}" type="slidenum">
              <a:rPr lang="en-US" smtClean="0"/>
              <a:t>5</a:t>
            </a:fld>
            <a:endParaRPr lang="en-US"/>
          </a:p>
        </p:txBody>
      </p:sp>
    </p:spTree>
    <p:extLst>
      <p:ext uri="{BB962C8B-B14F-4D97-AF65-F5344CB8AC3E}">
        <p14:creationId xmlns:p14="http://schemas.microsoft.com/office/powerpoint/2010/main" val="2759276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a work queue which holds job-specific information. I have used Redis as my work queue. </a:t>
            </a:r>
          </a:p>
          <a:p>
            <a:r>
              <a:rPr lang="en-US" dirty="0"/>
              <a:t>For each job, insert Task Durations from workload file into the queue.</a:t>
            </a:r>
          </a:p>
          <a:p>
            <a:r>
              <a:rPr lang="en-US" dirty="0"/>
              <a:t>Build the docker image of the worker which works with the queue.</a:t>
            </a:r>
          </a:p>
          <a:p>
            <a:endParaRPr lang="en-US" dirty="0"/>
          </a:p>
        </p:txBody>
      </p:sp>
      <p:sp>
        <p:nvSpPr>
          <p:cNvPr id="4" name="Slide Number Placeholder 3"/>
          <p:cNvSpPr>
            <a:spLocks noGrp="1"/>
          </p:cNvSpPr>
          <p:nvPr>
            <p:ph type="sldNum" sz="quarter" idx="5"/>
          </p:nvPr>
        </p:nvSpPr>
        <p:spPr/>
        <p:txBody>
          <a:bodyPr/>
          <a:lstStyle/>
          <a:p>
            <a:fld id="{75CB514E-A86A-C846-9098-BEF3004D25BE}" type="slidenum">
              <a:rPr lang="en-US" smtClean="0"/>
              <a:t>6</a:t>
            </a:fld>
            <a:endParaRPr lang="en-US"/>
          </a:p>
        </p:txBody>
      </p:sp>
    </p:spTree>
    <p:extLst>
      <p:ext uri="{BB962C8B-B14F-4D97-AF65-F5344CB8AC3E}">
        <p14:creationId xmlns:p14="http://schemas.microsoft.com/office/powerpoint/2010/main" val="400626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Setup</a:t>
            </a:r>
          </a:p>
          <a:p>
            <a:r>
              <a:rPr lang="en-US" dirty="0"/>
              <a:t>Start a Work Queue (REDIS)</a:t>
            </a:r>
          </a:p>
          <a:p>
            <a:r>
              <a:rPr lang="en-US" dirty="0"/>
              <a:t>Insert Task Durations from workload file into the Queue</a:t>
            </a:r>
          </a:p>
          <a:p>
            <a:pPr lvl="1"/>
            <a:r>
              <a:rPr lang="en-US" dirty="0"/>
              <a:t>Example - job1[2.345, 3.456, 4.567], job2[...], …</a:t>
            </a:r>
          </a:p>
          <a:p>
            <a:r>
              <a:rPr lang="en-US" dirty="0"/>
              <a:t>Create image that consumes the list against the request id. </a:t>
            </a:r>
          </a:p>
          <a:p>
            <a:r>
              <a:rPr lang="en-US" dirty="0"/>
              <a:t>Create Job Template that uses Image. </a:t>
            </a:r>
          </a:p>
          <a:p>
            <a:pPr lvl="1"/>
            <a:r>
              <a:rPr lang="en-US" dirty="0"/>
              <a:t>Identifiers like $JOBID, $NUM_TASKS</a:t>
            </a:r>
          </a:p>
          <a:p>
            <a:endParaRPr lang="en-US" dirty="0"/>
          </a:p>
          <a:p>
            <a:pPr marL="0" indent="0">
              <a:buNone/>
            </a:pPr>
            <a:r>
              <a:rPr lang="en-US" b="1" dirty="0"/>
              <a:t>For Each Request -</a:t>
            </a:r>
          </a:p>
          <a:p>
            <a:r>
              <a:rPr lang="en-US" dirty="0"/>
              <a:t>From Job Template -&gt; Create Individual Job Manifests.</a:t>
            </a:r>
          </a:p>
          <a:p>
            <a:pPr lvl="1"/>
            <a:r>
              <a:rPr lang="en-US" dirty="0"/>
              <a:t>Replace $JOBID, $NUM_TASKS from workload file.</a:t>
            </a:r>
          </a:p>
          <a:p>
            <a:r>
              <a:rPr lang="en-US" dirty="0"/>
              <a:t>Apply Job Manifest at the Arrival Time of Request.</a:t>
            </a:r>
          </a:p>
          <a:p>
            <a:pPr lvl="1"/>
            <a:r>
              <a:rPr lang="en-US" dirty="0"/>
              <a:t>Each pod picks up one unit of work from the queue.</a:t>
            </a:r>
          </a:p>
          <a:p>
            <a:pPr lvl="1"/>
            <a:r>
              <a:rPr lang="en-US" dirty="0"/>
              <a:t>Example – For job 1, 3 pods do something for durations [2.345, 3.456, 4.567].</a:t>
            </a:r>
          </a:p>
        </p:txBody>
      </p:sp>
      <p:sp>
        <p:nvSpPr>
          <p:cNvPr id="4" name="Slide Number Placeholder 3"/>
          <p:cNvSpPr>
            <a:spLocks noGrp="1"/>
          </p:cNvSpPr>
          <p:nvPr>
            <p:ph type="sldNum" sz="quarter" idx="5"/>
          </p:nvPr>
        </p:nvSpPr>
        <p:spPr/>
        <p:txBody>
          <a:bodyPr/>
          <a:lstStyle/>
          <a:p>
            <a:fld id="{75CB514E-A86A-C846-9098-BEF3004D25BE}" type="slidenum">
              <a:rPr lang="en-US" smtClean="0"/>
              <a:t>7</a:t>
            </a:fld>
            <a:endParaRPr lang="en-US"/>
          </a:p>
        </p:txBody>
      </p:sp>
    </p:spTree>
    <p:extLst>
      <p:ext uri="{BB962C8B-B14F-4D97-AF65-F5344CB8AC3E}">
        <p14:creationId xmlns:p14="http://schemas.microsoft.com/office/powerpoint/2010/main" val="1520257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This solution is unique, because it is a combination of 3 job patterns recommended by Kubernetes.</a:t>
            </a:r>
          </a:p>
          <a:p>
            <a:pPr marL="228600" indent="-228600">
              <a:buAutoNum type="arabicPeriod"/>
            </a:pPr>
            <a:r>
              <a:rPr lang="en-US" dirty="0"/>
              <a:t>Work Queue - Worker program may or may not be aware of a work queue. We use a pattern which employs a work queue, and the worker program connects to this queue and processes items from the queue.</a:t>
            </a:r>
          </a:p>
          <a:p>
            <a:pPr marL="228600" indent="-228600">
              <a:buAutoNum type="arabicPeriod"/>
            </a:pPr>
            <a:r>
              <a:rPr lang="en-US" dirty="0"/>
              <a:t>Processing One Item Per Pod - Typically, worker program may process multiple items per pod when using a work queue. However, we only process one work item per pod. This is because we ensure all items complete successfully, and this is just the number of pods that have successfully completed. </a:t>
            </a:r>
          </a:p>
          <a:p>
            <a:pPr marL="228600" indent="-228600">
              <a:buAutoNum type="arabicPeriod"/>
            </a:pPr>
            <a:r>
              <a:rPr lang="en-US" dirty="0"/>
              <a:t>Job Template Pattern - We use a job template to generate jobs.</a:t>
            </a:r>
          </a:p>
        </p:txBody>
      </p:sp>
      <p:sp>
        <p:nvSpPr>
          <p:cNvPr id="4" name="Slide Number Placeholder 3"/>
          <p:cNvSpPr>
            <a:spLocks noGrp="1"/>
          </p:cNvSpPr>
          <p:nvPr>
            <p:ph type="sldNum" sz="quarter" idx="5"/>
          </p:nvPr>
        </p:nvSpPr>
        <p:spPr/>
        <p:txBody>
          <a:bodyPr/>
          <a:lstStyle/>
          <a:p>
            <a:fld id="{75CB514E-A86A-C846-9098-BEF3004D25BE}" type="slidenum">
              <a:rPr lang="en-US" smtClean="0"/>
              <a:t>8</a:t>
            </a:fld>
            <a:endParaRPr lang="en-US"/>
          </a:p>
        </p:txBody>
      </p:sp>
    </p:spTree>
    <p:extLst>
      <p:ext uri="{BB962C8B-B14F-4D97-AF65-F5344CB8AC3E}">
        <p14:creationId xmlns:p14="http://schemas.microsoft.com/office/powerpoint/2010/main" val="2377608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CB514E-A86A-C846-9098-BEF3004D25BE}" type="slidenum">
              <a:rPr lang="en-US" smtClean="0"/>
              <a:t>9</a:t>
            </a:fld>
            <a:endParaRPr lang="en-US"/>
          </a:p>
        </p:txBody>
      </p:sp>
    </p:spTree>
    <p:extLst>
      <p:ext uri="{BB962C8B-B14F-4D97-AF65-F5344CB8AC3E}">
        <p14:creationId xmlns:p14="http://schemas.microsoft.com/office/powerpoint/2010/main" val="1466633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C4A6-6D06-9141-9435-3070AA72A2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D4AC995-E949-FC4F-96E4-15F47BC7B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12AF8AA-2C23-454C-8801-151912F1A6A1}"/>
              </a:ext>
            </a:extLst>
          </p:cNvPr>
          <p:cNvSpPr>
            <a:spLocks noGrp="1"/>
          </p:cNvSpPr>
          <p:nvPr>
            <p:ph type="dt" sz="half" idx="10"/>
          </p:nvPr>
        </p:nvSpPr>
        <p:spPr/>
        <p:txBody>
          <a:bodyPr/>
          <a:lstStyle/>
          <a:p>
            <a:fld id="{16074060-9645-0746-B364-FA873A3E1257}" type="datetime1">
              <a:rPr lang="en-GB" smtClean="0"/>
              <a:t>03/02/2022</a:t>
            </a:fld>
            <a:endParaRPr lang="en-US"/>
          </a:p>
        </p:txBody>
      </p:sp>
      <p:sp>
        <p:nvSpPr>
          <p:cNvPr id="5" name="Footer Placeholder 4">
            <a:extLst>
              <a:ext uri="{FF2B5EF4-FFF2-40B4-BE49-F238E27FC236}">
                <a16:creationId xmlns:a16="http://schemas.microsoft.com/office/drawing/2014/main" id="{85D4A7E5-7388-7F4A-8C3E-965AF3F16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34613-8903-B14D-A746-548AA8A83193}"/>
              </a:ext>
            </a:extLst>
          </p:cNvPr>
          <p:cNvSpPr>
            <a:spLocks noGrp="1"/>
          </p:cNvSpPr>
          <p:nvPr>
            <p:ph type="sldNum" sz="quarter" idx="12"/>
          </p:nvPr>
        </p:nvSpPr>
        <p:spPr/>
        <p:txBody>
          <a:bodyPr/>
          <a:lstStyle/>
          <a:p>
            <a:fld id="{00CAB84F-A14E-3443-884E-996D58E9A0EF}" type="slidenum">
              <a:rPr lang="en-US" smtClean="0"/>
              <a:t>‹#›</a:t>
            </a:fld>
            <a:endParaRPr lang="en-US"/>
          </a:p>
        </p:txBody>
      </p:sp>
    </p:spTree>
    <p:extLst>
      <p:ext uri="{BB962C8B-B14F-4D97-AF65-F5344CB8AC3E}">
        <p14:creationId xmlns:p14="http://schemas.microsoft.com/office/powerpoint/2010/main" val="49744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8D571-175E-4649-937E-6B414CFA2C8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51B652-E47E-B845-BAFB-B8A9BDD648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378719-B6DE-804C-97B5-CB1E4D7DAA48}"/>
              </a:ext>
            </a:extLst>
          </p:cNvPr>
          <p:cNvSpPr>
            <a:spLocks noGrp="1"/>
          </p:cNvSpPr>
          <p:nvPr>
            <p:ph type="dt" sz="half" idx="10"/>
          </p:nvPr>
        </p:nvSpPr>
        <p:spPr/>
        <p:txBody>
          <a:bodyPr/>
          <a:lstStyle/>
          <a:p>
            <a:fld id="{D81082CD-5400-EA4D-981A-B90F62282DE4}" type="datetime1">
              <a:rPr lang="en-GB" smtClean="0"/>
              <a:t>03/02/2022</a:t>
            </a:fld>
            <a:endParaRPr lang="en-US"/>
          </a:p>
        </p:txBody>
      </p:sp>
      <p:sp>
        <p:nvSpPr>
          <p:cNvPr id="5" name="Footer Placeholder 4">
            <a:extLst>
              <a:ext uri="{FF2B5EF4-FFF2-40B4-BE49-F238E27FC236}">
                <a16:creationId xmlns:a16="http://schemas.microsoft.com/office/drawing/2014/main" id="{02458AC2-84DE-1342-BA02-979F20CF4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90404-A556-0349-A73F-C4038ADA6EE2}"/>
              </a:ext>
            </a:extLst>
          </p:cNvPr>
          <p:cNvSpPr>
            <a:spLocks noGrp="1"/>
          </p:cNvSpPr>
          <p:nvPr>
            <p:ph type="sldNum" sz="quarter" idx="12"/>
          </p:nvPr>
        </p:nvSpPr>
        <p:spPr/>
        <p:txBody>
          <a:bodyPr/>
          <a:lstStyle/>
          <a:p>
            <a:fld id="{00CAB84F-A14E-3443-884E-996D58E9A0EF}" type="slidenum">
              <a:rPr lang="en-US" smtClean="0"/>
              <a:t>‹#›</a:t>
            </a:fld>
            <a:endParaRPr lang="en-US"/>
          </a:p>
        </p:txBody>
      </p:sp>
    </p:spTree>
    <p:extLst>
      <p:ext uri="{BB962C8B-B14F-4D97-AF65-F5344CB8AC3E}">
        <p14:creationId xmlns:p14="http://schemas.microsoft.com/office/powerpoint/2010/main" val="289806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D33622-C2A6-0F4B-B42E-46F49004C69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94F593E-D056-5643-A24A-C85B2C7FB5B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2F776F-0DB4-654D-BC5C-448808850CF3}"/>
              </a:ext>
            </a:extLst>
          </p:cNvPr>
          <p:cNvSpPr>
            <a:spLocks noGrp="1"/>
          </p:cNvSpPr>
          <p:nvPr>
            <p:ph type="dt" sz="half" idx="10"/>
          </p:nvPr>
        </p:nvSpPr>
        <p:spPr/>
        <p:txBody>
          <a:bodyPr/>
          <a:lstStyle/>
          <a:p>
            <a:fld id="{FA600973-D4D2-2649-9932-E646DC57215C}" type="datetime1">
              <a:rPr lang="en-GB" smtClean="0"/>
              <a:t>03/02/2022</a:t>
            </a:fld>
            <a:endParaRPr lang="en-US"/>
          </a:p>
        </p:txBody>
      </p:sp>
      <p:sp>
        <p:nvSpPr>
          <p:cNvPr id="5" name="Footer Placeholder 4">
            <a:extLst>
              <a:ext uri="{FF2B5EF4-FFF2-40B4-BE49-F238E27FC236}">
                <a16:creationId xmlns:a16="http://schemas.microsoft.com/office/drawing/2014/main" id="{03BD5706-28D8-B745-B733-25E4BAAAF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D7F99-F052-4D49-9C1E-2DC04173020E}"/>
              </a:ext>
            </a:extLst>
          </p:cNvPr>
          <p:cNvSpPr>
            <a:spLocks noGrp="1"/>
          </p:cNvSpPr>
          <p:nvPr>
            <p:ph type="sldNum" sz="quarter" idx="12"/>
          </p:nvPr>
        </p:nvSpPr>
        <p:spPr/>
        <p:txBody>
          <a:bodyPr/>
          <a:lstStyle/>
          <a:p>
            <a:fld id="{00CAB84F-A14E-3443-884E-996D58E9A0EF}" type="slidenum">
              <a:rPr lang="en-US" smtClean="0"/>
              <a:t>‹#›</a:t>
            </a:fld>
            <a:endParaRPr lang="en-US"/>
          </a:p>
        </p:txBody>
      </p:sp>
    </p:spTree>
    <p:extLst>
      <p:ext uri="{BB962C8B-B14F-4D97-AF65-F5344CB8AC3E}">
        <p14:creationId xmlns:p14="http://schemas.microsoft.com/office/powerpoint/2010/main" val="392910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B1EC-4917-A041-AE63-BFE323770F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D6031D1-4572-0845-AC40-894B5014B4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B5757B-39FD-9442-B092-8353F233B601}"/>
              </a:ext>
            </a:extLst>
          </p:cNvPr>
          <p:cNvSpPr>
            <a:spLocks noGrp="1"/>
          </p:cNvSpPr>
          <p:nvPr>
            <p:ph type="dt" sz="half" idx="10"/>
          </p:nvPr>
        </p:nvSpPr>
        <p:spPr/>
        <p:txBody>
          <a:bodyPr/>
          <a:lstStyle/>
          <a:p>
            <a:fld id="{C46DE9C4-38CD-C744-9EBE-D7AA935305BA}" type="datetime1">
              <a:rPr lang="en-GB" smtClean="0"/>
              <a:t>03/02/2022</a:t>
            </a:fld>
            <a:endParaRPr lang="en-US"/>
          </a:p>
        </p:txBody>
      </p:sp>
      <p:sp>
        <p:nvSpPr>
          <p:cNvPr id="5" name="Footer Placeholder 4">
            <a:extLst>
              <a:ext uri="{FF2B5EF4-FFF2-40B4-BE49-F238E27FC236}">
                <a16:creationId xmlns:a16="http://schemas.microsoft.com/office/drawing/2014/main" id="{E890DC76-8A24-234B-9021-2090C82C4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AC233-4BB0-1E43-941C-F937842BEEA4}"/>
              </a:ext>
            </a:extLst>
          </p:cNvPr>
          <p:cNvSpPr>
            <a:spLocks noGrp="1"/>
          </p:cNvSpPr>
          <p:nvPr>
            <p:ph type="sldNum" sz="quarter" idx="12"/>
          </p:nvPr>
        </p:nvSpPr>
        <p:spPr/>
        <p:txBody>
          <a:bodyPr/>
          <a:lstStyle/>
          <a:p>
            <a:fld id="{00CAB84F-A14E-3443-884E-996D58E9A0EF}" type="slidenum">
              <a:rPr lang="en-US" smtClean="0"/>
              <a:t>‹#›</a:t>
            </a:fld>
            <a:endParaRPr lang="en-US"/>
          </a:p>
        </p:txBody>
      </p:sp>
    </p:spTree>
    <p:extLst>
      <p:ext uri="{BB962C8B-B14F-4D97-AF65-F5344CB8AC3E}">
        <p14:creationId xmlns:p14="http://schemas.microsoft.com/office/powerpoint/2010/main" val="422377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FF4C6-B4A4-7A44-9498-865C7D2BDDF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2270A09-C76D-FA44-AA38-598F6AAD5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206DCB0-94AC-5E42-996D-DDE68EEE542C}"/>
              </a:ext>
            </a:extLst>
          </p:cNvPr>
          <p:cNvSpPr>
            <a:spLocks noGrp="1"/>
          </p:cNvSpPr>
          <p:nvPr>
            <p:ph type="dt" sz="half" idx="10"/>
          </p:nvPr>
        </p:nvSpPr>
        <p:spPr/>
        <p:txBody>
          <a:bodyPr/>
          <a:lstStyle/>
          <a:p>
            <a:fld id="{7120FDF8-D2D5-A142-9213-9C66625DF61B}" type="datetime1">
              <a:rPr lang="en-GB" smtClean="0"/>
              <a:t>03/02/2022</a:t>
            </a:fld>
            <a:endParaRPr lang="en-US"/>
          </a:p>
        </p:txBody>
      </p:sp>
      <p:sp>
        <p:nvSpPr>
          <p:cNvPr id="5" name="Footer Placeholder 4">
            <a:extLst>
              <a:ext uri="{FF2B5EF4-FFF2-40B4-BE49-F238E27FC236}">
                <a16:creationId xmlns:a16="http://schemas.microsoft.com/office/drawing/2014/main" id="{2283779B-0667-B842-9CED-BDF796DC6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7263E-40D1-9241-8A02-E2F42B709B66}"/>
              </a:ext>
            </a:extLst>
          </p:cNvPr>
          <p:cNvSpPr>
            <a:spLocks noGrp="1"/>
          </p:cNvSpPr>
          <p:nvPr>
            <p:ph type="sldNum" sz="quarter" idx="12"/>
          </p:nvPr>
        </p:nvSpPr>
        <p:spPr/>
        <p:txBody>
          <a:bodyPr/>
          <a:lstStyle/>
          <a:p>
            <a:fld id="{00CAB84F-A14E-3443-884E-996D58E9A0EF}" type="slidenum">
              <a:rPr lang="en-US" smtClean="0"/>
              <a:t>‹#›</a:t>
            </a:fld>
            <a:endParaRPr lang="en-US"/>
          </a:p>
        </p:txBody>
      </p:sp>
    </p:spTree>
    <p:extLst>
      <p:ext uri="{BB962C8B-B14F-4D97-AF65-F5344CB8AC3E}">
        <p14:creationId xmlns:p14="http://schemas.microsoft.com/office/powerpoint/2010/main" val="208440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E037-8E08-C744-BAE9-AD9C85061F3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8E7DF37-F395-1449-B4C4-1109AACFAB9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08F286C-CC8B-864C-B848-25137201422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814D6BF-9471-5E4C-B4F8-11378F92ADD8}"/>
              </a:ext>
            </a:extLst>
          </p:cNvPr>
          <p:cNvSpPr>
            <a:spLocks noGrp="1"/>
          </p:cNvSpPr>
          <p:nvPr>
            <p:ph type="dt" sz="half" idx="10"/>
          </p:nvPr>
        </p:nvSpPr>
        <p:spPr/>
        <p:txBody>
          <a:bodyPr/>
          <a:lstStyle/>
          <a:p>
            <a:fld id="{14DD1225-7732-0E46-BC22-68E8509D4AD6}" type="datetime1">
              <a:rPr lang="en-GB" smtClean="0"/>
              <a:t>03/02/2022</a:t>
            </a:fld>
            <a:endParaRPr lang="en-US"/>
          </a:p>
        </p:txBody>
      </p:sp>
      <p:sp>
        <p:nvSpPr>
          <p:cNvPr id="6" name="Footer Placeholder 5">
            <a:extLst>
              <a:ext uri="{FF2B5EF4-FFF2-40B4-BE49-F238E27FC236}">
                <a16:creationId xmlns:a16="http://schemas.microsoft.com/office/drawing/2014/main" id="{7E6A52B6-A671-7248-A565-2C840EC9E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32AFD-1742-A549-83D8-28B63CC12FE4}"/>
              </a:ext>
            </a:extLst>
          </p:cNvPr>
          <p:cNvSpPr>
            <a:spLocks noGrp="1"/>
          </p:cNvSpPr>
          <p:nvPr>
            <p:ph type="sldNum" sz="quarter" idx="12"/>
          </p:nvPr>
        </p:nvSpPr>
        <p:spPr/>
        <p:txBody>
          <a:bodyPr/>
          <a:lstStyle/>
          <a:p>
            <a:fld id="{00CAB84F-A14E-3443-884E-996D58E9A0EF}" type="slidenum">
              <a:rPr lang="en-US" smtClean="0"/>
              <a:t>‹#›</a:t>
            </a:fld>
            <a:endParaRPr lang="en-US"/>
          </a:p>
        </p:txBody>
      </p:sp>
    </p:spTree>
    <p:extLst>
      <p:ext uri="{BB962C8B-B14F-4D97-AF65-F5344CB8AC3E}">
        <p14:creationId xmlns:p14="http://schemas.microsoft.com/office/powerpoint/2010/main" val="383470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A7D1-68BB-4B4C-AE8A-8EF021E3646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0A1D29D-4E57-2A42-8029-B73C7774B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3019814-3B49-8B44-A1B3-25D8A58FE3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B814ABE-DDC0-1F48-BB9F-4A5FA4041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D1C710D-2C8E-1B4F-B434-5490A9B86A3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F8455E0-DEC3-4A4A-B2D7-59C5CD35F16B}"/>
              </a:ext>
            </a:extLst>
          </p:cNvPr>
          <p:cNvSpPr>
            <a:spLocks noGrp="1"/>
          </p:cNvSpPr>
          <p:nvPr>
            <p:ph type="dt" sz="half" idx="10"/>
          </p:nvPr>
        </p:nvSpPr>
        <p:spPr/>
        <p:txBody>
          <a:bodyPr/>
          <a:lstStyle/>
          <a:p>
            <a:fld id="{D98BDDA8-C2EE-9F4B-8D0C-D3E7CD188838}" type="datetime1">
              <a:rPr lang="en-GB" smtClean="0"/>
              <a:t>03/02/2022</a:t>
            </a:fld>
            <a:endParaRPr lang="en-US"/>
          </a:p>
        </p:txBody>
      </p:sp>
      <p:sp>
        <p:nvSpPr>
          <p:cNvPr id="8" name="Footer Placeholder 7">
            <a:extLst>
              <a:ext uri="{FF2B5EF4-FFF2-40B4-BE49-F238E27FC236}">
                <a16:creationId xmlns:a16="http://schemas.microsoft.com/office/drawing/2014/main" id="{A67F5633-BAB2-1D4E-ABC9-D90A2A2F31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9C3FE7-D455-F545-B6FA-50C15D392CED}"/>
              </a:ext>
            </a:extLst>
          </p:cNvPr>
          <p:cNvSpPr>
            <a:spLocks noGrp="1"/>
          </p:cNvSpPr>
          <p:nvPr>
            <p:ph type="sldNum" sz="quarter" idx="12"/>
          </p:nvPr>
        </p:nvSpPr>
        <p:spPr/>
        <p:txBody>
          <a:bodyPr/>
          <a:lstStyle/>
          <a:p>
            <a:fld id="{00CAB84F-A14E-3443-884E-996D58E9A0EF}" type="slidenum">
              <a:rPr lang="en-US" smtClean="0"/>
              <a:t>‹#›</a:t>
            </a:fld>
            <a:endParaRPr lang="en-US"/>
          </a:p>
        </p:txBody>
      </p:sp>
    </p:spTree>
    <p:extLst>
      <p:ext uri="{BB962C8B-B14F-4D97-AF65-F5344CB8AC3E}">
        <p14:creationId xmlns:p14="http://schemas.microsoft.com/office/powerpoint/2010/main" val="282026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F0EB-BB6D-654C-A0B5-E3704911C67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77448BB-00CE-944D-85E7-6180760F15D1}"/>
              </a:ext>
            </a:extLst>
          </p:cNvPr>
          <p:cNvSpPr>
            <a:spLocks noGrp="1"/>
          </p:cNvSpPr>
          <p:nvPr>
            <p:ph type="dt" sz="half" idx="10"/>
          </p:nvPr>
        </p:nvSpPr>
        <p:spPr/>
        <p:txBody>
          <a:bodyPr/>
          <a:lstStyle/>
          <a:p>
            <a:fld id="{08C3DDF4-6AB1-2440-A981-65851C54BBDD}" type="datetime1">
              <a:rPr lang="en-GB" smtClean="0"/>
              <a:t>03/02/2022</a:t>
            </a:fld>
            <a:endParaRPr lang="en-US"/>
          </a:p>
        </p:txBody>
      </p:sp>
      <p:sp>
        <p:nvSpPr>
          <p:cNvPr id="4" name="Footer Placeholder 3">
            <a:extLst>
              <a:ext uri="{FF2B5EF4-FFF2-40B4-BE49-F238E27FC236}">
                <a16:creationId xmlns:a16="http://schemas.microsoft.com/office/drawing/2014/main" id="{9466778D-8C78-A44F-8950-A897FA2920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8B38C-28C8-F24A-B5E1-0869FDBDC6B6}"/>
              </a:ext>
            </a:extLst>
          </p:cNvPr>
          <p:cNvSpPr>
            <a:spLocks noGrp="1"/>
          </p:cNvSpPr>
          <p:nvPr>
            <p:ph type="sldNum" sz="quarter" idx="12"/>
          </p:nvPr>
        </p:nvSpPr>
        <p:spPr/>
        <p:txBody>
          <a:bodyPr/>
          <a:lstStyle/>
          <a:p>
            <a:fld id="{00CAB84F-A14E-3443-884E-996D58E9A0EF}" type="slidenum">
              <a:rPr lang="en-US" smtClean="0"/>
              <a:t>‹#›</a:t>
            </a:fld>
            <a:endParaRPr lang="en-US"/>
          </a:p>
        </p:txBody>
      </p:sp>
    </p:spTree>
    <p:extLst>
      <p:ext uri="{BB962C8B-B14F-4D97-AF65-F5344CB8AC3E}">
        <p14:creationId xmlns:p14="http://schemas.microsoft.com/office/powerpoint/2010/main" val="130107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F55795-9454-214D-8394-4800BAA405EA}"/>
              </a:ext>
            </a:extLst>
          </p:cNvPr>
          <p:cNvSpPr>
            <a:spLocks noGrp="1"/>
          </p:cNvSpPr>
          <p:nvPr>
            <p:ph type="dt" sz="half" idx="10"/>
          </p:nvPr>
        </p:nvSpPr>
        <p:spPr/>
        <p:txBody>
          <a:bodyPr/>
          <a:lstStyle/>
          <a:p>
            <a:fld id="{6FBB303E-88AF-AD49-B8D7-7ED5A914D309}" type="datetime1">
              <a:rPr lang="en-GB" smtClean="0"/>
              <a:t>03/02/2022</a:t>
            </a:fld>
            <a:endParaRPr lang="en-US"/>
          </a:p>
        </p:txBody>
      </p:sp>
      <p:sp>
        <p:nvSpPr>
          <p:cNvPr id="3" name="Footer Placeholder 2">
            <a:extLst>
              <a:ext uri="{FF2B5EF4-FFF2-40B4-BE49-F238E27FC236}">
                <a16:creationId xmlns:a16="http://schemas.microsoft.com/office/drawing/2014/main" id="{391F3CC8-4AD6-204C-B22B-441CD535D9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CDA130-4452-5045-8F50-0CBE5E7FF0B1}"/>
              </a:ext>
            </a:extLst>
          </p:cNvPr>
          <p:cNvSpPr>
            <a:spLocks noGrp="1"/>
          </p:cNvSpPr>
          <p:nvPr>
            <p:ph type="sldNum" sz="quarter" idx="12"/>
          </p:nvPr>
        </p:nvSpPr>
        <p:spPr/>
        <p:txBody>
          <a:bodyPr/>
          <a:lstStyle/>
          <a:p>
            <a:fld id="{00CAB84F-A14E-3443-884E-996D58E9A0EF}" type="slidenum">
              <a:rPr lang="en-US" smtClean="0"/>
              <a:t>‹#›</a:t>
            </a:fld>
            <a:endParaRPr lang="en-US"/>
          </a:p>
        </p:txBody>
      </p:sp>
    </p:spTree>
    <p:extLst>
      <p:ext uri="{BB962C8B-B14F-4D97-AF65-F5344CB8AC3E}">
        <p14:creationId xmlns:p14="http://schemas.microsoft.com/office/powerpoint/2010/main" val="11006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EC70-B32A-0B49-A235-184AFD97A5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DF1170D-0E65-EC4E-9C35-A173EEDD7A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35EBC3B-4C7B-4E40-9916-6F71ED5E5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50D2A2-385F-294D-9FC9-E10FBEDBA467}"/>
              </a:ext>
            </a:extLst>
          </p:cNvPr>
          <p:cNvSpPr>
            <a:spLocks noGrp="1"/>
          </p:cNvSpPr>
          <p:nvPr>
            <p:ph type="dt" sz="half" idx="10"/>
          </p:nvPr>
        </p:nvSpPr>
        <p:spPr/>
        <p:txBody>
          <a:bodyPr/>
          <a:lstStyle/>
          <a:p>
            <a:fld id="{D3824DB7-4221-514D-BCA6-219BCE70FB6F}" type="datetime1">
              <a:rPr lang="en-GB" smtClean="0"/>
              <a:t>03/02/2022</a:t>
            </a:fld>
            <a:endParaRPr lang="en-US"/>
          </a:p>
        </p:txBody>
      </p:sp>
      <p:sp>
        <p:nvSpPr>
          <p:cNvPr id="6" name="Footer Placeholder 5">
            <a:extLst>
              <a:ext uri="{FF2B5EF4-FFF2-40B4-BE49-F238E27FC236}">
                <a16:creationId xmlns:a16="http://schemas.microsoft.com/office/drawing/2014/main" id="{0C28C399-6A3B-4243-9E68-D1AC568C6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619FB-1FBD-7A4B-893F-6AFD7A76B4CB}"/>
              </a:ext>
            </a:extLst>
          </p:cNvPr>
          <p:cNvSpPr>
            <a:spLocks noGrp="1"/>
          </p:cNvSpPr>
          <p:nvPr>
            <p:ph type="sldNum" sz="quarter" idx="12"/>
          </p:nvPr>
        </p:nvSpPr>
        <p:spPr/>
        <p:txBody>
          <a:bodyPr/>
          <a:lstStyle/>
          <a:p>
            <a:fld id="{00CAB84F-A14E-3443-884E-996D58E9A0EF}" type="slidenum">
              <a:rPr lang="en-US" smtClean="0"/>
              <a:t>‹#›</a:t>
            </a:fld>
            <a:endParaRPr lang="en-US"/>
          </a:p>
        </p:txBody>
      </p:sp>
    </p:spTree>
    <p:extLst>
      <p:ext uri="{BB962C8B-B14F-4D97-AF65-F5344CB8AC3E}">
        <p14:creationId xmlns:p14="http://schemas.microsoft.com/office/powerpoint/2010/main" val="471148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3FCA-CA49-3E41-B0AC-14C7A977DA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DF38B6E-7D9B-F34B-A64E-212C8111C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9CB55D-C937-4D41-ACD0-0FF9F711C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ED5A08-10F3-3142-A670-C255E53D5E0C}"/>
              </a:ext>
            </a:extLst>
          </p:cNvPr>
          <p:cNvSpPr>
            <a:spLocks noGrp="1"/>
          </p:cNvSpPr>
          <p:nvPr>
            <p:ph type="dt" sz="half" idx="10"/>
          </p:nvPr>
        </p:nvSpPr>
        <p:spPr/>
        <p:txBody>
          <a:bodyPr/>
          <a:lstStyle/>
          <a:p>
            <a:fld id="{A6064015-BFA0-2B4B-8483-CACE9BF0D998}" type="datetime1">
              <a:rPr lang="en-GB" smtClean="0"/>
              <a:t>03/02/2022</a:t>
            </a:fld>
            <a:endParaRPr lang="en-US"/>
          </a:p>
        </p:txBody>
      </p:sp>
      <p:sp>
        <p:nvSpPr>
          <p:cNvPr id="6" name="Footer Placeholder 5">
            <a:extLst>
              <a:ext uri="{FF2B5EF4-FFF2-40B4-BE49-F238E27FC236}">
                <a16:creationId xmlns:a16="http://schemas.microsoft.com/office/drawing/2014/main" id="{87D8525A-12EF-6C48-AA2E-92A9CD018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0C61B8-9F47-A54E-9CC8-8D4675BB5A1B}"/>
              </a:ext>
            </a:extLst>
          </p:cNvPr>
          <p:cNvSpPr>
            <a:spLocks noGrp="1"/>
          </p:cNvSpPr>
          <p:nvPr>
            <p:ph type="sldNum" sz="quarter" idx="12"/>
          </p:nvPr>
        </p:nvSpPr>
        <p:spPr/>
        <p:txBody>
          <a:bodyPr/>
          <a:lstStyle/>
          <a:p>
            <a:fld id="{00CAB84F-A14E-3443-884E-996D58E9A0EF}" type="slidenum">
              <a:rPr lang="en-US" smtClean="0"/>
              <a:t>‹#›</a:t>
            </a:fld>
            <a:endParaRPr lang="en-US"/>
          </a:p>
        </p:txBody>
      </p:sp>
    </p:spTree>
    <p:extLst>
      <p:ext uri="{BB962C8B-B14F-4D97-AF65-F5344CB8AC3E}">
        <p14:creationId xmlns:p14="http://schemas.microsoft.com/office/powerpoint/2010/main" val="292046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5F4E29-F314-A244-B2E2-5B40994CF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AFD6E29-924D-2141-A414-2B3AA8693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F3B34F-0B2C-1B4A-9088-70C61F051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B0050-24E6-0649-833B-D7FDE0907A64}" type="datetime1">
              <a:rPr lang="en-GB" smtClean="0"/>
              <a:t>03/02/2022</a:t>
            </a:fld>
            <a:endParaRPr lang="en-US"/>
          </a:p>
        </p:txBody>
      </p:sp>
      <p:sp>
        <p:nvSpPr>
          <p:cNvPr id="5" name="Footer Placeholder 4">
            <a:extLst>
              <a:ext uri="{FF2B5EF4-FFF2-40B4-BE49-F238E27FC236}">
                <a16:creationId xmlns:a16="http://schemas.microsoft.com/office/drawing/2014/main" id="{38D4A7A0-FBAD-8340-BF27-A0DA7896E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ACCD0F-9141-4A46-9D31-FBBCE56D63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AB84F-A14E-3443-884E-996D58E9A0EF}" type="slidenum">
              <a:rPr lang="en-US" smtClean="0"/>
              <a:t>‹#›</a:t>
            </a:fld>
            <a:endParaRPr lang="en-US"/>
          </a:p>
        </p:txBody>
      </p:sp>
    </p:spTree>
    <p:extLst>
      <p:ext uri="{BB962C8B-B14F-4D97-AF65-F5344CB8AC3E}">
        <p14:creationId xmlns:p14="http://schemas.microsoft.com/office/powerpoint/2010/main" val="3627192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st.github.com/csesmita/db3d1cf0b69f9e8717d801f9b51bdfd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52DA-78C2-344C-AEBB-CEAAFDDB4B4B}"/>
              </a:ext>
            </a:extLst>
          </p:cNvPr>
          <p:cNvSpPr>
            <a:spLocks noGrp="1"/>
          </p:cNvSpPr>
          <p:nvPr>
            <p:ph type="ctrTitle"/>
          </p:nvPr>
        </p:nvSpPr>
        <p:spPr>
          <a:xfrm>
            <a:off x="1415511" y="433953"/>
            <a:ext cx="9681275" cy="3791414"/>
          </a:xfrm>
        </p:spPr>
        <p:txBody>
          <a:bodyPr>
            <a:normAutofit/>
          </a:bodyPr>
          <a:lstStyle/>
          <a:p>
            <a:r>
              <a:rPr lang="en-GB" dirty="0"/>
              <a:t>How To Simulate Standard Workload Traces on Kubernetes Cluster</a:t>
            </a:r>
            <a:endParaRPr lang="en-GB" sz="4400" i="1" dirty="0"/>
          </a:p>
        </p:txBody>
      </p:sp>
      <p:sp>
        <p:nvSpPr>
          <p:cNvPr id="3" name="Subtitle 2">
            <a:extLst>
              <a:ext uri="{FF2B5EF4-FFF2-40B4-BE49-F238E27FC236}">
                <a16:creationId xmlns:a16="http://schemas.microsoft.com/office/drawing/2014/main" id="{3444CBD6-F4FE-9149-83C6-C350B4B5ECF2}"/>
              </a:ext>
            </a:extLst>
          </p:cNvPr>
          <p:cNvSpPr>
            <a:spLocks noGrp="1"/>
          </p:cNvSpPr>
          <p:nvPr>
            <p:ph type="subTitle" idx="1"/>
          </p:nvPr>
        </p:nvSpPr>
        <p:spPr>
          <a:xfrm>
            <a:off x="1524000" y="5147516"/>
            <a:ext cx="9144000" cy="1276531"/>
          </a:xfrm>
        </p:spPr>
        <p:txBody>
          <a:bodyPr>
            <a:normAutofit lnSpcReduction="10000"/>
          </a:bodyPr>
          <a:lstStyle/>
          <a:p>
            <a:r>
              <a:rPr lang="en-US" dirty="0" err="1"/>
              <a:t>Smita</a:t>
            </a:r>
            <a:r>
              <a:rPr lang="en-US" dirty="0"/>
              <a:t> Vijayakumar</a:t>
            </a:r>
          </a:p>
          <a:p>
            <a:r>
              <a:rPr lang="en-US" dirty="0"/>
              <a:t>3</a:t>
            </a:r>
            <a:r>
              <a:rPr lang="en-US" baseline="30000" dirty="0"/>
              <a:t>rd</a:t>
            </a:r>
            <a:r>
              <a:rPr lang="en-US" dirty="0"/>
              <a:t> Year PhD Student</a:t>
            </a:r>
          </a:p>
          <a:p>
            <a:r>
              <a:rPr lang="en-US" dirty="0"/>
              <a:t>Supervisor: Evangelia </a:t>
            </a:r>
            <a:r>
              <a:rPr lang="en-US" dirty="0" err="1"/>
              <a:t>Kalyvianaki</a:t>
            </a:r>
            <a:endParaRPr lang="en-US" dirty="0"/>
          </a:p>
        </p:txBody>
      </p:sp>
      <p:sp>
        <p:nvSpPr>
          <p:cNvPr id="4" name="Slide Number Placeholder 3">
            <a:extLst>
              <a:ext uri="{FF2B5EF4-FFF2-40B4-BE49-F238E27FC236}">
                <a16:creationId xmlns:a16="http://schemas.microsoft.com/office/drawing/2014/main" id="{CC7323AC-321F-2C48-A409-1D07A02EFEB2}"/>
              </a:ext>
            </a:extLst>
          </p:cNvPr>
          <p:cNvSpPr>
            <a:spLocks noGrp="1"/>
          </p:cNvSpPr>
          <p:nvPr>
            <p:ph type="sldNum" sz="quarter" idx="12"/>
          </p:nvPr>
        </p:nvSpPr>
        <p:spPr/>
        <p:txBody>
          <a:bodyPr/>
          <a:lstStyle/>
          <a:p>
            <a:fld id="{00CAB84F-A14E-3443-884E-996D58E9A0EF}" type="slidenum">
              <a:rPr lang="en-US" smtClean="0"/>
              <a:t>1</a:t>
            </a:fld>
            <a:endParaRPr lang="en-US"/>
          </a:p>
        </p:txBody>
      </p:sp>
    </p:spTree>
    <p:extLst>
      <p:ext uri="{BB962C8B-B14F-4D97-AF65-F5344CB8AC3E}">
        <p14:creationId xmlns:p14="http://schemas.microsoft.com/office/powerpoint/2010/main" val="2382492931"/>
      </p:ext>
    </p:extLst>
  </p:cSld>
  <p:clrMapOvr>
    <a:masterClrMapping/>
  </p:clrMapOvr>
  <mc:AlternateContent xmlns:mc="http://schemas.openxmlformats.org/markup-compatibility/2006" xmlns:p14="http://schemas.microsoft.com/office/powerpoint/2010/main">
    <mc:Choice Requires="p14">
      <p:transition spd="slow" p14:dur="2000" advTm="8358"/>
    </mc:Choice>
    <mc:Fallback xmlns="">
      <p:transition spd="slow" advTm="835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016B-2CB8-6F46-B487-DFCB935A82E5}"/>
              </a:ext>
            </a:extLst>
          </p:cNvPr>
          <p:cNvSpPr>
            <a:spLocks noGrp="1"/>
          </p:cNvSpPr>
          <p:nvPr>
            <p:ph type="title"/>
          </p:nvPr>
        </p:nvSpPr>
        <p:spPr>
          <a:xfrm>
            <a:off x="838200" y="1100138"/>
            <a:ext cx="10515600" cy="2852737"/>
          </a:xfrm>
        </p:spPr>
        <p:txBody>
          <a:bodyPr/>
          <a:lstStyle/>
          <a:p>
            <a:pPr algn="ctr"/>
            <a:r>
              <a:rPr lang="en-US" dirty="0"/>
              <a:t>Thank You!</a:t>
            </a:r>
          </a:p>
        </p:txBody>
      </p:sp>
      <p:sp>
        <p:nvSpPr>
          <p:cNvPr id="4" name="Slide Number Placeholder 3">
            <a:extLst>
              <a:ext uri="{FF2B5EF4-FFF2-40B4-BE49-F238E27FC236}">
                <a16:creationId xmlns:a16="http://schemas.microsoft.com/office/drawing/2014/main" id="{301FD737-1C7C-6946-A372-506E2A8CCD6B}"/>
              </a:ext>
            </a:extLst>
          </p:cNvPr>
          <p:cNvSpPr>
            <a:spLocks noGrp="1"/>
          </p:cNvSpPr>
          <p:nvPr>
            <p:ph type="sldNum" sz="quarter" idx="12"/>
          </p:nvPr>
        </p:nvSpPr>
        <p:spPr/>
        <p:txBody>
          <a:bodyPr/>
          <a:lstStyle/>
          <a:p>
            <a:fld id="{00CAB84F-A14E-3443-884E-996D58E9A0EF}" type="slidenum">
              <a:rPr lang="en-US" smtClean="0"/>
              <a:t>10</a:t>
            </a:fld>
            <a:endParaRPr lang="en-US"/>
          </a:p>
        </p:txBody>
      </p:sp>
    </p:spTree>
    <p:extLst>
      <p:ext uri="{BB962C8B-B14F-4D97-AF65-F5344CB8AC3E}">
        <p14:creationId xmlns:p14="http://schemas.microsoft.com/office/powerpoint/2010/main" val="4179667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D37F-73E9-A646-935B-D49D0A7B74A3}"/>
              </a:ext>
            </a:extLst>
          </p:cNvPr>
          <p:cNvSpPr>
            <a:spLocks noGrp="1"/>
          </p:cNvSpPr>
          <p:nvPr>
            <p:ph type="title"/>
          </p:nvPr>
        </p:nvSpPr>
        <p:spPr/>
        <p:txBody>
          <a:bodyPr/>
          <a:lstStyle/>
          <a:p>
            <a:r>
              <a:rPr lang="en-US" dirty="0"/>
              <a:t>Other Settings</a:t>
            </a:r>
          </a:p>
        </p:txBody>
      </p:sp>
      <p:sp>
        <p:nvSpPr>
          <p:cNvPr id="3" name="Content Placeholder 2">
            <a:extLst>
              <a:ext uri="{FF2B5EF4-FFF2-40B4-BE49-F238E27FC236}">
                <a16:creationId xmlns:a16="http://schemas.microsoft.com/office/drawing/2014/main" id="{C7BC77B1-85A4-DA47-AD3E-9F6445624297}"/>
              </a:ext>
            </a:extLst>
          </p:cNvPr>
          <p:cNvSpPr>
            <a:spLocks noGrp="1"/>
          </p:cNvSpPr>
          <p:nvPr>
            <p:ph idx="1"/>
          </p:nvPr>
        </p:nvSpPr>
        <p:spPr/>
        <p:txBody>
          <a:bodyPr/>
          <a:lstStyle/>
          <a:p>
            <a:pPr marL="0" indent="0">
              <a:buNone/>
            </a:pPr>
            <a:r>
              <a:rPr lang="en-US" dirty="0"/>
              <a:t>Kubernetes cluster parameters need to be adjusted –</a:t>
            </a:r>
          </a:p>
          <a:p>
            <a:pPr lvl="1"/>
            <a:r>
              <a:rPr lang="en-US" dirty="0"/>
              <a:t>Set Pod env variables.</a:t>
            </a:r>
          </a:p>
          <a:p>
            <a:pPr lvl="1"/>
            <a:r>
              <a:rPr lang="en-US" dirty="0"/>
              <a:t>Set docker credentials, if using Docker Hub.</a:t>
            </a:r>
          </a:p>
          <a:p>
            <a:pPr lvl="1"/>
            <a:r>
              <a:rPr lang="en-US" dirty="0"/>
              <a:t>Setting Job Backoff Limit.</a:t>
            </a:r>
          </a:p>
          <a:p>
            <a:pPr lvl="1"/>
            <a:r>
              <a:rPr lang="en-US" dirty="0"/>
              <a:t>Configuring GC of Pods</a:t>
            </a:r>
          </a:p>
          <a:p>
            <a:pPr lvl="1"/>
            <a:r>
              <a:rPr lang="en-US" dirty="0"/>
              <a:t>Configuring API Server rate limiting, etc.</a:t>
            </a:r>
          </a:p>
          <a:p>
            <a:endParaRPr lang="en-US" dirty="0"/>
          </a:p>
        </p:txBody>
      </p:sp>
      <p:sp>
        <p:nvSpPr>
          <p:cNvPr id="4" name="Slide Number Placeholder 3">
            <a:extLst>
              <a:ext uri="{FF2B5EF4-FFF2-40B4-BE49-F238E27FC236}">
                <a16:creationId xmlns:a16="http://schemas.microsoft.com/office/drawing/2014/main" id="{90F8EC93-FC81-854C-9294-02FF1133F589}"/>
              </a:ext>
            </a:extLst>
          </p:cNvPr>
          <p:cNvSpPr>
            <a:spLocks noGrp="1"/>
          </p:cNvSpPr>
          <p:nvPr>
            <p:ph type="sldNum" sz="quarter" idx="12"/>
          </p:nvPr>
        </p:nvSpPr>
        <p:spPr/>
        <p:txBody>
          <a:bodyPr/>
          <a:lstStyle/>
          <a:p>
            <a:fld id="{00CAB84F-A14E-3443-884E-996D58E9A0EF}" type="slidenum">
              <a:rPr lang="en-US" smtClean="0"/>
              <a:t>11</a:t>
            </a:fld>
            <a:endParaRPr lang="en-US"/>
          </a:p>
        </p:txBody>
      </p:sp>
    </p:spTree>
    <p:extLst>
      <p:ext uri="{BB962C8B-B14F-4D97-AF65-F5344CB8AC3E}">
        <p14:creationId xmlns:p14="http://schemas.microsoft.com/office/powerpoint/2010/main" val="353655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1FBA-C217-8545-8BF5-A4FBBD15B670}"/>
              </a:ext>
            </a:extLst>
          </p:cNvPr>
          <p:cNvSpPr>
            <a:spLocks noGrp="1"/>
          </p:cNvSpPr>
          <p:nvPr>
            <p:ph type="title"/>
          </p:nvPr>
        </p:nvSpPr>
        <p:spPr>
          <a:xfrm>
            <a:off x="838200" y="365125"/>
            <a:ext cx="10515600" cy="1197821"/>
          </a:xfrm>
        </p:spPr>
        <p:txBody>
          <a:bodyPr/>
          <a:lstStyle/>
          <a:p>
            <a:r>
              <a:rPr lang="en-US" dirty="0"/>
              <a:t>Problem Statement</a:t>
            </a:r>
          </a:p>
        </p:txBody>
      </p:sp>
      <p:pic>
        <p:nvPicPr>
          <p:cNvPr id="5" name="Picture 4" descr="Graphical user interface, text, application, email&#10;&#10;Description automatically generated">
            <a:extLst>
              <a:ext uri="{FF2B5EF4-FFF2-40B4-BE49-F238E27FC236}">
                <a16:creationId xmlns:a16="http://schemas.microsoft.com/office/drawing/2014/main" id="{19268E46-3A91-C44F-BA4E-6FA70A585DFA}"/>
              </a:ext>
            </a:extLst>
          </p:cNvPr>
          <p:cNvPicPr>
            <a:picLocks noChangeAspect="1"/>
          </p:cNvPicPr>
          <p:nvPr/>
        </p:nvPicPr>
        <p:blipFill>
          <a:blip r:embed="rId4"/>
          <a:stretch>
            <a:fillRect/>
          </a:stretch>
        </p:blipFill>
        <p:spPr>
          <a:xfrm>
            <a:off x="169864" y="1297955"/>
            <a:ext cx="6760855" cy="1938266"/>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3181CB2E-8585-8545-B726-3D77FEEA0E84}"/>
              </a:ext>
            </a:extLst>
          </p:cNvPr>
          <p:cNvPicPr>
            <a:picLocks noChangeAspect="1"/>
          </p:cNvPicPr>
          <p:nvPr/>
        </p:nvPicPr>
        <p:blipFill>
          <a:blip r:embed="rId5"/>
          <a:stretch>
            <a:fillRect/>
          </a:stretch>
        </p:blipFill>
        <p:spPr>
          <a:xfrm>
            <a:off x="5381626" y="3071812"/>
            <a:ext cx="6251574" cy="3125787"/>
          </a:xfrm>
          <a:prstGeom prst="rect">
            <a:avLst/>
          </a:prstGeom>
        </p:spPr>
      </p:pic>
      <p:pic>
        <p:nvPicPr>
          <p:cNvPr id="9" name="Picture 8" descr="Graphical user interface, application, website&#10;&#10;Description automatically generated">
            <a:extLst>
              <a:ext uri="{FF2B5EF4-FFF2-40B4-BE49-F238E27FC236}">
                <a16:creationId xmlns:a16="http://schemas.microsoft.com/office/drawing/2014/main" id="{5842EDDD-5A54-7E47-8251-D0566A90B9CE}"/>
              </a:ext>
            </a:extLst>
          </p:cNvPr>
          <p:cNvPicPr>
            <a:picLocks noChangeAspect="1"/>
          </p:cNvPicPr>
          <p:nvPr/>
        </p:nvPicPr>
        <p:blipFill>
          <a:blip r:embed="rId6"/>
          <a:stretch>
            <a:fillRect/>
          </a:stretch>
        </p:blipFill>
        <p:spPr>
          <a:xfrm>
            <a:off x="430212" y="3411341"/>
            <a:ext cx="5143500" cy="2751773"/>
          </a:xfrm>
          <a:prstGeom prst="rect">
            <a:avLst/>
          </a:prstGeom>
        </p:spPr>
      </p:pic>
      <p:pic>
        <p:nvPicPr>
          <p:cNvPr id="11" name="Picture 10" descr="Graphical user interface, application, Word&#10;&#10;Description automatically generated">
            <a:extLst>
              <a:ext uri="{FF2B5EF4-FFF2-40B4-BE49-F238E27FC236}">
                <a16:creationId xmlns:a16="http://schemas.microsoft.com/office/drawing/2014/main" id="{5691A0B2-F3A6-E547-B27A-197B51C7930A}"/>
              </a:ext>
            </a:extLst>
          </p:cNvPr>
          <p:cNvPicPr>
            <a:picLocks noChangeAspect="1"/>
          </p:cNvPicPr>
          <p:nvPr/>
        </p:nvPicPr>
        <p:blipFill>
          <a:blip r:embed="rId7"/>
          <a:stretch>
            <a:fillRect/>
          </a:stretch>
        </p:blipFill>
        <p:spPr>
          <a:xfrm>
            <a:off x="2367759" y="2284715"/>
            <a:ext cx="8501062" cy="3094357"/>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id="{B0DA77FC-4CE2-D048-8EDF-DFEE47BF7F72}"/>
              </a:ext>
            </a:extLst>
          </p:cNvPr>
          <p:cNvPicPr>
            <a:picLocks noChangeAspect="1"/>
          </p:cNvPicPr>
          <p:nvPr/>
        </p:nvPicPr>
        <p:blipFill>
          <a:blip r:embed="rId8"/>
          <a:stretch>
            <a:fillRect/>
          </a:stretch>
        </p:blipFill>
        <p:spPr>
          <a:xfrm>
            <a:off x="4173538" y="1743919"/>
            <a:ext cx="8018462" cy="3816126"/>
          </a:xfrm>
          <a:prstGeom prst="rect">
            <a:avLst/>
          </a:prstGeom>
        </p:spPr>
      </p:pic>
      <p:sp>
        <p:nvSpPr>
          <p:cNvPr id="18" name="Content Placeholder 2">
            <a:extLst>
              <a:ext uri="{FF2B5EF4-FFF2-40B4-BE49-F238E27FC236}">
                <a16:creationId xmlns:a16="http://schemas.microsoft.com/office/drawing/2014/main" id="{1AB0E577-D5C0-8648-82B9-C936FE62A6F2}"/>
              </a:ext>
            </a:extLst>
          </p:cNvPr>
          <p:cNvSpPr>
            <a:spLocks noGrp="1"/>
          </p:cNvSpPr>
          <p:nvPr>
            <p:ph idx="1"/>
          </p:nvPr>
        </p:nvSpPr>
        <p:spPr>
          <a:xfrm>
            <a:off x="169864" y="1157289"/>
            <a:ext cx="11852272" cy="5162860"/>
          </a:xfrm>
          <a:solidFill>
            <a:schemeClr val="bg1">
              <a:alpha val="85043"/>
            </a:schemeClr>
          </a:solidFill>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How can such workloads be simulated on a Kubernetes clusters?</a:t>
            </a:r>
          </a:p>
        </p:txBody>
      </p:sp>
      <p:sp>
        <p:nvSpPr>
          <p:cNvPr id="3" name="Slide Number Placeholder 2">
            <a:extLst>
              <a:ext uri="{FF2B5EF4-FFF2-40B4-BE49-F238E27FC236}">
                <a16:creationId xmlns:a16="http://schemas.microsoft.com/office/drawing/2014/main" id="{2073E3F4-5531-4642-88B5-35C23154C30C}"/>
              </a:ext>
            </a:extLst>
          </p:cNvPr>
          <p:cNvSpPr>
            <a:spLocks noGrp="1"/>
          </p:cNvSpPr>
          <p:nvPr>
            <p:ph type="sldNum" sz="quarter" idx="12"/>
          </p:nvPr>
        </p:nvSpPr>
        <p:spPr/>
        <p:txBody>
          <a:bodyPr/>
          <a:lstStyle/>
          <a:p>
            <a:fld id="{00CAB84F-A14E-3443-884E-996D58E9A0EF}" type="slidenum">
              <a:rPr lang="en-US" smtClean="0"/>
              <a:t>2</a:t>
            </a:fld>
            <a:endParaRPr lang="en-US"/>
          </a:p>
        </p:txBody>
      </p:sp>
    </p:spTree>
    <p:custDataLst>
      <p:tags r:id="rId1"/>
    </p:custDataLst>
    <p:extLst>
      <p:ext uri="{BB962C8B-B14F-4D97-AF65-F5344CB8AC3E}">
        <p14:creationId xmlns:p14="http://schemas.microsoft.com/office/powerpoint/2010/main" val="3648129892"/>
      </p:ext>
    </p:extLst>
  </p:cSld>
  <p:clrMapOvr>
    <a:masterClrMapping/>
  </p:clrMapOvr>
  <mc:AlternateContent xmlns:mc="http://schemas.openxmlformats.org/markup-compatibility/2006" xmlns:p14="http://schemas.microsoft.com/office/powerpoint/2010/main">
    <mc:Choice Requires="p14">
      <p:transition spd="slow" p14:dur="2000" advTm="99846"/>
    </mc:Choice>
    <mc:Fallback xmlns="">
      <p:transition spd="slow" advTm="9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8">
                                            <p:bg/>
                                          </p:spTgt>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1CD8-B4A4-4548-83CA-85FEF772D934}"/>
              </a:ext>
            </a:extLst>
          </p:cNvPr>
          <p:cNvSpPr>
            <a:spLocks noGrp="1"/>
          </p:cNvSpPr>
          <p:nvPr>
            <p:ph type="title"/>
          </p:nvPr>
        </p:nvSpPr>
        <p:spPr/>
        <p:txBody>
          <a:bodyPr/>
          <a:lstStyle/>
          <a:p>
            <a:r>
              <a:rPr lang="en-US" dirty="0"/>
              <a:t>Workload Files</a:t>
            </a:r>
          </a:p>
        </p:txBody>
      </p:sp>
      <p:sp>
        <p:nvSpPr>
          <p:cNvPr id="3" name="Content Placeholder 2">
            <a:extLst>
              <a:ext uri="{FF2B5EF4-FFF2-40B4-BE49-F238E27FC236}">
                <a16:creationId xmlns:a16="http://schemas.microsoft.com/office/drawing/2014/main" id="{88E1765D-B036-A34D-B404-2362D8D4048A}"/>
              </a:ext>
            </a:extLst>
          </p:cNvPr>
          <p:cNvSpPr>
            <a:spLocks noGrp="1"/>
          </p:cNvSpPr>
          <p:nvPr>
            <p:ph idx="1"/>
          </p:nvPr>
        </p:nvSpPr>
        <p:spPr/>
        <p:txBody>
          <a:bodyPr/>
          <a:lstStyle/>
          <a:p>
            <a:pPr marL="0" indent="0">
              <a:buNone/>
            </a:pPr>
            <a:r>
              <a:rPr lang="en-US" dirty="0"/>
              <a:t>Collection of requests.</a:t>
            </a:r>
          </a:p>
          <a:p>
            <a:pPr marL="0" indent="0">
              <a:buNone/>
            </a:pPr>
            <a:r>
              <a:rPr lang="en-US" dirty="0"/>
              <a:t>Each request is described by -</a:t>
            </a:r>
          </a:p>
          <a:p>
            <a:pPr marL="514350" indent="-514350">
              <a:buAutoNum type="arabicPeriod"/>
            </a:pPr>
            <a:r>
              <a:rPr lang="en-US" dirty="0"/>
              <a:t>Arrival Time</a:t>
            </a:r>
          </a:p>
          <a:p>
            <a:pPr marL="514350" indent="-514350">
              <a:buAutoNum type="arabicPeriod"/>
            </a:pPr>
            <a:r>
              <a:rPr lang="en-US" dirty="0"/>
              <a:t>Number of Tasks</a:t>
            </a:r>
          </a:p>
          <a:p>
            <a:pPr marL="514350" indent="-514350">
              <a:buAutoNum type="arabicPeriod"/>
            </a:pPr>
            <a:r>
              <a:rPr lang="en-US" dirty="0"/>
              <a:t>Estimated Task Running Time</a:t>
            </a:r>
          </a:p>
          <a:p>
            <a:pPr marL="514350" indent="-514350">
              <a:buAutoNum type="arabicPeriod"/>
            </a:pPr>
            <a:r>
              <a:rPr lang="en-US" dirty="0"/>
              <a:t>Actual Task Running Times []</a:t>
            </a:r>
          </a:p>
        </p:txBody>
      </p:sp>
      <p:pic>
        <p:nvPicPr>
          <p:cNvPr id="5" name="Picture 4">
            <a:extLst>
              <a:ext uri="{FF2B5EF4-FFF2-40B4-BE49-F238E27FC236}">
                <a16:creationId xmlns:a16="http://schemas.microsoft.com/office/drawing/2014/main" id="{E724ACE8-BB52-7546-981C-81CF91081643}"/>
              </a:ext>
            </a:extLst>
          </p:cNvPr>
          <p:cNvPicPr>
            <a:picLocks noChangeAspect="1"/>
          </p:cNvPicPr>
          <p:nvPr/>
        </p:nvPicPr>
        <p:blipFill>
          <a:blip r:embed="rId4"/>
          <a:stretch>
            <a:fillRect/>
          </a:stretch>
        </p:blipFill>
        <p:spPr>
          <a:xfrm>
            <a:off x="1417638" y="5048251"/>
            <a:ext cx="4927600" cy="279400"/>
          </a:xfrm>
          <a:prstGeom prst="rect">
            <a:avLst/>
          </a:prstGeom>
        </p:spPr>
      </p:pic>
      <p:pic>
        <p:nvPicPr>
          <p:cNvPr id="7" name="Picture 6">
            <a:extLst>
              <a:ext uri="{FF2B5EF4-FFF2-40B4-BE49-F238E27FC236}">
                <a16:creationId xmlns:a16="http://schemas.microsoft.com/office/drawing/2014/main" id="{07E67A3E-D78E-B740-B49E-E9AF4BA138AD}"/>
              </a:ext>
            </a:extLst>
          </p:cNvPr>
          <p:cNvPicPr>
            <a:picLocks noChangeAspect="1"/>
          </p:cNvPicPr>
          <p:nvPr/>
        </p:nvPicPr>
        <p:blipFill>
          <a:blip r:embed="rId5"/>
          <a:stretch>
            <a:fillRect/>
          </a:stretch>
        </p:blipFill>
        <p:spPr>
          <a:xfrm>
            <a:off x="1417638" y="5534819"/>
            <a:ext cx="6705600" cy="292100"/>
          </a:xfrm>
          <a:prstGeom prst="rect">
            <a:avLst/>
          </a:prstGeom>
        </p:spPr>
      </p:pic>
      <p:sp>
        <p:nvSpPr>
          <p:cNvPr id="4" name="Slide Number Placeholder 3">
            <a:extLst>
              <a:ext uri="{FF2B5EF4-FFF2-40B4-BE49-F238E27FC236}">
                <a16:creationId xmlns:a16="http://schemas.microsoft.com/office/drawing/2014/main" id="{DED81257-B058-AC43-A0DC-8FC96A0B75CE}"/>
              </a:ext>
            </a:extLst>
          </p:cNvPr>
          <p:cNvSpPr>
            <a:spLocks noGrp="1"/>
          </p:cNvSpPr>
          <p:nvPr>
            <p:ph type="sldNum" sz="quarter" idx="12"/>
          </p:nvPr>
        </p:nvSpPr>
        <p:spPr/>
        <p:txBody>
          <a:bodyPr/>
          <a:lstStyle/>
          <a:p>
            <a:fld id="{00CAB84F-A14E-3443-884E-996D58E9A0EF}" type="slidenum">
              <a:rPr lang="en-US" smtClean="0"/>
              <a:t>3</a:t>
            </a:fld>
            <a:endParaRPr lang="en-US"/>
          </a:p>
        </p:txBody>
      </p:sp>
    </p:spTree>
    <p:custDataLst>
      <p:tags r:id="rId1"/>
    </p:custDataLst>
    <p:extLst>
      <p:ext uri="{BB962C8B-B14F-4D97-AF65-F5344CB8AC3E}">
        <p14:creationId xmlns:p14="http://schemas.microsoft.com/office/powerpoint/2010/main" val="3630468789"/>
      </p:ext>
    </p:extLst>
  </p:cSld>
  <p:clrMapOvr>
    <a:masterClrMapping/>
  </p:clrMapOvr>
  <mc:AlternateContent xmlns:mc="http://schemas.openxmlformats.org/markup-compatibility/2006" xmlns:p14="http://schemas.microsoft.com/office/powerpoint/2010/main">
    <mc:Choice Requires="p14">
      <p:transition spd="slow" p14:dur="2000" advTm="59818"/>
    </mc:Choice>
    <mc:Fallback xmlns="">
      <p:transition spd="slow" advTm="598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EAD9-0A74-7442-BDF0-0188110BB4E1}"/>
              </a:ext>
            </a:extLst>
          </p:cNvPr>
          <p:cNvSpPr>
            <a:spLocks noGrp="1"/>
          </p:cNvSpPr>
          <p:nvPr>
            <p:ph type="title"/>
          </p:nvPr>
        </p:nvSpPr>
        <p:spPr/>
        <p:txBody>
          <a:bodyPr/>
          <a:lstStyle/>
          <a:p>
            <a:r>
              <a:rPr lang="en-US" dirty="0"/>
              <a:t>Mapping Requests To Kubernetes Jobs</a:t>
            </a:r>
          </a:p>
        </p:txBody>
      </p:sp>
      <p:sp>
        <p:nvSpPr>
          <p:cNvPr id="3" name="Content Placeholder 2">
            <a:extLst>
              <a:ext uri="{FF2B5EF4-FFF2-40B4-BE49-F238E27FC236}">
                <a16:creationId xmlns:a16="http://schemas.microsoft.com/office/drawing/2014/main" id="{26763BC5-898E-6B4C-9767-B8CA51060098}"/>
              </a:ext>
            </a:extLst>
          </p:cNvPr>
          <p:cNvSpPr>
            <a:spLocks noGrp="1"/>
          </p:cNvSpPr>
          <p:nvPr>
            <p:ph idx="1"/>
          </p:nvPr>
        </p:nvSpPr>
        <p:spPr/>
        <p:txBody>
          <a:bodyPr/>
          <a:lstStyle/>
          <a:p>
            <a:r>
              <a:rPr lang="en-US" dirty="0"/>
              <a:t>Kubernetes Job = Collection of Pods.</a:t>
            </a:r>
          </a:p>
          <a:p>
            <a:r>
              <a:rPr lang="en-US" dirty="0"/>
              <a:t>One Request translates to one Kubernetes Job.</a:t>
            </a:r>
          </a:p>
          <a:p>
            <a:r>
              <a:rPr lang="en-US" dirty="0"/>
              <a:t>Number of Pods in Job = Number of Tasks in Request</a:t>
            </a:r>
          </a:p>
          <a:p>
            <a:r>
              <a:rPr lang="en-US" dirty="0"/>
              <a:t>Jobs triggered at arrival times.</a:t>
            </a:r>
          </a:p>
          <a:p>
            <a:endParaRPr lang="en-US" dirty="0"/>
          </a:p>
          <a:p>
            <a:r>
              <a:rPr lang="en-US" dirty="0"/>
              <a:t>1:1 Request &lt;-&gt; Job</a:t>
            </a:r>
          </a:p>
          <a:p>
            <a:r>
              <a:rPr lang="en-US" dirty="0"/>
              <a:t>1:1 Work Item &lt;-&gt; Pod</a:t>
            </a:r>
          </a:p>
        </p:txBody>
      </p:sp>
      <p:sp>
        <p:nvSpPr>
          <p:cNvPr id="4" name="Slide Number Placeholder 3">
            <a:extLst>
              <a:ext uri="{FF2B5EF4-FFF2-40B4-BE49-F238E27FC236}">
                <a16:creationId xmlns:a16="http://schemas.microsoft.com/office/drawing/2014/main" id="{02BE579A-4CB5-8447-889B-BF09468CC4E1}"/>
              </a:ext>
            </a:extLst>
          </p:cNvPr>
          <p:cNvSpPr>
            <a:spLocks noGrp="1"/>
          </p:cNvSpPr>
          <p:nvPr>
            <p:ph type="sldNum" sz="quarter" idx="12"/>
          </p:nvPr>
        </p:nvSpPr>
        <p:spPr/>
        <p:txBody>
          <a:bodyPr/>
          <a:lstStyle/>
          <a:p>
            <a:fld id="{00CAB84F-A14E-3443-884E-996D58E9A0EF}" type="slidenum">
              <a:rPr lang="en-US" smtClean="0"/>
              <a:t>4</a:t>
            </a:fld>
            <a:endParaRPr lang="en-US"/>
          </a:p>
        </p:txBody>
      </p:sp>
    </p:spTree>
    <p:extLst>
      <p:ext uri="{BB962C8B-B14F-4D97-AF65-F5344CB8AC3E}">
        <p14:creationId xmlns:p14="http://schemas.microsoft.com/office/powerpoint/2010/main" val="3339327312"/>
      </p:ext>
    </p:extLst>
  </p:cSld>
  <p:clrMapOvr>
    <a:masterClrMapping/>
  </p:clrMapOvr>
  <mc:AlternateContent xmlns:mc="http://schemas.openxmlformats.org/markup-compatibility/2006" xmlns:p14="http://schemas.microsoft.com/office/powerpoint/2010/main">
    <mc:Choice Requires="p14">
      <p:transition spd="slow" p14:dur="2000" advTm="45618"/>
    </mc:Choice>
    <mc:Fallback xmlns="">
      <p:transition spd="slow" advTm="4561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3FB2-94C3-3C42-B003-E61D666107D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CEC4A66-2804-A948-8DF9-4C9EAF6DA0F2}"/>
              </a:ext>
            </a:extLst>
          </p:cNvPr>
          <p:cNvSpPr>
            <a:spLocks noGrp="1"/>
          </p:cNvSpPr>
          <p:nvPr>
            <p:ph idx="1"/>
          </p:nvPr>
        </p:nvSpPr>
        <p:spPr>
          <a:xfrm>
            <a:off x="838200" y="1690688"/>
            <a:ext cx="10515600" cy="4802188"/>
          </a:xfrm>
        </p:spPr>
        <p:txBody>
          <a:bodyPr>
            <a:normAutofit/>
          </a:bodyPr>
          <a:lstStyle/>
          <a:p>
            <a:pPr marL="0" indent="0">
              <a:buNone/>
            </a:pPr>
            <a:r>
              <a:rPr lang="en-US" b="1" dirty="0"/>
              <a:t>Setup</a:t>
            </a:r>
          </a:p>
          <a:p>
            <a:r>
              <a:rPr lang="en-US" dirty="0"/>
              <a:t>Start a Work Queue (REDIS)</a:t>
            </a:r>
          </a:p>
          <a:p>
            <a:r>
              <a:rPr lang="en-US" dirty="0"/>
              <a:t>Insert Task Durations from workload file into the Queue</a:t>
            </a:r>
          </a:p>
          <a:p>
            <a:pPr lvl="1"/>
            <a:r>
              <a:rPr lang="en-US" dirty="0"/>
              <a:t>Example - job1[2.345, 3.456, 4.567], job2[...], …</a:t>
            </a:r>
          </a:p>
          <a:p>
            <a:r>
              <a:rPr lang="en-US" dirty="0"/>
              <a:t>Create image that consumes the list against the request id. </a:t>
            </a:r>
          </a:p>
          <a:p>
            <a:r>
              <a:rPr lang="en-US" dirty="0"/>
              <a:t>Create Job Template that uses Image. </a:t>
            </a:r>
          </a:p>
          <a:p>
            <a:pPr lvl="1"/>
            <a:r>
              <a:rPr lang="en-US" dirty="0"/>
              <a:t>Identifiers like $JOBID, $NUM_TASKS</a:t>
            </a:r>
          </a:p>
        </p:txBody>
      </p:sp>
      <p:sp>
        <p:nvSpPr>
          <p:cNvPr id="4" name="Slide Number Placeholder 3">
            <a:extLst>
              <a:ext uri="{FF2B5EF4-FFF2-40B4-BE49-F238E27FC236}">
                <a16:creationId xmlns:a16="http://schemas.microsoft.com/office/drawing/2014/main" id="{12DA303A-1492-3845-A51B-6C45D90E2E90}"/>
              </a:ext>
            </a:extLst>
          </p:cNvPr>
          <p:cNvSpPr>
            <a:spLocks noGrp="1"/>
          </p:cNvSpPr>
          <p:nvPr>
            <p:ph type="sldNum" sz="quarter" idx="12"/>
          </p:nvPr>
        </p:nvSpPr>
        <p:spPr/>
        <p:txBody>
          <a:bodyPr/>
          <a:lstStyle/>
          <a:p>
            <a:fld id="{00CAB84F-A14E-3443-884E-996D58E9A0EF}" type="slidenum">
              <a:rPr lang="en-US" smtClean="0"/>
              <a:t>5</a:t>
            </a:fld>
            <a:endParaRPr lang="en-US"/>
          </a:p>
        </p:txBody>
      </p:sp>
    </p:spTree>
    <p:extLst>
      <p:ext uri="{BB962C8B-B14F-4D97-AF65-F5344CB8AC3E}">
        <p14:creationId xmlns:p14="http://schemas.microsoft.com/office/powerpoint/2010/main" val="123869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3FB2-94C3-3C42-B003-E61D666107D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CEC4A66-2804-A948-8DF9-4C9EAF6DA0F2}"/>
              </a:ext>
            </a:extLst>
          </p:cNvPr>
          <p:cNvSpPr>
            <a:spLocks noGrp="1"/>
          </p:cNvSpPr>
          <p:nvPr>
            <p:ph idx="1"/>
          </p:nvPr>
        </p:nvSpPr>
        <p:spPr>
          <a:xfrm>
            <a:off x="838200" y="1828800"/>
            <a:ext cx="10515600" cy="4664076"/>
          </a:xfrm>
        </p:spPr>
        <p:txBody>
          <a:bodyPr>
            <a:normAutofit/>
          </a:bodyPr>
          <a:lstStyle/>
          <a:p>
            <a:pPr marL="0" indent="0">
              <a:buNone/>
            </a:pPr>
            <a:r>
              <a:rPr lang="en-US" b="1" dirty="0"/>
              <a:t>For Each Request -</a:t>
            </a:r>
          </a:p>
          <a:p>
            <a:r>
              <a:rPr lang="en-US" dirty="0"/>
              <a:t>From Job Template -&gt; Create Individual Job Manifests.</a:t>
            </a:r>
          </a:p>
          <a:p>
            <a:pPr lvl="1"/>
            <a:r>
              <a:rPr lang="en-US" dirty="0"/>
              <a:t>Replace $JOBID, $NUM_TASKS from workload file.</a:t>
            </a:r>
          </a:p>
          <a:p>
            <a:r>
              <a:rPr lang="en-US" dirty="0"/>
              <a:t>Apply Job Manifest at the Arrival Time of Request.</a:t>
            </a:r>
          </a:p>
          <a:p>
            <a:pPr lvl="1"/>
            <a:r>
              <a:rPr lang="en-US" dirty="0"/>
              <a:t>Each pod picks up one unit of work from the queue.</a:t>
            </a:r>
          </a:p>
          <a:p>
            <a:pPr lvl="1"/>
            <a:r>
              <a:rPr lang="en-US" dirty="0"/>
              <a:t>Example – For job 1, 3 pods do something for durations [2.345, 3.456, 4.567].</a:t>
            </a:r>
          </a:p>
          <a:p>
            <a:endParaRPr lang="en-US" dirty="0"/>
          </a:p>
        </p:txBody>
      </p:sp>
      <p:sp>
        <p:nvSpPr>
          <p:cNvPr id="4" name="Slide Number Placeholder 3">
            <a:extLst>
              <a:ext uri="{FF2B5EF4-FFF2-40B4-BE49-F238E27FC236}">
                <a16:creationId xmlns:a16="http://schemas.microsoft.com/office/drawing/2014/main" id="{12DA303A-1492-3845-A51B-6C45D90E2E90}"/>
              </a:ext>
            </a:extLst>
          </p:cNvPr>
          <p:cNvSpPr>
            <a:spLocks noGrp="1"/>
          </p:cNvSpPr>
          <p:nvPr>
            <p:ph type="sldNum" sz="quarter" idx="12"/>
          </p:nvPr>
        </p:nvSpPr>
        <p:spPr/>
        <p:txBody>
          <a:bodyPr/>
          <a:lstStyle/>
          <a:p>
            <a:fld id="{00CAB84F-A14E-3443-884E-996D58E9A0EF}" type="slidenum">
              <a:rPr lang="en-US" smtClean="0"/>
              <a:t>6</a:t>
            </a:fld>
            <a:endParaRPr lang="en-US"/>
          </a:p>
        </p:txBody>
      </p:sp>
    </p:spTree>
    <p:extLst>
      <p:ext uri="{BB962C8B-B14F-4D97-AF65-F5344CB8AC3E}">
        <p14:creationId xmlns:p14="http://schemas.microsoft.com/office/powerpoint/2010/main" val="68615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78D42F-789C-284A-BABB-C36BACA036D3}"/>
              </a:ext>
            </a:extLst>
          </p:cNvPr>
          <p:cNvSpPr>
            <a:spLocks noGrp="1"/>
          </p:cNvSpPr>
          <p:nvPr>
            <p:ph type="sldNum" sz="quarter" idx="12"/>
          </p:nvPr>
        </p:nvSpPr>
        <p:spPr/>
        <p:txBody>
          <a:bodyPr/>
          <a:lstStyle/>
          <a:p>
            <a:fld id="{00CAB84F-A14E-3443-884E-996D58E9A0EF}" type="slidenum">
              <a:rPr lang="en-US" smtClean="0"/>
              <a:t>7</a:t>
            </a:fld>
            <a:endParaRPr lang="en-US"/>
          </a:p>
        </p:txBody>
      </p:sp>
      <p:pic>
        <p:nvPicPr>
          <p:cNvPr id="12" name="Picture 11" descr="Icon&#10;&#10;Description automatically generated">
            <a:extLst>
              <a:ext uri="{FF2B5EF4-FFF2-40B4-BE49-F238E27FC236}">
                <a16:creationId xmlns:a16="http://schemas.microsoft.com/office/drawing/2014/main" id="{7B29DB6D-6C14-474A-8C44-C8240181993D}"/>
              </a:ext>
            </a:extLst>
          </p:cNvPr>
          <p:cNvPicPr>
            <a:picLocks noChangeAspect="1"/>
          </p:cNvPicPr>
          <p:nvPr/>
        </p:nvPicPr>
        <p:blipFill>
          <a:blip r:embed="rId3"/>
          <a:stretch>
            <a:fillRect/>
          </a:stretch>
        </p:blipFill>
        <p:spPr>
          <a:xfrm>
            <a:off x="363621" y="623636"/>
            <a:ext cx="1231900" cy="1638300"/>
          </a:xfrm>
          <a:prstGeom prst="rect">
            <a:avLst/>
          </a:prstGeom>
        </p:spPr>
      </p:pic>
      <p:pic>
        <p:nvPicPr>
          <p:cNvPr id="14" name="Picture 13" descr="A picture containing text, envelope, stationary&#10;&#10;Description automatically generated">
            <a:extLst>
              <a:ext uri="{FF2B5EF4-FFF2-40B4-BE49-F238E27FC236}">
                <a16:creationId xmlns:a16="http://schemas.microsoft.com/office/drawing/2014/main" id="{25503479-9A5E-1A4B-ACA2-A91D68798F6E}"/>
              </a:ext>
            </a:extLst>
          </p:cNvPr>
          <p:cNvPicPr>
            <a:picLocks noChangeAspect="1"/>
          </p:cNvPicPr>
          <p:nvPr/>
        </p:nvPicPr>
        <p:blipFill>
          <a:blip r:embed="rId4"/>
          <a:stretch>
            <a:fillRect/>
          </a:stretch>
        </p:blipFill>
        <p:spPr>
          <a:xfrm>
            <a:off x="10465578" y="2468319"/>
            <a:ext cx="1165603" cy="1165603"/>
          </a:xfrm>
          <a:prstGeom prst="rect">
            <a:avLst/>
          </a:prstGeom>
        </p:spPr>
      </p:pic>
      <p:pic>
        <p:nvPicPr>
          <p:cNvPr id="8" name="Picture 7" descr="A picture containing text, jack, electronics&#10;&#10;Description automatically generated">
            <a:extLst>
              <a:ext uri="{FF2B5EF4-FFF2-40B4-BE49-F238E27FC236}">
                <a16:creationId xmlns:a16="http://schemas.microsoft.com/office/drawing/2014/main" id="{EE5173BC-3292-E54D-AAEB-FBDE3937B8D8}"/>
              </a:ext>
            </a:extLst>
          </p:cNvPr>
          <p:cNvPicPr>
            <a:picLocks noChangeAspect="1"/>
          </p:cNvPicPr>
          <p:nvPr/>
        </p:nvPicPr>
        <p:blipFill>
          <a:blip r:embed="rId5"/>
          <a:stretch>
            <a:fillRect/>
          </a:stretch>
        </p:blipFill>
        <p:spPr>
          <a:xfrm>
            <a:off x="2441968" y="710206"/>
            <a:ext cx="7407885" cy="3914503"/>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18F81804-FA47-F94E-A745-E9EF21751D5B}"/>
              </a:ext>
            </a:extLst>
          </p:cNvPr>
          <p:cNvPicPr>
            <a:picLocks noChangeAspect="1"/>
          </p:cNvPicPr>
          <p:nvPr/>
        </p:nvPicPr>
        <p:blipFill>
          <a:blip r:embed="rId6"/>
          <a:stretch>
            <a:fillRect/>
          </a:stretch>
        </p:blipFill>
        <p:spPr>
          <a:xfrm>
            <a:off x="3937172" y="822422"/>
            <a:ext cx="4165866" cy="1439514"/>
          </a:xfrm>
          <a:prstGeom prst="rect">
            <a:avLst/>
          </a:prstGeom>
        </p:spPr>
      </p:pic>
      <p:sp>
        <p:nvSpPr>
          <p:cNvPr id="15" name="Right Arrow 14">
            <a:extLst>
              <a:ext uri="{FF2B5EF4-FFF2-40B4-BE49-F238E27FC236}">
                <a16:creationId xmlns:a16="http://schemas.microsoft.com/office/drawing/2014/main" id="{A32B4177-75D3-CA44-99CA-5699BB4FCE6C}"/>
              </a:ext>
            </a:extLst>
          </p:cNvPr>
          <p:cNvSpPr/>
          <p:nvPr/>
        </p:nvSpPr>
        <p:spPr>
          <a:xfrm>
            <a:off x="1536207" y="1306810"/>
            <a:ext cx="2150994" cy="378291"/>
          </a:xfrm>
          <a:prstGeom prst="rightArrow">
            <a:avLst/>
          </a:prstGeom>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Shape&#10;&#10;Description automatically generated">
            <a:extLst>
              <a:ext uri="{FF2B5EF4-FFF2-40B4-BE49-F238E27FC236}">
                <a16:creationId xmlns:a16="http://schemas.microsoft.com/office/drawing/2014/main" id="{A814F44E-3AE5-6449-AAE4-B0BFB869B782}"/>
              </a:ext>
            </a:extLst>
          </p:cNvPr>
          <p:cNvPicPr>
            <a:picLocks noChangeAspect="1"/>
          </p:cNvPicPr>
          <p:nvPr/>
        </p:nvPicPr>
        <p:blipFill>
          <a:blip r:embed="rId7"/>
          <a:stretch>
            <a:fillRect/>
          </a:stretch>
        </p:blipFill>
        <p:spPr>
          <a:xfrm>
            <a:off x="10355634" y="595610"/>
            <a:ext cx="1422400" cy="1422400"/>
          </a:xfrm>
          <a:prstGeom prst="rect">
            <a:avLst/>
          </a:prstGeom>
        </p:spPr>
      </p:pic>
      <p:pic>
        <p:nvPicPr>
          <p:cNvPr id="22" name="Picture 21" descr="A picture containing text&#10;&#10;Description automatically generated">
            <a:extLst>
              <a:ext uri="{FF2B5EF4-FFF2-40B4-BE49-F238E27FC236}">
                <a16:creationId xmlns:a16="http://schemas.microsoft.com/office/drawing/2014/main" id="{0F175828-6ED5-3B40-895A-120DF00007CB}"/>
              </a:ext>
            </a:extLst>
          </p:cNvPr>
          <p:cNvPicPr>
            <a:picLocks noChangeAspect="1"/>
          </p:cNvPicPr>
          <p:nvPr/>
        </p:nvPicPr>
        <p:blipFill>
          <a:blip r:embed="rId8"/>
          <a:stretch>
            <a:fillRect/>
          </a:stretch>
        </p:blipFill>
        <p:spPr>
          <a:xfrm>
            <a:off x="4959359" y="4977440"/>
            <a:ext cx="2121493" cy="1880560"/>
          </a:xfrm>
          <a:prstGeom prst="rect">
            <a:avLst/>
          </a:prstGeom>
        </p:spPr>
      </p:pic>
      <p:cxnSp>
        <p:nvCxnSpPr>
          <p:cNvPr id="28" name="Elbow Connector 27">
            <a:extLst>
              <a:ext uri="{FF2B5EF4-FFF2-40B4-BE49-F238E27FC236}">
                <a16:creationId xmlns:a16="http://schemas.microsoft.com/office/drawing/2014/main" id="{0DFB7AAA-4AB3-D245-BCEF-B254FFBF9E1B}"/>
              </a:ext>
            </a:extLst>
          </p:cNvPr>
          <p:cNvCxnSpPr>
            <a:cxnSpLocks/>
          </p:cNvCxnSpPr>
          <p:nvPr/>
        </p:nvCxnSpPr>
        <p:spPr>
          <a:xfrm rot="10800000" flipV="1">
            <a:off x="7232642" y="3961494"/>
            <a:ext cx="3882186" cy="1620422"/>
          </a:xfrm>
          <a:prstGeom prst="bentConnector3">
            <a:avLst>
              <a:gd name="adj1" fmla="val 826"/>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2" name="Down Arrow 41">
            <a:extLst>
              <a:ext uri="{FF2B5EF4-FFF2-40B4-BE49-F238E27FC236}">
                <a16:creationId xmlns:a16="http://schemas.microsoft.com/office/drawing/2014/main" id="{ACE4E1CB-33FA-0140-B106-2CDBE9E056B8}"/>
              </a:ext>
            </a:extLst>
          </p:cNvPr>
          <p:cNvSpPr/>
          <p:nvPr/>
        </p:nvSpPr>
        <p:spPr>
          <a:xfrm>
            <a:off x="5774314" y="3999032"/>
            <a:ext cx="743190" cy="978408"/>
          </a:xfrm>
          <a:prstGeom prst="downArrow">
            <a:avLst/>
          </a:prstGeom>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Icon&#10;&#10;Description automatically generated with medium confidence">
            <a:extLst>
              <a:ext uri="{FF2B5EF4-FFF2-40B4-BE49-F238E27FC236}">
                <a16:creationId xmlns:a16="http://schemas.microsoft.com/office/drawing/2014/main" id="{98174C39-BBE1-004D-844A-C42292BC344C}"/>
              </a:ext>
            </a:extLst>
          </p:cNvPr>
          <p:cNvPicPr>
            <a:picLocks noChangeAspect="1"/>
          </p:cNvPicPr>
          <p:nvPr/>
        </p:nvPicPr>
        <p:blipFill>
          <a:blip r:embed="rId9"/>
          <a:stretch>
            <a:fillRect/>
          </a:stretch>
        </p:blipFill>
        <p:spPr>
          <a:xfrm>
            <a:off x="3751763" y="3177877"/>
            <a:ext cx="4788293" cy="861204"/>
          </a:xfrm>
          <a:prstGeom prst="rect">
            <a:avLst/>
          </a:prstGeom>
        </p:spPr>
      </p:pic>
      <p:sp>
        <p:nvSpPr>
          <p:cNvPr id="45" name="Right Arrow 44">
            <a:extLst>
              <a:ext uri="{FF2B5EF4-FFF2-40B4-BE49-F238E27FC236}">
                <a16:creationId xmlns:a16="http://schemas.microsoft.com/office/drawing/2014/main" id="{4CC9AA22-F385-054C-BC71-437D19B6ADBE}"/>
              </a:ext>
            </a:extLst>
          </p:cNvPr>
          <p:cNvSpPr/>
          <p:nvPr/>
        </p:nvSpPr>
        <p:spPr>
          <a:xfrm rot="16200000">
            <a:off x="5662713" y="2435045"/>
            <a:ext cx="966392" cy="603152"/>
          </a:xfrm>
          <a:prstGeom prst="rightArrow">
            <a:avLst/>
          </a:prstGeom>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Elbow Connector 45">
            <a:extLst>
              <a:ext uri="{FF2B5EF4-FFF2-40B4-BE49-F238E27FC236}">
                <a16:creationId xmlns:a16="http://schemas.microsoft.com/office/drawing/2014/main" id="{86E4DC49-7B6A-B64B-A505-0E04563B7AD3}"/>
              </a:ext>
            </a:extLst>
          </p:cNvPr>
          <p:cNvCxnSpPr>
            <a:cxnSpLocks/>
          </p:cNvCxnSpPr>
          <p:nvPr/>
        </p:nvCxnSpPr>
        <p:spPr>
          <a:xfrm rot="10800000">
            <a:off x="930443" y="2468319"/>
            <a:ext cx="3801979" cy="3113598"/>
          </a:xfrm>
          <a:prstGeom prst="bentConnector3">
            <a:avLst>
              <a:gd name="adj1" fmla="val 99367"/>
            </a:avLst>
          </a:prstGeom>
          <a:ln w="63500">
            <a:headEnd type="triangle"/>
            <a:tailEnd type="none"/>
          </a:ln>
          <a:scene3d>
            <a:camera prst="orthographicFront">
              <a:rot lat="0" lon="20699996" rev="0"/>
            </a:camera>
            <a:lightRig rig="threePt" dir="t"/>
          </a:scene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60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8"/>
                                        </p:tgtEl>
                                        <p:attrNameLst>
                                          <p:attrName>style.opacity</p:attrName>
                                        </p:attrNameLst>
                                      </p:cBhvr>
                                      <p:to>
                                        <p:strVal val="0.5"/>
                                      </p:to>
                                    </p:set>
                                    <p:animEffect filter="image" prLst="opacity: 0.5">
                                      <p:cBhvr rctx="IE">
                                        <p:cTn id="7" dur="indefinite"/>
                                        <p:tgtEl>
                                          <p:spTgt spid="8"/>
                                        </p:tgtEl>
                                      </p:cBhvr>
                                    </p:animEffec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4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1"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5AFB-0FF0-2A42-8042-940DF7B59FB2}"/>
              </a:ext>
            </a:extLst>
          </p:cNvPr>
          <p:cNvSpPr>
            <a:spLocks noGrp="1"/>
          </p:cNvSpPr>
          <p:nvPr>
            <p:ph type="title"/>
          </p:nvPr>
        </p:nvSpPr>
        <p:spPr/>
        <p:txBody>
          <a:bodyPr/>
          <a:lstStyle/>
          <a:p>
            <a:r>
              <a:rPr lang="en-US" dirty="0"/>
              <a:t>Solution – A Hybrid Job Pattern</a:t>
            </a:r>
          </a:p>
        </p:txBody>
      </p:sp>
      <p:sp>
        <p:nvSpPr>
          <p:cNvPr id="3" name="Content Placeholder 2">
            <a:extLst>
              <a:ext uri="{FF2B5EF4-FFF2-40B4-BE49-F238E27FC236}">
                <a16:creationId xmlns:a16="http://schemas.microsoft.com/office/drawing/2014/main" id="{834075F8-7ACA-1447-9582-72DE44D7D89B}"/>
              </a:ext>
            </a:extLst>
          </p:cNvPr>
          <p:cNvSpPr>
            <a:spLocks noGrp="1"/>
          </p:cNvSpPr>
          <p:nvPr>
            <p:ph idx="1"/>
          </p:nvPr>
        </p:nvSpPr>
        <p:spPr/>
        <p:txBody>
          <a:bodyPr/>
          <a:lstStyle/>
          <a:p>
            <a:pPr marL="0" indent="0">
              <a:buNone/>
            </a:pPr>
            <a:r>
              <a:rPr lang="en-US" dirty="0"/>
              <a:t>Combination of 3 Job Patterns.</a:t>
            </a:r>
          </a:p>
          <a:p>
            <a:pPr lvl="1"/>
            <a:r>
              <a:rPr lang="en-US" dirty="0"/>
              <a:t>https://</a:t>
            </a:r>
            <a:r>
              <a:rPr lang="en-US" dirty="0" err="1"/>
              <a:t>kubernetes.io</a:t>
            </a:r>
            <a:r>
              <a:rPr lang="en-US" dirty="0"/>
              <a:t>/docs/concepts/workloads/controllers/job/</a:t>
            </a:r>
          </a:p>
          <a:p>
            <a:pPr lvl="1"/>
            <a:endParaRPr lang="en-US" dirty="0"/>
          </a:p>
        </p:txBody>
      </p:sp>
      <p:sp>
        <p:nvSpPr>
          <p:cNvPr id="4" name="Slide Number Placeholder 3">
            <a:extLst>
              <a:ext uri="{FF2B5EF4-FFF2-40B4-BE49-F238E27FC236}">
                <a16:creationId xmlns:a16="http://schemas.microsoft.com/office/drawing/2014/main" id="{ADE7EA5C-9B93-9E4D-B852-B17EB577EACF}"/>
              </a:ext>
            </a:extLst>
          </p:cNvPr>
          <p:cNvSpPr>
            <a:spLocks noGrp="1"/>
          </p:cNvSpPr>
          <p:nvPr>
            <p:ph type="sldNum" sz="quarter" idx="12"/>
          </p:nvPr>
        </p:nvSpPr>
        <p:spPr/>
        <p:txBody>
          <a:bodyPr/>
          <a:lstStyle/>
          <a:p>
            <a:fld id="{00CAB84F-A14E-3443-884E-996D58E9A0EF}" type="slidenum">
              <a:rPr lang="en-US" smtClean="0"/>
              <a:t>8</a:t>
            </a:fld>
            <a:endParaRPr lang="en-US"/>
          </a:p>
        </p:txBody>
      </p:sp>
    </p:spTree>
    <p:extLst>
      <p:ext uri="{BB962C8B-B14F-4D97-AF65-F5344CB8AC3E}">
        <p14:creationId xmlns:p14="http://schemas.microsoft.com/office/powerpoint/2010/main" val="3061844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F5DA-571C-5745-9007-9A81305F399C}"/>
              </a:ext>
            </a:extLst>
          </p:cNvPr>
          <p:cNvSpPr>
            <a:spLocks noGrp="1"/>
          </p:cNvSpPr>
          <p:nvPr>
            <p:ph type="title"/>
          </p:nvPr>
        </p:nvSpPr>
        <p:spPr/>
        <p:txBody>
          <a:bodyPr/>
          <a:lstStyle/>
          <a:p>
            <a:r>
              <a:rPr lang="en-US" dirty="0"/>
              <a:t>More Information – Code On Gist</a:t>
            </a:r>
          </a:p>
        </p:txBody>
      </p:sp>
      <p:sp>
        <p:nvSpPr>
          <p:cNvPr id="3" name="Content Placeholder 2">
            <a:extLst>
              <a:ext uri="{FF2B5EF4-FFF2-40B4-BE49-F238E27FC236}">
                <a16:creationId xmlns:a16="http://schemas.microsoft.com/office/drawing/2014/main" id="{2BF32112-E4CE-D84C-9B68-09FF80AB3702}"/>
              </a:ext>
            </a:extLst>
          </p:cNvPr>
          <p:cNvSpPr>
            <a:spLocks noGrp="1"/>
          </p:cNvSpPr>
          <p:nvPr>
            <p:ph idx="1"/>
          </p:nvPr>
        </p:nvSpPr>
        <p:spPr>
          <a:xfrm>
            <a:off x="838200" y="1872120"/>
            <a:ext cx="11198817" cy="4351338"/>
          </a:xfrm>
        </p:spPr>
        <p:txBody>
          <a:bodyPr/>
          <a:lstStyle/>
          <a:p>
            <a:pPr marL="0" indent="0">
              <a:buNone/>
            </a:pPr>
            <a:r>
              <a:rPr lang="en-US" dirty="0">
                <a:hlinkClick r:id="rId3"/>
              </a:rPr>
              <a:t>https://gist.github.com/csesmita/db3d1cf0b69f9e8717d801f9b51bdfd2</a:t>
            </a:r>
            <a:endParaRPr lang="en-US" dirty="0"/>
          </a:p>
          <a:p>
            <a:pPr marL="0" indent="0">
              <a:buNone/>
            </a:pPr>
            <a:r>
              <a:rPr lang="en-US" dirty="0"/>
              <a:t>Includes –</a:t>
            </a:r>
          </a:p>
          <a:p>
            <a:r>
              <a:rPr lang="en-US" dirty="0"/>
              <a:t>Job Template - </a:t>
            </a:r>
            <a:r>
              <a:rPr lang="en-US" dirty="0" err="1"/>
              <a:t>yaml</a:t>
            </a:r>
            <a:r>
              <a:rPr lang="en-US" dirty="0"/>
              <a:t> </a:t>
            </a:r>
          </a:p>
          <a:p>
            <a:r>
              <a:rPr lang="en-US" dirty="0"/>
              <a:t>Job Setup, Generation and Processing Script – Python </a:t>
            </a:r>
          </a:p>
          <a:p>
            <a:pPr marL="0" indent="0">
              <a:buNone/>
            </a:pPr>
            <a:endParaRPr lang="en-US" dirty="0"/>
          </a:p>
        </p:txBody>
      </p:sp>
      <p:sp>
        <p:nvSpPr>
          <p:cNvPr id="5" name="Slide Number Placeholder 4">
            <a:extLst>
              <a:ext uri="{FF2B5EF4-FFF2-40B4-BE49-F238E27FC236}">
                <a16:creationId xmlns:a16="http://schemas.microsoft.com/office/drawing/2014/main" id="{D1FB0F41-D838-6641-A154-B686D323CE8F}"/>
              </a:ext>
            </a:extLst>
          </p:cNvPr>
          <p:cNvSpPr>
            <a:spLocks noGrp="1"/>
          </p:cNvSpPr>
          <p:nvPr>
            <p:ph type="sldNum" sz="quarter" idx="12"/>
          </p:nvPr>
        </p:nvSpPr>
        <p:spPr/>
        <p:txBody>
          <a:bodyPr/>
          <a:lstStyle/>
          <a:p>
            <a:fld id="{00CAB84F-A14E-3443-884E-996D58E9A0EF}" type="slidenum">
              <a:rPr lang="en-US" smtClean="0"/>
              <a:t>9</a:t>
            </a:fld>
            <a:endParaRPr lang="en-US"/>
          </a:p>
        </p:txBody>
      </p:sp>
    </p:spTree>
    <p:extLst>
      <p:ext uri="{BB962C8B-B14F-4D97-AF65-F5344CB8AC3E}">
        <p14:creationId xmlns:p14="http://schemas.microsoft.com/office/powerpoint/2010/main" val="2167687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3.4|1.7|1.5|0.8|0.8"/>
</p:tagLst>
</file>

<file path=ppt/tags/tag2.xml><?xml version="1.0" encoding="utf-8"?>
<p:tagLst xmlns:a="http://schemas.openxmlformats.org/drawingml/2006/main" xmlns:r="http://schemas.openxmlformats.org/officeDocument/2006/relationships" xmlns:p="http://schemas.openxmlformats.org/presentationml/2006/main">
  <p:tag name="TIMING" val="|16.3|2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3587</TotalTime>
  <Words>1094</Words>
  <Application>Microsoft Macintosh PowerPoint</Application>
  <PresentationFormat>Widescreen</PresentationFormat>
  <Paragraphs>115</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How To Simulate Standard Workload Traces on Kubernetes Cluster</vt:lpstr>
      <vt:lpstr>Problem Statement</vt:lpstr>
      <vt:lpstr>Workload Files</vt:lpstr>
      <vt:lpstr>Mapping Requests To Kubernetes Jobs</vt:lpstr>
      <vt:lpstr>Overview</vt:lpstr>
      <vt:lpstr>Overview</vt:lpstr>
      <vt:lpstr>PowerPoint Presentation</vt:lpstr>
      <vt:lpstr>Solution – A Hybrid Job Pattern</vt:lpstr>
      <vt:lpstr>More Information – Code On Gist</vt:lpstr>
      <vt:lpstr>Thank You!</vt:lpstr>
      <vt:lpstr>Other Settings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Kubernetes Using Cluster Workload Traces</dc:title>
  <dc:creator>Smita Vijaya Kumar</dc:creator>
  <cp:lastModifiedBy>Smita Vijaya Kumar</cp:lastModifiedBy>
  <cp:revision>131</cp:revision>
  <dcterms:created xsi:type="dcterms:W3CDTF">2022-01-25T14:28:59Z</dcterms:created>
  <dcterms:modified xsi:type="dcterms:W3CDTF">2022-02-03T13:03:30Z</dcterms:modified>
</cp:coreProperties>
</file>