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7" r:id="rId2"/>
    <p:sldId id="258" r:id="rId3"/>
    <p:sldId id="259" r:id="rId4"/>
    <p:sldId id="260" r:id="rId5"/>
    <p:sldId id="297" r:id="rId6"/>
    <p:sldId id="266" r:id="rId7"/>
    <p:sldId id="262" r:id="rId8"/>
    <p:sldId id="299" r:id="rId9"/>
    <p:sldId id="300" r:id="rId10"/>
    <p:sldId id="277" r:id="rId11"/>
    <p:sldId id="278" r:id="rId12"/>
    <p:sldId id="301" r:id="rId13"/>
    <p:sldId id="302" r:id="rId14"/>
    <p:sldId id="306" r:id="rId15"/>
    <p:sldId id="303" r:id="rId16"/>
    <p:sldId id="279" r:id="rId17"/>
    <p:sldId id="304" r:id="rId18"/>
    <p:sldId id="305" r:id="rId19"/>
    <p:sldId id="280" r:id="rId20"/>
    <p:sldId id="282" r:id="rId21"/>
    <p:sldId id="281" r:id="rId22"/>
    <p:sldId id="283" r:id="rId23"/>
    <p:sldId id="284" r:id="rId24"/>
    <p:sldId id="285" r:id="rId25"/>
    <p:sldId id="286" r:id="rId26"/>
    <p:sldId id="295" r:id="rId27"/>
    <p:sldId id="287" r:id="rId28"/>
    <p:sldId id="288" r:id="rId29"/>
    <p:sldId id="289" r:id="rId30"/>
    <p:sldId id="290" r:id="rId31"/>
    <p:sldId id="291" r:id="rId32"/>
    <p:sldId id="292"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0" autoAdjust="0"/>
    <p:restoredTop sz="74506" autoAdjust="0"/>
  </p:normalViewPr>
  <p:slideViewPr>
    <p:cSldViewPr snapToGrid="0">
      <p:cViewPr varScale="1">
        <p:scale>
          <a:sx n="55" d="100"/>
          <a:sy n="55" d="100"/>
        </p:scale>
        <p:origin x="20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xmlns:c16r2="http://schemas.microsoft.com/office/drawing/2015/06/chart">
              <c:ext xmlns:c16="http://schemas.microsoft.com/office/drawing/2014/chart" uri="{C3380CC4-5D6E-409C-BE32-E72D297353CC}">
                <c16:uniqueId val="{00000001-F633-4F45-A165-B080B66A9B50}"/>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xmlns:c16r2="http://schemas.microsoft.com/office/drawing/2015/06/chart">
              <c:ext xmlns:c16="http://schemas.microsoft.com/office/drawing/2014/chart" uri="{C3380CC4-5D6E-409C-BE32-E72D297353CC}">
                <c16:uniqueId val="{00000003-0630-4D3E-8C18-29D9E3383A4E}"/>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xmlns:c16r2="http://schemas.microsoft.com/office/drawing/2015/06/chart">
              <c:ext xmlns:c16="http://schemas.microsoft.com/office/drawing/2014/chart" uri="{C3380CC4-5D6E-409C-BE32-E72D297353CC}">
                <c16:uniqueId val="{00000005-0630-4D3E-8C18-29D9E3383A4E}"/>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xmlns:c16r2="http://schemas.microsoft.com/office/drawing/2015/06/chart">
              <c:ext xmlns:c16="http://schemas.microsoft.com/office/drawing/2014/chart" uri="{C3380CC4-5D6E-409C-BE32-E72D297353CC}">
                <c16:uniqueId val="{00000007-0630-4D3E-8C18-29D9E3383A4E}"/>
              </c:ext>
            </c:extLst>
          </c:dPt>
          <c:dLbls>
            <c:dLbl>
              <c:idx val="0"/>
              <c:layout>
                <c:manualLayout>
                  <c:x val="-0.10766238984181035"/>
                  <c:y val="-0.2566850815194091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7D522D72-DCAE-4ECB-B966-58994B37A2CB}" type="VALUE">
                      <a:rPr lang="en-US" sz="2800">
                        <a:solidFill>
                          <a:schemeClr val="bg1"/>
                        </a:solidFill>
                        <a:latin typeface="Roboto" panose="02000000000000000000"/>
                      </a:rPr>
                      <a:pPr>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633-4F45-A165-B080B66A9B50}"/>
                </c:ext>
                <c:ext xmlns:c15="http://schemas.microsoft.com/office/drawing/2012/chart" uri="{CE6537A1-D6FC-4f65-9D91-7224C49458BB}">
                  <c15:layout>
                    <c:manualLayout>
                      <c:w val="0.15866036397740474"/>
                      <c:h val="0.2270278795154158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87</c:v>
                </c:pt>
                <c:pt idx="1">
                  <c:v>13</c:v>
                </c:pt>
              </c:numCache>
            </c:numRef>
          </c:val>
          <c:extLst xmlns:c16r2="http://schemas.microsoft.com/office/drawing/2015/06/chart">
            <c:ext xmlns:c16="http://schemas.microsoft.com/office/drawing/2014/chart" uri="{C3380CC4-5D6E-409C-BE32-E72D297353CC}">
              <c16:uniqueId val="{00000000-F633-4F45-A165-B080B66A9B5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xmlns:c16r2="http://schemas.microsoft.com/office/drawing/2015/06/chart">
              <c:ext xmlns:c16="http://schemas.microsoft.com/office/drawing/2014/chart" uri="{C3380CC4-5D6E-409C-BE32-E72D297353CC}">
                <c16:uniqueId val="{00000001-9841-4D22-81A6-6B25D7B40962}"/>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xmlns:c16r2="http://schemas.microsoft.com/office/drawing/2015/06/chart">
              <c:ext xmlns:c16="http://schemas.microsoft.com/office/drawing/2014/chart" uri="{C3380CC4-5D6E-409C-BE32-E72D297353CC}">
                <c16:uniqueId val="{00000003-9841-4D22-81A6-6B25D7B40962}"/>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xmlns:c16r2="http://schemas.microsoft.com/office/drawing/2015/06/chart">
              <c:ext xmlns:c16="http://schemas.microsoft.com/office/drawing/2014/chart" uri="{C3380CC4-5D6E-409C-BE32-E72D297353CC}">
                <c16:uniqueId val="{00000005-9841-4D22-81A6-6B25D7B40962}"/>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xmlns:c16r2="http://schemas.microsoft.com/office/drawing/2015/06/chart">
              <c:ext xmlns:c16="http://schemas.microsoft.com/office/drawing/2014/chart" uri="{C3380CC4-5D6E-409C-BE32-E72D297353CC}">
                <c16:uniqueId val="{00000007-9841-4D22-81A6-6B25D7B40962}"/>
              </c:ext>
            </c:extLst>
          </c:dPt>
          <c:dLbls>
            <c:dLbl>
              <c:idx val="0"/>
              <c:layout>
                <c:manualLayout>
                  <c:x val="-0.10766238984181035"/>
                  <c:y val="-0.2566850815194091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7D522D72-DCAE-4ECB-B966-58994B37A2CB}" type="VALUE">
                      <a:rPr lang="en-US" sz="2800">
                        <a:solidFill>
                          <a:schemeClr val="bg1"/>
                        </a:solidFill>
                        <a:latin typeface="Roboto" panose="02000000000000000000"/>
                      </a:rPr>
                      <a:pPr>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9841-4D22-81A6-6B25D7B40962}"/>
                </c:ext>
                <c:ext xmlns:c15="http://schemas.microsoft.com/office/drawing/2012/chart" uri="{CE6537A1-D6FC-4f65-9D91-7224C49458BB}">
                  <c15:layout>
                    <c:manualLayout>
                      <c:w val="0.15866036397740474"/>
                      <c:h val="0.2270278795154158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94</c:v>
                </c:pt>
                <c:pt idx="1">
                  <c:v>6</c:v>
                </c:pt>
              </c:numCache>
            </c:numRef>
          </c:val>
          <c:extLst xmlns:c16r2="http://schemas.microsoft.com/office/drawing/2015/06/chart">
            <c:ext xmlns:c16="http://schemas.microsoft.com/office/drawing/2014/chart" uri="{C3380CC4-5D6E-409C-BE32-E72D297353CC}">
              <c16:uniqueId val="{00000008-9841-4D22-81A6-6B25D7B409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2A5E2-4C70-43D4-8080-3325D88ED05B}" type="datetimeFigureOut">
              <a:rPr lang="en-US" smtClean="0"/>
              <a:t>12/21/2016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FB38E-2CD6-44CE-A4F9-7060AA01DB0E}" type="slidenum">
              <a:rPr lang="en-US" smtClean="0"/>
              <a:t>‹#›</a:t>
            </a:fld>
            <a:endParaRPr lang="en-US"/>
          </a:p>
        </p:txBody>
      </p:sp>
    </p:spTree>
    <p:extLst>
      <p:ext uri="{BB962C8B-B14F-4D97-AF65-F5344CB8AC3E}">
        <p14:creationId xmlns:p14="http://schemas.microsoft.com/office/powerpoint/2010/main" val="24243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B4196-AB69-40CA-BE87-A0E8C39B2A89}" type="datetimeFigureOut">
              <a:rPr lang="en-US" smtClean="0"/>
              <a:t>12/21/2016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4A039-19AD-4DF5-B634-06BC8790B25B}" type="slidenum">
              <a:rPr lang="en-US" smtClean="0"/>
              <a:t>‹#›</a:t>
            </a:fld>
            <a:endParaRPr lang="en-US"/>
          </a:p>
        </p:txBody>
      </p:sp>
    </p:spTree>
    <p:extLst>
      <p:ext uri="{BB962C8B-B14F-4D97-AF65-F5344CB8AC3E}">
        <p14:creationId xmlns:p14="http://schemas.microsoft.com/office/powerpoint/2010/main" val="13384182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csethanhcong/C9js/releas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npmjs.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t>
            </a:r>
            <a:r>
              <a:rPr lang="en-US" baseline="0" dirty="0" err="1" smtClean="0"/>
              <a:t>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giúp</a:t>
            </a:r>
            <a:r>
              <a:rPr lang="en-US" baseline="0" dirty="0" smtClean="0"/>
              <a:t> </a:t>
            </a:r>
            <a:r>
              <a:rPr lang="en-US" baseline="0" dirty="0" err="1" smtClean="0"/>
              <a:t>kích</a:t>
            </a:r>
            <a:r>
              <a:rPr lang="en-US" baseline="0" dirty="0" smtClean="0"/>
              <a:t> </a:t>
            </a:r>
            <a:r>
              <a:rPr lang="en-US" baseline="0" dirty="0" err="1" smtClean="0"/>
              <a:t>thích</a:t>
            </a:r>
            <a:r>
              <a:rPr lang="en-US" baseline="0" dirty="0" smtClean="0"/>
              <a:t> </a:t>
            </a:r>
            <a:r>
              <a:rPr lang="en-US" baseline="0" dirty="0" err="1" smtClean="0"/>
              <a:t>trí</a:t>
            </a:r>
            <a:r>
              <a:rPr lang="en-US" baseline="0" dirty="0" smtClean="0"/>
              <a:t> </a:t>
            </a:r>
            <a:r>
              <a:rPr lang="en-US" baseline="0" dirty="0" err="1" smtClean="0"/>
              <a:t>tò</a:t>
            </a:r>
            <a:r>
              <a:rPr lang="en-US" baseline="0" dirty="0" smtClean="0"/>
              <a:t> </a:t>
            </a:r>
            <a:r>
              <a:rPr lang="en-US" baseline="0" dirty="0" err="1" smtClean="0"/>
              <a:t>mò</a:t>
            </a:r>
            <a:r>
              <a:rPr lang="en-US" baseline="0" dirty="0" smtClean="0"/>
              <a:t>, </a:t>
            </a:r>
            <a:r>
              <a:rPr lang="en-US" baseline="0" dirty="0" err="1" smtClean="0"/>
              <a:t>tạo</a:t>
            </a:r>
            <a:r>
              <a:rPr lang="en-US" baseline="0" dirty="0" smtClean="0"/>
              <a:t> </a:t>
            </a:r>
            <a:r>
              <a:rPr lang="en-US" baseline="0" dirty="0" err="1" smtClean="0"/>
              <a:t>sự</a:t>
            </a:r>
            <a:r>
              <a:rPr lang="en-US" baseline="0" dirty="0" smtClean="0"/>
              <a:t> </a:t>
            </a:r>
            <a:r>
              <a:rPr lang="en-US" baseline="0" dirty="0" err="1" smtClean="0"/>
              <a:t>hứng</a:t>
            </a:r>
            <a:r>
              <a:rPr lang="en-US" baseline="0" dirty="0" smtClean="0"/>
              <a:t> </a:t>
            </a:r>
            <a:r>
              <a:rPr lang="en-US" baseline="0" dirty="0" err="1" smtClean="0"/>
              <a:t>thú</a:t>
            </a:r>
            <a:r>
              <a:rPr lang="en-US" baseline="0" dirty="0" smtClean="0"/>
              <a:t>, </a:t>
            </a:r>
            <a:r>
              <a:rPr lang="en-US" baseline="0" dirty="0" err="1" smtClean="0"/>
              <a:t>cảm</a:t>
            </a:r>
            <a:r>
              <a:rPr lang="en-US" baseline="0" dirty="0" smtClean="0"/>
              <a:t> </a:t>
            </a:r>
            <a:r>
              <a:rPr lang="en-US" baseline="0" dirty="0" err="1" smtClean="0"/>
              <a:t>xúc</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xem</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còn</a:t>
            </a:r>
            <a:r>
              <a:rPr lang="en-US" baseline="0" dirty="0" smtClean="0"/>
              <a:t> </a:t>
            </a:r>
            <a:r>
              <a:rPr lang="en-US" baseline="0" dirty="0" err="1" smtClean="0"/>
              <a:t>giúp</a:t>
            </a:r>
            <a:r>
              <a:rPr lang="en-US" baseline="0" dirty="0" smtClean="0"/>
              <a:t> </a:t>
            </a:r>
            <a:r>
              <a:rPr lang="en-US" baseline="0" dirty="0" err="1" smtClean="0"/>
              <a:t>khắc</a:t>
            </a:r>
            <a:r>
              <a:rPr lang="en-US" baseline="0" dirty="0" smtClean="0"/>
              <a:t> </a:t>
            </a:r>
            <a:r>
              <a:rPr lang="en-US" baseline="0" dirty="0" err="1" smtClean="0"/>
              <a:t>sâu</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đơn</a:t>
            </a:r>
            <a:r>
              <a:rPr lang="en-US" baseline="0" dirty="0" smtClean="0"/>
              <a:t> </a:t>
            </a:r>
            <a:r>
              <a:rPr lang="en-US" baseline="0" dirty="0" err="1" smtClean="0"/>
              <a:t>thuần</a:t>
            </a:r>
            <a:r>
              <a:rPr lang="en-US" baseline="0" dirty="0" smtClean="0"/>
              <a:t>. 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có</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a:t>
            </a:r>
            <a:r>
              <a:rPr lang="en-US" baseline="0" dirty="0" err="1" smtClean="0"/>
              <a:t>xem</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tiếp</a:t>
            </a:r>
            <a:r>
              <a:rPr lang="en-US" baseline="0" dirty="0" smtClean="0"/>
              <a:t> </a:t>
            </a:r>
            <a:r>
              <a:rPr lang="en-US" baseline="0" dirty="0" err="1" smtClean="0"/>
              <a:t>thu</a:t>
            </a:r>
            <a:r>
              <a:rPr lang="en-US" baseline="0" dirty="0" smtClean="0"/>
              <a:t> </a:t>
            </a:r>
            <a:r>
              <a:rPr lang="en-US" baseline="0" dirty="0" err="1" smtClean="0"/>
              <a:t>và</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nội</a:t>
            </a:r>
            <a:r>
              <a:rPr lang="en-US" baseline="0" dirty="0" smtClean="0"/>
              <a:t> dung. =&gt; </a:t>
            </a:r>
            <a:r>
              <a:rPr lang="en-US" baseline="0" dirty="0" err="1" smtClean="0"/>
              <a:t>Ví</a:t>
            </a:r>
            <a:r>
              <a:rPr lang="en-US" baseline="0" dirty="0" smtClean="0"/>
              <a:t> </a:t>
            </a:r>
            <a:r>
              <a:rPr lang="en-US" baseline="0" dirty="0" err="1" smtClean="0"/>
              <a:t>dụ</a:t>
            </a:r>
            <a:r>
              <a:rPr lang="en-US" baseline="0" dirty="0" smtClean="0"/>
              <a:t> slide 6</a:t>
            </a:r>
          </a:p>
          <a:p>
            <a:r>
              <a:rPr lang="en-US" dirty="0" err="1" smtClean="0"/>
              <a:t>Cũng</a:t>
            </a:r>
            <a:r>
              <a:rPr lang="en-US" baseline="0" dirty="0" smtClean="0"/>
              <a:t> </a:t>
            </a:r>
            <a:r>
              <a:rPr lang="en-US" baseline="0" dirty="0" err="1" smtClean="0"/>
              <a:t>vì</a:t>
            </a:r>
            <a:r>
              <a:rPr lang="en-US" baseline="0" dirty="0" smtClean="0"/>
              <a:t> </a:t>
            </a:r>
            <a:r>
              <a:rPr lang="en-US" baseline="0" dirty="0" err="1" smtClean="0"/>
              <a:t>những</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của</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mà</a:t>
            </a:r>
            <a:r>
              <a:rPr lang="en-US" baseline="0" dirty="0" smtClean="0"/>
              <a:t> </a:t>
            </a:r>
            <a:r>
              <a:rPr lang="en-US" dirty="0" err="1" smtClean="0"/>
              <a:t>ngày</a:t>
            </a:r>
            <a:r>
              <a:rPr lang="en-US" baseline="0" dirty="0" smtClean="0"/>
              <a:t> nay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trong</a:t>
            </a:r>
            <a:r>
              <a:rPr lang="en-US" baseline="0" dirty="0" smtClean="0"/>
              <a:t> </a:t>
            </a:r>
            <a:r>
              <a:rPr lang="en-US" baseline="0" dirty="0" err="1" smtClean="0"/>
              <a:t>mọi</a:t>
            </a:r>
            <a:r>
              <a:rPr lang="en-US" baseline="0" dirty="0" smtClean="0"/>
              <a:t> </a:t>
            </a:r>
            <a:r>
              <a:rPr lang="en-US" baseline="0" dirty="0" err="1" smtClean="0"/>
              <a:t>lĩnh</a:t>
            </a:r>
            <a:r>
              <a:rPr lang="en-US" baseline="0" dirty="0" smtClean="0"/>
              <a:t> </a:t>
            </a:r>
            <a:r>
              <a:rPr lang="en-US" baseline="0" dirty="0" err="1" smtClean="0"/>
              <a:t>vực</a:t>
            </a:r>
            <a:r>
              <a:rPr lang="en-US" baseline="0" dirty="0" smtClean="0"/>
              <a:t> </a:t>
            </a:r>
            <a:r>
              <a:rPr lang="en-US" baseline="0" dirty="0" err="1" smtClean="0"/>
              <a:t>đời</a:t>
            </a:r>
            <a:r>
              <a:rPr lang="en-US" baseline="0" dirty="0" smtClean="0"/>
              <a:t> </a:t>
            </a:r>
            <a:r>
              <a:rPr lang="en-US" baseline="0" dirty="0" err="1" smtClean="0"/>
              <a:t>sống</a:t>
            </a:r>
            <a:r>
              <a:rPr lang="en-US" baseline="0" dirty="0" smtClean="0"/>
              <a:t>. =&gt; </a:t>
            </a:r>
            <a:r>
              <a:rPr lang="en-US" baseline="0" dirty="0" err="1" smtClean="0"/>
              <a:t>ví</a:t>
            </a:r>
            <a:r>
              <a:rPr lang="en-US" baseline="0" dirty="0" smtClean="0"/>
              <a:t> </a:t>
            </a:r>
            <a:r>
              <a:rPr lang="en-US" baseline="0" dirty="0" err="1" smtClean="0"/>
              <a:t>dụ</a:t>
            </a:r>
            <a:r>
              <a:rPr lang="en-US" baseline="0" dirty="0" smtClean="0"/>
              <a:t> slide 7</a:t>
            </a:r>
          </a:p>
          <a:p>
            <a:r>
              <a:rPr lang="en-US" baseline="0" dirty="0" err="1" smtClean="0"/>
              <a:t>Ngày</a:t>
            </a:r>
            <a:r>
              <a:rPr lang="en-US" baseline="0" dirty="0" smtClean="0"/>
              <a:t> nay </a:t>
            </a:r>
            <a:r>
              <a:rPr lang="en-US" baseline="0" dirty="0" err="1" smtClean="0"/>
              <a:t>khối</a:t>
            </a:r>
            <a:r>
              <a:rPr lang="en-US" baseline="0" dirty="0" smtClean="0"/>
              <a:t> </a:t>
            </a:r>
            <a:r>
              <a:rPr lang="en-US" baseline="0" dirty="0" err="1" smtClean="0"/>
              <a:t>lượng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với</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chia </a:t>
            </a:r>
            <a:r>
              <a:rPr lang="en-US" baseline="0" dirty="0" err="1" smtClean="0"/>
              <a:t>sẽ</a:t>
            </a:r>
            <a:r>
              <a:rPr lang="en-US" baseline="0" dirty="0" smtClean="0"/>
              <a:t> </a:t>
            </a:r>
            <a:r>
              <a:rPr lang="en-US" baseline="0" dirty="0" err="1" smtClean="0"/>
              <a:t>toàn</a:t>
            </a:r>
            <a:r>
              <a:rPr lang="en-US" baseline="0" dirty="0" smtClean="0"/>
              <a:t> </a:t>
            </a:r>
            <a:r>
              <a:rPr lang="en-US" baseline="0" dirty="0" err="1" smtClean="0"/>
              <a:t>cầu</a:t>
            </a:r>
            <a:r>
              <a:rPr lang="en-US" baseline="0" dirty="0" smtClean="0"/>
              <a:t> </a:t>
            </a:r>
            <a:r>
              <a:rPr lang="en-US" baseline="0" dirty="0" err="1" smtClean="0"/>
              <a:t>càng</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lớn</a:t>
            </a:r>
            <a:r>
              <a:rPr lang="en-US" baseline="0" dirty="0" smtClean="0"/>
              <a:t>: </a:t>
            </a:r>
            <a:r>
              <a:rPr lang="en-US" baseline="0" dirty="0" err="1" smtClean="0"/>
              <a:t>facebook</a:t>
            </a:r>
            <a:r>
              <a:rPr lang="en-US" baseline="0" dirty="0" smtClean="0"/>
              <a:t>, twitter, </a:t>
            </a:r>
            <a:r>
              <a:rPr lang="en-US" baseline="0" dirty="0" err="1" smtClean="0"/>
              <a:t>instagram</a:t>
            </a:r>
            <a:r>
              <a:rPr lang="en-US" baseline="0" dirty="0" smtClean="0"/>
              <a:t>,… =&gt; </a:t>
            </a:r>
            <a:r>
              <a:rPr lang="en-US" baseline="0" dirty="0" err="1" smtClean="0"/>
              <a:t>cần</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trên</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web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biễu</a:t>
            </a:r>
            <a:r>
              <a:rPr lang="en-US" baseline="0" dirty="0" smtClean="0"/>
              <a:t> </a:t>
            </a:r>
            <a:r>
              <a:rPr lang="en-US" baseline="0" dirty="0" err="1" smtClean="0"/>
              <a:t>diễn</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này</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framework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cho</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=&gt; </a:t>
            </a:r>
            <a:r>
              <a:rPr lang="en-US" baseline="0" dirty="0" err="1" smtClean="0"/>
              <a:t>một</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rất</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là</a:t>
            </a:r>
            <a:r>
              <a:rPr lang="en-US" baseline="0" dirty="0" smtClean="0"/>
              <a:t> D3.js =&gt; show video</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5</a:t>
            </a:fld>
            <a:endParaRPr lang="en-US"/>
          </a:p>
        </p:txBody>
      </p:sp>
    </p:spTree>
    <p:extLst>
      <p:ext uri="{BB962C8B-B14F-4D97-AF65-F5344CB8AC3E}">
        <p14:creationId xmlns:p14="http://schemas.microsoft.com/office/powerpoint/2010/main" val="102999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15</a:t>
            </a:fld>
            <a:endParaRPr lang="en-US"/>
          </a:p>
        </p:txBody>
      </p:sp>
    </p:spTree>
    <p:extLst>
      <p:ext uri="{BB962C8B-B14F-4D97-AF65-F5344CB8AC3E}">
        <p14:creationId xmlns:p14="http://schemas.microsoft.com/office/powerpoint/2010/main" val="4200298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Hiện</a:t>
            </a:r>
            <a:r>
              <a:rPr lang="en-US" dirty="0"/>
              <a:t> </a:t>
            </a:r>
            <a:r>
              <a:rPr lang="en-US" dirty="0" err="1"/>
              <a:t>thực</a:t>
            </a:r>
            <a:r>
              <a:rPr lang="en-US" dirty="0"/>
              <a:t> </a:t>
            </a:r>
            <a:r>
              <a:rPr lang="en-US" dirty="0" err="1"/>
              <a:t>theo</a:t>
            </a:r>
            <a:r>
              <a:rPr lang="en-US" dirty="0"/>
              <a:t> </a:t>
            </a:r>
            <a:r>
              <a:rPr lang="en-US" dirty="0" err="1"/>
              <a:t>từng</a:t>
            </a:r>
            <a:r>
              <a:rPr lang="en-US" dirty="0"/>
              <a:t> Component</a:t>
            </a:r>
          </a:p>
        </p:txBody>
      </p:sp>
      <p:sp>
        <p:nvSpPr>
          <p:cNvPr id="4" name="Slide Number Placeholder 3"/>
          <p:cNvSpPr>
            <a:spLocks noGrp="1"/>
          </p:cNvSpPr>
          <p:nvPr>
            <p:ph type="sldNum" sz="quarter" idx="10"/>
          </p:nvPr>
        </p:nvSpPr>
        <p:spPr/>
        <p:txBody>
          <a:bodyPr/>
          <a:lstStyle/>
          <a:p>
            <a:fld id="{C764A039-19AD-4DF5-B634-06BC8790B25B}" type="slidenum">
              <a:rPr lang="en-US" smtClean="0"/>
              <a:t>17</a:t>
            </a:fld>
            <a:endParaRPr lang="en-US"/>
          </a:p>
        </p:txBody>
      </p:sp>
    </p:spTree>
    <p:extLst>
      <p:ext uri="{BB962C8B-B14F-4D97-AF65-F5344CB8AC3E}">
        <p14:creationId xmlns:p14="http://schemas.microsoft.com/office/powerpoint/2010/main" val="3618595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19</a:t>
            </a:fld>
            <a:endParaRPr lang="en-US"/>
          </a:p>
        </p:txBody>
      </p:sp>
    </p:spTree>
    <p:extLst>
      <p:ext uri="{BB962C8B-B14F-4D97-AF65-F5344CB8AC3E}">
        <p14:creationId xmlns:p14="http://schemas.microsoft.com/office/powerpoint/2010/main" val="173916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20</a:t>
            </a:fld>
            <a:endParaRPr lang="en-US"/>
          </a:p>
        </p:txBody>
      </p:sp>
    </p:spTree>
    <p:extLst>
      <p:ext uri="{BB962C8B-B14F-4D97-AF65-F5344CB8AC3E}">
        <p14:creationId xmlns:p14="http://schemas.microsoft.com/office/powerpoint/2010/main" val="338909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22</a:t>
            </a:fld>
            <a:endParaRPr lang="en-US"/>
          </a:p>
        </p:txBody>
      </p:sp>
    </p:spTree>
    <p:extLst>
      <p:ext uri="{BB962C8B-B14F-4D97-AF65-F5344CB8AC3E}">
        <p14:creationId xmlns:p14="http://schemas.microsoft.com/office/powerpoint/2010/main" val="1744128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23</a:t>
            </a:fld>
            <a:endParaRPr lang="en-US"/>
          </a:p>
        </p:txBody>
      </p:sp>
    </p:spTree>
    <p:extLst>
      <p:ext uri="{BB962C8B-B14F-4D97-AF65-F5344CB8AC3E}">
        <p14:creationId xmlns:p14="http://schemas.microsoft.com/office/powerpoint/2010/main" val="3489390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chuẩn</a:t>
            </a:r>
            <a:r>
              <a:rPr lang="en-US" sz="1200" kern="1200" dirty="0">
                <a:solidFill>
                  <a:schemeClr val="tx1"/>
                </a:solidFill>
                <a:effectLst/>
                <a:latin typeface="+mn-lt"/>
                <a:ea typeface="+mn-ea"/>
                <a:cs typeface="+mn-cs"/>
              </a:rPr>
              <a:t> es6</a:t>
            </a:r>
          </a:p>
          <a:p>
            <a:pPr marL="171450" indent="-171450">
              <a:buFontTx/>
              <a:buChar char="-"/>
            </a:pPr>
            <a:endParaRPr lang="en-US" sz="1200" kern="1200" dirty="0">
              <a:solidFill>
                <a:schemeClr val="tx1"/>
              </a:solidFill>
              <a:effectLst/>
              <a:latin typeface="+mn-lt"/>
              <a:ea typeface="+mn-ea"/>
              <a:cs typeface="+mn-cs"/>
            </a:endParaRPr>
          </a:p>
          <a:p>
            <a:pPr marL="171450" indent="-171450">
              <a:buFontTx/>
              <a:buChar char="-"/>
            </a:pP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d3 –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chart, </a:t>
            </a:r>
            <a:r>
              <a:rPr lang="en-US" sz="1200" kern="1200" dirty="0" err="1">
                <a:solidFill>
                  <a:schemeClr val="tx1"/>
                </a:solidFill>
                <a:effectLst/>
                <a:latin typeface="+mn-lt"/>
                <a:ea typeface="+mn-ea"/>
                <a:cs typeface="+mn-cs"/>
              </a:rPr>
              <a:t>openlayer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map</a:t>
            </a:r>
          </a:p>
          <a:p>
            <a:pPr marL="171450" indent="-171450">
              <a:buFontTx/>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code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Ex: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data adapter:</a:t>
            </a:r>
          </a:p>
          <a:p>
            <a:pPr lvl="0"/>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format &amp;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raw data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format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json</a:t>
            </a:r>
            <a:r>
              <a:rPr lang="en-US" sz="1200" kern="1200" dirty="0">
                <a:solidFill>
                  <a:schemeClr val="tx1"/>
                </a:solidFill>
                <a:effectLst/>
                <a:latin typeface="+mn-lt"/>
                <a:ea typeface="+mn-ea"/>
                <a:cs typeface="+mn-cs"/>
              </a:rPr>
              <a:t>, csv, </a:t>
            </a:r>
            <a:r>
              <a:rPr lang="en-US" sz="1200" kern="1200" dirty="0" err="1">
                <a:solidFill>
                  <a:schemeClr val="tx1"/>
                </a:solidFill>
                <a:effectLst/>
                <a:latin typeface="+mn-lt"/>
                <a:ea typeface="+mn-ea"/>
                <a:cs typeface="+mn-cs"/>
              </a:rPr>
              <a:t>tsv</a:t>
            </a:r>
            <a:r>
              <a:rPr lang="en-US" sz="1200" kern="1200" dirty="0">
                <a:solidFill>
                  <a:schemeClr val="tx1"/>
                </a:solidFill>
                <a:effectLst/>
                <a:latin typeface="+mn-lt"/>
                <a:ea typeface="+mn-ea"/>
                <a:cs typeface="+mn-cs"/>
              </a:rPr>
              <a:t>, txt)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plain data do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getKey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getValue</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24</a:t>
            </a:fld>
            <a:endParaRPr lang="en-US"/>
          </a:p>
        </p:txBody>
      </p:sp>
    </p:spTree>
    <p:extLst>
      <p:ext uri="{BB962C8B-B14F-4D97-AF65-F5344CB8AC3E}">
        <p14:creationId xmlns:p14="http://schemas.microsoft.com/office/powerpoint/2010/main" val="19286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sz="1100" kern="1200" dirty="0" err="1">
                <a:solidFill>
                  <a:schemeClr val="tx1"/>
                </a:solidFill>
                <a:effectLst/>
                <a:latin typeface="+mn-lt"/>
                <a:ea typeface="+mn-ea"/>
                <a:cs typeface="+mn-cs"/>
              </a:rPr>
              <a:t>Tự</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động</a:t>
            </a:r>
            <a:r>
              <a:rPr lang="en-US" sz="1100" kern="1200" dirty="0">
                <a:solidFill>
                  <a:schemeClr val="tx1"/>
                </a:solidFill>
                <a:effectLst/>
                <a:latin typeface="+mn-lt"/>
                <a:ea typeface="+mn-ea"/>
                <a:cs typeface="+mn-cs"/>
              </a:rPr>
              <a:t> format commit messages, </a:t>
            </a:r>
            <a:r>
              <a:rPr lang="en-US" sz="1100" kern="1200" dirty="0" err="1">
                <a:solidFill>
                  <a:schemeClr val="tx1"/>
                </a:solidFill>
                <a:effectLst/>
                <a:latin typeface="+mn-lt"/>
                <a:ea typeface="+mn-ea"/>
                <a:cs typeface="+mn-cs"/>
              </a:rPr>
              <a:t>kiểm</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soát</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trạng</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thái</a:t>
            </a:r>
            <a:r>
              <a:rPr lang="en-US" sz="1100" kern="1200" dirty="0">
                <a:solidFill>
                  <a:schemeClr val="tx1"/>
                </a:solidFill>
                <a:effectLst/>
                <a:latin typeface="+mn-lt"/>
                <a:ea typeface="+mn-ea"/>
                <a:cs typeface="+mn-cs"/>
              </a:rPr>
              <a:t> issues (open/close) </a:t>
            </a:r>
            <a:r>
              <a:rPr lang="en-US" sz="1100" kern="1200" dirty="0" err="1">
                <a:solidFill>
                  <a:schemeClr val="tx1"/>
                </a:solidFill>
                <a:effectLst/>
                <a:latin typeface="+mn-lt"/>
                <a:ea typeface="+mn-ea"/>
                <a:cs typeface="+mn-cs"/>
              </a:rPr>
              <a:t>trên</a:t>
            </a:r>
            <a:r>
              <a:rPr lang="en-US" sz="1100" kern="1200" dirty="0">
                <a:solidFill>
                  <a:schemeClr val="tx1"/>
                </a:solidFill>
                <a:effectLst/>
                <a:latin typeface="+mn-lt"/>
                <a:ea typeface="+mn-ea"/>
                <a:cs typeface="+mn-cs"/>
              </a:rPr>
              <a:t> GitHub, </a:t>
            </a:r>
            <a:r>
              <a:rPr lang="en-US" sz="1100" kern="1200" dirty="0" err="1">
                <a:solidFill>
                  <a:schemeClr val="tx1"/>
                </a:solidFill>
                <a:effectLst/>
                <a:latin typeface="+mn-lt"/>
                <a:ea typeface="+mn-ea"/>
                <a:cs typeface="+mn-cs"/>
              </a:rPr>
              <a:t>hiển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thị</a:t>
            </a:r>
            <a:r>
              <a:rPr lang="en-US" sz="1100" kern="1200" dirty="0">
                <a:solidFill>
                  <a:schemeClr val="tx1"/>
                </a:solidFill>
                <a:effectLst/>
                <a:latin typeface="+mn-lt"/>
                <a:ea typeface="+mn-ea"/>
                <a:cs typeface="+mn-cs"/>
              </a:rPr>
              <a:t> changelog </a:t>
            </a:r>
            <a:r>
              <a:rPr lang="en-US" sz="1100" kern="1200" dirty="0" err="1">
                <a:solidFill>
                  <a:schemeClr val="tx1"/>
                </a:solidFill>
                <a:effectLst/>
                <a:latin typeface="+mn-lt"/>
                <a:ea typeface="+mn-ea"/>
                <a:cs typeface="+mn-cs"/>
              </a:rPr>
              <a:t>sau</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mỗi</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lần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cập</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nhật</a:t>
            </a:r>
            <a:r>
              <a:rPr lang="en-US" sz="1100" kern="1200" dirty="0">
                <a:solidFill>
                  <a:schemeClr val="tx1"/>
                </a:solidFill>
                <a:effectLst/>
                <a:latin typeface="+mn-lt"/>
                <a:ea typeface="+mn-ea"/>
                <a:cs typeface="+mn-cs"/>
              </a:rPr>
              <a:t> code.</a:t>
            </a:r>
          </a:p>
          <a:p>
            <a:pPr marL="628650" lvl="1" indent="-171450">
              <a:buFontTx/>
              <a:buChar char="-"/>
            </a:pPr>
            <a:r>
              <a:rPr lang="en-US" sz="110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Chạy</a:t>
            </a:r>
            <a:r>
              <a:rPr lang="en-US" sz="105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lệnh</a:t>
            </a:r>
            <a:r>
              <a:rPr lang="en-US" sz="105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npm</a:t>
            </a:r>
            <a:r>
              <a:rPr lang="en-US" sz="1050" kern="1200" dirty="0">
                <a:solidFill>
                  <a:schemeClr val="tx1"/>
                </a:solidFill>
                <a:effectLst/>
                <a:latin typeface="+mn-lt"/>
                <a:ea typeface="+mn-ea"/>
                <a:cs typeface="+mn-cs"/>
              </a:rPr>
              <a:t> run commit.</a:t>
            </a:r>
          </a:p>
          <a:p>
            <a:pPr marL="457200" lvl="1" indent="0">
              <a:buFontTx/>
              <a:buNone/>
            </a:pPr>
            <a:endParaRPr lang="en-US" sz="105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Source: </a:t>
            </a:r>
            <a:r>
              <a:rPr lang="en-US" sz="1200" u="sng" kern="1200" dirty="0">
                <a:solidFill>
                  <a:schemeClr val="tx1"/>
                </a:solidFill>
                <a:effectLst/>
                <a:latin typeface="+mn-lt"/>
                <a:ea typeface="+mn-ea"/>
                <a:cs typeface="+mn-cs"/>
                <a:hlinkClick r:id="rId3"/>
              </a:rPr>
              <a:t>https://github.com/csethanhcong/C9js/releases</a:t>
            </a:r>
            <a:endParaRPr lang="en-US" sz="1200" kern="1200" dirty="0">
              <a:solidFill>
                <a:schemeClr val="tx1"/>
              </a:solidFill>
              <a:effectLst/>
              <a:latin typeface="+mn-lt"/>
              <a:ea typeface="+mn-ea"/>
              <a:cs typeface="+mn-cs"/>
            </a:endParaRPr>
          </a:p>
          <a:p>
            <a:pPr marL="628650" lvl="1" indent="-171450">
              <a:buFontTx/>
              <a:buChar char="-"/>
            </a:pPr>
            <a:endParaRPr lang="en-US" sz="1050" kern="1200" dirty="0">
              <a:solidFill>
                <a:schemeClr val="tx1"/>
              </a:solidFill>
              <a:effectLst/>
              <a:latin typeface="+mn-lt"/>
              <a:ea typeface="+mn-ea"/>
              <a:cs typeface="+mn-cs"/>
            </a:endParaRPr>
          </a:p>
          <a:p>
            <a:pPr marL="628650" lvl="1" indent="-171450">
              <a:buFontTx/>
              <a:buChar char="-"/>
            </a:pPr>
            <a:endParaRPr lang="en-US" sz="1050" kern="1200" dirty="0">
              <a:solidFill>
                <a:schemeClr val="tx1"/>
              </a:solidFill>
              <a:effectLst/>
              <a:latin typeface="+mn-lt"/>
              <a:ea typeface="+mn-ea"/>
              <a:cs typeface="+mn-cs"/>
            </a:endParaRPr>
          </a:p>
          <a:p>
            <a:pPr lvl="1"/>
            <a:endParaRPr lang="en-US" sz="1100" kern="1200" dirty="0">
              <a:solidFill>
                <a:schemeClr val="tx1"/>
              </a:solidFill>
              <a:effectLst/>
              <a:latin typeface="+mn-lt"/>
              <a:ea typeface="+mn-ea"/>
              <a:cs typeface="+mn-cs"/>
            </a:endParaRPr>
          </a:p>
          <a:p>
            <a:pPr lvl="1"/>
            <a:endParaRPr lang="en-US" sz="1050" kern="1200" dirty="0">
              <a:solidFill>
                <a:schemeClr val="tx1"/>
              </a:solidFill>
              <a:effectLst/>
              <a:latin typeface="+mn-lt"/>
              <a:ea typeface="+mn-ea"/>
              <a:cs typeface="+mn-cs"/>
            </a:endParaRPr>
          </a:p>
          <a:p>
            <a:pPr lvl="1"/>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25</a:t>
            </a:fld>
            <a:endParaRPr lang="en-US"/>
          </a:p>
        </p:txBody>
      </p:sp>
    </p:spTree>
    <p:extLst>
      <p:ext uri="{BB962C8B-B14F-4D97-AF65-F5344CB8AC3E}">
        <p14:creationId xmlns:p14="http://schemas.microsoft.com/office/powerpoint/2010/main" val="1759140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Unit Test.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miêu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(action) /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(functionality)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output </a:t>
            </a:r>
            <a:r>
              <a:rPr lang="en-US" sz="1200" kern="1200" dirty="0" err="1">
                <a:solidFill>
                  <a:schemeClr val="tx1"/>
                </a:solidFill>
                <a:effectLst/>
                <a:latin typeface="+mn-lt"/>
                <a:ea typeface="+mn-ea"/>
                <a:cs typeface="+mn-cs"/>
              </a:rPr>
              <a:t>mong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npm</a:t>
            </a:r>
            <a:r>
              <a:rPr lang="en-US" sz="1200" kern="1200" dirty="0">
                <a:solidFill>
                  <a:schemeClr val="tx1"/>
                </a:solidFill>
                <a:effectLst/>
                <a:latin typeface="+mn-lt"/>
                <a:ea typeface="+mn-ea"/>
                <a:cs typeface="+mn-cs"/>
              </a:rPr>
              <a:t> run test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Source: test/index.test.js</a:t>
            </a:r>
          </a:p>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26</a:t>
            </a:fld>
            <a:endParaRPr lang="en-US"/>
          </a:p>
        </p:txBody>
      </p:sp>
    </p:spTree>
    <p:extLst>
      <p:ext uri="{BB962C8B-B14F-4D97-AF65-F5344CB8AC3E}">
        <p14:creationId xmlns:p14="http://schemas.microsoft.com/office/powerpoint/2010/main" val="263470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report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(test case pass / fail),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line/function/statement/branch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cover,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ổn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cậy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endParaRPr lang="en-US" sz="1200" kern="1200" dirty="0">
              <a:solidFill>
                <a:schemeClr val="tx1"/>
              </a:solidFill>
              <a:effectLst/>
              <a:latin typeface="+mn-lt"/>
              <a:ea typeface="+mn-ea"/>
              <a:cs typeface="+mn-cs"/>
            </a:endParaRPr>
          </a:p>
          <a:p>
            <a:pPr marL="171450" lvl="0" indent="-171450">
              <a:buFontTx/>
              <a:buChar char="-"/>
            </a:pP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features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mẽ</a:t>
            </a:r>
            <a:r>
              <a:rPr lang="en-US" sz="120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27</a:t>
            </a:fld>
            <a:endParaRPr lang="en-US"/>
          </a:p>
        </p:txBody>
      </p:sp>
    </p:spTree>
    <p:extLst>
      <p:ext uri="{BB962C8B-B14F-4D97-AF65-F5344CB8AC3E}">
        <p14:creationId xmlns:p14="http://schemas.microsoft.com/office/powerpoint/2010/main" val="68949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87% người dùng Pinterest đã mua sản phẩm thông qua trang mạng xã hội này</a:t>
            </a:r>
          </a:p>
          <a:p>
            <a:pPr fontAlgn="base"/>
            <a:r>
              <a:rPr lang="vi-VN" sz="1200" b="0" i="0" kern="1200" dirty="0">
                <a:solidFill>
                  <a:schemeClr val="tx1"/>
                </a:solidFill>
                <a:effectLst/>
                <a:latin typeface="+mn-lt"/>
                <a:ea typeface="+mn-ea"/>
                <a:cs typeface="+mn-cs"/>
              </a:rPr>
              <a:t>Số người đọc các bài báo có hình ảnh cao hơn các bài không có hình ảnh tới 94%</a:t>
            </a:r>
          </a:p>
          <a:p>
            <a:pPr fontAlgn="base"/>
            <a:r>
              <a:rPr lang="vi-VN" sz="1200" b="0" i="0" kern="1200" dirty="0">
                <a:solidFill>
                  <a:schemeClr val="tx1"/>
                </a:solidFill>
                <a:effectLst/>
                <a:latin typeface="+mn-lt"/>
                <a:ea typeface="+mn-ea"/>
                <a:cs typeface="+mn-cs"/>
              </a:rPr>
              <a:t>3.5 tỷ bức ảnh trên Instagram được thích mỗi ngày</a:t>
            </a:r>
          </a:p>
          <a:p>
            <a:pPr fontAlgn="base"/>
            <a:r>
              <a:rPr lang="vi-VN" sz="1200" b="0" i="0" kern="1200" dirty="0">
                <a:solidFill>
                  <a:schemeClr val="tx1"/>
                </a:solidFill>
                <a:effectLst/>
                <a:latin typeface="+mn-lt"/>
                <a:ea typeface="+mn-ea"/>
                <a:cs typeface="+mn-cs"/>
              </a:rPr>
              <a:t>8 tỷ lượt xem video trên Facebook mỗi ngày</a:t>
            </a:r>
          </a:p>
          <a:p>
            <a:pPr fontAlgn="base"/>
            <a:r>
              <a:rPr lang="vi-VN" sz="1200" b="0" i="0" kern="1200" dirty="0">
                <a:solidFill>
                  <a:schemeClr val="tx1"/>
                </a:solidFill>
                <a:effectLst/>
                <a:latin typeface="+mn-lt"/>
                <a:ea typeface="+mn-ea"/>
                <a:cs typeface="+mn-cs"/>
              </a:rPr>
              <a:t>Hình ảnh truyền tải thông điệp nhanh. Bộ não của chúng ta “bắt” những nội dung hình ảnh tính theo giây. Trong trường hợp nội dung trình bày dưới dạng chữ, bạn sẽ phải mất thời gian để đọc.</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6</a:t>
            </a:fld>
            <a:endParaRPr lang="en-US"/>
          </a:p>
        </p:txBody>
      </p:sp>
    </p:spTree>
    <p:extLst>
      <p:ext uri="{BB962C8B-B14F-4D97-AF65-F5344CB8AC3E}">
        <p14:creationId xmlns:p14="http://schemas.microsoft.com/office/powerpoint/2010/main" val="131944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28</a:t>
            </a:fld>
            <a:endParaRPr lang="en-US"/>
          </a:p>
        </p:txBody>
      </p:sp>
    </p:spTree>
    <p:extLst>
      <p:ext uri="{BB962C8B-B14F-4D97-AF65-F5344CB8AC3E}">
        <p14:creationId xmlns:p14="http://schemas.microsoft.com/office/powerpoint/2010/main" val="169290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commit,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version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x.x.x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endParaRPr lang="en-US" sz="11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publish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hlinkClick r:id="rId3"/>
              </a:rPr>
              <a:t>npm</a:t>
            </a:r>
            <a:r>
              <a:rPr lang="en-US" sz="1200" u="none" strike="noStrike" kern="1200" dirty="0">
                <a:solidFill>
                  <a:schemeClr val="tx1"/>
                </a:solidFill>
                <a:effectLst/>
                <a:latin typeface="+mn-lt"/>
                <a:ea typeface="+mn-ea"/>
                <a:cs typeface="+mn-cs"/>
              </a:rPr>
              <a:t>, bower, </a:t>
            </a:r>
            <a:r>
              <a:rPr lang="en-US" sz="1200" u="none" strike="noStrike" kern="1200" dirty="0" err="1">
                <a:solidFill>
                  <a:schemeClr val="tx1"/>
                </a:solidFill>
                <a:effectLst/>
                <a:latin typeface="+mn-lt"/>
                <a:ea typeface="+mn-ea"/>
                <a:cs typeface="+mn-cs"/>
              </a:rPr>
              <a:t>cdn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unpkg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npmcdn</a:t>
            </a:r>
            <a:r>
              <a:rPr lang="en-US" sz="1200" u="none" strike="noStrike"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29</a:t>
            </a:fld>
            <a:endParaRPr lang="en-US"/>
          </a:p>
        </p:txBody>
      </p:sp>
    </p:spTree>
    <p:extLst>
      <p:ext uri="{BB962C8B-B14F-4D97-AF65-F5344CB8AC3E}">
        <p14:creationId xmlns:p14="http://schemas.microsoft.com/office/powerpoint/2010/main" val="307369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30</a:t>
            </a:fld>
            <a:endParaRPr lang="en-US"/>
          </a:p>
        </p:txBody>
      </p:sp>
    </p:spTree>
    <p:extLst>
      <p:ext uri="{BB962C8B-B14F-4D97-AF65-F5344CB8AC3E}">
        <p14:creationId xmlns:p14="http://schemas.microsoft.com/office/powerpoint/2010/main" val="1386682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31</a:t>
            </a:fld>
            <a:endParaRPr lang="en-US"/>
          </a:p>
        </p:txBody>
      </p:sp>
    </p:spTree>
    <p:extLst>
      <p:ext uri="{BB962C8B-B14F-4D97-AF65-F5344CB8AC3E}">
        <p14:creationId xmlns:p14="http://schemas.microsoft.com/office/powerpoint/2010/main" val="4145891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34</a:t>
            </a:fld>
            <a:endParaRPr lang="en-US"/>
          </a:p>
        </p:txBody>
      </p:sp>
    </p:spTree>
    <p:extLst>
      <p:ext uri="{BB962C8B-B14F-4D97-AF65-F5344CB8AC3E}">
        <p14:creationId xmlns:p14="http://schemas.microsoft.com/office/powerpoint/2010/main" val="392580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Ví</a:t>
            </a:r>
            <a:r>
              <a:rPr lang="en-US" baseline="0" dirty="0"/>
              <a:t> </a:t>
            </a:r>
            <a:r>
              <a:rPr lang="en-US" baseline="0" dirty="0" err="1"/>
              <a:t>dụ</a:t>
            </a:r>
            <a:r>
              <a:rPr lang="en-US" baseline="0" dirty="0"/>
              <a:t>: </a:t>
            </a:r>
            <a:r>
              <a:rPr lang="vi-VN" sz="1200" b="0" i="0" kern="1200" dirty="0">
                <a:solidFill>
                  <a:schemeClr val="tx1"/>
                </a:solidFill>
                <a:effectLst/>
                <a:latin typeface="+mn-lt"/>
                <a:ea typeface="+mn-ea"/>
                <a:cs typeface="+mn-cs"/>
              </a:rPr>
              <a:t>Tại Boeing các nhà quản lý của chương trình Osprey cần phải nâng cao hiệu quả cất cánh và hạ cánh của máy bay. Nhưng mỗi lần Osprey rời khỏi hoặc chạm xuống, cảm biến của nó tạo ra một terabyte dữ liệu. Mười lần cất cánh và hạ cánh tạo ra nhiều dữ liệu giống như lượng thông tin được lưu trữ tại Thư viện Quốc hội. Nếu không có hình ảnh, việc phát hiện sự không hiệu quả ẩn trong các mô hình và các bất thường của dữ liệu sẽ là một công việc bất khả 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Nguồn</a:t>
            </a:r>
            <a:r>
              <a:rPr lang="en-US" sz="1200" b="0" i="0" kern="1200" dirty="0">
                <a:solidFill>
                  <a:schemeClr val="tx1"/>
                </a:solidFill>
                <a:effectLst/>
                <a:latin typeface="+mn-lt"/>
                <a:ea typeface="+mn-ea"/>
                <a:cs typeface="+mn-cs"/>
              </a:rPr>
              <a:t> :http://v1000.vn/Cac-du-lieu-truc-quan-thuc-su-co-tac-dung-5744-1054.html</a:t>
            </a:r>
          </a:p>
          <a:p>
            <a:pPr marL="171450" indent="-171450">
              <a:buFontTx/>
              <a:buChar char="-"/>
            </a:pPr>
            <a:endParaRPr lang="en-US" dirty="0"/>
          </a:p>
          <a:p>
            <a:pPr fontAlgn="base"/>
            <a:endParaRPr lang="en-US" dirty="0"/>
          </a:p>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7</a:t>
            </a:fld>
            <a:endParaRPr lang="en-US"/>
          </a:p>
        </p:txBody>
      </p:sp>
    </p:spTree>
    <p:extLst>
      <p:ext uri="{BB962C8B-B14F-4D97-AF65-F5344CB8AC3E}">
        <p14:creationId xmlns:p14="http://schemas.microsoft.com/office/powerpoint/2010/main" val="160771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Vừa</a:t>
            </a:r>
            <a:r>
              <a:rPr lang="en-US" dirty="0"/>
              <a:t> </a:t>
            </a:r>
            <a:r>
              <a:rPr lang="en-US" dirty="0" err="1"/>
              <a:t>trình</a:t>
            </a:r>
            <a:r>
              <a:rPr lang="en-US" dirty="0"/>
              <a:t> </a:t>
            </a:r>
            <a:r>
              <a:rPr lang="en-US" dirty="0" err="1"/>
              <a:t>chiếu</a:t>
            </a:r>
            <a:r>
              <a:rPr lang="en-US" dirty="0"/>
              <a:t> video, </a:t>
            </a:r>
            <a:r>
              <a:rPr lang="en-US" dirty="0" err="1"/>
              <a:t>vừa</a:t>
            </a:r>
            <a:r>
              <a:rPr lang="en-US" dirty="0"/>
              <a:t> </a:t>
            </a:r>
            <a:r>
              <a:rPr lang="en-US" dirty="0" err="1"/>
              <a:t>giới</a:t>
            </a:r>
            <a:r>
              <a:rPr lang="en-US" dirty="0"/>
              <a:t> </a:t>
            </a:r>
            <a:r>
              <a:rPr lang="en-US" dirty="0" err="1"/>
              <a:t>thiệu</a:t>
            </a:r>
            <a:r>
              <a:rPr lang="en-US" dirty="0"/>
              <a:t> D3, </a:t>
            </a:r>
            <a:r>
              <a:rPr lang="en-US" dirty="0" err="1"/>
              <a:t>chức</a:t>
            </a:r>
            <a:r>
              <a:rPr lang="en-US" dirty="0"/>
              <a:t> </a:t>
            </a:r>
            <a:r>
              <a:rPr lang="en-US" dirty="0" err="1" smtClean="0"/>
              <a:t>năng</a:t>
            </a:r>
            <a:endParaRPr lang="en-US" dirty="0" smtClean="0"/>
          </a:p>
          <a:p>
            <a:r>
              <a:rPr lang="en-US" dirty="0" smtClean="0"/>
              <a:t>D3.js </a:t>
            </a:r>
            <a:r>
              <a:rPr lang="en-US" dirty="0" err="1" smtClean="0"/>
              <a:t>là</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 </a:t>
            </a:r>
            <a:r>
              <a:rPr lang="en-US" baseline="0" dirty="0" err="1" smtClean="0"/>
              <a:t>giúp</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dùng</a:t>
            </a:r>
            <a:r>
              <a:rPr lang="en-US" baseline="0" dirty="0" smtClean="0"/>
              <a:t> HTML, CSS, SVG. D3.js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dung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kiểu</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gì</a:t>
            </a:r>
            <a:r>
              <a:rPr lang="en-US" baseline="0" dirty="0" smtClean="0"/>
              <a:t> </a:t>
            </a:r>
            <a:r>
              <a:rPr lang="en-US" baseline="0" dirty="0" err="1" smtClean="0"/>
              <a:t>mà</a:t>
            </a:r>
            <a:r>
              <a:rPr lang="en-US" baseline="0" dirty="0" smtClean="0"/>
              <a:t> </a:t>
            </a:r>
            <a:r>
              <a:rPr lang="en-US" baseline="0" dirty="0" err="1" smtClean="0"/>
              <a:t>họ</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bởi</a:t>
            </a:r>
            <a:r>
              <a:rPr lang="en-US" baseline="0" dirty="0" smtClean="0"/>
              <a:t> D3.js</a:t>
            </a:r>
          </a:p>
          <a:p>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thông</a:t>
            </a:r>
            <a:r>
              <a:rPr lang="en-US" baseline="0" dirty="0" smtClean="0"/>
              <a:t> tin </a:t>
            </a:r>
            <a:r>
              <a:rPr lang="en-US" baseline="0" dirty="0" err="1" smtClean="0"/>
              <a:t>về</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chiến</a:t>
            </a:r>
            <a:r>
              <a:rPr lang="en-US" baseline="0" dirty="0" smtClean="0"/>
              <a:t> </a:t>
            </a:r>
            <a:r>
              <a:rPr lang="en-US" baseline="0" dirty="0" err="1" smtClean="0"/>
              <a:t>thắng</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ứng</a:t>
            </a:r>
            <a:r>
              <a:rPr lang="en-US" baseline="0" dirty="0" smtClean="0"/>
              <a:t> </a:t>
            </a:r>
            <a:r>
              <a:rPr lang="en-US" baseline="0" dirty="0" err="1" smtClean="0"/>
              <a:t>cử</a:t>
            </a:r>
            <a:r>
              <a:rPr lang="en-US" baseline="0" dirty="0" smtClean="0"/>
              <a:t> </a:t>
            </a:r>
            <a:r>
              <a:rPr lang="en-US" baseline="0" dirty="0" err="1" smtClean="0"/>
              <a:t>viên</a:t>
            </a:r>
            <a:r>
              <a:rPr lang="en-US" baseline="0" dirty="0" smtClean="0"/>
              <a:t> </a:t>
            </a:r>
            <a:r>
              <a:rPr lang="en-US" baseline="0" dirty="0" err="1" smtClean="0"/>
              <a:t>trong</a:t>
            </a:r>
            <a:r>
              <a:rPr lang="en-US" baseline="0" dirty="0" smtClean="0"/>
              <a:t> </a:t>
            </a:r>
            <a:r>
              <a:rPr lang="en-US" baseline="0" dirty="0" err="1" smtClean="0"/>
              <a:t>cuộc</a:t>
            </a:r>
            <a:r>
              <a:rPr lang="en-US" baseline="0" dirty="0" smtClean="0"/>
              <a:t> </a:t>
            </a:r>
            <a:r>
              <a:rPr lang="en-US" baseline="0" dirty="0" err="1" smtClean="0"/>
              <a:t>bầu</a:t>
            </a:r>
            <a:r>
              <a:rPr lang="en-US" baseline="0" dirty="0" smtClean="0"/>
              <a:t> </a:t>
            </a:r>
            <a:r>
              <a:rPr lang="en-US" baseline="0" dirty="0" err="1" smtClean="0"/>
              <a:t>cử</a:t>
            </a:r>
            <a:r>
              <a:rPr lang="en-US" baseline="0" dirty="0" smtClean="0"/>
              <a:t> </a:t>
            </a:r>
            <a:r>
              <a:rPr lang="en-US" baseline="0" dirty="0" err="1" smtClean="0"/>
              <a:t>tổng</a:t>
            </a:r>
            <a:r>
              <a:rPr lang="en-US" baseline="0" dirty="0" smtClean="0"/>
              <a:t> </a:t>
            </a:r>
            <a:r>
              <a:rPr lang="en-US" baseline="0" dirty="0" err="1" smtClean="0"/>
              <a:t>thống</a:t>
            </a:r>
            <a:r>
              <a:rPr lang="en-US" baseline="0" dirty="0" smtClean="0"/>
              <a:t> </a:t>
            </a:r>
            <a:r>
              <a:rPr lang="en-US" baseline="0" dirty="0" err="1" smtClean="0"/>
              <a:t>Mỹ</a:t>
            </a:r>
            <a:r>
              <a:rPr lang="en-US" baseline="0" dirty="0" smtClean="0"/>
              <a:t> </a:t>
            </a:r>
            <a:r>
              <a:rPr lang="en-US" baseline="0" dirty="0" err="1" smtClean="0"/>
              <a:t>năm</a:t>
            </a:r>
            <a:r>
              <a:rPr lang="en-US" baseline="0" dirty="0" smtClean="0"/>
              <a:t> 2012. </a:t>
            </a:r>
            <a:r>
              <a:rPr lang="en-US" baseline="0" dirty="0" err="1" smtClean="0"/>
              <a:t>Như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thấy</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hiệu</a:t>
            </a:r>
            <a:r>
              <a:rPr lang="en-US" baseline="0" dirty="0" smtClean="0"/>
              <a:t> </a:t>
            </a:r>
            <a:r>
              <a:rPr lang="en-US" baseline="0" dirty="0" err="1" smtClean="0"/>
              <a:t>ứng</a:t>
            </a:r>
            <a:r>
              <a:rPr lang="en-US" baseline="0" dirty="0" smtClean="0"/>
              <a:t> </a:t>
            </a:r>
            <a:r>
              <a:rPr lang="en-US" baseline="0" dirty="0" err="1" smtClean="0"/>
              <a:t>đẹp</a:t>
            </a:r>
            <a:r>
              <a:rPr lang="en-US" baseline="0" dirty="0" smtClean="0"/>
              <a:t> </a:t>
            </a:r>
            <a:r>
              <a:rPr lang="en-US" baseline="0" dirty="0" err="1" smtClean="0"/>
              <a:t>mắt</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dung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thông</a:t>
            </a:r>
            <a:r>
              <a:rPr lang="en-US" baseline="0" dirty="0" smtClean="0"/>
              <a:t> tin </a:t>
            </a:r>
            <a:r>
              <a:rPr lang="en-US" baseline="0" dirty="0" err="1" smtClean="0"/>
              <a:t>từ</a:t>
            </a:r>
            <a:r>
              <a:rPr lang="en-US" baseline="0" dirty="0" smtClean="0"/>
              <a:t> </a:t>
            </a:r>
            <a:r>
              <a:rPr lang="en-US" baseline="0" dirty="0" err="1" smtClean="0"/>
              <a:t>đồ</a:t>
            </a:r>
            <a:r>
              <a:rPr lang="en-US" baseline="0" dirty="0" smtClean="0"/>
              <a:t> </a:t>
            </a:r>
            <a:r>
              <a:rPr lang="en-US" baseline="0" dirty="0" err="1" smtClean="0"/>
              <a:t>thị</a:t>
            </a:r>
            <a:endParaRPr lang="en-US" baseline="0" dirty="0" smtClean="0"/>
          </a:p>
          <a:p>
            <a:r>
              <a:rPr lang="en-US" baseline="0" dirty="0" err="1" smtClean="0"/>
              <a:t>Và</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dụng</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cột</a:t>
            </a:r>
            <a:r>
              <a:rPr lang="en-US" baseline="0" dirty="0" smtClean="0"/>
              <a:t>, </a:t>
            </a:r>
            <a:r>
              <a:rPr lang="en-US" baseline="0" dirty="0" err="1" smtClean="0"/>
              <a:t>giúp</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tần</a:t>
            </a:r>
            <a:r>
              <a:rPr lang="en-US" baseline="0" dirty="0" smtClean="0"/>
              <a:t> </a:t>
            </a:r>
            <a:r>
              <a:rPr lang="en-US" baseline="0" dirty="0" err="1" smtClean="0"/>
              <a:t>suất</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chữ</a:t>
            </a:r>
            <a:r>
              <a:rPr lang="en-US" baseline="0" dirty="0" smtClean="0"/>
              <a:t> </a:t>
            </a:r>
            <a:r>
              <a:rPr lang="en-US" baseline="0" dirty="0" err="1" smtClean="0"/>
              <a:t>cái</a:t>
            </a:r>
            <a:r>
              <a:rPr lang="en-US" baseline="0" dirty="0" smtClean="0"/>
              <a:t> </a:t>
            </a:r>
            <a:r>
              <a:rPr lang="en-US" baseline="0" dirty="0" err="1" smtClean="0"/>
              <a:t>tiếng</a:t>
            </a:r>
            <a:r>
              <a:rPr lang="en-US" baseline="0" dirty="0" smtClean="0"/>
              <a:t> </a:t>
            </a:r>
            <a:r>
              <a:rPr lang="en-US" baseline="0" dirty="0" err="1" smtClean="0"/>
              <a:t>anh</a:t>
            </a:r>
            <a:r>
              <a:rPr lang="en-US" baseline="0" dirty="0" smtClean="0"/>
              <a:t>. </a:t>
            </a:r>
            <a:r>
              <a:rPr lang="en-US" baseline="0" dirty="0" err="1" smtClean="0"/>
              <a:t>Và</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đoạn</a:t>
            </a:r>
            <a:r>
              <a:rPr lang="en-US" baseline="0" dirty="0" smtClean="0"/>
              <a:t> </a:t>
            </a:r>
            <a:r>
              <a:rPr lang="en-US" baseline="0" dirty="0" err="1" smtClean="0"/>
              <a:t>mã</a:t>
            </a:r>
            <a:r>
              <a:rPr lang="en-US" baseline="0" dirty="0" smtClean="0"/>
              <a:t> </a:t>
            </a:r>
            <a:r>
              <a:rPr lang="en-US" baseline="0" dirty="0" err="1" smtClean="0"/>
              <a:t>viết</a:t>
            </a:r>
            <a:r>
              <a:rPr lang="en-US" baseline="0" dirty="0" smtClean="0"/>
              <a:t> </a:t>
            </a:r>
            <a:r>
              <a:rPr lang="en-US" baseline="0" dirty="0" err="1" smtClean="0"/>
              <a:t>ra</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này</a:t>
            </a:r>
            <a:endParaRPr lang="en-US" baseline="0" dirty="0" smtClean="0"/>
          </a:p>
        </p:txBody>
      </p:sp>
      <p:sp>
        <p:nvSpPr>
          <p:cNvPr id="4" name="Slide Number Placeholder 3"/>
          <p:cNvSpPr>
            <a:spLocks noGrp="1"/>
          </p:cNvSpPr>
          <p:nvPr>
            <p:ph type="sldNum" sz="quarter" idx="10"/>
          </p:nvPr>
        </p:nvSpPr>
        <p:spPr/>
        <p:txBody>
          <a:bodyPr/>
          <a:lstStyle/>
          <a:p>
            <a:fld id="{C764A039-19AD-4DF5-B634-06BC8790B25B}" type="slidenum">
              <a:rPr lang="en-US" smtClean="0"/>
              <a:t>8</a:t>
            </a:fld>
            <a:endParaRPr lang="en-US"/>
          </a:p>
        </p:txBody>
      </p:sp>
    </p:spTree>
    <p:extLst>
      <p:ext uri="{BB962C8B-B14F-4D97-AF65-F5344CB8AC3E}">
        <p14:creationId xmlns:p14="http://schemas.microsoft.com/office/powerpoint/2010/main" val="316607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Câu</a:t>
            </a:r>
            <a:r>
              <a:rPr lang="en-US" dirty="0" smtClean="0"/>
              <a:t> </a:t>
            </a:r>
            <a:r>
              <a:rPr lang="en-US" dirty="0" err="1"/>
              <a:t>dẫn</a:t>
            </a:r>
            <a:r>
              <a:rPr lang="en-US" dirty="0"/>
              <a:t>: </a:t>
            </a:r>
            <a:r>
              <a:rPr lang="en-US" dirty="0" err="1"/>
              <a:t>Nh</a:t>
            </a:r>
            <a:r>
              <a:rPr lang="vi-VN" dirty="0"/>
              <a:t>ư</a:t>
            </a:r>
            <a:r>
              <a:rPr lang="en-US" dirty="0"/>
              <a:t>ng </a:t>
            </a:r>
            <a:r>
              <a:rPr lang="en-US" dirty="0" err="1"/>
              <a:t>việc</a:t>
            </a:r>
            <a:r>
              <a:rPr lang="en-US" dirty="0"/>
              <a:t> </a:t>
            </a:r>
            <a:r>
              <a:rPr lang="en-US" dirty="0" err="1"/>
              <a:t>sử</a:t>
            </a:r>
            <a:r>
              <a:rPr lang="en-US" dirty="0"/>
              <a:t> </a:t>
            </a:r>
            <a:r>
              <a:rPr lang="en-US" dirty="0" err="1"/>
              <a:t>dụng</a:t>
            </a:r>
            <a:r>
              <a:rPr lang="en-US" dirty="0"/>
              <a:t> d3 -&gt; </a:t>
            </a:r>
            <a:r>
              <a:rPr lang="en-US" dirty="0" err="1"/>
              <a:t>hạn</a:t>
            </a:r>
            <a:r>
              <a:rPr lang="en-US" dirty="0"/>
              <a:t> </a:t>
            </a:r>
            <a:r>
              <a:rPr lang="en-US" dirty="0" err="1"/>
              <a:t>chế</a:t>
            </a:r>
            <a:r>
              <a:rPr lang="en-US" dirty="0"/>
              <a:t> </a:t>
            </a:r>
            <a:r>
              <a:rPr lang="en-US" dirty="0" err="1"/>
              <a:t>gì</a:t>
            </a:r>
            <a:r>
              <a:rPr lang="en-US" dirty="0"/>
              <a:t>? : </a:t>
            </a:r>
            <a:r>
              <a:rPr lang="en-US" dirty="0" err="1"/>
              <a:t>Tìm</a:t>
            </a:r>
            <a:r>
              <a:rPr lang="en-US" dirty="0"/>
              <a:t> </a:t>
            </a:r>
            <a:r>
              <a:rPr lang="en-US" dirty="0" err="1"/>
              <a:t>hiểu</a:t>
            </a:r>
            <a:r>
              <a:rPr lang="en-US" dirty="0"/>
              <a:t>, </a:t>
            </a:r>
            <a:r>
              <a:rPr lang="en-US" dirty="0" err="1"/>
              <a:t>tốn</a:t>
            </a:r>
            <a:r>
              <a:rPr lang="en-US" dirty="0"/>
              <a:t> </a:t>
            </a:r>
            <a:r>
              <a:rPr lang="en-US" dirty="0" err="1"/>
              <a:t>thời</a:t>
            </a:r>
            <a:r>
              <a:rPr lang="en-US" dirty="0"/>
              <a:t> </a:t>
            </a:r>
            <a:r>
              <a:rPr lang="en-US" dirty="0" err="1"/>
              <a:t>gian</a:t>
            </a:r>
            <a:r>
              <a:rPr lang="en-US" dirty="0"/>
              <a:t>,.. -&gt; </a:t>
            </a:r>
            <a:r>
              <a:rPr lang="en-US" dirty="0" err="1"/>
              <a:t>Hiện</a:t>
            </a:r>
            <a:r>
              <a:rPr lang="en-US" dirty="0"/>
              <a:t> nay </a:t>
            </a:r>
            <a:r>
              <a:rPr lang="en-US" dirty="0" err="1"/>
              <a:t>đã</a:t>
            </a:r>
            <a:r>
              <a:rPr lang="en-US" dirty="0"/>
              <a:t> </a:t>
            </a:r>
            <a:r>
              <a:rPr lang="en-US" dirty="0" err="1"/>
              <a:t>có</a:t>
            </a:r>
            <a:r>
              <a:rPr lang="en-US" dirty="0"/>
              <a:t> </a:t>
            </a:r>
            <a:r>
              <a:rPr lang="en-US" dirty="0" err="1"/>
              <a:t>những</a:t>
            </a:r>
            <a:r>
              <a:rPr lang="en-US" dirty="0"/>
              <a:t> </a:t>
            </a:r>
            <a:r>
              <a:rPr lang="en-US" dirty="0" err="1"/>
              <a:t>công</a:t>
            </a:r>
            <a:r>
              <a:rPr lang="en-US" dirty="0"/>
              <a:t> </a:t>
            </a:r>
            <a:r>
              <a:rPr lang="en-US" dirty="0" err="1"/>
              <a:t>trình</a:t>
            </a:r>
            <a:r>
              <a:rPr lang="en-US" dirty="0"/>
              <a:t> </a:t>
            </a:r>
            <a:r>
              <a:rPr lang="en-US" dirty="0" err="1"/>
              <a:t>liên</a:t>
            </a:r>
            <a:r>
              <a:rPr lang="en-US" dirty="0"/>
              <a:t> </a:t>
            </a:r>
            <a:r>
              <a:rPr lang="en-US" dirty="0" err="1"/>
              <a:t>quan</a:t>
            </a:r>
            <a:r>
              <a:rPr lang="en-US" dirty="0"/>
              <a:t> </a:t>
            </a:r>
            <a:r>
              <a:rPr lang="en-US" dirty="0" err="1"/>
              <a:t>nh</a:t>
            </a:r>
            <a:r>
              <a:rPr lang="vi-VN" dirty="0"/>
              <a:t>ư</a:t>
            </a:r>
            <a:r>
              <a:rPr lang="en-US" dirty="0"/>
              <a:t> -&gt; Show </a:t>
            </a:r>
            <a:r>
              <a:rPr lang="en-US" dirty="0" err="1"/>
              <a:t>hình</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a:t>
            </a:r>
            <a:r>
              <a:rPr lang="en-US" dirty="0" err="1"/>
              <a:t>từng</a:t>
            </a:r>
            <a:r>
              <a:rPr lang="en-US" dirty="0"/>
              <a:t> </a:t>
            </a:r>
            <a:r>
              <a:rPr lang="en-US" dirty="0" err="1"/>
              <a:t>thằng</a:t>
            </a:r>
            <a:r>
              <a:rPr lang="en-US" dirty="0"/>
              <a:t> (C3) -&gt; </a:t>
            </a:r>
            <a:r>
              <a:rPr lang="en-US" dirty="0" err="1"/>
              <a:t>Lí</a:t>
            </a:r>
            <a:r>
              <a:rPr lang="en-US" dirty="0"/>
              <a:t> do </a:t>
            </a:r>
            <a:r>
              <a:rPr lang="en-US" dirty="0" err="1"/>
              <a:t>chọn</a:t>
            </a:r>
            <a:r>
              <a:rPr lang="en-US" dirty="0"/>
              <a:t> </a:t>
            </a:r>
            <a:r>
              <a:rPr lang="en-US" dirty="0" err="1"/>
              <a:t>đề</a:t>
            </a:r>
            <a:r>
              <a:rPr lang="en-US" dirty="0"/>
              <a:t> </a:t>
            </a:r>
            <a:r>
              <a:rPr lang="en-US" dirty="0" err="1"/>
              <a:t>tài</a:t>
            </a:r>
            <a:r>
              <a:rPr lang="en-US" dirty="0"/>
              <a:t> -&gt; </a:t>
            </a:r>
            <a:r>
              <a:rPr lang="en-US" dirty="0" err="1"/>
              <a:t>Mục</a:t>
            </a:r>
            <a:r>
              <a:rPr lang="en-US" dirty="0"/>
              <a:t> </a:t>
            </a:r>
            <a:r>
              <a:rPr lang="en-US" dirty="0" err="1"/>
              <a:t>tiêu</a:t>
            </a:r>
            <a:r>
              <a:rPr lang="en-US" dirty="0"/>
              <a:t> </a:t>
            </a:r>
            <a:r>
              <a:rPr lang="en-US" dirty="0" err="1"/>
              <a:t>đề</a:t>
            </a:r>
            <a:r>
              <a:rPr lang="en-US" dirty="0"/>
              <a:t> </a:t>
            </a:r>
            <a:r>
              <a:rPr lang="en-US" dirty="0" err="1"/>
              <a:t>tài</a:t>
            </a:r>
            <a:r>
              <a:rPr lang="en-US" dirty="0"/>
              <a:t> (Report</a:t>
            </a:r>
            <a:r>
              <a:rPr lang="en-US" dirty="0" smtClean="0"/>
              <a:t>)</a:t>
            </a:r>
          </a:p>
          <a:p>
            <a:r>
              <a:rPr lang="en-US" dirty="0" err="1" smtClean="0"/>
              <a:t>Như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đã</a:t>
            </a:r>
            <a:r>
              <a:rPr lang="en-US" baseline="0" dirty="0" smtClean="0"/>
              <a:t> </a:t>
            </a:r>
            <a:r>
              <a:rPr lang="en-US" baseline="0" dirty="0" err="1" smtClean="0"/>
              <a:t>thấy</a:t>
            </a:r>
            <a:r>
              <a:rPr lang="en-US" baseline="0" dirty="0" smtClean="0"/>
              <a:t> </a:t>
            </a:r>
            <a:r>
              <a:rPr lang="en-US" baseline="0" dirty="0" err="1" smtClean="0"/>
              <a:t>thì</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để</a:t>
            </a:r>
            <a:r>
              <a:rPr lang="en-US" baseline="0" dirty="0" smtClean="0"/>
              <a:t> </a:t>
            </a:r>
            <a:r>
              <a:rPr lang="en-US" baseline="0" dirty="0" err="1" smtClean="0"/>
              <a:t>viết</a:t>
            </a:r>
            <a:r>
              <a:rPr lang="en-US" baseline="0" dirty="0" smtClean="0"/>
              <a:t> </a:t>
            </a:r>
            <a:r>
              <a:rPr lang="en-US" baseline="0" dirty="0" err="1" smtClean="0"/>
              <a:t>mã</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sự</a:t>
            </a:r>
            <a:r>
              <a:rPr lang="en-US" baseline="0" dirty="0" smtClean="0"/>
              <a:t> </a:t>
            </a:r>
            <a:r>
              <a:rPr lang="en-US" baseline="0" dirty="0" err="1" smtClean="0"/>
              <a:t>tiêu</a:t>
            </a:r>
            <a:r>
              <a:rPr lang="en-US" baseline="0" dirty="0" smtClean="0"/>
              <a:t> </a:t>
            </a:r>
            <a:r>
              <a:rPr lang="en-US" baseline="0" dirty="0" err="1" smtClean="0"/>
              <a:t>tốn</a:t>
            </a:r>
            <a:r>
              <a:rPr lang="en-US" baseline="0" dirty="0" smtClean="0"/>
              <a:t> </a:t>
            </a:r>
            <a:r>
              <a:rPr lang="en-US" baseline="0" dirty="0" err="1" smtClean="0"/>
              <a:t>thòi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biết</a:t>
            </a:r>
            <a:r>
              <a:rPr lang="en-US" baseline="0" dirty="0" smtClean="0"/>
              <a:t> API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số</a:t>
            </a:r>
            <a:r>
              <a:rPr lang="en-US" baseline="0" dirty="0" smtClean="0"/>
              <a:t> </a:t>
            </a:r>
            <a:r>
              <a:rPr lang="en-US" baseline="0" dirty="0" err="1" smtClean="0"/>
              <a:t>đoạn</a:t>
            </a:r>
            <a:r>
              <a:rPr lang="en-US" baseline="0" dirty="0" smtClean="0"/>
              <a:t> </a:t>
            </a:r>
            <a:r>
              <a:rPr lang="en-US" baseline="0" dirty="0" err="1" smtClean="0"/>
              <a:t>mã</a:t>
            </a:r>
            <a:r>
              <a:rPr lang="en-US" baseline="0" dirty="0" smtClean="0"/>
              <a:t> </a:t>
            </a:r>
            <a:r>
              <a:rPr lang="en-US" baseline="0" dirty="0" err="1" smtClean="0"/>
              <a:t>viết</a:t>
            </a:r>
            <a:r>
              <a:rPr lang="en-US" baseline="0" dirty="0" smtClean="0"/>
              <a:t> </a:t>
            </a:r>
            <a:r>
              <a:rPr lang="en-US" baseline="0" dirty="0" err="1" smtClean="0"/>
              <a:t>ra</a:t>
            </a:r>
            <a:r>
              <a:rPr lang="en-US" baseline="0" dirty="0" smtClean="0"/>
              <a:t> </a:t>
            </a:r>
            <a:r>
              <a:rPr lang="en-US" baseline="0" dirty="0" err="1" smtClean="0"/>
              <a:t>cũng</a:t>
            </a:r>
            <a:r>
              <a:rPr lang="en-US" baseline="0" dirty="0" smtClean="0"/>
              <a:t> </a:t>
            </a:r>
            <a:r>
              <a:rPr lang="en-US" baseline="0" dirty="0" err="1" smtClean="0"/>
              <a:t>khá</a:t>
            </a:r>
            <a:r>
              <a:rPr lang="en-US" baseline="0" dirty="0" smtClean="0"/>
              <a:t> </a:t>
            </a:r>
            <a:r>
              <a:rPr lang="en-US" baseline="0" dirty="0" err="1" smtClean="0"/>
              <a:t>nhiều</a:t>
            </a:r>
            <a:endParaRPr lang="en-US" baseline="0" dirty="0" smtClean="0"/>
          </a:p>
          <a:p>
            <a:r>
              <a:rPr lang="en-US" baseline="0" dirty="0" err="1" smtClean="0"/>
              <a:t>Từ</a:t>
            </a:r>
            <a:r>
              <a:rPr lang="en-US" baseline="0" dirty="0" smtClean="0"/>
              <a:t> </a:t>
            </a:r>
            <a:r>
              <a:rPr lang="en-US" baseline="0" dirty="0" err="1" smtClean="0"/>
              <a:t>những</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của</a:t>
            </a:r>
            <a:r>
              <a:rPr lang="en-US" baseline="0" dirty="0" smtClean="0"/>
              <a:t> D3.js, </a:t>
            </a:r>
            <a:r>
              <a:rPr lang="en-US" baseline="0" dirty="0" err="1" smtClean="0"/>
              <a:t>openlayers</a:t>
            </a:r>
            <a:r>
              <a:rPr lang="en-US" baseline="0" dirty="0" smtClean="0"/>
              <a:t> </a:t>
            </a:r>
            <a:r>
              <a:rPr lang="en-US" baseline="0" dirty="0" err="1" smtClean="0"/>
              <a:t>và</a:t>
            </a:r>
            <a:r>
              <a:rPr lang="en-US" baseline="0" dirty="0" smtClean="0"/>
              <a:t> </a:t>
            </a:r>
            <a:r>
              <a:rPr lang="en-US" baseline="0" dirty="0" err="1" smtClean="0"/>
              <a:t>nhóm</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đam</a:t>
            </a:r>
            <a:r>
              <a:rPr lang="en-US" baseline="0" dirty="0" smtClean="0"/>
              <a:t> </a:t>
            </a:r>
            <a:r>
              <a:rPr lang="en-US" baseline="0" dirty="0" err="1" smtClean="0"/>
              <a:t>mê</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mới</a:t>
            </a:r>
            <a:r>
              <a:rPr lang="en-US" baseline="0" dirty="0" smtClean="0"/>
              <a:t> </a:t>
            </a:r>
            <a:r>
              <a:rPr lang="en-US" baseline="0" dirty="0" err="1" smtClean="0"/>
              <a:t>trên</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web,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muốn</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cho</a:t>
            </a:r>
            <a:r>
              <a:rPr lang="en-US" baseline="0" dirty="0" smtClean="0"/>
              <a:t> </a:t>
            </a:r>
            <a:r>
              <a:rPr lang="en-US" baseline="0" dirty="0" err="1" smtClean="0"/>
              <a:t>sự</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 </a:t>
            </a:r>
            <a:r>
              <a:rPr lang="en-US" baseline="0" dirty="0" err="1" smtClean="0"/>
              <a:t>trong</a:t>
            </a:r>
            <a:r>
              <a:rPr lang="en-US" baseline="0" dirty="0" smtClean="0"/>
              <a:t> </a:t>
            </a:r>
            <a:r>
              <a:rPr lang="en-US" baseline="0" dirty="0" err="1" smtClean="0"/>
              <a:t>lĩnh</a:t>
            </a:r>
            <a:r>
              <a:rPr lang="en-US" baseline="0" dirty="0" smtClean="0"/>
              <a:t> </a:t>
            </a:r>
            <a:r>
              <a:rPr lang="en-US" baseline="0" dirty="0" err="1" smtClean="0"/>
              <a:t>vực</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nên</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chọn</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endParaRPr lang="en-US" baseline="0" dirty="0" smtClean="0"/>
          </a:p>
          <a:p>
            <a:r>
              <a:rPr lang="en-US" dirty="0" err="1" smtClean="0"/>
              <a:t>Như</a:t>
            </a:r>
            <a:r>
              <a:rPr lang="en-US" baseline="0" dirty="0" smtClean="0"/>
              <a:t> </a:t>
            </a:r>
            <a:r>
              <a:rPr lang="en-US" baseline="0" dirty="0" err="1" smtClean="0"/>
              <a:t>đã</a:t>
            </a:r>
            <a:r>
              <a:rPr lang="en-US" baseline="0" dirty="0" smtClean="0"/>
              <a:t>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của</a:t>
            </a:r>
            <a:r>
              <a:rPr lang="en-US" baseline="0" dirty="0" smtClean="0"/>
              <a:t> D3.js </a:t>
            </a:r>
            <a:r>
              <a:rPr lang="en-US" baseline="0" dirty="0" err="1" smtClean="0"/>
              <a:t>thì</a:t>
            </a:r>
            <a:r>
              <a:rPr lang="en-US" baseline="0" dirty="0" smtClean="0"/>
              <a:t> </a:t>
            </a:r>
            <a:r>
              <a:rPr lang="en-US" baseline="0" dirty="0" err="1" smtClean="0"/>
              <a:t>nhóm</a:t>
            </a:r>
            <a:r>
              <a:rPr lang="en-US" baseline="0" dirty="0" smtClean="0"/>
              <a:t> </a:t>
            </a:r>
            <a:r>
              <a:rPr lang="en-US" baseline="0" dirty="0" err="1" smtClean="0"/>
              <a:t>rút</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những</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cho</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một</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giúp</a:t>
            </a:r>
            <a:r>
              <a:rPr lang="en-US" baseline="0" dirty="0" smtClean="0"/>
              <a:t> </a:t>
            </a:r>
            <a:r>
              <a:rPr lang="en-US" baseline="0" dirty="0" err="1" smtClean="0"/>
              <a:t>rút</a:t>
            </a:r>
            <a:r>
              <a:rPr lang="en-US" baseline="0" dirty="0" smtClean="0"/>
              <a:t> </a:t>
            </a:r>
            <a:r>
              <a:rPr lang="en-US" baseline="0" dirty="0" err="1" smtClean="0"/>
              <a:t>ngắn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cho</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quá</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giảm</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để</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viết</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vào</a:t>
            </a:r>
            <a:r>
              <a:rPr lang="en-US" baseline="0" dirty="0" smtClean="0"/>
              <a:t> </a:t>
            </a:r>
            <a:r>
              <a:rPr lang="en-US" baseline="0" dirty="0" err="1" smtClean="0"/>
              <a:t>cộng</a:t>
            </a:r>
            <a:r>
              <a:rPr lang="en-US" baseline="0" dirty="0" smtClean="0"/>
              <a:t> </a:t>
            </a:r>
            <a:r>
              <a:rPr lang="en-US" baseline="0" dirty="0" err="1" smtClean="0"/>
              <a:t>đồng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sự</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cộng</a:t>
            </a:r>
            <a:r>
              <a:rPr lang="en-US" baseline="0" dirty="0" smtClean="0"/>
              <a:t> </a:t>
            </a:r>
            <a:r>
              <a:rPr lang="en-US" baseline="0" dirty="0" err="1" smtClean="0"/>
              <a:t>đồng</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 </a:t>
            </a:r>
            <a:r>
              <a:rPr lang="en-US" baseline="0" dirty="0" err="1" smtClean="0"/>
              <a:t>GitHub</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 </a:t>
            </a:r>
            <a:r>
              <a:rPr lang="en-US" baseline="0" dirty="0" err="1" smtClean="0"/>
              <a:t>đó</a:t>
            </a:r>
            <a:r>
              <a:rPr lang="en-US" baseline="0" dirty="0" smtClean="0"/>
              <a:t>, </a:t>
            </a:r>
            <a:r>
              <a:rPr lang="en-US" baseline="0" dirty="0" err="1" smtClean="0"/>
              <a:t>hiện</a:t>
            </a:r>
            <a:r>
              <a:rPr lang="en-US" baseline="0" dirty="0" smtClean="0"/>
              <a:t> nay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công</a:t>
            </a:r>
            <a:r>
              <a:rPr lang="en-US" baseline="0" dirty="0" smtClean="0"/>
              <a:t> </a:t>
            </a:r>
            <a:r>
              <a:rPr lang="en-US" baseline="0" dirty="0" err="1" smtClean="0"/>
              <a:t>trình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hơn</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C3.js.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trang</a:t>
            </a:r>
            <a:r>
              <a:rPr lang="en-US" baseline="0" dirty="0" smtClean="0"/>
              <a:t> </a:t>
            </a:r>
            <a:r>
              <a:rPr lang="en-US" baseline="0" dirty="0" err="1" smtClean="0"/>
              <a:t>chủ</a:t>
            </a:r>
            <a:r>
              <a:rPr lang="en-US" baseline="0" dirty="0" smtClean="0"/>
              <a:t> </a:t>
            </a:r>
            <a:r>
              <a:rPr lang="en-US" baseline="0" dirty="0" err="1" smtClean="0"/>
              <a:t>của</a:t>
            </a:r>
            <a:r>
              <a:rPr lang="en-US" baseline="0" dirty="0" smtClean="0"/>
              <a:t> C3.js, </a:t>
            </a:r>
            <a:r>
              <a:rPr lang="en-US" baseline="0" dirty="0" err="1" smtClean="0"/>
              <a:t>như</a:t>
            </a:r>
            <a:r>
              <a:rPr lang="en-US" baseline="0" dirty="0" smtClean="0"/>
              <a:t> C3.js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thì</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như</a:t>
            </a:r>
            <a:r>
              <a:rPr lang="en-US" baseline="0" dirty="0" smtClean="0"/>
              <a:t> </a:t>
            </a:r>
            <a:r>
              <a:rPr lang="en-US" baseline="0" dirty="0" err="1" smtClean="0"/>
              <a:t>tạo</a:t>
            </a:r>
            <a:r>
              <a:rPr lang="en-US" baseline="0" dirty="0" smtClean="0"/>
              <a:t> </a:t>
            </a:r>
            <a:r>
              <a:rPr lang="en-US" baseline="0" dirty="0" err="1" smtClean="0"/>
              <a:t>sự</a:t>
            </a:r>
            <a:r>
              <a:rPr lang="en-US" baseline="0" dirty="0" smtClean="0"/>
              <a:t> </a:t>
            </a:r>
            <a:r>
              <a:rPr lang="en-US" baseline="0" dirty="0" err="1" smtClean="0"/>
              <a:t>thoải</a:t>
            </a:r>
            <a:r>
              <a:rPr lang="en-US" baseline="0" dirty="0" smtClean="0"/>
              <a:t> </a:t>
            </a:r>
            <a:r>
              <a:rPr lang="en-US" baseline="0" dirty="0" err="1" smtClean="0"/>
              <a:t>mái</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tùy</a:t>
            </a:r>
            <a:r>
              <a:rPr lang="en-US" baseline="0" dirty="0" smtClean="0"/>
              <a:t> </a:t>
            </a:r>
            <a:r>
              <a:rPr lang="en-US" baseline="0" dirty="0" err="1" smtClean="0"/>
              <a:t>chỉnh</a:t>
            </a:r>
            <a:r>
              <a:rPr lang="en-US" baseline="0" dirty="0" smtClean="0"/>
              <a:t> style, </a:t>
            </a:r>
            <a:r>
              <a:rPr lang="en-US" baseline="0" dirty="0" err="1" smtClean="0"/>
              <a:t>và</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câp</a:t>
            </a:r>
            <a:r>
              <a:rPr lang="en-US" baseline="0" dirty="0" smtClean="0"/>
              <a:t> </a:t>
            </a:r>
            <a:r>
              <a:rPr lang="en-US" baseline="0" dirty="0" err="1" smtClean="0"/>
              <a:t>nhật</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việc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cột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C3.js.</a:t>
            </a:r>
          </a:p>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9</a:t>
            </a:fld>
            <a:endParaRPr lang="en-US"/>
          </a:p>
        </p:txBody>
      </p:sp>
    </p:spTree>
    <p:extLst>
      <p:ext uri="{BB962C8B-B14F-4D97-AF65-F5344CB8AC3E}">
        <p14:creationId xmlns:p14="http://schemas.microsoft.com/office/powerpoint/2010/main" val="237664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trong</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thực</a:t>
            </a:r>
            <a:r>
              <a:rPr lang="en-US" baseline="0" dirty="0" smtClean="0"/>
              <a:t> </a:t>
            </a:r>
            <a:r>
              <a:rPr lang="en-US" baseline="0" dirty="0" err="1" smtClean="0"/>
              <a:t>tập</a:t>
            </a:r>
            <a:r>
              <a:rPr lang="en-US" baseline="0" dirty="0" smtClean="0"/>
              <a:t>.</a:t>
            </a:r>
            <a:endParaRPr lang="en-US" dirty="0" smtClean="0"/>
          </a:p>
          <a:p>
            <a:pPr marL="0" indent="0">
              <a:buFontTx/>
              <a:buNone/>
            </a:pPr>
            <a:r>
              <a:rPr lang="en-US" dirty="0" err="1" smtClean="0"/>
              <a:t>Sau</a:t>
            </a:r>
            <a:r>
              <a:rPr lang="en-US" dirty="0" smtClean="0"/>
              <a:t> </a:t>
            </a:r>
            <a:r>
              <a:rPr lang="en-US" dirty="0" err="1"/>
              <a:t>những</a:t>
            </a:r>
            <a:r>
              <a:rPr lang="en-US" dirty="0"/>
              <a:t> </a:t>
            </a:r>
            <a:r>
              <a:rPr lang="en-US" dirty="0" err="1"/>
              <a:t>lần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thử</a:t>
            </a:r>
            <a:r>
              <a:rPr lang="en-US" dirty="0"/>
              <a:t> </a:t>
            </a:r>
            <a:r>
              <a:rPr lang="en-US" dirty="0" err="1" smtClean="0"/>
              <a:t>sai</a:t>
            </a:r>
            <a:r>
              <a:rPr lang="en-US" dirty="0" smtClean="0"/>
              <a:t> </a:t>
            </a:r>
            <a:r>
              <a:rPr lang="en-US" dirty="0" err="1" smtClean="0"/>
              <a:t>trên</a:t>
            </a:r>
            <a:r>
              <a:rPr lang="en-US" dirty="0" smtClean="0"/>
              <a:t>, </a:t>
            </a:r>
            <a:r>
              <a:rPr lang="en-US" dirty="0" err="1" smtClean="0"/>
              <a:t>nhóm</a:t>
            </a:r>
            <a:r>
              <a:rPr lang="en-US" dirty="0" smtClean="0"/>
              <a:t> </a:t>
            </a:r>
            <a:r>
              <a:rPr lang="en-US" dirty="0" err="1"/>
              <a:t>rút</a:t>
            </a:r>
            <a:r>
              <a:rPr lang="en-US" dirty="0"/>
              <a:t> </a:t>
            </a:r>
            <a:r>
              <a:rPr lang="en-US" dirty="0" err="1"/>
              <a:t>ra</a:t>
            </a:r>
            <a:r>
              <a:rPr lang="en-US" dirty="0"/>
              <a:t> 2 </a:t>
            </a:r>
            <a:r>
              <a:rPr lang="en-US" dirty="0" err="1" smtClean="0"/>
              <a:t>kiến</a:t>
            </a:r>
            <a:r>
              <a:rPr lang="en-US" baseline="0" dirty="0" smtClean="0"/>
              <a:t> </a:t>
            </a:r>
            <a:r>
              <a:rPr lang="en-US" baseline="0" dirty="0" err="1" smtClean="0"/>
              <a:t>trúc</a:t>
            </a:r>
            <a:r>
              <a:rPr lang="en-US" dirty="0" smtClean="0"/>
              <a:t> </a:t>
            </a:r>
            <a:r>
              <a:rPr lang="en-US" dirty="0" err="1"/>
              <a:t>áp</a:t>
            </a:r>
            <a:r>
              <a:rPr lang="en-US" dirty="0"/>
              <a:t> </a:t>
            </a:r>
            <a:r>
              <a:rPr lang="en-US" dirty="0" err="1"/>
              <a:t>dụng</a:t>
            </a:r>
            <a:r>
              <a:rPr lang="en-US" dirty="0"/>
              <a:t> </a:t>
            </a:r>
            <a:r>
              <a:rPr lang="en-US" dirty="0" err="1"/>
              <a:t>xuyên</a:t>
            </a:r>
            <a:r>
              <a:rPr lang="en-US" dirty="0"/>
              <a:t> </a:t>
            </a:r>
            <a:r>
              <a:rPr lang="en-US" dirty="0" err="1"/>
              <a:t>suốt</a:t>
            </a:r>
            <a:r>
              <a:rPr lang="en-US" dirty="0"/>
              <a:t> </a:t>
            </a:r>
            <a:r>
              <a:rPr lang="en-US" dirty="0" err="1" smtClean="0"/>
              <a:t>cho</a:t>
            </a:r>
            <a:r>
              <a:rPr lang="en-US" dirty="0" smtClean="0"/>
              <a:t> </a:t>
            </a:r>
            <a:r>
              <a:rPr lang="en-US" dirty="0" err="1" smtClean="0"/>
              <a:t>việc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sau</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11</a:t>
            </a:fld>
            <a:endParaRPr lang="en-US"/>
          </a:p>
        </p:txBody>
      </p:sp>
    </p:spTree>
    <p:extLst>
      <p:ext uri="{BB962C8B-B14F-4D97-AF65-F5344CB8AC3E}">
        <p14:creationId xmlns:p14="http://schemas.microsoft.com/office/powerpoint/2010/main" val="257184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12</a:t>
            </a:fld>
            <a:endParaRPr lang="en-US"/>
          </a:p>
        </p:txBody>
      </p:sp>
    </p:spTree>
    <p:extLst>
      <p:ext uri="{BB962C8B-B14F-4D97-AF65-F5344CB8AC3E}">
        <p14:creationId xmlns:p14="http://schemas.microsoft.com/office/powerpoint/2010/main" val="154828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13</a:t>
            </a:fld>
            <a:endParaRPr lang="en-US"/>
          </a:p>
        </p:txBody>
      </p:sp>
    </p:spTree>
    <p:extLst>
      <p:ext uri="{BB962C8B-B14F-4D97-AF65-F5344CB8AC3E}">
        <p14:creationId xmlns:p14="http://schemas.microsoft.com/office/powerpoint/2010/main" val="4023113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14</a:t>
            </a:fld>
            <a:endParaRPr lang="en-US"/>
          </a:p>
        </p:txBody>
      </p:sp>
    </p:spTree>
    <p:extLst>
      <p:ext uri="{BB962C8B-B14F-4D97-AF65-F5344CB8AC3E}">
        <p14:creationId xmlns:p14="http://schemas.microsoft.com/office/powerpoint/2010/main" val="135887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23F55A-A9C7-4EA5-8A86-36B7C9A3E2B8}"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1233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8A28A-C82B-4482-887E-E055DF757877}"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6970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E7B6-8F87-42B9-8A67-15FEA8E15F2D}"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8551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B5C94-F117-4131-8E8D-5E4F0852DF22}"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885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CE5999-428E-428F-9E9C-5FE0A22C1069}"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20314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63B7CB-3555-4C7C-A65F-A3B41989D456}"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145478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F031F-BDF2-469A-BA20-20C019866B74}" type="datetime1">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40626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F3DEC-C2F1-46F1-B242-5DF8F20E1AFD}" type="datetime1">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4329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559B2-3293-44F1-A093-DE4BF5C71F21}" type="datetime1">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15028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CD3354-2375-4697-BCBB-BFD96B46B593}"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364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295F3E-D356-417E-89CD-63BFA9FF8F90}"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37190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06495-75C0-46E7-AABB-55C0FE308BCE}" type="datetime1">
              <a:rPr lang="en-US" smtClean="0"/>
              <a:t>12/21/2016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FAE3-F0D9-439E-8967-594B4CDF255A}" type="slidenum">
              <a:rPr lang="en-US" smtClean="0"/>
              <a:t>‹#›</a:t>
            </a:fld>
            <a:endParaRPr lang="en-US"/>
          </a:p>
        </p:txBody>
      </p:sp>
    </p:spTree>
    <p:extLst>
      <p:ext uri="{BB962C8B-B14F-4D97-AF65-F5344CB8AC3E}">
        <p14:creationId xmlns:p14="http://schemas.microsoft.com/office/powerpoint/2010/main" val="24478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32167" y="2061029"/>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24000" y="1089213"/>
            <a:ext cx="9144000" cy="2524118"/>
          </a:xfrm>
        </p:spPr>
        <p:txBody>
          <a:bodyPr>
            <a:normAutofit/>
          </a:bodyPr>
          <a:lstStyle/>
          <a:p>
            <a:r>
              <a:rPr lang="en-GB" sz="5400" dirty="0" err="1">
                <a:solidFill>
                  <a:schemeClr val="bg1"/>
                </a:solidFill>
                <a:latin typeface="Roboto" panose="02000000000000000000" pitchFamily="2" charset="0"/>
                <a:ea typeface="Roboto" panose="02000000000000000000" pitchFamily="2" charset="0"/>
              </a:rPr>
              <a:t>Trực</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quan</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dữ</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liệu</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với</a:t>
            </a:r>
            <a:r>
              <a:rPr lang="en-GB" sz="5400" dirty="0">
                <a:solidFill>
                  <a:schemeClr val="bg1"/>
                </a:solidFill>
                <a:latin typeface="Roboto" panose="02000000000000000000" pitchFamily="2" charset="0"/>
                <a:ea typeface="Roboto" panose="02000000000000000000" pitchFamily="2" charset="0"/>
              </a:rPr>
              <a:t> </a:t>
            </a:r>
            <a:r>
              <a:rPr lang="en-GB" sz="5400" i="1" dirty="0">
                <a:solidFill>
                  <a:schemeClr val="bg1"/>
                </a:solidFill>
                <a:latin typeface="Roboto" panose="02000000000000000000" pitchFamily="2" charset="0"/>
                <a:ea typeface="Roboto" panose="02000000000000000000" pitchFamily="2" charset="0"/>
              </a:rPr>
              <a:t>C9js</a:t>
            </a:r>
          </a:p>
        </p:txBody>
      </p:sp>
      <p:sp>
        <p:nvSpPr>
          <p:cNvPr id="3" name="Subtitle 2"/>
          <p:cNvSpPr>
            <a:spLocks noGrp="1"/>
          </p:cNvSpPr>
          <p:nvPr>
            <p:ph type="subTitle" idx="1"/>
          </p:nvPr>
        </p:nvSpPr>
        <p:spPr>
          <a:xfrm>
            <a:off x="1524000" y="3731083"/>
            <a:ext cx="9144000" cy="1510982"/>
          </a:xfrm>
        </p:spPr>
        <p:txBody>
          <a:bodyPr anchor="b"/>
          <a:lstStyle/>
          <a:p>
            <a:pPr algn="r"/>
            <a:r>
              <a:rPr lang="en-GB" dirty="0">
                <a:solidFill>
                  <a:schemeClr val="bg1"/>
                </a:solidFill>
                <a:latin typeface="Roboto" panose="02000000000000000000" pitchFamily="2" charset="0"/>
                <a:ea typeface="Roboto" panose="02000000000000000000" pitchFamily="2" charset="0"/>
              </a:rPr>
              <a:t>GVHD: </a:t>
            </a:r>
            <a:r>
              <a:rPr lang="en-GB" i="1" dirty="0" err="1">
                <a:solidFill>
                  <a:schemeClr val="bg1"/>
                </a:solidFill>
                <a:latin typeface="Roboto" panose="02000000000000000000" pitchFamily="2" charset="0"/>
                <a:ea typeface="Roboto" panose="02000000000000000000" pitchFamily="2" charset="0"/>
              </a:rPr>
              <a:t>Lương</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Thế</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Nhân</a:t>
            </a:r>
            <a:endParaRPr lang="en-GB" i="1" dirty="0">
              <a:solidFill>
                <a:schemeClr val="bg1"/>
              </a:solidFill>
              <a:latin typeface="Roboto" panose="02000000000000000000" pitchFamily="2" charset="0"/>
              <a:ea typeface="Roboto" panose="02000000000000000000" pitchFamily="2" charset="0"/>
            </a:endParaRPr>
          </a:p>
          <a:p>
            <a:pPr algn="r"/>
            <a:r>
              <a:rPr lang="en-GB" dirty="0" err="1">
                <a:solidFill>
                  <a:schemeClr val="bg1"/>
                </a:solidFill>
                <a:latin typeface="Roboto" panose="02000000000000000000" pitchFamily="2" charset="0"/>
                <a:ea typeface="Roboto" panose="02000000000000000000" pitchFamily="2" charset="0"/>
              </a:rPr>
              <a:t>Sinh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viên</a:t>
            </a:r>
            <a:r>
              <a:rPr lang="en-GB"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Phạm</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Thành</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Công</a:t>
            </a:r>
            <a:r>
              <a:rPr lang="en-GB" i="1" dirty="0">
                <a:solidFill>
                  <a:schemeClr val="bg1"/>
                </a:solidFill>
                <a:latin typeface="Roboto" panose="02000000000000000000" pitchFamily="2" charset="0"/>
                <a:ea typeface="Roboto" panose="02000000000000000000" pitchFamily="2" charset="0"/>
              </a:rPr>
              <a:t> - 51200399</a:t>
            </a:r>
          </a:p>
          <a:p>
            <a:pPr algn="r"/>
            <a:r>
              <a:rPr lang="en-GB" i="1" dirty="0" err="1">
                <a:solidFill>
                  <a:schemeClr val="bg1"/>
                </a:solidFill>
                <a:latin typeface="Roboto" panose="02000000000000000000" pitchFamily="2" charset="0"/>
                <a:ea typeface="Roboto" panose="02000000000000000000" pitchFamily="2" charset="0"/>
              </a:rPr>
              <a:t>Đỗ</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Đặng</a:t>
            </a:r>
            <a:r>
              <a:rPr lang="en-GB" i="1" dirty="0">
                <a:solidFill>
                  <a:schemeClr val="bg1"/>
                </a:solidFill>
                <a:latin typeface="Roboto" panose="02000000000000000000" pitchFamily="2" charset="0"/>
                <a:ea typeface="Roboto" panose="02000000000000000000" pitchFamily="2" charset="0"/>
              </a:rPr>
              <a:t> Thanh </a:t>
            </a:r>
            <a:r>
              <a:rPr lang="en-GB" i="1" dirty="0" err="1">
                <a:solidFill>
                  <a:schemeClr val="bg1"/>
                </a:solidFill>
                <a:latin typeface="Roboto" panose="02000000000000000000" pitchFamily="2" charset="0"/>
                <a:ea typeface="Roboto" panose="02000000000000000000" pitchFamily="2" charset="0"/>
              </a:rPr>
              <a:t>Huy</a:t>
            </a:r>
            <a:r>
              <a:rPr lang="en-GB" i="1" dirty="0">
                <a:solidFill>
                  <a:schemeClr val="bg1"/>
                </a:solidFill>
                <a:latin typeface="Roboto" panose="02000000000000000000" pitchFamily="2" charset="0"/>
                <a:ea typeface="Roboto" panose="02000000000000000000" pitchFamily="2" charset="0"/>
              </a:rPr>
              <a:t> - 51201337</a:t>
            </a:r>
            <a:endParaRPr lang="en-GB" dirty="0">
              <a:solidFill>
                <a:schemeClr val="bg1"/>
              </a:solidFill>
              <a:latin typeface="Roboto" panose="02000000000000000000" pitchFamily="2" charset="0"/>
              <a:ea typeface="Roboto" panose="02000000000000000000" pitchFamily="2" charset="0"/>
            </a:endParaRPr>
          </a:p>
        </p:txBody>
      </p:sp>
      <p:cxnSp>
        <p:nvCxnSpPr>
          <p:cNvPr id="6" name="Straight Connector 5"/>
          <p:cNvCxnSpPr/>
          <p:nvPr/>
        </p:nvCxnSpPr>
        <p:spPr>
          <a:xfrm>
            <a:off x="3762375" y="3575230"/>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2692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4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4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mph" presetSubtype="0" decel="67000" fill="hold" grpId="1" nodeType="clickEffect">
                                  <p:stCondLst>
                                    <p:cond delay="0"/>
                                  </p:stCondLst>
                                  <p:childTnLst>
                                    <p:animScale>
                                      <p:cBhvr>
                                        <p:cTn id="20" dur="1000" fill="hold"/>
                                        <p:tgtEl>
                                          <p:spTgt spid="4"/>
                                        </p:tgtEl>
                                      </p:cBhvr>
                                      <p:by x="100000" y="300000"/>
                                    </p:animScale>
                                  </p:childTnLst>
                                </p:cTn>
                              </p:par>
                              <p:par>
                                <p:cTn id="21" presetID="6" presetClass="emph" presetSubtype="0" decel="100000" fill="hold" grpId="2" nodeType="withEffect">
                                  <p:stCondLst>
                                    <p:cond delay="0"/>
                                  </p:stCondLst>
                                  <p:childTnLst>
                                    <p:animScale>
                                      <p:cBhvr>
                                        <p:cTn id="22" dur="1000" fill="hold"/>
                                        <p:tgtEl>
                                          <p:spTgt spid="4"/>
                                        </p:tgtEl>
                                      </p:cBhvr>
                                      <p:by x="1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fontScale="90000"/>
          </a:bodyPr>
          <a:lstStyle/>
          <a:p>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10</a:t>
            </a:fld>
            <a:endParaRPr lang="en-US"/>
          </a:p>
        </p:txBody>
      </p:sp>
    </p:spTree>
    <p:extLst>
      <p:ext uri="{BB962C8B-B14F-4D97-AF65-F5344CB8AC3E}">
        <p14:creationId xmlns:p14="http://schemas.microsoft.com/office/powerpoint/2010/main" val="887127164"/>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954107"/>
          </a:xfrm>
          <a:prstGeom prst="rect">
            <a:avLst/>
          </a:prstGeom>
          <a:noFill/>
        </p:spPr>
        <p:txBody>
          <a:bodyPr wrap="square" rtlCol="0">
            <a:spAutoFit/>
          </a:bodyPr>
          <a:lstStyle/>
          <a:p>
            <a:pPr marL="514350" indent="-514350">
              <a:buAutoNum type="arabicPeriod"/>
            </a:pPr>
            <a:r>
              <a:rPr lang="en-GB" sz="2800" dirty="0" err="1">
                <a:solidFill>
                  <a:schemeClr val="tx1"/>
                </a:solidFill>
                <a:latin typeface="Roboto" panose="02000000000000000000"/>
                <a:ea typeface="Roboto" panose="02000000000000000000" pitchFamily="2" charset="0"/>
              </a:rPr>
              <a:t>Kiến</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trúc</a:t>
            </a:r>
            <a:r>
              <a:rPr lang="en-GB" sz="2800" dirty="0">
                <a:solidFill>
                  <a:schemeClr val="tx1"/>
                </a:solidFill>
                <a:latin typeface="Roboto" panose="02000000000000000000"/>
                <a:ea typeface="Roboto" panose="02000000000000000000" pitchFamily="2" charset="0"/>
              </a:rPr>
              <a:t>?</a:t>
            </a:r>
          </a:p>
          <a:p>
            <a:r>
              <a:rPr lang="en-GB" sz="2800" dirty="0">
                <a:latin typeface="Roboto" panose="02000000000000000000"/>
                <a:ea typeface="Roboto" panose="02000000000000000000" pitchFamily="2" charset="0"/>
              </a:rPr>
              <a:t>- Component-based (report)</a:t>
            </a:r>
            <a:r>
              <a:rPr lang="en-GB" sz="2800" dirty="0">
                <a:solidFill>
                  <a:schemeClr val="tx1"/>
                </a:solidFill>
                <a:latin typeface="Roboto" panose="02000000000000000000"/>
                <a:ea typeface="Roboto" panose="02000000000000000000" pitchFamily="2" charset="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11</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280" y="2737411"/>
            <a:ext cx="6644640" cy="3801501"/>
          </a:xfrm>
          <a:prstGeom prst="rect">
            <a:avLst/>
          </a:prstGeom>
        </p:spPr>
      </p:pic>
    </p:spTree>
    <p:extLst>
      <p:ext uri="{BB962C8B-B14F-4D97-AF65-F5344CB8AC3E}">
        <p14:creationId xmlns:p14="http://schemas.microsoft.com/office/powerpoint/2010/main" val="3593247807"/>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954107"/>
          </a:xfrm>
          <a:prstGeom prst="rect">
            <a:avLst/>
          </a:prstGeom>
          <a:noFill/>
        </p:spPr>
        <p:txBody>
          <a:bodyPr wrap="square" rtlCol="0">
            <a:spAutoFit/>
          </a:bodyPr>
          <a:lstStyle/>
          <a:p>
            <a:pPr marL="514350" indent="-514350">
              <a:buAutoNum type="arabicPeriod"/>
            </a:pPr>
            <a:r>
              <a:rPr lang="en-GB" sz="2800" dirty="0" err="1">
                <a:solidFill>
                  <a:schemeClr val="tx1"/>
                </a:solidFill>
                <a:latin typeface="Roboto" panose="02000000000000000000"/>
                <a:ea typeface="Roboto" panose="02000000000000000000" pitchFamily="2" charset="0"/>
              </a:rPr>
              <a:t>Kiến</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trúc</a:t>
            </a:r>
            <a:r>
              <a:rPr lang="en-GB" sz="2800" dirty="0">
                <a:solidFill>
                  <a:schemeClr val="tx1"/>
                </a:solidFill>
                <a:latin typeface="Roboto" panose="02000000000000000000"/>
                <a:ea typeface="Roboto" panose="02000000000000000000" pitchFamily="2" charset="0"/>
              </a:rPr>
              <a:t>?</a:t>
            </a:r>
          </a:p>
          <a:p>
            <a:r>
              <a:rPr lang="en-GB" sz="2800" dirty="0">
                <a:latin typeface="Roboto" panose="02000000000000000000"/>
                <a:ea typeface="Roboto" panose="02000000000000000000" pitchFamily="2" charset="0"/>
              </a:rPr>
              <a:t>- Data-driven (report)</a:t>
            </a:r>
            <a:r>
              <a:rPr lang="en-GB" sz="2800" dirty="0">
                <a:solidFill>
                  <a:schemeClr val="tx1"/>
                </a:solidFill>
                <a:latin typeface="Roboto" panose="02000000000000000000"/>
                <a:ea typeface="Roboto" panose="02000000000000000000" pitchFamily="2" charset="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12</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508" y="3076007"/>
            <a:ext cx="6921582" cy="2638425"/>
          </a:xfrm>
          <a:prstGeom prst="rect">
            <a:avLst/>
          </a:prstGeom>
        </p:spPr>
      </p:pic>
    </p:spTree>
    <p:extLst>
      <p:ext uri="{BB962C8B-B14F-4D97-AF65-F5344CB8AC3E}">
        <p14:creationId xmlns:p14="http://schemas.microsoft.com/office/powerpoint/2010/main" val="4049092177"/>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1815882"/>
          </a:xfrm>
          <a:prstGeom prst="rect">
            <a:avLst/>
          </a:prstGeom>
          <a:noFill/>
        </p:spPr>
        <p:txBody>
          <a:bodyPr wrap="square" rtlCol="0">
            <a:spAutoFit/>
          </a:bodyPr>
          <a:lstStyle/>
          <a:p>
            <a:pPr marL="514350" indent="-514350">
              <a:buAutoNum type="arabicPeriod" startAt="2"/>
            </a:pPr>
            <a:r>
              <a:rPr lang="en-GB" sz="2800" dirty="0">
                <a:solidFill>
                  <a:schemeClr val="tx1"/>
                </a:solidFill>
                <a:latin typeface="Roboto" panose="02000000000000000000"/>
                <a:ea typeface="Roboto" panose="02000000000000000000" pitchFamily="2" charset="0"/>
              </a:rPr>
              <a:t>Flow </a:t>
            </a:r>
            <a:r>
              <a:rPr lang="en-GB" sz="2800" dirty="0" err="1">
                <a:solidFill>
                  <a:schemeClr val="tx1"/>
                </a:solidFill>
                <a:latin typeface="Roboto" panose="02000000000000000000"/>
                <a:ea typeface="Roboto" panose="02000000000000000000" pitchFamily="2" charset="0"/>
              </a:rPr>
              <a:t>quá</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trình</a:t>
            </a:r>
            <a:r>
              <a:rPr lang="en-GB" sz="2800" dirty="0">
                <a:solidFill>
                  <a:schemeClr val="tx1"/>
                </a:solidFill>
                <a:latin typeface="Roboto" panose="02000000000000000000"/>
                <a:ea typeface="Roboto" panose="02000000000000000000" pitchFamily="2" charset="0"/>
              </a:rPr>
              <a:t> coding</a:t>
            </a:r>
          </a:p>
          <a:p>
            <a:pPr marL="457200" indent="-457200">
              <a:buFontTx/>
              <a:buChar char="-"/>
            </a:pPr>
            <a:r>
              <a:rPr lang="en-GB" sz="2800" dirty="0" err="1">
                <a:latin typeface="Roboto" panose="02000000000000000000"/>
                <a:ea typeface="Roboto" panose="02000000000000000000" pitchFamily="2" charset="0"/>
              </a:rPr>
              <a:t>Env</a:t>
            </a:r>
            <a:r>
              <a:rPr lang="en-GB" sz="2800" dirty="0">
                <a:latin typeface="Roboto" panose="02000000000000000000"/>
                <a:ea typeface="Roboto" panose="02000000000000000000" pitchFamily="2" charset="0"/>
              </a:rPr>
              <a:t> -&gt; Coding -&gt; Build -&gt; Test -&gt; Release</a:t>
            </a:r>
          </a:p>
          <a:p>
            <a:pPr marL="457200" indent="-457200">
              <a:buFontTx/>
              <a:buChar char="-"/>
            </a:pP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Mỗi</a:t>
            </a:r>
            <a:r>
              <a:rPr lang="en-GB" sz="2800" dirty="0">
                <a:latin typeface="Roboto" panose="02000000000000000000"/>
                <a:ea typeface="Roboto" panose="02000000000000000000" pitchFamily="2" charset="0"/>
              </a:rPr>
              <a:t> node t</a:t>
            </a:r>
            <a:r>
              <a:rPr lang="vi-VN" sz="2800" dirty="0">
                <a:latin typeface="Roboto" panose="02000000000000000000"/>
                <a:ea typeface="Roboto" panose="02000000000000000000" pitchFamily="2" charset="0"/>
              </a:rPr>
              <a:t>ư</a:t>
            </a:r>
            <a:r>
              <a:rPr lang="en-US" sz="2800" dirty="0" err="1">
                <a:latin typeface="Roboto" panose="02000000000000000000"/>
                <a:ea typeface="Roboto" panose="02000000000000000000" pitchFamily="2" charset="0"/>
              </a:rPr>
              <a:t>ơng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ứng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trình</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bày</a:t>
            </a:r>
            <a:r>
              <a:rPr lang="en-US" sz="2800" dirty="0">
                <a:latin typeface="Roboto" panose="02000000000000000000"/>
                <a:ea typeface="Roboto" panose="02000000000000000000" pitchFamily="2" charset="0"/>
              </a:rPr>
              <a:t> s</a:t>
            </a:r>
            <a:r>
              <a:rPr lang="vi-VN" sz="2800" dirty="0">
                <a:latin typeface="Roboto" panose="02000000000000000000"/>
                <a:ea typeface="Roboto" panose="02000000000000000000" pitchFamily="2" charset="0"/>
              </a:rPr>
              <a:t>ơ</a:t>
            </a:r>
            <a:r>
              <a:rPr lang="en-US" sz="2800" dirty="0">
                <a:latin typeface="Roboto" panose="02000000000000000000"/>
                <a:ea typeface="Roboto" panose="02000000000000000000" pitchFamily="2" charset="0"/>
              </a:rPr>
              <a:t> qua </a:t>
            </a:r>
            <a:r>
              <a:rPr lang="en-US" sz="2800" dirty="0" err="1">
                <a:latin typeface="Roboto" panose="02000000000000000000"/>
                <a:ea typeface="Roboto" panose="02000000000000000000" pitchFamily="2" charset="0"/>
              </a:rPr>
              <a:t>khái</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niệm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các</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công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nghệ</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áp</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dụng</a:t>
            </a:r>
            <a:r>
              <a:rPr lang="en-GB" sz="2800" dirty="0">
                <a:latin typeface="Roboto" panose="02000000000000000000"/>
                <a:ea typeface="Roboto" panose="02000000000000000000" pitchFamily="2" charset="0"/>
              </a:rPr>
              <a:t>)</a:t>
            </a:r>
          </a:p>
        </p:txBody>
      </p:sp>
      <p:sp>
        <p:nvSpPr>
          <p:cNvPr id="3" name="Slide Number Placeholder 2"/>
          <p:cNvSpPr>
            <a:spLocks noGrp="1"/>
          </p:cNvSpPr>
          <p:nvPr>
            <p:ph type="sldNum" sz="quarter" idx="12"/>
          </p:nvPr>
        </p:nvSpPr>
        <p:spPr/>
        <p:txBody>
          <a:bodyPr/>
          <a:lstStyle/>
          <a:p>
            <a:fld id="{11ADFAE3-F0D9-439E-8967-594B4CDF255A}" type="slidenum">
              <a:rPr lang="en-US" smtClean="0"/>
              <a:t>13</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4" name="TextBox 3"/>
          <p:cNvSpPr txBox="1"/>
          <p:nvPr/>
        </p:nvSpPr>
        <p:spPr>
          <a:xfrm>
            <a:off x="594360" y="3295864"/>
            <a:ext cx="11003280" cy="3693319"/>
          </a:xfrm>
          <a:prstGeom prst="rect">
            <a:avLst/>
          </a:prstGeom>
          <a:noFill/>
        </p:spPr>
        <p:txBody>
          <a:bodyPr wrap="square" rtlCol="0">
            <a:spAutoFit/>
          </a:bodyPr>
          <a:lstStyle/>
          <a:p>
            <a:r>
              <a:rPr lang="en-US" dirty="0" smtClean="0"/>
              <a:t>1. Coding:</a:t>
            </a:r>
          </a:p>
          <a:p>
            <a:r>
              <a:rPr lang="en-US" dirty="0" smtClean="0"/>
              <a:t>      - </a:t>
            </a:r>
            <a:r>
              <a:rPr lang="en-US" dirty="0" err="1" smtClean="0"/>
              <a:t>Môi</a:t>
            </a:r>
            <a:r>
              <a:rPr lang="en-US" dirty="0" smtClean="0"/>
              <a:t> </a:t>
            </a:r>
            <a:r>
              <a:rPr lang="en-US" dirty="0" err="1" smtClean="0"/>
              <a:t>trường</a:t>
            </a:r>
            <a:r>
              <a:rPr lang="en-US" dirty="0"/>
              <a:t> </a:t>
            </a:r>
            <a:r>
              <a:rPr lang="en-US" dirty="0" smtClean="0"/>
              <a:t>(</a:t>
            </a:r>
            <a:r>
              <a:rPr lang="en-US" dirty="0" err="1" smtClean="0"/>
              <a:t>đưa</a:t>
            </a:r>
            <a:r>
              <a:rPr lang="en-US" dirty="0" smtClean="0"/>
              <a:t> code)</a:t>
            </a:r>
          </a:p>
          <a:p>
            <a:r>
              <a:rPr lang="en-US" dirty="0"/>
              <a:t> </a:t>
            </a:r>
            <a:r>
              <a:rPr lang="en-US" dirty="0" smtClean="0"/>
              <a:t>     - </a:t>
            </a:r>
            <a:r>
              <a:rPr lang="en-US" dirty="0" err="1" smtClean="0"/>
              <a:t>Ngôn</a:t>
            </a:r>
            <a:r>
              <a:rPr lang="en-US" dirty="0" smtClean="0"/>
              <a:t> </a:t>
            </a:r>
            <a:r>
              <a:rPr lang="en-US" dirty="0" err="1" smtClean="0"/>
              <a:t>ngữ</a:t>
            </a:r>
            <a:r>
              <a:rPr lang="en-US" dirty="0" smtClean="0"/>
              <a:t>: </a:t>
            </a:r>
            <a:r>
              <a:rPr lang="en-US" dirty="0" err="1" smtClean="0"/>
              <a:t>javascript</a:t>
            </a:r>
            <a:r>
              <a:rPr lang="en-US" dirty="0" smtClean="0"/>
              <a:t> es6</a:t>
            </a:r>
          </a:p>
          <a:p>
            <a:r>
              <a:rPr lang="en-US" dirty="0"/>
              <a:t> </a:t>
            </a:r>
            <a:r>
              <a:rPr lang="en-US" dirty="0" smtClean="0"/>
              <a:t>     - </a:t>
            </a:r>
            <a:r>
              <a:rPr lang="en-US" dirty="0" err="1" smtClean="0"/>
              <a:t>Thư</a:t>
            </a:r>
            <a:r>
              <a:rPr lang="en-US" dirty="0" smtClean="0"/>
              <a:t> </a:t>
            </a:r>
            <a:r>
              <a:rPr lang="en-US" dirty="0" err="1" smtClean="0"/>
              <a:t>viện</a:t>
            </a:r>
            <a:r>
              <a:rPr lang="en-US" dirty="0" smtClean="0"/>
              <a:t>: d3, ol3</a:t>
            </a:r>
          </a:p>
          <a:p>
            <a:r>
              <a:rPr lang="en-US" dirty="0" smtClean="0"/>
              <a:t>2. Testing:</a:t>
            </a:r>
          </a:p>
          <a:p>
            <a:r>
              <a:rPr lang="en-US" dirty="0"/>
              <a:t> </a:t>
            </a:r>
            <a:r>
              <a:rPr lang="en-US" dirty="0" smtClean="0"/>
              <a:t>     - Jasmine </a:t>
            </a:r>
            <a:r>
              <a:rPr lang="en-US" dirty="0" err="1" smtClean="0"/>
              <a:t>là</a:t>
            </a:r>
            <a:r>
              <a:rPr lang="en-US" dirty="0" smtClean="0"/>
              <a:t> testing framework dung </a:t>
            </a:r>
            <a:r>
              <a:rPr lang="en-US" dirty="0" err="1" smtClean="0"/>
              <a:t>để</a:t>
            </a:r>
            <a:r>
              <a:rPr lang="en-US" dirty="0" smtClean="0"/>
              <a:t> </a:t>
            </a:r>
            <a:r>
              <a:rPr lang="en-US" dirty="0" err="1" smtClean="0"/>
              <a:t>viết</a:t>
            </a:r>
            <a:r>
              <a:rPr lang="en-US" dirty="0" smtClean="0"/>
              <a:t> </a:t>
            </a:r>
            <a:r>
              <a:rPr lang="en-US" dirty="0" err="1" smtClean="0"/>
              <a:t>các</a:t>
            </a:r>
            <a:r>
              <a:rPr lang="en-US" dirty="0" smtClean="0"/>
              <a:t> test case</a:t>
            </a:r>
          </a:p>
          <a:p>
            <a:r>
              <a:rPr lang="en-US" dirty="0"/>
              <a:t> </a:t>
            </a:r>
            <a:r>
              <a:rPr lang="en-US" dirty="0" smtClean="0"/>
              <a:t>     - Karma </a:t>
            </a:r>
            <a:r>
              <a:rPr lang="en-US" dirty="0" err="1" smtClean="0"/>
              <a:t>là</a:t>
            </a:r>
            <a:r>
              <a:rPr lang="en-US" dirty="0" smtClean="0"/>
              <a:t> </a:t>
            </a:r>
            <a:r>
              <a:rPr lang="en-US" dirty="0" err="1" smtClean="0"/>
              <a:t>môi</a:t>
            </a:r>
            <a:r>
              <a:rPr lang="en-US" dirty="0" smtClean="0"/>
              <a:t> </a:t>
            </a:r>
            <a:r>
              <a:rPr lang="en-US" dirty="0" err="1" smtClean="0"/>
              <a:t>trường</a:t>
            </a:r>
            <a:r>
              <a:rPr lang="en-US" dirty="0" smtClean="0"/>
              <a:t> dung </a:t>
            </a:r>
            <a:r>
              <a:rPr lang="en-US" dirty="0" err="1" smtClean="0"/>
              <a:t>để</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chạy</a:t>
            </a:r>
            <a:r>
              <a:rPr lang="en-US" dirty="0" smtClean="0"/>
              <a:t> </a:t>
            </a:r>
            <a:r>
              <a:rPr lang="en-US" dirty="0" err="1" smtClean="0"/>
              <a:t>và</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các</a:t>
            </a:r>
            <a:r>
              <a:rPr lang="en-US" dirty="0" smtClean="0"/>
              <a:t> test case</a:t>
            </a:r>
          </a:p>
          <a:p>
            <a:r>
              <a:rPr lang="en-US" dirty="0" smtClean="0"/>
              <a:t>      - </a:t>
            </a:r>
            <a:r>
              <a:rPr lang="en-US" dirty="0" err="1" smtClean="0"/>
              <a:t>PhantomJS</a:t>
            </a:r>
            <a:r>
              <a:rPr lang="en-US" dirty="0" smtClean="0"/>
              <a:t> </a:t>
            </a:r>
            <a:r>
              <a:rPr lang="en-US" dirty="0" err="1" smtClean="0"/>
              <a:t>là</a:t>
            </a:r>
            <a:r>
              <a:rPr lang="en-US" dirty="0" smtClean="0"/>
              <a:t> </a:t>
            </a:r>
            <a:r>
              <a:rPr lang="en-US" dirty="0" err="1" smtClean="0"/>
              <a:t>một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giả</a:t>
            </a:r>
            <a:r>
              <a:rPr lang="en-US" dirty="0" smtClean="0"/>
              <a:t> </a:t>
            </a:r>
            <a:r>
              <a:rPr lang="en-US" dirty="0" err="1" smtClean="0"/>
              <a:t>trình</a:t>
            </a:r>
            <a:r>
              <a:rPr lang="en-US" dirty="0" smtClean="0"/>
              <a:t> </a:t>
            </a:r>
            <a:r>
              <a:rPr lang="en-US" dirty="0" err="1" smtClean="0"/>
              <a:t>duyệt</a:t>
            </a:r>
            <a:r>
              <a:rPr lang="en-US" dirty="0" smtClean="0"/>
              <a:t>.</a:t>
            </a:r>
          </a:p>
          <a:p>
            <a:r>
              <a:rPr lang="en-US" dirty="0"/>
              <a:t> </a:t>
            </a:r>
            <a:r>
              <a:rPr lang="en-US" dirty="0" smtClean="0"/>
              <a:t>     - Istanbul </a:t>
            </a:r>
            <a:r>
              <a:rPr lang="en-US" dirty="0" err="1" smtClean="0"/>
              <a:t>là</a:t>
            </a:r>
            <a:r>
              <a:rPr lang="en-US" dirty="0" smtClean="0"/>
              <a:t> </a:t>
            </a:r>
            <a:r>
              <a:rPr lang="en-US" dirty="0" err="1" smtClean="0"/>
              <a:t>một</a:t>
            </a:r>
            <a:r>
              <a:rPr lang="en-US" dirty="0" smtClean="0"/>
              <a:t> </a:t>
            </a:r>
            <a:r>
              <a:rPr lang="en-US" dirty="0" err="1" smtClean="0"/>
              <a:t>công</a:t>
            </a:r>
            <a:r>
              <a:rPr lang="en-US" dirty="0" smtClean="0"/>
              <a:t> </a:t>
            </a:r>
            <a:r>
              <a:rPr lang="en-US" dirty="0" err="1" smtClean="0"/>
              <a:t>cụ</a:t>
            </a:r>
            <a:r>
              <a:rPr lang="en-US" dirty="0" smtClean="0"/>
              <a:t> dung </a:t>
            </a:r>
            <a:r>
              <a:rPr lang="en-US" dirty="0" err="1" smtClean="0"/>
              <a:t>để</a:t>
            </a:r>
            <a:r>
              <a:rPr lang="en-US" dirty="0" smtClean="0"/>
              <a:t> </a:t>
            </a:r>
            <a:r>
              <a:rPr lang="en-US" dirty="0" err="1" smtClean="0"/>
              <a:t>báo</a:t>
            </a:r>
            <a:r>
              <a:rPr lang="en-US" dirty="0" smtClean="0"/>
              <a:t> </a:t>
            </a:r>
            <a:r>
              <a:rPr lang="en-US" dirty="0" err="1" smtClean="0"/>
              <a:t>cáo</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mã</a:t>
            </a:r>
            <a:r>
              <a:rPr lang="en-US" dirty="0" smtClean="0"/>
              <a:t> </a:t>
            </a:r>
            <a:r>
              <a:rPr lang="en-US" dirty="0" err="1" smtClean="0"/>
              <a:t>nguồn</a:t>
            </a:r>
            <a:endParaRPr lang="en-US" dirty="0" smtClean="0"/>
          </a:p>
          <a:p>
            <a:r>
              <a:rPr lang="en-US" dirty="0"/>
              <a:t> </a:t>
            </a:r>
            <a:r>
              <a:rPr lang="en-US" dirty="0" smtClean="0"/>
              <a:t>     - Codecov.io </a:t>
            </a:r>
            <a:r>
              <a:rPr lang="en-US" dirty="0" err="1" smtClean="0"/>
              <a:t>để</a:t>
            </a:r>
            <a:r>
              <a:rPr lang="en-US" dirty="0" smtClean="0"/>
              <a:t> </a:t>
            </a:r>
            <a:r>
              <a:rPr lang="en-US" dirty="0" err="1" smtClean="0"/>
              <a:t>báo</a:t>
            </a:r>
            <a:r>
              <a:rPr lang="en-US" dirty="0" smtClean="0"/>
              <a:t> </a:t>
            </a:r>
            <a:r>
              <a:rPr lang="en-US" dirty="0" err="1" smtClean="0"/>
              <a:t>cáo</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trên</a:t>
            </a:r>
            <a:r>
              <a:rPr lang="en-US" dirty="0" smtClean="0"/>
              <a:t> </a:t>
            </a:r>
            <a:r>
              <a:rPr lang="en-US" dirty="0" err="1" smtClean="0"/>
              <a:t>các</a:t>
            </a:r>
            <a:r>
              <a:rPr lang="en-US" dirty="0" smtClean="0"/>
              <a:t> </a:t>
            </a:r>
            <a:r>
              <a:rPr lang="en-US" dirty="0" err="1" smtClean="0"/>
              <a:t>kênh</a:t>
            </a:r>
            <a:r>
              <a:rPr lang="en-US" dirty="0" smtClean="0"/>
              <a:t> </a:t>
            </a:r>
            <a:r>
              <a:rPr lang="en-US" dirty="0" err="1" smtClean="0"/>
              <a:t>Github</a:t>
            </a:r>
            <a:r>
              <a:rPr lang="en-US" dirty="0" smtClean="0"/>
              <a:t>, </a:t>
            </a:r>
            <a:r>
              <a:rPr lang="en-US" dirty="0" err="1" smtClean="0"/>
              <a:t>gitlab</a:t>
            </a:r>
            <a:endParaRPr lang="en-US" dirty="0" smtClean="0"/>
          </a:p>
          <a:p>
            <a:r>
              <a:rPr lang="en-US" dirty="0" smtClean="0"/>
              <a:t>3. Release:</a:t>
            </a:r>
          </a:p>
          <a:p>
            <a:r>
              <a:rPr lang="en-US" dirty="0"/>
              <a:t> </a:t>
            </a:r>
            <a:r>
              <a:rPr lang="en-US" dirty="0" smtClean="0"/>
              <a:t>     - Semantic Release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để</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tự</a:t>
            </a:r>
            <a:r>
              <a:rPr lang="en-US" dirty="0" smtClean="0"/>
              <a:t> </a:t>
            </a:r>
            <a:r>
              <a:rPr lang="en-US" dirty="0" err="1" smtClean="0"/>
              <a:t>động</a:t>
            </a:r>
            <a:endParaRPr lang="en-US" dirty="0" smtClean="0"/>
          </a:p>
          <a:p>
            <a:endParaRPr lang="en-US" dirty="0"/>
          </a:p>
        </p:txBody>
      </p:sp>
    </p:spTree>
    <p:extLst>
      <p:ext uri="{BB962C8B-B14F-4D97-AF65-F5344CB8AC3E}">
        <p14:creationId xmlns:p14="http://schemas.microsoft.com/office/powerpoint/2010/main" val="970486050"/>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1815882"/>
          </a:xfrm>
          <a:prstGeom prst="rect">
            <a:avLst/>
          </a:prstGeom>
          <a:noFill/>
        </p:spPr>
        <p:txBody>
          <a:bodyPr wrap="square" rtlCol="0">
            <a:spAutoFit/>
          </a:bodyPr>
          <a:lstStyle/>
          <a:p>
            <a:pPr marL="514350" indent="-514350">
              <a:buAutoNum type="arabicPeriod" startAt="2"/>
            </a:pPr>
            <a:r>
              <a:rPr lang="en-GB" sz="2800" dirty="0">
                <a:solidFill>
                  <a:schemeClr val="tx1"/>
                </a:solidFill>
                <a:latin typeface="Roboto" panose="02000000000000000000"/>
                <a:ea typeface="Roboto" panose="02000000000000000000" pitchFamily="2" charset="0"/>
              </a:rPr>
              <a:t>Flow </a:t>
            </a:r>
            <a:r>
              <a:rPr lang="en-GB" sz="2800" dirty="0" err="1">
                <a:solidFill>
                  <a:schemeClr val="tx1"/>
                </a:solidFill>
                <a:latin typeface="Roboto" panose="02000000000000000000"/>
                <a:ea typeface="Roboto" panose="02000000000000000000" pitchFamily="2" charset="0"/>
              </a:rPr>
              <a:t>quá</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trình</a:t>
            </a:r>
            <a:r>
              <a:rPr lang="en-GB" sz="2800" dirty="0">
                <a:solidFill>
                  <a:schemeClr val="tx1"/>
                </a:solidFill>
                <a:latin typeface="Roboto" panose="02000000000000000000"/>
                <a:ea typeface="Roboto" panose="02000000000000000000" pitchFamily="2" charset="0"/>
              </a:rPr>
              <a:t> coding</a:t>
            </a:r>
          </a:p>
          <a:p>
            <a:pPr marL="457200" indent="-457200">
              <a:buFontTx/>
              <a:buChar char="-"/>
            </a:pPr>
            <a:r>
              <a:rPr lang="en-GB" sz="2800" dirty="0" err="1">
                <a:latin typeface="Roboto" panose="02000000000000000000"/>
                <a:ea typeface="Roboto" panose="02000000000000000000" pitchFamily="2" charset="0"/>
              </a:rPr>
              <a:t>Env</a:t>
            </a:r>
            <a:r>
              <a:rPr lang="en-GB" sz="2800" dirty="0">
                <a:latin typeface="Roboto" panose="02000000000000000000"/>
                <a:ea typeface="Roboto" panose="02000000000000000000" pitchFamily="2" charset="0"/>
              </a:rPr>
              <a:t> -&gt; Coding -&gt; Build -&gt; Test -&gt; Release</a:t>
            </a:r>
          </a:p>
          <a:p>
            <a:pPr marL="457200" indent="-457200">
              <a:buFontTx/>
              <a:buChar char="-"/>
            </a:pP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Mỗi</a:t>
            </a:r>
            <a:r>
              <a:rPr lang="en-GB" sz="2800" dirty="0">
                <a:latin typeface="Roboto" panose="02000000000000000000"/>
                <a:ea typeface="Roboto" panose="02000000000000000000" pitchFamily="2" charset="0"/>
              </a:rPr>
              <a:t> node t</a:t>
            </a:r>
            <a:r>
              <a:rPr lang="vi-VN" sz="2800" dirty="0">
                <a:latin typeface="Roboto" panose="02000000000000000000"/>
                <a:ea typeface="Roboto" panose="02000000000000000000" pitchFamily="2" charset="0"/>
              </a:rPr>
              <a:t>ư</a:t>
            </a:r>
            <a:r>
              <a:rPr lang="en-US" sz="2800" dirty="0" err="1">
                <a:latin typeface="Roboto" panose="02000000000000000000"/>
                <a:ea typeface="Roboto" panose="02000000000000000000" pitchFamily="2" charset="0"/>
              </a:rPr>
              <a:t>ơng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ứng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trình</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bày</a:t>
            </a:r>
            <a:r>
              <a:rPr lang="en-US" sz="2800" dirty="0">
                <a:latin typeface="Roboto" panose="02000000000000000000"/>
                <a:ea typeface="Roboto" panose="02000000000000000000" pitchFamily="2" charset="0"/>
              </a:rPr>
              <a:t> s</a:t>
            </a:r>
            <a:r>
              <a:rPr lang="vi-VN" sz="2800" dirty="0">
                <a:latin typeface="Roboto" panose="02000000000000000000"/>
                <a:ea typeface="Roboto" panose="02000000000000000000" pitchFamily="2" charset="0"/>
              </a:rPr>
              <a:t>ơ</a:t>
            </a:r>
            <a:r>
              <a:rPr lang="en-US" sz="2800" dirty="0">
                <a:latin typeface="Roboto" panose="02000000000000000000"/>
                <a:ea typeface="Roboto" panose="02000000000000000000" pitchFamily="2" charset="0"/>
              </a:rPr>
              <a:t> qua </a:t>
            </a:r>
            <a:r>
              <a:rPr lang="en-US" sz="2800" dirty="0" err="1">
                <a:latin typeface="Roboto" panose="02000000000000000000"/>
                <a:ea typeface="Roboto" panose="02000000000000000000" pitchFamily="2" charset="0"/>
              </a:rPr>
              <a:t>khái</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niệm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các</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công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nghệ</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áp</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dụng</a:t>
            </a:r>
            <a:r>
              <a:rPr lang="en-GB" sz="2800" dirty="0">
                <a:latin typeface="Roboto" panose="02000000000000000000"/>
                <a:ea typeface="Roboto" panose="02000000000000000000" pitchFamily="2" charset="0"/>
              </a:rPr>
              <a:t>)</a:t>
            </a:r>
          </a:p>
        </p:txBody>
      </p:sp>
      <p:sp>
        <p:nvSpPr>
          <p:cNvPr id="3" name="Slide Number Placeholder 2"/>
          <p:cNvSpPr>
            <a:spLocks noGrp="1"/>
          </p:cNvSpPr>
          <p:nvPr>
            <p:ph type="sldNum" sz="quarter" idx="12"/>
          </p:nvPr>
        </p:nvSpPr>
        <p:spPr/>
        <p:txBody>
          <a:bodyPr/>
          <a:lstStyle/>
          <a:p>
            <a:fld id="{11ADFAE3-F0D9-439E-8967-594B4CDF255A}" type="slidenum">
              <a:rPr lang="en-US" smtClean="0"/>
              <a:t>14</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4" name="TextBox 3"/>
          <p:cNvSpPr txBox="1"/>
          <p:nvPr/>
        </p:nvSpPr>
        <p:spPr>
          <a:xfrm>
            <a:off x="594360" y="3295864"/>
            <a:ext cx="11003280" cy="2308324"/>
          </a:xfrm>
          <a:prstGeom prst="rect">
            <a:avLst/>
          </a:prstGeom>
          <a:noFill/>
        </p:spPr>
        <p:txBody>
          <a:bodyPr wrap="square" rtlCol="0">
            <a:spAutoFit/>
          </a:bodyPr>
          <a:lstStyle/>
          <a:p>
            <a:r>
              <a:rPr lang="en-US" dirty="0"/>
              <a:t>4. CI &amp; CD</a:t>
            </a:r>
          </a:p>
          <a:p>
            <a:r>
              <a:rPr lang="en-US" dirty="0"/>
              <a:t>      -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liên</a:t>
            </a:r>
            <a:r>
              <a:rPr lang="en-US" dirty="0"/>
              <a:t> </a:t>
            </a:r>
            <a:r>
              <a:rPr lang="en-US" dirty="0" err="1"/>
              <a:t>tục</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như</a:t>
            </a:r>
            <a:r>
              <a:rPr lang="en-US" dirty="0"/>
              <a:t> </a:t>
            </a:r>
            <a:r>
              <a:rPr lang="en-US" dirty="0" err="1"/>
              <a:t>trên</a:t>
            </a:r>
            <a:r>
              <a:rPr lang="en-US" dirty="0"/>
              <a:t> </a:t>
            </a:r>
            <a:r>
              <a:rPr lang="en-US" dirty="0" err="1"/>
              <a:t>là</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phương</a:t>
            </a:r>
            <a:r>
              <a:rPr lang="en-US" dirty="0"/>
              <a:t> </a:t>
            </a:r>
            <a:r>
              <a:rPr lang="en-US" dirty="0" err="1"/>
              <a:t>pháp</a:t>
            </a:r>
            <a:r>
              <a:rPr lang="en-US" dirty="0"/>
              <a:t> CI &amp; CD</a:t>
            </a:r>
          </a:p>
          <a:p>
            <a:r>
              <a:rPr lang="en-US" dirty="0"/>
              <a:t>      - CI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đòi</a:t>
            </a:r>
            <a:r>
              <a:rPr lang="en-US" dirty="0"/>
              <a:t> </a:t>
            </a:r>
            <a:r>
              <a:rPr lang="en-US" dirty="0" err="1"/>
              <a:t>hỏi</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phải</a:t>
            </a:r>
            <a:r>
              <a:rPr lang="en-US" dirty="0"/>
              <a:t> </a:t>
            </a:r>
            <a:r>
              <a:rPr lang="en-US" dirty="0" err="1"/>
              <a:t>theo</a:t>
            </a:r>
            <a:r>
              <a:rPr lang="en-US" dirty="0"/>
              <a:t> </a:t>
            </a:r>
            <a:r>
              <a:rPr lang="en-US" dirty="0" err="1"/>
              <a:t>dõi</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công</a:t>
            </a:r>
            <a:r>
              <a:rPr lang="en-US" dirty="0"/>
              <a:t> </a:t>
            </a:r>
            <a:r>
              <a:rPr lang="en-US" dirty="0" err="1"/>
              <a:t>việc</a:t>
            </a:r>
            <a:r>
              <a:rPr lang="en-US" dirty="0"/>
              <a:t> </a:t>
            </a:r>
            <a:r>
              <a:rPr lang="en-US" dirty="0" err="1"/>
              <a:t>thường</a:t>
            </a:r>
            <a:r>
              <a:rPr lang="en-US" dirty="0"/>
              <a:t> </a:t>
            </a:r>
            <a:r>
              <a:rPr lang="en-US" dirty="0" err="1" smtClean="0"/>
              <a:t>xuyên</a:t>
            </a:r>
            <a:r>
              <a:rPr lang="en-US" dirty="0"/>
              <a:t>,</a:t>
            </a:r>
            <a:r>
              <a:rPr lang="en-US" dirty="0" smtClean="0"/>
              <a:t> </a:t>
            </a:r>
            <a:r>
              <a:rPr lang="en-US" dirty="0" err="1" smtClean="0"/>
              <a:t>giúp</a:t>
            </a:r>
            <a:r>
              <a:rPr lang="en-US" dirty="0" smtClean="0"/>
              <a:t> </a:t>
            </a:r>
            <a:r>
              <a:rPr lang="en-US" dirty="0" err="1"/>
              <a:t>công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giúp</a:t>
            </a:r>
            <a:r>
              <a:rPr lang="en-US" dirty="0"/>
              <a:t> </a:t>
            </a:r>
            <a:r>
              <a:rPr lang="en-US" dirty="0" err="1"/>
              <a:t>phát</a:t>
            </a:r>
            <a:r>
              <a:rPr lang="en-US" dirty="0"/>
              <a:t> </a:t>
            </a:r>
            <a:r>
              <a:rPr lang="en-US" dirty="0" err="1"/>
              <a:t>hiển</a:t>
            </a:r>
            <a:r>
              <a:rPr lang="en-US" dirty="0"/>
              <a:t> </a:t>
            </a:r>
            <a:r>
              <a:rPr lang="en-US" dirty="0" err="1"/>
              <a:t>lỗi</a:t>
            </a:r>
            <a:r>
              <a:rPr lang="en-US" dirty="0"/>
              <a:t> </a:t>
            </a:r>
            <a:r>
              <a:rPr lang="en-US" dirty="0" err="1"/>
              <a:t>nhanh</a:t>
            </a:r>
            <a:r>
              <a:rPr lang="en-US" dirty="0"/>
              <a:t> </a:t>
            </a:r>
            <a:r>
              <a:rPr lang="en-US" dirty="0" err="1"/>
              <a:t>nhất</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giảm</a:t>
            </a:r>
            <a:r>
              <a:rPr lang="en-US" dirty="0"/>
              <a:t> </a:t>
            </a:r>
            <a:r>
              <a:rPr lang="en-US" dirty="0" err="1"/>
              <a:t>bớt</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tích</a:t>
            </a:r>
            <a:r>
              <a:rPr lang="en-US" dirty="0"/>
              <a:t> </a:t>
            </a:r>
            <a:r>
              <a:rPr lang="en-US" dirty="0" err="1"/>
              <a:t>hợp</a:t>
            </a:r>
            <a:r>
              <a:rPr lang="en-US" dirty="0"/>
              <a:t>, </a:t>
            </a:r>
            <a:r>
              <a:rPr lang="en-US" dirty="0" err="1"/>
              <a:t>cho</a:t>
            </a:r>
            <a:r>
              <a:rPr lang="en-US" dirty="0"/>
              <a:t> </a:t>
            </a:r>
            <a:r>
              <a:rPr lang="en-US" dirty="0" err="1"/>
              <a:t>phép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gắn</a:t>
            </a:r>
            <a:r>
              <a:rPr lang="en-US" dirty="0"/>
              <a:t> </a:t>
            </a:r>
            <a:r>
              <a:rPr lang="en-US" dirty="0" err="1"/>
              <a:t>kết</a:t>
            </a:r>
            <a:r>
              <a:rPr lang="en-US" dirty="0"/>
              <a:t> </a:t>
            </a:r>
            <a:r>
              <a:rPr lang="en-US" dirty="0" err="1"/>
              <a:t>hơn</a:t>
            </a:r>
            <a:r>
              <a:rPr lang="en-US" dirty="0"/>
              <a:t>.</a:t>
            </a:r>
          </a:p>
          <a:p>
            <a:r>
              <a:rPr lang="en-US" dirty="0"/>
              <a:t>      - CD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mà</a:t>
            </a:r>
            <a:r>
              <a:rPr lang="en-US" dirty="0"/>
              <a:t> ở </a:t>
            </a:r>
            <a:r>
              <a:rPr lang="en-US" dirty="0" err="1"/>
              <a:t>đó</a:t>
            </a:r>
            <a:r>
              <a:rPr lang="en-US" dirty="0"/>
              <a:t> </a:t>
            </a:r>
            <a:r>
              <a:rPr lang="en-US" dirty="0" err="1"/>
              <a:t>phân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hành</a:t>
            </a:r>
            <a:r>
              <a:rPr lang="en-US" dirty="0"/>
              <a:t> ở </a:t>
            </a:r>
            <a:r>
              <a:rPr lang="en-US" dirty="0" err="1"/>
              <a:t>bất</a:t>
            </a:r>
            <a:r>
              <a:rPr lang="en-US" dirty="0"/>
              <a:t> </a:t>
            </a:r>
            <a:r>
              <a:rPr lang="en-US" dirty="0" err="1"/>
              <a:t>kì</a:t>
            </a:r>
            <a:r>
              <a:rPr lang="en-US" dirty="0"/>
              <a:t> </a:t>
            </a:r>
            <a:r>
              <a:rPr lang="en-US" dirty="0" err="1"/>
              <a:t>thời</a:t>
            </a:r>
            <a:r>
              <a:rPr lang="en-US" dirty="0"/>
              <a:t> </a:t>
            </a:r>
            <a:r>
              <a:rPr lang="en-US" dirty="0" err="1"/>
              <a:t>gian</a:t>
            </a:r>
            <a:r>
              <a:rPr lang="en-US" dirty="0"/>
              <a:t> </a:t>
            </a:r>
            <a:r>
              <a:rPr lang="en-US" dirty="0" err="1"/>
              <a:t>nào</a:t>
            </a:r>
            <a:endParaRPr lang="en-US" dirty="0"/>
          </a:p>
          <a:p>
            <a:r>
              <a:rPr lang="en-US" dirty="0"/>
              <a:t>5. Travis CI</a:t>
            </a:r>
          </a:p>
          <a:p>
            <a:r>
              <a:rPr lang="en-US" dirty="0" err="1"/>
              <a:t>Với</a:t>
            </a:r>
            <a:r>
              <a:rPr lang="en-US" dirty="0"/>
              <a:t> </a:t>
            </a:r>
            <a:r>
              <a:rPr lang="en-US" dirty="0" err="1"/>
              <a:t>tư</a:t>
            </a:r>
            <a:r>
              <a:rPr lang="en-US" dirty="0"/>
              <a:t> </a:t>
            </a:r>
            <a:r>
              <a:rPr lang="en-US" dirty="0" err="1"/>
              <a:t>tưởng</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nhóm</a:t>
            </a:r>
            <a:r>
              <a:rPr lang="en-US" dirty="0"/>
              <a:t> </a:t>
            </a:r>
            <a:r>
              <a:rPr lang="en-US" dirty="0" err="1"/>
              <a:t>sử</a:t>
            </a:r>
            <a:r>
              <a:rPr lang="en-US" dirty="0"/>
              <a:t> </a:t>
            </a:r>
            <a:r>
              <a:rPr lang="en-US" dirty="0" err="1"/>
              <a:t>dụng</a:t>
            </a:r>
            <a:r>
              <a:rPr lang="en-US" dirty="0"/>
              <a:t> Travis CI </a:t>
            </a:r>
            <a:r>
              <a:rPr lang="en-US" dirty="0" err="1"/>
              <a:t>để</a:t>
            </a:r>
            <a:r>
              <a:rPr lang="en-US" dirty="0"/>
              <a:t> </a:t>
            </a:r>
            <a:r>
              <a:rPr lang="en-US" dirty="0" err="1"/>
              <a:t>kiểm</a:t>
            </a:r>
            <a:r>
              <a:rPr lang="en-US" dirty="0"/>
              <a:t> </a:t>
            </a:r>
            <a:r>
              <a:rPr lang="en-US" dirty="0" err="1"/>
              <a:t>soát</a:t>
            </a:r>
            <a:r>
              <a:rPr lang="en-US" dirty="0"/>
              <a:t> 3 </a:t>
            </a:r>
            <a:r>
              <a:rPr lang="en-US" dirty="0" err="1"/>
              <a:t>giai</a:t>
            </a:r>
            <a:r>
              <a:rPr lang="en-US" dirty="0"/>
              <a:t> </a:t>
            </a:r>
            <a:r>
              <a:rPr lang="en-US" dirty="0" err="1"/>
              <a:t>đoạn</a:t>
            </a:r>
            <a:r>
              <a:rPr lang="en-US" dirty="0"/>
              <a:t> </a:t>
            </a:r>
            <a:r>
              <a:rPr lang="en-US" dirty="0" err="1"/>
              <a:t>trên</a:t>
            </a:r>
            <a:endParaRPr lang="en-US" dirty="0"/>
          </a:p>
        </p:txBody>
      </p:sp>
    </p:spTree>
    <p:extLst>
      <p:ext uri="{BB962C8B-B14F-4D97-AF65-F5344CB8AC3E}">
        <p14:creationId xmlns:p14="http://schemas.microsoft.com/office/powerpoint/2010/main" val="1866221361"/>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523220"/>
          </a:xfrm>
          <a:prstGeom prst="rect">
            <a:avLst/>
          </a:prstGeom>
          <a:noFill/>
        </p:spPr>
        <p:txBody>
          <a:bodyPr wrap="square" rtlCol="0">
            <a:spAutoFit/>
          </a:bodyPr>
          <a:lstStyle/>
          <a:p>
            <a:pPr marL="514350" indent="-514350">
              <a:buAutoNum type="arabicPeriod" startAt="2"/>
            </a:pPr>
            <a:r>
              <a:rPr lang="en-US" sz="2800" dirty="0">
                <a:solidFill>
                  <a:schemeClr val="tx1"/>
                </a:solidFill>
                <a:latin typeface="Roboto" panose="02000000000000000000"/>
                <a:ea typeface="Roboto" panose="02000000000000000000" pitchFamily="2" charset="0"/>
              </a:rPr>
              <a:t>Video demo </a:t>
            </a:r>
            <a:r>
              <a:rPr lang="en-US" sz="2800" dirty="0" err="1">
                <a:solidFill>
                  <a:schemeClr val="tx1"/>
                </a:solidFill>
                <a:latin typeface="Roboto" panose="02000000000000000000"/>
                <a:ea typeface="Roboto" panose="02000000000000000000" pitchFamily="2" charset="0"/>
              </a:rPr>
              <a:t>quá</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trình</a:t>
            </a:r>
            <a:r>
              <a:rPr lang="en-US" sz="2800" dirty="0">
                <a:solidFill>
                  <a:schemeClr val="tx1"/>
                </a:solidFill>
                <a:latin typeface="Roboto" panose="02000000000000000000"/>
                <a:ea typeface="Roboto" panose="02000000000000000000" pitchFamily="2" charset="0"/>
              </a:rPr>
              <a:t> coding</a:t>
            </a:r>
            <a:endParaRPr lang="en-GB" sz="2800" dirty="0">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15</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49166022"/>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a:t>
            </a:r>
            <a:r>
              <a:rPr lang="en-US" dirty="0" err="1">
                <a:solidFill>
                  <a:schemeClr val="bg1"/>
                </a:solidFill>
                <a:latin typeface="Roboto" panose="02000000000000000000" pitchFamily="2" charset="0"/>
                <a:ea typeface="Roboto" panose="02000000000000000000" pitchFamily="2" charset="0"/>
              </a:rPr>
              <a:t>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16</a:t>
            </a:fld>
            <a:endParaRPr lang="en-US"/>
          </a:p>
        </p:txBody>
      </p:sp>
    </p:spTree>
    <p:extLst>
      <p:ext uri="{BB962C8B-B14F-4D97-AF65-F5344CB8AC3E}">
        <p14:creationId xmlns:p14="http://schemas.microsoft.com/office/powerpoint/2010/main" val="4162736544"/>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17</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3" y="1078992"/>
            <a:ext cx="11825207" cy="9787295"/>
          </a:xfrm>
          <a:prstGeom prst="rect">
            <a:avLst/>
          </a:prstGeom>
          <a:noFill/>
        </p:spPr>
        <p:txBody>
          <a:bodyPr wrap="square" rtlCol="0">
            <a:spAutoFit/>
          </a:bodyPr>
          <a:lstStyle/>
          <a:p>
            <a:pPr marL="342900" indent="-342900">
              <a:buAutoNum type="arabicPeriod"/>
            </a:pPr>
            <a:r>
              <a:rPr lang="en-US" dirty="0"/>
              <a:t>Bar Chart, Line Chart: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Nghiên</a:t>
            </a:r>
            <a:r>
              <a:rPr lang="en-US" dirty="0"/>
              <a:t> </a:t>
            </a:r>
            <a:r>
              <a:rPr lang="en-US" dirty="0" err="1"/>
              <a:t>cứu</a:t>
            </a:r>
            <a:r>
              <a:rPr lang="en-US" dirty="0"/>
              <a:t> d3 basic </a:t>
            </a:r>
            <a:r>
              <a:rPr lang="en-US" dirty="0" err="1"/>
              <a:t>và</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bản</a:t>
            </a:r>
            <a:r>
              <a:rPr lang="en-US" dirty="0"/>
              <a:t> </a:t>
            </a:r>
            <a:r>
              <a:rPr lang="en-US" dirty="0" err="1"/>
              <a:t>một</a:t>
            </a:r>
            <a:r>
              <a:rPr lang="en-US" dirty="0"/>
              <a:t> </a:t>
            </a:r>
            <a:r>
              <a:rPr lang="en-US" dirty="0" err="1"/>
              <a:t>hàm</a:t>
            </a:r>
            <a:r>
              <a:rPr lang="en-US" dirty="0"/>
              <a:t> </a:t>
            </a:r>
            <a:r>
              <a:rPr lang="en-US" dirty="0" err="1"/>
              <a:t>vẽ</a:t>
            </a:r>
            <a:r>
              <a:rPr lang="en-US" dirty="0"/>
              <a:t> </a:t>
            </a:r>
            <a:r>
              <a:rPr lang="en-US" dirty="0" err="1"/>
              <a:t>cho</a:t>
            </a:r>
            <a:r>
              <a:rPr lang="en-US" dirty="0"/>
              <a:t> 2 </a:t>
            </a:r>
            <a:r>
              <a:rPr lang="en-US" dirty="0" err="1"/>
              <a:t>biểu</a:t>
            </a:r>
            <a:r>
              <a:rPr lang="en-US" dirty="0"/>
              <a:t> </a:t>
            </a:r>
            <a:r>
              <a:rPr lang="en-US" dirty="0" err="1"/>
              <a:t>đồ</a:t>
            </a:r>
            <a:endParaRPr lang="en-US" dirty="0"/>
          </a:p>
          <a:p>
            <a:pPr marL="285750" indent="-285750">
              <a:buFontTx/>
              <a:buChar char="-"/>
            </a:pPr>
            <a:r>
              <a:rPr lang="en-US" dirty="0" err="1"/>
              <a:t>Nh</a:t>
            </a:r>
            <a:r>
              <a:rPr lang="vi-VN" dirty="0"/>
              <a:t>ư</a:t>
            </a:r>
            <a:r>
              <a:rPr lang="en-US" dirty="0" err="1"/>
              <a:t>ợc</a:t>
            </a:r>
            <a:r>
              <a:rPr lang="en-US" dirty="0"/>
              <a:t>: Ch</a:t>
            </a:r>
            <a:r>
              <a:rPr lang="vi-VN" dirty="0"/>
              <a:t>ư</a:t>
            </a:r>
            <a:r>
              <a:rPr lang="en-US" dirty="0"/>
              <a:t>a </a:t>
            </a:r>
            <a:r>
              <a:rPr lang="en-US" dirty="0" err="1"/>
              <a:t>áp</a:t>
            </a:r>
            <a:r>
              <a:rPr lang="en-US" dirty="0"/>
              <a:t> </a:t>
            </a:r>
            <a:r>
              <a:rPr lang="en-US" dirty="0" err="1"/>
              <a:t>dụng</a:t>
            </a:r>
            <a:r>
              <a:rPr lang="en-US" dirty="0"/>
              <a:t> </a:t>
            </a:r>
            <a:r>
              <a:rPr lang="en-US" dirty="0" err="1"/>
              <a:t>các</a:t>
            </a:r>
            <a:r>
              <a:rPr lang="en-US" dirty="0"/>
              <a:t> task-runner </a:t>
            </a:r>
            <a:r>
              <a:rPr lang="en-US" dirty="0" err="1"/>
              <a:t>để</a:t>
            </a:r>
            <a:r>
              <a:rPr lang="en-US" dirty="0"/>
              <a:t> </a:t>
            </a:r>
            <a:r>
              <a:rPr lang="en-US" dirty="0" err="1"/>
              <a:t>tự</a:t>
            </a:r>
            <a:r>
              <a:rPr lang="en-US" dirty="0"/>
              <a:t> </a:t>
            </a:r>
            <a:r>
              <a:rPr lang="en-US" dirty="0" err="1"/>
              <a:t>transpile</a:t>
            </a:r>
            <a:r>
              <a:rPr lang="en-US" dirty="0"/>
              <a:t> code </a:t>
            </a:r>
            <a:r>
              <a:rPr lang="en-US" dirty="0" err="1"/>
              <a:t>từ</a:t>
            </a:r>
            <a:r>
              <a:rPr lang="en-US" dirty="0"/>
              <a:t> ES6-&gt;ES5, build UMD -&gt; </a:t>
            </a:r>
            <a:r>
              <a:rPr lang="en-US" dirty="0" err="1"/>
              <a:t>Tốn</a:t>
            </a:r>
            <a:r>
              <a:rPr lang="en-US" dirty="0"/>
              <a:t> </a:t>
            </a:r>
            <a:r>
              <a:rPr lang="en-US" dirty="0" err="1"/>
              <a:t>thời</a:t>
            </a:r>
            <a:r>
              <a:rPr lang="en-US" dirty="0"/>
              <a:t> </a:t>
            </a:r>
            <a:r>
              <a:rPr lang="en-US" dirty="0" err="1"/>
              <a:t>gian</a:t>
            </a:r>
            <a:r>
              <a:rPr lang="en-US" dirty="0"/>
              <a:t> </a:t>
            </a:r>
            <a:r>
              <a:rPr lang="en-US" dirty="0" err="1"/>
              <a:t>trong</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hoạt</a:t>
            </a:r>
            <a:r>
              <a:rPr lang="en-US" dirty="0"/>
              <a:t> </a:t>
            </a:r>
            <a:r>
              <a:rPr lang="en-US" dirty="0" err="1"/>
              <a:t>động</a:t>
            </a:r>
            <a:r>
              <a:rPr lang="en-US" dirty="0"/>
              <a:t> </a:t>
            </a:r>
            <a:r>
              <a:rPr lang="en-US" dirty="0" err="1"/>
              <a:t>của</a:t>
            </a:r>
            <a:r>
              <a:rPr lang="en-US" dirty="0"/>
              <a:t> 2 </a:t>
            </a:r>
            <a:r>
              <a:rPr lang="en-US" dirty="0" err="1"/>
              <a:t>thành</a:t>
            </a:r>
            <a:r>
              <a:rPr lang="en-US" dirty="0"/>
              <a:t> </a:t>
            </a:r>
            <a:r>
              <a:rPr lang="en-US" dirty="0" err="1"/>
              <a:t>phần</a:t>
            </a:r>
            <a:r>
              <a:rPr lang="en-US" dirty="0"/>
              <a:t> </a:t>
            </a:r>
            <a:r>
              <a:rPr lang="en-US" dirty="0" err="1"/>
              <a:t>này</a:t>
            </a:r>
            <a:endParaRPr lang="en-US" dirty="0"/>
          </a:p>
          <a:p>
            <a:r>
              <a:rPr lang="en-US" dirty="0"/>
              <a:t>2. Group/Stack Bar Chart, Multi Line Chart: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Mở</a:t>
            </a:r>
            <a:r>
              <a:rPr lang="en-US" dirty="0"/>
              <a:t> </a:t>
            </a:r>
            <a:r>
              <a:rPr lang="en-US" dirty="0" err="1"/>
              <a:t>rộng</a:t>
            </a:r>
            <a:r>
              <a:rPr lang="en-US" dirty="0"/>
              <a:t> 2 chart </a:t>
            </a:r>
            <a:r>
              <a:rPr lang="en-US" dirty="0" err="1"/>
              <a:t>trên</a:t>
            </a:r>
            <a:r>
              <a:rPr lang="en-US" dirty="0"/>
              <a:t>, </a:t>
            </a:r>
            <a:r>
              <a:rPr lang="en-US" dirty="0" err="1"/>
              <a:t>áp</a:t>
            </a:r>
            <a:r>
              <a:rPr lang="en-US" dirty="0"/>
              <a:t> </a:t>
            </a:r>
            <a:r>
              <a:rPr lang="en-US" dirty="0" err="1"/>
              <a:t>dụng</a:t>
            </a:r>
            <a:r>
              <a:rPr lang="en-US" dirty="0"/>
              <a:t> </a:t>
            </a:r>
            <a:r>
              <a:rPr lang="en-US" dirty="0" err="1"/>
              <a:t>Webpack</a:t>
            </a:r>
            <a:r>
              <a:rPr lang="en-US" dirty="0"/>
              <a:t>, Grunt </a:t>
            </a:r>
            <a:r>
              <a:rPr lang="en-US" dirty="0" err="1"/>
              <a:t>để</a:t>
            </a:r>
            <a:r>
              <a:rPr lang="en-US" dirty="0"/>
              <a:t> auto-build </a:t>
            </a:r>
            <a:r>
              <a:rPr lang="en-US" dirty="0" err="1"/>
              <a:t>mỗi</a:t>
            </a:r>
            <a:r>
              <a:rPr lang="en-US" dirty="0"/>
              <a:t> </a:t>
            </a:r>
            <a:r>
              <a:rPr lang="en-US" dirty="0" err="1"/>
              <a:t>lần</a:t>
            </a:r>
            <a:r>
              <a:rPr lang="en-US" dirty="0"/>
              <a:t> update code</a:t>
            </a:r>
          </a:p>
          <a:p>
            <a:pPr marL="285750" indent="-285750">
              <a:buFontTx/>
              <a:buChar char="-"/>
            </a:pPr>
            <a:r>
              <a:rPr lang="en-US" dirty="0" err="1"/>
              <a:t>Nh</a:t>
            </a:r>
            <a:r>
              <a:rPr lang="vi-VN" dirty="0"/>
              <a:t>ư</a:t>
            </a:r>
            <a:r>
              <a:rPr lang="en-US" dirty="0" err="1"/>
              <a:t>ợc</a:t>
            </a:r>
            <a:r>
              <a:rPr lang="en-US" dirty="0"/>
              <a:t>: </a:t>
            </a:r>
            <a:r>
              <a:rPr lang="en-US" dirty="0" err="1"/>
              <a:t>Chưa</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nhất</a:t>
            </a:r>
            <a:r>
              <a:rPr lang="en-US" dirty="0"/>
              <a:t> </a:t>
            </a:r>
            <a:r>
              <a:rPr lang="en-US" dirty="0" err="1"/>
              <a:t>định</a:t>
            </a:r>
            <a:r>
              <a:rPr lang="en-US" dirty="0"/>
              <a:t> </a:t>
            </a:r>
            <a:r>
              <a:rPr lang="en-US" dirty="0" err="1"/>
              <a:t>cho</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dirty="0" err="1"/>
              <a:t>mỗi</a:t>
            </a:r>
            <a:r>
              <a:rPr lang="en-US" dirty="0"/>
              <a:t> </a:t>
            </a:r>
            <a:r>
              <a:rPr lang="en-US" dirty="0" err="1"/>
              <a:t>loại</a:t>
            </a:r>
            <a:r>
              <a:rPr lang="en-US" dirty="0"/>
              <a:t> Chart -&gt; Code </a:t>
            </a:r>
            <a:r>
              <a:rPr lang="en-US" dirty="0" err="1"/>
              <a:t>ch</a:t>
            </a:r>
            <a:r>
              <a:rPr lang="vi-VN" dirty="0"/>
              <a:t>ư</a:t>
            </a:r>
            <a:r>
              <a:rPr lang="en-US" dirty="0"/>
              <a:t>a </a:t>
            </a:r>
            <a:r>
              <a:rPr lang="en-US" dirty="0" err="1"/>
              <a:t>đồng</a:t>
            </a:r>
            <a:r>
              <a:rPr lang="en-US" dirty="0"/>
              <a:t> </a:t>
            </a:r>
            <a:r>
              <a:rPr lang="en-US" dirty="0" err="1"/>
              <a:t>bộ</a:t>
            </a:r>
            <a:r>
              <a:rPr lang="en-US" dirty="0"/>
              <a:t> </a:t>
            </a:r>
            <a:r>
              <a:rPr lang="en-US" dirty="0" err="1"/>
              <a:t>về</a:t>
            </a:r>
            <a:r>
              <a:rPr lang="en-US" dirty="0"/>
              <a:t> logic</a:t>
            </a:r>
          </a:p>
          <a:p>
            <a:r>
              <a:rPr lang="en-US" dirty="0"/>
              <a:t>3. Data Adapter:</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Data Adapter </a:t>
            </a:r>
            <a:r>
              <a:rPr lang="en-US" dirty="0" err="1"/>
              <a:t>nhằm</a:t>
            </a:r>
            <a:r>
              <a:rPr lang="en-US" dirty="0"/>
              <a:t> </a:t>
            </a:r>
            <a:r>
              <a:rPr lang="en-US" dirty="0" err="1"/>
              <a:t>khắc</a:t>
            </a:r>
            <a:r>
              <a:rPr lang="en-US" dirty="0"/>
              <a:t> </a:t>
            </a:r>
            <a:r>
              <a:rPr lang="en-US" dirty="0" err="1"/>
              <a:t>phục</a:t>
            </a:r>
            <a:r>
              <a:rPr lang="en-US" dirty="0"/>
              <a:t> …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cho</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sau</a:t>
            </a:r>
            <a:r>
              <a:rPr lang="en-US" dirty="0"/>
              <a:t>. </a:t>
            </a:r>
            <a:r>
              <a:rPr lang="en-US" dirty="0" err="1"/>
              <a:t>Xây</a:t>
            </a:r>
            <a:r>
              <a:rPr lang="en-US" dirty="0"/>
              <a:t> </a:t>
            </a:r>
            <a:r>
              <a:rPr lang="en-US" dirty="0" err="1"/>
              <a:t>dựng</a:t>
            </a:r>
            <a:r>
              <a:rPr lang="en-US" dirty="0"/>
              <a:t> data-model </a:t>
            </a:r>
            <a:r>
              <a:rPr lang="en-US" dirty="0" err="1"/>
              <a:t>dựa</a:t>
            </a:r>
            <a:r>
              <a:rPr lang="en-US" dirty="0"/>
              <a:t> </a:t>
            </a:r>
            <a:r>
              <a:rPr lang="en-US" dirty="0" err="1"/>
              <a:t>trên</a:t>
            </a:r>
            <a:r>
              <a:rPr lang="en-US" dirty="0"/>
              <a:t> </a:t>
            </a:r>
            <a:r>
              <a:rPr lang="en-US" dirty="0" err="1"/>
              <a:t>từng</a:t>
            </a:r>
            <a:r>
              <a:rPr lang="en-US" dirty="0"/>
              <a:t> component	</a:t>
            </a:r>
          </a:p>
          <a:p>
            <a:r>
              <a:rPr lang="en-US" dirty="0"/>
              <a:t>4. Pie Chart, Donut Chart, Timeline Chart, Map:</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Xây</a:t>
            </a:r>
            <a:r>
              <a:rPr lang="en-US" dirty="0"/>
              <a:t> </a:t>
            </a:r>
            <a:r>
              <a:rPr lang="en-US" dirty="0" err="1"/>
              <a:t>dựng</a:t>
            </a:r>
            <a:r>
              <a:rPr lang="en-US" dirty="0"/>
              <a:t> 3 </a:t>
            </a:r>
            <a:r>
              <a:rPr lang="en-US" dirty="0" err="1"/>
              <a:t>loại</a:t>
            </a:r>
            <a:r>
              <a:rPr lang="en-US" dirty="0"/>
              <a:t> </a:t>
            </a:r>
            <a:r>
              <a:rPr lang="en-US" dirty="0" err="1"/>
              <a:t>biểu</a:t>
            </a:r>
            <a:r>
              <a:rPr lang="en-US" dirty="0"/>
              <a:t> </a:t>
            </a:r>
            <a:r>
              <a:rPr lang="en-US" dirty="0" err="1"/>
              <a:t>đồ</a:t>
            </a:r>
            <a:r>
              <a:rPr lang="en-US" dirty="0"/>
              <a:t> </a:t>
            </a:r>
            <a:r>
              <a:rPr lang="en-US" dirty="0" err="1"/>
              <a:t>mới</a:t>
            </a:r>
            <a:r>
              <a:rPr lang="en-US" dirty="0"/>
              <a:t>, </a:t>
            </a:r>
            <a:r>
              <a:rPr lang="en-US" dirty="0" err="1"/>
              <a:t>tìm</a:t>
            </a:r>
            <a:r>
              <a:rPr lang="en-US" dirty="0"/>
              <a:t> </a:t>
            </a:r>
            <a:r>
              <a:rPr lang="en-US" dirty="0" err="1"/>
              <a:t>hiểu</a:t>
            </a:r>
            <a:r>
              <a:rPr lang="en-US" dirty="0"/>
              <a:t> </a:t>
            </a:r>
            <a:r>
              <a:rPr lang="en-US" dirty="0" err="1"/>
              <a:t>OpenLayers</a:t>
            </a:r>
            <a:r>
              <a:rPr lang="en-US" dirty="0"/>
              <a:t> </a:t>
            </a:r>
            <a:r>
              <a:rPr lang="en-US" dirty="0" err="1"/>
              <a:t>để</a:t>
            </a:r>
            <a:r>
              <a:rPr lang="en-US" dirty="0"/>
              <a:t>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Map</a:t>
            </a:r>
          </a:p>
          <a:p>
            <a:r>
              <a:rPr lang="en-US" dirty="0"/>
              <a:t>5. </a:t>
            </a:r>
            <a:r>
              <a:rPr lang="en-US" dirty="0" err="1"/>
              <a:t>Tách</a:t>
            </a:r>
            <a:r>
              <a:rPr lang="en-US" dirty="0"/>
              <a:t> </a:t>
            </a:r>
            <a:r>
              <a:rPr lang="en-US" dirty="0" err="1"/>
              <a:t>biệt</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Utils</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Axis, Legend, Table, Sub-chart, Title, Tooltip</a:t>
            </a:r>
          </a:p>
          <a:p>
            <a:r>
              <a:rPr lang="en-US" dirty="0"/>
              <a:t>6. </a:t>
            </a:r>
            <a:r>
              <a:rPr lang="en-US" dirty="0" err="1"/>
              <a:t>Thêm</a:t>
            </a:r>
            <a:r>
              <a:rPr lang="en-US" dirty="0"/>
              <a:t> t</a:t>
            </a:r>
            <a:r>
              <a:rPr lang="vi-VN" dirty="0"/>
              <a:t>ư</a:t>
            </a:r>
            <a:r>
              <a:rPr lang="en-US" dirty="0" err="1"/>
              <a:t>ơng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thành</a:t>
            </a:r>
            <a:r>
              <a:rPr lang="en-US" dirty="0"/>
              <a:t> </a:t>
            </a:r>
            <a:r>
              <a:rPr lang="en-US" dirty="0" err="1"/>
              <a:t>phần</a:t>
            </a:r>
            <a:r>
              <a:rPr lang="en-US" dirty="0"/>
              <a:t> ~ </a:t>
            </a:r>
            <a:r>
              <a:rPr lang="en-US" dirty="0" err="1"/>
              <a:t>EventListener</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Dựa</a:t>
            </a:r>
            <a:r>
              <a:rPr lang="en-US" dirty="0"/>
              <a:t> </a:t>
            </a:r>
            <a:r>
              <a:rPr lang="en-US" dirty="0" err="1"/>
              <a:t>trên</a:t>
            </a:r>
            <a:r>
              <a:rPr lang="en-US" dirty="0"/>
              <a:t> </a:t>
            </a:r>
            <a:r>
              <a:rPr lang="en-US" dirty="0" err="1"/>
              <a:t>khóa</a:t>
            </a:r>
            <a:r>
              <a:rPr lang="en-US" dirty="0"/>
              <a:t> ‘data-ref’ </a:t>
            </a:r>
            <a:r>
              <a:rPr lang="en-US" dirty="0" err="1"/>
              <a:t>từ</a:t>
            </a:r>
            <a:r>
              <a:rPr lang="en-US" dirty="0"/>
              <a:t> </a:t>
            </a:r>
            <a:r>
              <a:rPr lang="en-US" dirty="0" err="1"/>
              <a:t>thành</a:t>
            </a:r>
            <a:r>
              <a:rPr lang="en-US" dirty="0"/>
              <a:t> </a:t>
            </a:r>
            <a:r>
              <a:rPr lang="en-US" dirty="0" err="1"/>
              <a:t>phần</a:t>
            </a:r>
            <a:r>
              <a:rPr lang="en-US" dirty="0"/>
              <a:t> </a:t>
            </a:r>
            <a:r>
              <a:rPr lang="en-US" dirty="0" err="1"/>
              <a:t>DataAdapter</a:t>
            </a:r>
            <a:r>
              <a:rPr lang="en-US" dirty="0"/>
              <a:t>, </a:t>
            </a:r>
            <a:r>
              <a:rPr lang="en-US" dirty="0" err="1"/>
              <a:t>dùng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một</a:t>
            </a:r>
            <a:r>
              <a:rPr lang="en-US" dirty="0"/>
              <a:t> </a:t>
            </a:r>
            <a:r>
              <a:rPr lang="en-US" dirty="0" err="1"/>
              <a:t>cách</a:t>
            </a:r>
            <a:r>
              <a:rPr lang="en-US" dirty="0"/>
              <a:t> </a:t>
            </a:r>
            <a:r>
              <a:rPr lang="en-US" dirty="0" err="1"/>
              <a:t>đồng</a:t>
            </a:r>
            <a:r>
              <a:rPr lang="en-US" dirty="0"/>
              <a:t> </a:t>
            </a:r>
            <a:r>
              <a:rPr lang="en-US" dirty="0" err="1"/>
              <a:t>bộ</a:t>
            </a:r>
            <a:r>
              <a:rPr lang="en-US" dirty="0"/>
              <a:t>, </a:t>
            </a:r>
            <a:r>
              <a:rPr lang="en-US" dirty="0" err="1"/>
              <a:t>gồm</a:t>
            </a:r>
            <a:r>
              <a:rPr lang="en-US" dirty="0"/>
              <a:t>: Hover, Click, </a:t>
            </a:r>
            <a:r>
              <a:rPr lang="en-US" dirty="0" err="1"/>
              <a:t>Mousemove</a:t>
            </a:r>
            <a:r>
              <a:rPr lang="en-US" dirty="0"/>
              <a:t>. </a:t>
            </a:r>
            <a:r>
              <a:rPr lang="en-US" dirty="0" err="1"/>
              <a:t>Gọi</a:t>
            </a:r>
            <a:r>
              <a:rPr lang="en-US" dirty="0"/>
              <a:t> </a:t>
            </a:r>
            <a:r>
              <a:rPr lang="en-US" dirty="0" err="1"/>
              <a:t>chung</a:t>
            </a:r>
            <a:r>
              <a:rPr lang="en-US" dirty="0"/>
              <a:t> </a:t>
            </a:r>
            <a:r>
              <a:rPr lang="en-US" dirty="0" err="1"/>
              <a:t>thành</a:t>
            </a:r>
            <a:r>
              <a:rPr lang="en-US" dirty="0"/>
              <a:t> </a:t>
            </a:r>
            <a:r>
              <a:rPr lang="en-US" dirty="0" err="1"/>
              <a:t>phần</a:t>
            </a:r>
            <a:r>
              <a:rPr lang="en-US" dirty="0"/>
              <a:t> </a:t>
            </a:r>
            <a:r>
              <a:rPr lang="en-US" dirty="0" err="1"/>
              <a:t>này</a:t>
            </a:r>
            <a:r>
              <a:rPr lang="en-US" dirty="0"/>
              <a:t> </a:t>
            </a:r>
            <a:r>
              <a:rPr lang="en-US" dirty="0" err="1"/>
              <a:t>là</a:t>
            </a:r>
            <a:r>
              <a:rPr lang="en-US" dirty="0"/>
              <a:t> </a:t>
            </a:r>
            <a:r>
              <a:rPr lang="en-US" dirty="0" err="1"/>
              <a:t>EventListener</a:t>
            </a:r>
            <a:endParaRPr lang="en-US" dirty="0"/>
          </a:p>
          <a:p>
            <a:r>
              <a:rPr lang="en-US" dirty="0"/>
              <a:t>-    TODO: </a:t>
            </a:r>
            <a:r>
              <a:rPr lang="en-US" dirty="0" err="1"/>
              <a:t>Bắt</a:t>
            </a:r>
            <a:r>
              <a:rPr lang="en-US" dirty="0"/>
              <a:t> </a:t>
            </a:r>
            <a:r>
              <a:rPr lang="en-US" dirty="0" err="1"/>
              <a:t>đầu</a:t>
            </a:r>
            <a:r>
              <a:rPr lang="en-US" dirty="0"/>
              <a:t> </a:t>
            </a:r>
            <a:r>
              <a:rPr lang="en-US" dirty="0" err="1"/>
              <a:t>triển</a:t>
            </a:r>
            <a:r>
              <a:rPr lang="en-US" dirty="0"/>
              <a:t> </a:t>
            </a:r>
            <a:r>
              <a:rPr lang="en-US" dirty="0" err="1"/>
              <a:t>khai</a:t>
            </a:r>
            <a:r>
              <a:rPr lang="en-US" dirty="0"/>
              <a:t> </a:t>
            </a:r>
            <a:r>
              <a:rPr lang="en-US" dirty="0" err="1"/>
              <a:t>th</a:t>
            </a:r>
            <a:r>
              <a:rPr lang="vi-VN" dirty="0"/>
              <a:t>ư</a:t>
            </a:r>
            <a:r>
              <a:rPr lang="en-US" dirty="0"/>
              <a:t> </a:t>
            </a:r>
            <a:r>
              <a:rPr lang="en-US" dirty="0" err="1"/>
              <a:t>viện</a:t>
            </a:r>
            <a:r>
              <a:rPr lang="en-US" dirty="0"/>
              <a:t> </a:t>
            </a:r>
            <a:r>
              <a:rPr lang="en-US" dirty="0" err="1"/>
              <a:t>để</a:t>
            </a:r>
            <a:r>
              <a:rPr lang="en-US" dirty="0"/>
              <a:t> </a:t>
            </a:r>
            <a:r>
              <a:rPr lang="en-US" dirty="0" err="1"/>
              <a:t>nhận</a:t>
            </a:r>
            <a:r>
              <a:rPr lang="en-US" dirty="0"/>
              <a:t> feedback ng</a:t>
            </a:r>
            <a:r>
              <a:rPr lang="vi-VN" dirty="0"/>
              <a:t>ư</a:t>
            </a:r>
            <a:r>
              <a:rPr lang="en-US" dirty="0" err="1"/>
              <a:t>ời</a:t>
            </a:r>
            <a:r>
              <a:rPr lang="en-US" dirty="0"/>
              <a:t> </a:t>
            </a:r>
            <a:r>
              <a:rPr lang="en-US" dirty="0" err="1"/>
              <a:t>dùng</a:t>
            </a:r>
            <a:endParaRPr lang="en-US" dirty="0"/>
          </a:p>
          <a:p>
            <a:r>
              <a:rPr lang="en-US" dirty="0"/>
              <a:t>9. Release, </a:t>
            </a:r>
            <a:r>
              <a:rPr lang="en-US" dirty="0" err="1"/>
              <a:t>hoàn</a:t>
            </a:r>
            <a:r>
              <a:rPr lang="en-US" dirty="0"/>
              <a:t> </a:t>
            </a:r>
            <a:r>
              <a:rPr lang="en-US" dirty="0" err="1"/>
              <a:t>chỉnh</a:t>
            </a:r>
            <a:r>
              <a:rPr lang="en-US" dirty="0"/>
              <a:t> CI-CD </a:t>
            </a:r>
            <a:r>
              <a:rPr lang="en-US" dirty="0" err="1"/>
              <a:t>để</a:t>
            </a:r>
            <a:r>
              <a:rPr lang="en-US" dirty="0"/>
              <a:t> </a:t>
            </a:r>
            <a:r>
              <a:rPr lang="en-US" dirty="0" err="1"/>
              <a:t>mở</a:t>
            </a:r>
            <a:r>
              <a:rPr lang="en-US" dirty="0"/>
              <a:t> </a:t>
            </a:r>
            <a:r>
              <a:rPr lang="en-US" dirty="0" err="1"/>
              <a:t>rộng</a:t>
            </a:r>
            <a:r>
              <a:rPr lang="en-US" dirty="0"/>
              <a:t> </a:t>
            </a:r>
            <a:r>
              <a:rPr lang="en-US" dirty="0" err="1"/>
              <a:t>th</a:t>
            </a:r>
            <a:r>
              <a:rPr lang="vi-VN" dirty="0"/>
              <a:t>ư</a:t>
            </a:r>
            <a:r>
              <a:rPr lang="en-US" dirty="0"/>
              <a:t> </a:t>
            </a:r>
            <a:r>
              <a:rPr lang="en-US" dirty="0" err="1"/>
              <a:t>viện</a:t>
            </a:r>
            <a:r>
              <a:rPr lang="en-US" dirty="0"/>
              <a:t> </a:t>
            </a:r>
            <a:r>
              <a:rPr lang="en-US" dirty="0" err="1"/>
              <a:t>về</a:t>
            </a:r>
            <a:r>
              <a:rPr lang="en-US" dirty="0"/>
              <a:t> </a:t>
            </a:r>
            <a:r>
              <a:rPr lang="en-US" dirty="0" err="1"/>
              <a:t>sau</a:t>
            </a:r>
            <a:r>
              <a:rPr lang="en-US" dirty="0"/>
              <a:t> </a:t>
            </a:r>
            <a:r>
              <a:rPr lang="en-US" dirty="0" err="1"/>
              <a:t>dễ</a:t>
            </a:r>
            <a:r>
              <a:rPr lang="en-US" dirty="0"/>
              <a:t> </a:t>
            </a:r>
            <a:r>
              <a:rPr lang="en-US" dirty="0" err="1"/>
              <a:t>dàng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document, hosting </a:t>
            </a:r>
            <a:r>
              <a:rPr lang="en-US" dirty="0" err="1"/>
              <a:t>mainpage</a:t>
            </a:r>
            <a:r>
              <a:rPr lang="en-US" dirty="0"/>
              <a:t>, </a:t>
            </a:r>
            <a:r>
              <a:rPr lang="en-US" dirty="0" err="1"/>
              <a:t>TravisCI</a:t>
            </a:r>
            <a:r>
              <a:rPr lang="en-US" dirty="0"/>
              <a:t>, </a:t>
            </a:r>
            <a:r>
              <a:rPr lang="en-US" dirty="0" err="1"/>
              <a:t>Codecov</a:t>
            </a:r>
            <a:endParaRPr lang="en-US" dirty="0"/>
          </a:p>
          <a:p>
            <a:r>
              <a:rPr lang="en-US" dirty="0"/>
              <a:t>7. </a:t>
            </a:r>
            <a:r>
              <a:rPr lang="en-US" dirty="0" err="1"/>
              <a:t>Tái</a:t>
            </a:r>
            <a:r>
              <a:rPr lang="en-US" dirty="0"/>
              <a:t> </a:t>
            </a:r>
            <a:r>
              <a:rPr lang="en-US" dirty="0" err="1"/>
              <a:t>cấu</a:t>
            </a:r>
            <a:r>
              <a:rPr lang="en-US" dirty="0"/>
              <a:t> </a:t>
            </a:r>
            <a:r>
              <a:rPr lang="en-US" dirty="0" err="1"/>
              <a:t>trúc</a:t>
            </a:r>
            <a:r>
              <a:rPr lang="en-US" dirty="0"/>
              <a:t> </a:t>
            </a:r>
            <a:r>
              <a:rPr lang="en-US" dirty="0" err="1"/>
              <a:t>lại</a:t>
            </a:r>
            <a:r>
              <a:rPr lang="en-US" dirty="0"/>
              <a:t> </a:t>
            </a:r>
            <a:r>
              <a:rPr lang="en-US" dirty="0" err="1"/>
              <a:t>để</a:t>
            </a:r>
            <a:r>
              <a:rPr lang="en-US" dirty="0"/>
              <a:t> </a:t>
            </a:r>
            <a:r>
              <a:rPr lang="en-US" dirty="0" err="1"/>
              <a:t>đồng</a:t>
            </a:r>
            <a:r>
              <a:rPr lang="en-US" dirty="0"/>
              <a:t> </a:t>
            </a:r>
            <a:r>
              <a:rPr lang="en-US" dirty="0" err="1"/>
              <a:t>bộ</a:t>
            </a:r>
            <a:r>
              <a:rPr lang="en-US" dirty="0"/>
              <a:t> chart skeleton, </a:t>
            </a:r>
            <a:r>
              <a:rPr lang="en-US" dirty="0" err="1"/>
              <a:t>setOption</a:t>
            </a:r>
            <a:r>
              <a:rPr lang="en-US" dirty="0"/>
              <a:t>, </a:t>
            </a:r>
            <a:r>
              <a:rPr lang="en-US" dirty="0" err="1"/>
              <a:t>updateChart</a:t>
            </a:r>
            <a:r>
              <a:rPr lang="en-US" dirty="0"/>
              <a:t>, </a:t>
            </a:r>
            <a:r>
              <a:rPr lang="en-US" dirty="0" err="1"/>
              <a:t>updateMap</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t>
            </a:r>
            <a:r>
              <a:rPr lang="en-US" dirty="0" err="1"/>
              <a:t>biệt</a:t>
            </a:r>
            <a:r>
              <a:rPr lang="en-US" dirty="0"/>
              <a:t> </a:t>
            </a:r>
            <a:r>
              <a:rPr lang="en-US" dirty="0" err="1"/>
              <a:t>từng</a:t>
            </a:r>
            <a:r>
              <a:rPr lang="en-US" dirty="0"/>
              <a:t> option </a:t>
            </a:r>
            <a:r>
              <a:rPr lang="en-US" dirty="0" err="1"/>
              <a:t>trong</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khi</a:t>
            </a:r>
            <a:r>
              <a:rPr lang="en-US" dirty="0"/>
              <a:t> </a:t>
            </a:r>
            <a:r>
              <a:rPr lang="en-US" dirty="0" err="1"/>
              <a:t>đó</a:t>
            </a:r>
            <a:r>
              <a:rPr lang="en-US" dirty="0"/>
              <a:t> set/get </a:t>
            </a:r>
            <a:r>
              <a:rPr lang="en-US" dirty="0" err="1"/>
              <a:t>các</a:t>
            </a:r>
            <a:r>
              <a:rPr lang="en-US" dirty="0"/>
              <a:t> option </a:t>
            </a:r>
            <a:r>
              <a:rPr lang="en-US" dirty="0" err="1"/>
              <a:t>có</a:t>
            </a:r>
            <a:r>
              <a:rPr lang="en-US" dirty="0"/>
              <a:t> </a:t>
            </a:r>
            <a:r>
              <a:rPr lang="en-US" dirty="0" err="1"/>
              <a:t>thể</a:t>
            </a:r>
            <a:r>
              <a:rPr lang="en-US" dirty="0"/>
              <a:t> </a:t>
            </a:r>
            <a:r>
              <a:rPr lang="en-US" dirty="0" err="1"/>
              <a:t>thông</a:t>
            </a:r>
            <a:r>
              <a:rPr lang="en-US" dirty="0"/>
              <a:t> qua </a:t>
            </a:r>
            <a:r>
              <a:rPr lang="en-US" dirty="0" err="1"/>
              <a:t>A.set</a:t>
            </a:r>
            <a:r>
              <a:rPr lang="en-US" dirty="0"/>
              <a:t>(‘key’, ‘value’) ~ </a:t>
            </a:r>
            <a:r>
              <a:rPr lang="en-US" dirty="0" err="1"/>
              <a:t>setOption</a:t>
            </a:r>
            <a:r>
              <a:rPr lang="en-US" dirty="0"/>
              <a:t>, </a:t>
            </a:r>
            <a:r>
              <a:rPr lang="en-US" dirty="0" err="1"/>
              <a:t>hiện</a:t>
            </a:r>
            <a:r>
              <a:rPr lang="en-US" dirty="0"/>
              <a:t> </a:t>
            </a:r>
            <a:r>
              <a:rPr lang="en-US" dirty="0" err="1"/>
              <a:t>thực</a:t>
            </a:r>
            <a:r>
              <a:rPr lang="en-US" dirty="0"/>
              <a:t> </a:t>
            </a:r>
            <a:r>
              <a:rPr lang="en-US" dirty="0" err="1"/>
              <a:t>chức</a:t>
            </a:r>
            <a:r>
              <a:rPr lang="en-US" dirty="0"/>
              <a:t> </a:t>
            </a:r>
            <a:r>
              <a:rPr lang="en-US" dirty="0" err="1"/>
              <a:t>năng</a:t>
            </a:r>
            <a:r>
              <a:rPr lang="en-US" dirty="0"/>
              <a:t> </a:t>
            </a:r>
            <a:r>
              <a:rPr lang="en-US" dirty="0" err="1"/>
              <a:t>updateChart</a:t>
            </a:r>
            <a:r>
              <a:rPr lang="en-US" dirty="0"/>
              <a:t> </a:t>
            </a:r>
          </a:p>
          <a:p>
            <a:pPr marL="342900" indent="-342900">
              <a:buAutoNum type="arabicPeriod" startAt="8"/>
            </a:pPr>
            <a:r>
              <a:rPr lang="en-US" dirty="0"/>
              <a:t>Unit Test: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Sử</a:t>
            </a:r>
            <a:r>
              <a:rPr lang="en-US" dirty="0"/>
              <a:t> </a:t>
            </a:r>
            <a:r>
              <a:rPr lang="en-US" dirty="0" err="1"/>
              <a:t>dụng</a:t>
            </a:r>
            <a:r>
              <a:rPr lang="en-US" dirty="0"/>
              <a:t> Karma, </a:t>
            </a:r>
            <a:r>
              <a:rPr lang="en-US" dirty="0" err="1"/>
              <a:t>PhantomJS</a:t>
            </a:r>
            <a:r>
              <a:rPr lang="en-US" dirty="0"/>
              <a:t> -&gt; Test</a:t>
            </a:r>
          </a:p>
        </p:txBody>
      </p:sp>
    </p:spTree>
    <p:extLst>
      <p:ext uri="{BB962C8B-B14F-4D97-AF65-F5344CB8AC3E}">
        <p14:creationId xmlns:p14="http://schemas.microsoft.com/office/powerpoint/2010/main" val="4118094190"/>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18</a:t>
            </a:fld>
            <a:endParaRPr lang="en-US"/>
          </a:p>
        </p:txBody>
      </p:sp>
    </p:spTree>
    <p:extLst>
      <p:ext uri="{BB962C8B-B14F-4D97-AF65-F5344CB8AC3E}">
        <p14:creationId xmlns:p14="http://schemas.microsoft.com/office/powerpoint/2010/main" val="3231296689"/>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Hướng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giải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quyết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479980"/>
            <a:ext cx="11668836" cy="820417"/>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err="1">
                <a:latin typeface="Roboto" panose="02000000000000000000"/>
                <a:ea typeface="Roboto" panose="02000000000000000000" pitchFamily="2" charset="0"/>
              </a:rPr>
              <a:t>Chủ</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quan</a:t>
            </a: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Khách</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quan</a:t>
            </a:r>
            <a:r>
              <a:rPr lang="en-GB" sz="2800" dirty="0">
                <a:latin typeface="Roboto" panose="02000000000000000000"/>
                <a:ea typeface="Roboto" panose="02000000000000000000" pitchFamily="2" charset="0"/>
              </a:rPr>
              <a:t> (Report)</a:t>
            </a:r>
            <a:endParaRPr lang="en-GB" sz="2800" dirty="0">
              <a:solidFill>
                <a:schemeClr val="tx1"/>
              </a:solidFill>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19</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Đánh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93987589"/>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solidFill>
                  <a:schemeClr val="bg1"/>
                </a:solidFill>
                <a:latin typeface="Roboto" panose="02000000000000000000" pitchFamily="2" charset="0"/>
                <a:ea typeface="Roboto" panose="02000000000000000000" pitchFamily="2" charset="0"/>
              </a:rPr>
              <a:t>Outline</a:t>
            </a:r>
          </a:p>
        </p:txBody>
      </p:sp>
      <p:sp>
        <p:nvSpPr>
          <p:cNvPr id="5" name="Slide Number Placeholder 4"/>
          <p:cNvSpPr>
            <a:spLocks noGrp="1"/>
          </p:cNvSpPr>
          <p:nvPr>
            <p:ph type="sldNum" sz="quarter" idx="12"/>
          </p:nvPr>
        </p:nvSpPr>
        <p:spPr/>
        <p:txBody>
          <a:bodyPr/>
          <a:lstStyle/>
          <a:p>
            <a:fld id="{11ADFAE3-F0D9-439E-8967-594B4CDF255A}" type="slidenum">
              <a:rPr lang="en-US" smtClean="0"/>
              <a:t>2</a:t>
            </a:fld>
            <a:endParaRPr lang="en-US"/>
          </a:p>
        </p:txBody>
      </p:sp>
    </p:spTree>
    <p:extLst>
      <p:ext uri="{BB962C8B-B14F-4D97-AF65-F5344CB8AC3E}">
        <p14:creationId xmlns:p14="http://schemas.microsoft.com/office/powerpoint/2010/main" val="4239167215"/>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cxnSp>
        <p:nvCxnSpPr>
          <p:cNvPr id="9" name="Straight Connector 8"/>
          <p:cNvCxnSpPr/>
          <p:nvPr/>
        </p:nvCxnSpPr>
        <p:spPr>
          <a:xfrm>
            <a:off x="3500438" y="1528763"/>
            <a:ext cx="28575" cy="4486275"/>
          </a:xfrm>
          <a:prstGeom prst="line">
            <a:avLst/>
          </a:prstGeom>
          <a:ln>
            <a:solidFill>
              <a:srgbClr val="3F51B5"/>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325" y="1747835"/>
            <a:ext cx="5791200" cy="4103243"/>
          </a:xfrm>
          <a:prstGeom prst="rect">
            <a:avLst/>
          </a:prstGeom>
          <a:ln>
            <a:solidFill>
              <a:schemeClr val="bg2"/>
            </a:solidFill>
          </a:ln>
        </p:spPr>
      </p:pic>
      <p:sp>
        <p:nvSpPr>
          <p:cNvPr id="12" name="TextBox 11"/>
          <p:cNvSpPr txBox="1"/>
          <p:nvPr/>
        </p:nvSpPr>
        <p:spPr>
          <a:xfrm>
            <a:off x="6672263" y="6117550"/>
            <a:ext cx="2786062" cy="369332"/>
          </a:xfrm>
          <a:prstGeom prst="rect">
            <a:avLst/>
          </a:prstGeom>
          <a:noFill/>
        </p:spPr>
        <p:txBody>
          <a:bodyPr wrap="square" rtlCol="0">
            <a:spAutoFit/>
          </a:bodyPr>
          <a:lstStyle/>
          <a:p>
            <a:pPr algn="ctr"/>
            <a:r>
              <a:rPr lang="en-US" i="1" dirty="0">
                <a:latin typeface="Roboto" panose="02000000000000000000"/>
              </a:rPr>
              <a:t>Componentize</a:t>
            </a:r>
          </a:p>
        </p:txBody>
      </p:sp>
      <p:sp>
        <p:nvSpPr>
          <p:cNvPr id="11" name="Oval 10"/>
          <p:cNvSpPr/>
          <p:nvPr/>
        </p:nvSpPr>
        <p:spPr>
          <a:xfrm>
            <a:off x="185739" y="2309143"/>
            <a:ext cx="3171824" cy="2948657"/>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4000" dirty="0" err="1">
                <a:effectLst>
                  <a:outerShdw blurRad="50800" dist="38100" dir="5400000" algn="t" rotWithShape="0">
                    <a:prstClr val="black">
                      <a:alpha val="40000"/>
                    </a:prstClr>
                  </a:outerShdw>
                </a:effectLst>
                <a:latin typeface="Roboto" panose="02000000000000000000"/>
              </a:rPr>
              <a:t>Kiến</a:t>
            </a:r>
            <a:r>
              <a:rPr lang="en-GB" sz="4000" dirty="0">
                <a:effectLst>
                  <a:outerShdw blurRad="50800" dist="38100" dir="5400000" algn="t" rotWithShape="0">
                    <a:prstClr val="black">
                      <a:alpha val="40000"/>
                    </a:prstClr>
                  </a:outerShdw>
                </a:effectLst>
                <a:latin typeface="Roboto" panose="02000000000000000000"/>
              </a:rPr>
              <a:t> </a:t>
            </a:r>
            <a:r>
              <a:rPr lang="en-GB" sz="4000" dirty="0" err="1">
                <a:effectLst>
                  <a:outerShdw blurRad="50800" dist="38100" dir="5400000" algn="t" rotWithShape="0">
                    <a:prstClr val="black">
                      <a:alpha val="40000"/>
                    </a:prstClr>
                  </a:outerShdw>
                </a:effectLst>
                <a:latin typeface="Roboto" panose="02000000000000000000"/>
              </a:rPr>
              <a:t>trúc</a:t>
            </a:r>
            <a:endParaRPr lang="en-GB" sz="4000" dirty="0">
              <a:effectLst>
                <a:outerShdw blurRad="50800" dist="38100" dir="5400000" algn="t" rotWithShape="0">
                  <a:prstClr val="black">
                    <a:alpha val="40000"/>
                  </a:prstClr>
                </a:outerShdw>
              </a:effectLst>
              <a:latin typeface="Roboto" panose="02000000000000000000"/>
            </a:endParaRPr>
          </a:p>
        </p:txBody>
      </p:sp>
      <p:sp>
        <p:nvSpPr>
          <p:cNvPr id="5" name="Slide Number Placeholder 4"/>
          <p:cNvSpPr>
            <a:spLocks noGrp="1"/>
          </p:cNvSpPr>
          <p:nvPr>
            <p:ph type="sldNum" sz="quarter" idx="12"/>
          </p:nvPr>
        </p:nvSpPr>
        <p:spPr/>
        <p:txBody>
          <a:bodyPr/>
          <a:lstStyle/>
          <a:p>
            <a:fld id="{11ADFAE3-F0D9-439E-8967-594B4CDF255A}" type="slidenum">
              <a:rPr lang="en-US" smtClean="0"/>
              <a:t>20</a:t>
            </a:fld>
            <a:endParaRPr lang="en-US"/>
          </a:p>
        </p:txBody>
      </p:sp>
      <p:sp>
        <p:nvSpPr>
          <p:cNvPr id="13" name="Rectangle 12"/>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34579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cxnSp>
        <p:nvCxnSpPr>
          <p:cNvPr id="9" name="Straight Connector 8"/>
          <p:cNvCxnSpPr/>
          <p:nvPr/>
        </p:nvCxnSpPr>
        <p:spPr>
          <a:xfrm>
            <a:off x="3500438" y="1528763"/>
            <a:ext cx="28575" cy="4486275"/>
          </a:xfrm>
          <a:prstGeom prst="line">
            <a:avLst/>
          </a:prstGeom>
          <a:ln>
            <a:solidFill>
              <a:srgbClr val="3F51B5"/>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5235" y="5073134"/>
            <a:ext cx="2786062" cy="369332"/>
          </a:xfrm>
          <a:prstGeom prst="rect">
            <a:avLst/>
          </a:prstGeom>
          <a:noFill/>
        </p:spPr>
        <p:txBody>
          <a:bodyPr wrap="square" rtlCol="0">
            <a:spAutoFit/>
          </a:bodyPr>
          <a:lstStyle/>
          <a:p>
            <a:pPr algn="ctr"/>
            <a:r>
              <a:rPr lang="en-US" i="1" dirty="0">
                <a:latin typeface="Roboto" panose="02000000000000000000"/>
              </a:rPr>
              <a:t>Data-driven</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733" y="2326805"/>
            <a:ext cx="6671067" cy="2542931"/>
          </a:xfrm>
          <a:prstGeom prst="rect">
            <a:avLst/>
          </a:prstGeom>
          <a:ln>
            <a:solidFill>
              <a:schemeClr val="bg2"/>
            </a:solidFill>
          </a:ln>
        </p:spPr>
      </p:pic>
      <p:sp>
        <p:nvSpPr>
          <p:cNvPr id="11" name="Oval 10"/>
          <p:cNvSpPr/>
          <p:nvPr/>
        </p:nvSpPr>
        <p:spPr>
          <a:xfrm>
            <a:off x="185739" y="2309143"/>
            <a:ext cx="3171824" cy="2948657"/>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4000" dirty="0" err="1">
                <a:effectLst>
                  <a:outerShdw blurRad="50800" dist="38100" dir="5400000" algn="t" rotWithShape="0">
                    <a:prstClr val="black">
                      <a:alpha val="40000"/>
                    </a:prstClr>
                  </a:outerShdw>
                </a:effectLst>
                <a:latin typeface="Roboto" panose="02000000000000000000"/>
              </a:rPr>
              <a:t>Kiến</a:t>
            </a:r>
            <a:r>
              <a:rPr lang="en-GB" sz="4000" dirty="0">
                <a:effectLst>
                  <a:outerShdw blurRad="50800" dist="38100" dir="5400000" algn="t" rotWithShape="0">
                    <a:prstClr val="black">
                      <a:alpha val="40000"/>
                    </a:prstClr>
                  </a:outerShdw>
                </a:effectLst>
                <a:latin typeface="Roboto" panose="02000000000000000000"/>
              </a:rPr>
              <a:t> </a:t>
            </a:r>
            <a:r>
              <a:rPr lang="en-GB" sz="4000" dirty="0" err="1">
                <a:effectLst>
                  <a:outerShdw blurRad="50800" dist="38100" dir="5400000" algn="t" rotWithShape="0">
                    <a:prstClr val="black">
                      <a:alpha val="40000"/>
                    </a:prstClr>
                  </a:outerShdw>
                </a:effectLst>
                <a:latin typeface="Roboto" panose="02000000000000000000"/>
              </a:rPr>
              <a:t>trúc</a:t>
            </a:r>
            <a:endParaRPr lang="en-GB" sz="4000" dirty="0">
              <a:effectLst>
                <a:outerShdw blurRad="50800" dist="38100" dir="5400000" algn="t" rotWithShape="0">
                  <a:prstClr val="black">
                    <a:alpha val="40000"/>
                  </a:prstClr>
                </a:outerShdw>
              </a:effectLst>
              <a:latin typeface="Roboto" panose="0200000000000000000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21</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06339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980314"/>
            <a:ext cx="11668836" cy="1815882"/>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US" sz="2800" dirty="0" err="1">
                <a:solidFill>
                  <a:schemeClr val="tx1"/>
                </a:solidFill>
                <a:latin typeface="Roboto" panose="02000000000000000000"/>
                <a:ea typeface="Roboto" panose="02000000000000000000" pitchFamily="2" charset="0"/>
              </a:rPr>
              <a:t>Quá</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trình</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phát</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triển</a:t>
            </a:r>
            <a:r>
              <a:rPr lang="en-US" sz="2800" dirty="0">
                <a:solidFill>
                  <a:schemeClr val="tx1"/>
                </a:solidFill>
                <a:latin typeface="Roboto" panose="02000000000000000000"/>
                <a:ea typeface="Roboto" panose="02000000000000000000" pitchFamily="2" charset="0"/>
              </a:rPr>
              <a:t> (Development)</a:t>
            </a:r>
          </a:p>
          <a:p>
            <a:pPr marL="457200" indent="-457200">
              <a:lnSpc>
                <a:spcPct val="200000"/>
              </a:lnSpc>
              <a:buFont typeface="Courier New" panose="02070309020205020404" pitchFamily="49" charset="0"/>
              <a:buChar char="o"/>
            </a:pPr>
            <a:r>
              <a:rPr lang="en-US" sz="2800" dirty="0" err="1">
                <a:latin typeface="Roboto" panose="02000000000000000000"/>
                <a:ea typeface="Roboto" panose="02000000000000000000" pitchFamily="2" charset="0"/>
              </a:rPr>
              <a:t>Kiểm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thử</a:t>
            </a:r>
            <a:r>
              <a:rPr lang="en-US" sz="2800" dirty="0">
                <a:latin typeface="Roboto" panose="02000000000000000000"/>
                <a:ea typeface="Roboto" panose="02000000000000000000" pitchFamily="2" charset="0"/>
              </a:rPr>
              <a:t> (Testing) </a:t>
            </a:r>
            <a:r>
              <a:rPr lang="en-US" sz="2800" dirty="0" err="1">
                <a:latin typeface="Roboto" panose="02000000000000000000"/>
                <a:ea typeface="Roboto" panose="02000000000000000000" pitchFamily="2" charset="0"/>
              </a:rPr>
              <a:t>và</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Xuất</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bản</a:t>
            </a:r>
            <a:r>
              <a:rPr lang="en-US" sz="2800" dirty="0">
                <a:latin typeface="Roboto" panose="02000000000000000000"/>
                <a:ea typeface="Roboto" panose="02000000000000000000" pitchFamily="2" charset="0"/>
              </a:rPr>
              <a:t> (Release)</a:t>
            </a:r>
            <a:endParaRPr lang="en-GB" sz="2800" dirty="0">
              <a:solidFill>
                <a:schemeClr val="tx1"/>
              </a:solidFill>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22</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58809954"/>
      </p:ext>
    </p:extLst>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rPr>
              <a:t> ( Development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820417"/>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err="1">
                <a:solidFill>
                  <a:schemeClr val="tx1"/>
                </a:solidFill>
                <a:latin typeface="Roboto" panose="02000000000000000000"/>
                <a:ea typeface="Roboto" panose="02000000000000000000" pitchFamily="2" charset="0"/>
              </a:rPr>
              <a:t>Môi</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trường</a:t>
            </a:r>
            <a:r>
              <a:rPr lang="en-GB" sz="2800" dirty="0">
                <a:latin typeface="Roboto" panose="02000000000000000000"/>
                <a:ea typeface="Roboto" panose="02000000000000000000" pitchFamily="2" charset="0"/>
              </a:rPr>
              <a:t>:</a:t>
            </a:r>
            <a:endParaRPr lang="en-GB" sz="2800" dirty="0">
              <a:solidFill>
                <a:schemeClr val="tx1"/>
              </a:solidFill>
              <a:latin typeface="Roboto" panose="02000000000000000000"/>
              <a:ea typeface="Roboto" panose="02000000000000000000" pitchFamily="2" charset="0"/>
            </a:endParaRPr>
          </a:p>
        </p:txBody>
      </p:sp>
      <p:pic>
        <p:nvPicPr>
          <p:cNvPr id="5" name="Picture 4"/>
          <p:cNvPicPr/>
          <p:nvPr/>
        </p:nvPicPr>
        <p:blipFill>
          <a:blip r:embed="rId3"/>
          <a:stretch>
            <a:fillRect/>
          </a:stretch>
        </p:blipFill>
        <p:spPr>
          <a:xfrm>
            <a:off x="261582" y="2321827"/>
            <a:ext cx="11225842" cy="4057269"/>
          </a:xfrm>
          <a:prstGeom prst="rect">
            <a:avLst/>
          </a:prstGeom>
        </p:spPr>
      </p:pic>
      <p:sp>
        <p:nvSpPr>
          <p:cNvPr id="3" name="TextBox 2"/>
          <p:cNvSpPr txBox="1"/>
          <p:nvPr/>
        </p:nvSpPr>
        <p:spPr>
          <a:xfrm>
            <a:off x="261583" y="6383547"/>
            <a:ext cx="11225841" cy="369332"/>
          </a:xfrm>
          <a:prstGeom prst="rect">
            <a:avLst/>
          </a:prstGeom>
          <a:noFill/>
        </p:spPr>
        <p:txBody>
          <a:bodyPr wrap="square" rtlCol="0">
            <a:spAutoFit/>
          </a:bodyPr>
          <a:lstStyle/>
          <a:p>
            <a:pPr algn="ctr"/>
            <a:r>
              <a:rPr lang="en-US" i="1" dirty="0">
                <a:latin typeface="Roboto" panose="02000000000000000000"/>
              </a:rPr>
              <a:t>Script </a:t>
            </a:r>
            <a:r>
              <a:rPr lang="en-US" i="1" dirty="0" err="1">
                <a:latin typeface="Roboto" panose="02000000000000000000"/>
              </a:rPr>
              <a:t>để</a:t>
            </a:r>
            <a:r>
              <a:rPr lang="en-US" i="1" dirty="0">
                <a:latin typeface="Roboto" panose="02000000000000000000"/>
              </a:rPr>
              <a:t> compile, packaging, reload </a:t>
            </a:r>
            <a:r>
              <a:rPr lang="en-US" i="1" dirty="0" err="1">
                <a:latin typeface="Roboto" panose="02000000000000000000"/>
              </a:rPr>
              <a:t>thư</a:t>
            </a:r>
            <a:r>
              <a:rPr lang="en-US" i="1" dirty="0">
                <a:latin typeface="Roboto" panose="02000000000000000000"/>
              </a:rPr>
              <a:t> </a:t>
            </a:r>
            <a:r>
              <a:rPr lang="en-US" i="1" dirty="0" err="1">
                <a:latin typeface="Roboto" panose="02000000000000000000"/>
              </a:rPr>
              <a:t>viện</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23</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53120779"/>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rPr>
              <a:t> ( Development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3539430"/>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a:solidFill>
                  <a:schemeClr val="tx1"/>
                </a:solidFill>
                <a:latin typeface="Roboto" panose="02000000000000000000"/>
                <a:ea typeface="Roboto" panose="02000000000000000000" pitchFamily="2" charset="0"/>
              </a:rPr>
              <a:t>Coding</a:t>
            </a:r>
            <a:r>
              <a:rPr lang="en-GB" sz="2800" dirty="0">
                <a:latin typeface="Roboto" panose="02000000000000000000"/>
                <a:ea typeface="Roboto" panose="02000000000000000000" pitchFamily="2" charset="0"/>
              </a:rPr>
              <a:t>:</a:t>
            </a:r>
          </a:p>
          <a:p>
            <a:pPr marL="914400" lvl="1" indent="-457200">
              <a:lnSpc>
                <a:spcPct val="200000"/>
              </a:lnSpc>
              <a:buFont typeface="Wingdings" panose="05000000000000000000" pitchFamily="2" charset="2"/>
              <a:buChar char="ü"/>
            </a:pPr>
            <a:r>
              <a:rPr lang="en-GB" sz="2800" dirty="0">
                <a:solidFill>
                  <a:schemeClr val="tx1"/>
                </a:solidFill>
                <a:latin typeface="Roboto" panose="02000000000000000000"/>
                <a:ea typeface="Roboto" panose="02000000000000000000" pitchFamily="2" charset="0"/>
              </a:rPr>
              <a:t>JavaScript ES6</a:t>
            </a:r>
          </a:p>
          <a:p>
            <a:pPr marL="914400" lvl="1" indent="-457200">
              <a:lnSpc>
                <a:spcPct val="200000"/>
              </a:lnSpc>
              <a:buFont typeface="Wingdings" panose="05000000000000000000" pitchFamily="2" charset="2"/>
              <a:buChar char="ü"/>
            </a:pPr>
            <a:r>
              <a:rPr lang="en-GB" sz="2800" dirty="0" err="1">
                <a:latin typeface="Roboto" panose="02000000000000000000"/>
                <a:ea typeface="Roboto" panose="02000000000000000000" pitchFamily="2" charset="0"/>
              </a:rPr>
              <a:t>Thư</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viện</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hỗ</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trợ</a:t>
            </a:r>
            <a:r>
              <a:rPr lang="en-GB" sz="2800" dirty="0">
                <a:latin typeface="Roboto" panose="02000000000000000000"/>
                <a:ea typeface="Roboto" panose="02000000000000000000" pitchFamily="2" charset="0"/>
              </a:rPr>
              <a:t>: d3, </a:t>
            </a:r>
            <a:r>
              <a:rPr lang="en-GB" sz="2800" dirty="0" err="1">
                <a:latin typeface="Roboto" panose="02000000000000000000"/>
                <a:ea typeface="Roboto" panose="02000000000000000000" pitchFamily="2" charset="0"/>
              </a:rPr>
              <a:t>OpenLayer</a:t>
            </a:r>
            <a:endParaRPr lang="en-GB" sz="2800" dirty="0">
              <a:latin typeface="Roboto" panose="02000000000000000000"/>
              <a:ea typeface="Roboto" panose="02000000000000000000" pitchFamily="2" charset="0"/>
            </a:endParaRPr>
          </a:p>
          <a:p>
            <a:pPr marL="914400" lvl="1" indent="-457200">
              <a:lnSpc>
                <a:spcPct val="200000"/>
              </a:lnSpc>
              <a:buFont typeface="Wingdings" panose="05000000000000000000" pitchFamily="2" charset="2"/>
              <a:buChar char="ü"/>
            </a:pPr>
            <a:r>
              <a:rPr lang="en-GB" sz="2800" dirty="0" err="1">
                <a:latin typeface="Roboto" panose="02000000000000000000"/>
                <a:ea typeface="Roboto" panose="02000000000000000000" pitchFamily="2" charset="0"/>
              </a:rPr>
              <a:t>Cách</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hiện</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thực</a:t>
            </a:r>
            <a:endParaRPr lang="en-GB" sz="2800" dirty="0">
              <a:solidFill>
                <a:schemeClr val="tx1"/>
              </a:solidFill>
              <a:latin typeface="Roboto" panose="02000000000000000000"/>
              <a:ea typeface="Roboto" panose="02000000000000000000" pitchFamily="2" charset="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24</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0804609"/>
      </p:ext>
    </p:extLst>
  </p:cSld>
  <p:clrMapOvr>
    <a:masterClrMapping/>
  </p:clrMapOvr>
  <p:transition spd="med">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Roboto" panose="02000000000000000000"/>
              </a:rPr>
              <a:t>Commitizen</a:t>
            </a:r>
            <a:r>
              <a:rPr lang="en-US" sz="2800" dirty="0">
                <a:latin typeface="Roboto" panose="02000000000000000000"/>
              </a:rPr>
              <a:t> &amp; </a:t>
            </a:r>
            <a:r>
              <a:rPr lang="en-US" sz="2800" dirty="0" err="1">
                <a:latin typeface="Roboto" panose="02000000000000000000"/>
              </a:rPr>
              <a:t>Cz</a:t>
            </a:r>
            <a:r>
              <a:rPr lang="en-US" sz="2800" dirty="0">
                <a:latin typeface="Roboto" panose="02000000000000000000"/>
              </a:rPr>
              <a:t>-conventional-changelog: </a:t>
            </a:r>
          </a:p>
        </p:txBody>
      </p:sp>
      <p:pic>
        <p:nvPicPr>
          <p:cNvPr id="7" name="Picture 6"/>
          <p:cNvPicPr/>
          <p:nvPr/>
        </p:nvPicPr>
        <p:blipFill>
          <a:blip r:embed="rId3"/>
          <a:stretch>
            <a:fillRect/>
          </a:stretch>
        </p:blipFill>
        <p:spPr>
          <a:xfrm>
            <a:off x="261582" y="1934468"/>
            <a:ext cx="11225842" cy="4361060"/>
          </a:xfrm>
          <a:prstGeom prst="rect">
            <a:avLst/>
          </a:prstGeom>
        </p:spPr>
      </p:pic>
      <p:sp>
        <p:nvSpPr>
          <p:cNvPr id="9" name="TextBox 8"/>
          <p:cNvSpPr txBox="1"/>
          <p:nvPr/>
        </p:nvSpPr>
        <p:spPr>
          <a:xfrm>
            <a:off x="261583" y="6383547"/>
            <a:ext cx="11225841" cy="369332"/>
          </a:xfrm>
          <a:prstGeom prst="rect">
            <a:avLst/>
          </a:prstGeom>
          <a:noFill/>
        </p:spPr>
        <p:txBody>
          <a:bodyPr wrap="square" rtlCol="0">
            <a:spAutoFit/>
          </a:bodyPr>
          <a:lstStyle/>
          <a:p>
            <a:pPr algn="ctr"/>
            <a:r>
              <a:rPr lang="en-US" i="1" dirty="0" err="1">
                <a:latin typeface="Roboto" panose="02000000000000000000"/>
              </a:rPr>
              <a:t>Các</a:t>
            </a:r>
            <a:r>
              <a:rPr lang="en-US" i="1" dirty="0">
                <a:latin typeface="Roboto" panose="02000000000000000000"/>
              </a:rPr>
              <a:t> changelog </a:t>
            </a:r>
            <a:r>
              <a:rPr lang="en-US" i="1" dirty="0" err="1">
                <a:latin typeface="Roboto" panose="02000000000000000000"/>
              </a:rPr>
              <a:t>tự</a:t>
            </a:r>
            <a:r>
              <a:rPr lang="en-US" i="1" dirty="0">
                <a:latin typeface="Roboto" panose="02000000000000000000"/>
              </a:rPr>
              <a:t> </a:t>
            </a:r>
            <a:r>
              <a:rPr lang="en-US" i="1" dirty="0" err="1">
                <a:latin typeface="Roboto" panose="02000000000000000000"/>
              </a:rPr>
              <a:t>tạo</a:t>
            </a:r>
            <a:r>
              <a:rPr lang="en-US" i="1" dirty="0">
                <a:latin typeface="Roboto" panose="02000000000000000000"/>
              </a:rPr>
              <a:t> </a:t>
            </a:r>
            <a:r>
              <a:rPr lang="en-US" i="1" dirty="0" err="1">
                <a:latin typeface="Roboto" panose="02000000000000000000"/>
              </a:rPr>
              <a:t>khi</a:t>
            </a:r>
            <a:r>
              <a:rPr lang="en-US" i="1" dirty="0">
                <a:latin typeface="Roboto" panose="02000000000000000000"/>
              </a:rPr>
              <a:t> </a:t>
            </a:r>
            <a:r>
              <a:rPr lang="en-US" i="1" dirty="0" err="1">
                <a:latin typeface="Roboto" panose="02000000000000000000"/>
              </a:rPr>
              <a:t>có</a:t>
            </a:r>
            <a:r>
              <a:rPr lang="en-US" i="1" dirty="0">
                <a:latin typeface="Roboto" panose="02000000000000000000"/>
              </a:rPr>
              <a:t> </a:t>
            </a:r>
            <a:r>
              <a:rPr lang="en-US" i="1" dirty="0" err="1">
                <a:latin typeface="Roboto" panose="02000000000000000000"/>
              </a:rPr>
              <a:t>thay</a:t>
            </a:r>
            <a:r>
              <a:rPr lang="en-US" i="1" dirty="0">
                <a:latin typeface="Roboto" panose="02000000000000000000"/>
              </a:rPr>
              <a:t> </a:t>
            </a:r>
            <a:r>
              <a:rPr lang="en-US" i="1" dirty="0" err="1">
                <a:latin typeface="Roboto" panose="02000000000000000000"/>
              </a:rPr>
              <a:t>đổi</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25</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31658281"/>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Mocha &amp; Chai: </a:t>
            </a:r>
          </a:p>
        </p:txBody>
      </p:sp>
      <p:sp>
        <p:nvSpPr>
          <p:cNvPr id="9" name="TextBox 8"/>
          <p:cNvSpPr txBox="1"/>
          <p:nvPr/>
        </p:nvSpPr>
        <p:spPr>
          <a:xfrm>
            <a:off x="261583" y="6383547"/>
            <a:ext cx="11225841" cy="369332"/>
          </a:xfrm>
          <a:prstGeom prst="rect">
            <a:avLst/>
          </a:prstGeom>
          <a:noFill/>
        </p:spPr>
        <p:txBody>
          <a:bodyPr wrap="square" rtlCol="0">
            <a:spAutoFit/>
          </a:bodyPr>
          <a:lstStyle/>
          <a:p>
            <a:pPr algn="ctr"/>
            <a:r>
              <a:rPr lang="en-US" i="1" dirty="0" err="1">
                <a:latin typeface="Roboto" panose="02000000000000000000"/>
              </a:rPr>
              <a:t>Áp</a:t>
            </a:r>
            <a:r>
              <a:rPr lang="en-US" i="1" dirty="0">
                <a:latin typeface="Roboto" panose="02000000000000000000"/>
              </a:rPr>
              <a:t> </a:t>
            </a:r>
            <a:r>
              <a:rPr lang="en-US" i="1" dirty="0" err="1">
                <a:latin typeface="Roboto" panose="02000000000000000000"/>
              </a:rPr>
              <a:t>dụng</a:t>
            </a:r>
            <a:r>
              <a:rPr lang="en-US" i="1" dirty="0">
                <a:latin typeface="Roboto" panose="02000000000000000000"/>
              </a:rPr>
              <a:t> Mocha/Chai </a:t>
            </a:r>
            <a:r>
              <a:rPr lang="en-US" i="1" dirty="0" err="1">
                <a:latin typeface="Roboto" panose="02000000000000000000"/>
              </a:rPr>
              <a:t>trong</a:t>
            </a:r>
            <a:r>
              <a:rPr lang="en-US" i="1" dirty="0">
                <a:latin typeface="Roboto" panose="02000000000000000000"/>
              </a:rPr>
              <a:t> Unit Test</a:t>
            </a:r>
          </a:p>
        </p:txBody>
      </p:sp>
      <p:sp>
        <p:nvSpPr>
          <p:cNvPr id="6" name="Slide Number Placeholder 5"/>
          <p:cNvSpPr>
            <a:spLocks noGrp="1"/>
          </p:cNvSpPr>
          <p:nvPr>
            <p:ph type="sldNum" sz="quarter" idx="12"/>
          </p:nvPr>
        </p:nvSpPr>
        <p:spPr/>
        <p:txBody>
          <a:bodyPr/>
          <a:lstStyle/>
          <a:p>
            <a:fld id="{11ADFAE3-F0D9-439E-8967-594B4CDF255A}" type="slidenum">
              <a:rPr lang="en-US" smtClean="0"/>
              <a:t>26</a:t>
            </a:fld>
            <a:endParaRPr lang="en-US"/>
          </a:p>
        </p:txBody>
      </p:sp>
      <p:pic>
        <p:nvPicPr>
          <p:cNvPr id="10" name="Picture 9"/>
          <p:cNvPicPr/>
          <p:nvPr/>
        </p:nvPicPr>
        <p:blipFill>
          <a:blip r:embed="rId3"/>
          <a:stretch>
            <a:fillRect/>
          </a:stretch>
        </p:blipFill>
        <p:spPr>
          <a:xfrm>
            <a:off x="261582" y="1925637"/>
            <a:ext cx="11668836" cy="4457910"/>
          </a:xfrm>
          <a:prstGeom prst="rect">
            <a:avLst/>
          </a:prstGeom>
        </p:spPr>
      </p:pic>
      <p:sp>
        <p:nvSpPr>
          <p:cNvPr id="11" name="Rectangle 10"/>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87642878"/>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6124754"/>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Codecov.io:</a:t>
            </a:r>
          </a:p>
          <a:p>
            <a:pPr marL="914400" lvl="1" indent="-457200">
              <a:lnSpc>
                <a:spcPct val="150000"/>
              </a:lnSpc>
              <a:buFont typeface="Wingdings" panose="05000000000000000000" pitchFamily="2" charset="2"/>
              <a:buChar char="ü"/>
            </a:pPr>
            <a:r>
              <a:rPr lang="en-US" sz="2800" dirty="0">
                <a:latin typeface="Roboto" panose="02000000000000000000"/>
              </a:rPr>
              <a:t>Browser Extension: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xuất</a:t>
            </a:r>
            <a:r>
              <a:rPr lang="en-US" sz="2800" dirty="0">
                <a:latin typeface="Roboto" panose="02000000000000000000"/>
              </a:rPr>
              <a:t> report </a:t>
            </a:r>
            <a:r>
              <a:rPr lang="en-US" sz="2800" dirty="0" err="1">
                <a:latin typeface="Roboto" panose="02000000000000000000"/>
              </a:rPr>
              <a:t>với</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đo</a:t>
            </a:r>
            <a:r>
              <a:rPr lang="en-US" sz="2800" dirty="0">
                <a:latin typeface="Roboto" panose="02000000000000000000"/>
              </a:rPr>
              <a:t> </a:t>
            </a:r>
            <a:r>
              <a:rPr lang="en-US" sz="2800" dirty="0" err="1">
                <a:latin typeface="Roboto" panose="02000000000000000000"/>
              </a:rPr>
              <a:t>đạc</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số</a:t>
            </a:r>
            <a:r>
              <a:rPr lang="en-US" sz="2800" dirty="0">
                <a:latin typeface="Roboto" panose="02000000000000000000"/>
              </a:rPr>
              <a:t> </a:t>
            </a:r>
            <a:r>
              <a:rPr lang="en-US" sz="2800" dirty="0" err="1">
                <a:latin typeface="Roboto" panose="02000000000000000000"/>
              </a:rPr>
              <a:t>trên</a:t>
            </a:r>
            <a:r>
              <a:rPr lang="en-US" sz="2800" dirty="0">
                <a:latin typeface="Roboto" panose="02000000000000000000"/>
              </a:rPr>
              <a:t> browser. </a:t>
            </a:r>
            <a:r>
              <a:rPr lang="en-US" sz="2800" dirty="0" err="1">
                <a:latin typeface="Roboto" panose="02000000000000000000"/>
              </a:rPr>
              <a:t>Dễ</a:t>
            </a:r>
            <a:r>
              <a:rPr lang="en-US" sz="2800" dirty="0">
                <a:latin typeface="Roboto" panose="02000000000000000000"/>
              </a:rPr>
              <a:t> </a:t>
            </a:r>
            <a:r>
              <a:rPr lang="en-US" sz="2800" dirty="0" err="1">
                <a:latin typeface="Roboto" panose="02000000000000000000"/>
              </a:rPr>
              <a:t>dàng</a:t>
            </a:r>
            <a:r>
              <a:rPr lang="en-US" sz="2800" dirty="0">
                <a:latin typeface="Roboto" panose="02000000000000000000"/>
              </a:rPr>
              <a:t> tracking </a:t>
            </a:r>
            <a:r>
              <a:rPr lang="en-US" sz="2800" dirty="0" err="1">
                <a:latin typeface="Roboto" panose="02000000000000000000"/>
              </a:rPr>
              <a:t>và</a:t>
            </a:r>
            <a:r>
              <a:rPr lang="en-US" sz="2800" dirty="0">
                <a:latin typeface="Roboto" panose="02000000000000000000"/>
              </a:rPr>
              <a:t> </a:t>
            </a:r>
            <a:r>
              <a:rPr lang="en-US" sz="2800" dirty="0" err="1">
                <a:latin typeface="Roboto" panose="02000000000000000000"/>
              </a:rPr>
              <a:t>có</a:t>
            </a:r>
            <a:r>
              <a:rPr lang="en-US" sz="2800" dirty="0">
                <a:latin typeface="Roboto" panose="02000000000000000000"/>
              </a:rPr>
              <a:t> </a:t>
            </a:r>
            <a:r>
              <a:rPr lang="en-US" sz="2800" dirty="0" err="1">
                <a:latin typeface="Roboto" panose="02000000000000000000"/>
              </a:rPr>
              <a:t>cái</a:t>
            </a:r>
            <a:r>
              <a:rPr lang="en-US" sz="2800" dirty="0">
                <a:latin typeface="Roboto" panose="02000000000000000000"/>
              </a:rPr>
              <a:t> </a:t>
            </a:r>
            <a:r>
              <a:rPr lang="en-US" sz="2800" dirty="0" err="1">
                <a:latin typeface="Roboto" panose="02000000000000000000"/>
              </a:rPr>
              <a:t>nhìn</a:t>
            </a:r>
            <a:r>
              <a:rPr lang="en-US" sz="2800" dirty="0">
                <a:latin typeface="Roboto" panose="02000000000000000000"/>
              </a:rPr>
              <a:t> </a:t>
            </a:r>
            <a:r>
              <a:rPr lang="en-US" sz="2800" dirty="0" err="1">
                <a:latin typeface="Roboto" panose="02000000000000000000"/>
              </a:rPr>
              <a:t>tổng</a:t>
            </a:r>
            <a:r>
              <a:rPr lang="en-US" sz="2800" dirty="0">
                <a:latin typeface="Roboto" panose="02000000000000000000"/>
              </a:rPr>
              <a:t> </a:t>
            </a:r>
            <a:r>
              <a:rPr lang="en-US" sz="2800" dirty="0" err="1">
                <a:latin typeface="Roboto" panose="02000000000000000000"/>
              </a:rPr>
              <a:t>quan</a:t>
            </a:r>
            <a:r>
              <a:rPr lang="en-US" sz="2800" dirty="0">
                <a:latin typeface="Roboto" panose="02000000000000000000"/>
              </a:rPr>
              <a:t>.</a:t>
            </a:r>
          </a:p>
          <a:p>
            <a:pPr marL="914400" lvl="1" indent="-457200">
              <a:lnSpc>
                <a:spcPct val="150000"/>
              </a:lnSpc>
              <a:buFont typeface="Wingdings" panose="05000000000000000000" pitchFamily="2" charset="2"/>
              <a:buChar char="ü"/>
            </a:pPr>
            <a:r>
              <a:rPr lang="en-US" sz="2800" dirty="0">
                <a:latin typeface="Roboto" panose="02000000000000000000"/>
              </a:rPr>
              <a:t>Auto-Merging Builds: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hầu</a:t>
            </a:r>
            <a:r>
              <a:rPr lang="en-US" sz="2800" dirty="0">
                <a:latin typeface="Roboto" panose="02000000000000000000"/>
              </a:rPr>
              <a:t> </a:t>
            </a:r>
            <a:r>
              <a:rPr lang="en-US" sz="2800" dirty="0" err="1">
                <a:latin typeface="Roboto" panose="02000000000000000000"/>
              </a:rPr>
              <a:t>hết</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ngôn</a:t>
            </a:r>
            <a:r>
              <a:rPr lang="en-US" sz="2800" dirty="0">
                <a:latin typeface="Roboto" panose="02000000000000000000"/>
              </a:rPr>
              <a:t> </a:t>
            </a:r>
            <a:r>
              <a:rPr lang="en-US" sz="2800" dirty="0" err="1">
                <a:latin typeface="Roboto" panose="02000000000000000000"/>
              </a:rPr>
              <a:t>ngữ</a:t>
            </a:r>
            <a:r>
              <a:rPr lang="en-US" sz="2800" dirty="0">
                <a:latin typeface="Roboto" panose="02000000000000000000"/>
              </a:rPr>
              <a:t>, </a:t>
            </a:r>
            <a:r>
              <a:rPr lang="en-US" sz="2800" dirty="0" err="1">
                <a:latin typeface="Roboto" panose="02000000000000000000"/>
              </a:rPr>
              <a:t>kết</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CI </a:t>
            </a:r>
            <a:r>
              <a:rPr lang="en-US" sz="2800" dirty="0" err="1">
                <a:latin typeface="Roboto" panose="02000000000000000000"/>
              </a:rPr>
              <a:t>và</a:t>
            </a:r>
            <a:r>
              <a:rPr lang="en-US" sz="2800" dirty="0">
                <a:latin typeface="Roboto" panose="02000000000000000000"/>
              </a:rPr>
              <a:t> build </a:t>
            </a:r>
            <a:r>
              <a:rPr lang="en-US" sz="2800" dirty="0" err="1">
                <a:latin typeface="Roboto" panose="02000000000000000000"/>
              </a:rPr>
              <a:t>trong</a:t>
            </a:r>
            <a:r>
              <a:rPr lang="en-US" sz="2800" dirty="0">
                <a:latin typeface="Roboto" panose="02000000000000000000"/>
              </a:rPr>
              <a:t> </a:t>
            </a:r>
            <a:r>
              <a:rPr lang="en-US" sz="2800" dirty="0" err="1">
                <a:latin typeface="Roboto" panose="02000000000000000000"/>
              </a:rPr>
              <a:t>một</a:t>
            </a:r>
            <a:r>
              <a:rPr lang="en-US" sz="2800" dirty="0">
                <a:latin typeface="Roboto" panose="02000000000000000000"/>
              </a:rPr>
              <a:t> report</a:t>
            </a:r>
          </a:p>
          <a:p>
            <a:pPr marL="914400" lvl="1" indent="-457200">
              <a:lnSpc>
                <a:spcPct val="150000"/>
              </a:lnSpc>
              <a:buFont typeface="Wingdings" panose="05000000000000000000" pitchFamily="2" charset="2"/>
              <a:buChar char="ü"/>
            </a:pPr>
            <a:r>
              <a:rPr lang="en-US" sz="2800" dirty="0">
                <a:latin typeface="Roboto" panose="02000000000000000000"/>
              </a:rPr>
              <a:t>Notifications: </a:t>
            </a:r>
            <a:r>
              <a:rPr lang="en-US" sz="2800" dirty="0" err="1">
                <a:latin typeface="Roboto" panose="02000000000000000000"/>
              </a:rPr>
              <a:t>Gửi</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báo</a:t>
            </a:r>
            <a:r>
              <a:rPr lang="en-US" sz="2800" dirty="0">
                <a:latin typeface="Roboto" panose="02000000000000000000"/>
              </a:rPr>
              <a:t> qua </a:t>
            </a:r>
            <a:r>
              <a:rPr lang="en-US" sz="2800" dirty="0" err="1">
                <a:latin typeface="Roboto" panose="02000000000000000000"/>
              </a:rPr>
              <a:t>nhiều</a:t>
            </a:r>
            <a:r>
              <a:rPr lang="en-US" sz="2800" dirty="0">
                <a:latin typeface="Roboto" panose="02000000000000000000"/>
              </a:rPr>
              <a:t> </a:t>
            </a:r>
            <a:r>
              <a:rPr lang="en-US" sz="2800" dirty="0" err="1">
                <a:latin typeface="Roboto" panose="02000000000000000000"/>
              </a:rPr>
              <a:t>kênh</a:t>
            </a:r>
            <a:r>
              <a:rPr lang="en-US" sz="2800" dirty="0">
                <a:latin typeface="Roboto" panose="02000000000000000000"/>
              </a:rPr>
              <a:t> </a:t>
            </a:r>
            <a:r>
              <a:rPr lang="en-US" sz="2800" dirty="0" err="1">
                <a:latin typeface="Roboto" panose="02000000000000000000"/>
              </a:rPr>
              <a:t>giao</a:t>
            </a:r>
            <a:r>
              <a:rPr lang="en-US" sz="2800" dirty="0">
                <a:latin typeface="Roboto" panose="02000000000000000000"/>
              </a:rPr>
              <a:t> </a:t>
            </a:r>
            <a:r>
              <a:rPr lang="en-US" sz="2800" dirty="0" err="1">
                <a:latin typeface="Roboto" panose="02000000000000000000"/>
              </a:rPr>
              <a:t>tiếp</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Slack, </a:t>
            </a:r>
            <a:r>
              <a:rPr lang="en-US" sz="2800" dirty="0" err="1">
                <a:latin typeface="Roboto" panose="02000000000000000000"/>
              </a:rPr>
              <a:t>Gitter</a:t>
            </a:r>
            <a:r>
              <a:rPr lang="en-US" sz="2800" dirty="0">
                <a:latin typeface="Roboto" panose="02000000000000000000"/>
              </a:rPr>
              <a:t>, </a:t>
            </a:r>
            <a:r>
              <a:rPr lang="en-US" sz="2800" dirty="0" err="1">
                <a:latin typeface="Roboto" panose="02000000000000000000"/>
              </a:rPr>
              <a:t>Hipchat</a:t>
            </a:r>
            <a:r>
              <a:rPr lang="en-US" sz="2800" dirty="0">
                <a:latin typeface="Roboto" panose="02000000000000000000"/>
              </a:rPr>
              <a:t>,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tạo</a:t>
            </a:r>
            <a:r>
              <a:rPr lang="en-US" sz="2800" dirty="0">
                <a:latin typeface="Roboto" panose="02000000000000000000"/>
              </a:rPr>
              <a:t> </a:t>
            </a:r>
            <a:r>
              <a:rPr lang="en-US" sz="2800" dirty="0" err="1">
                <a:latin typeface="Roboto" panose="02000000000000000000"/>
              </a:rPr>
              <a:t>Webhook</a:t>
            </a:r>
            <a:r>
              <a:rPr lang="en-US" sz="2800" dirty="0">
                <a:latin typeface="Roboto" panose="02000000000000000000"/>
              </a:rPr>
              <a:t>,..</a:t>
            </a:r>
          </a:p>
          <a:p>
            <a:pPr marL="914400" lvl="1" indent="-457200">
              <a:lnSpc>
                <a:spcPct val="150000"/>
              </a:lnSpc>
              <a:buFont typeface="Wingdings" panose="05000000000000000000" pitchFamily="2" charset="2"/>
              <a:buChar char="ü"/>
            </a:pPr>
            <a:r>
              <a:rPr lang="en-US" sz="2800" dirty="0">
                <a:latin typeface="Roboto" panose="02000000000000000000"/>
              </a:rPr>
              <a:t>Coverage Compare: So </a:t>
            </a:r>
            <a:r>
              <a:rPr lang="en-US" sz="2800" dirty="0" err="1">
                <a:latin typeface="Roboto" panose="02000000000000000000"/>
              </a:rPr>
              <a:t>sánh</a:t>
            </a:r>
            <a:r>
              <a:rPr lang="en-US" sz="2800" dirty="0">
                <a:latin typeface="Roboto" panose="02000000000000000000"/>
              </a:rPr>
              <a:t> </a:t>
            </a:r>
            <a:r>
              <a:rPr lang="en-US" sz="2800" dirty="0" err="1">
                <a:latin typeface="Roboto" panose="02000000000000000000"/>
              </a:rPr>
              <a:t>khác</a:t>
            </a:r>
            <a:r>
              <a:rPr lang="en-US" sz="2800" dirty="0">
                <a:latin typeface="Roboto" panose="02000000000000000000"/>
              </a:rPr>
              <a:t> </a:t>
            </a:r>
            <a:r>
              <a:rPr lang="en-US" sz="2800" dirty="0" err="1">
                <a:latin typeface="Roboto" panose="02000000000000000000"/>
              </a:rPr>
              <a:t>biệt</a:t>
            </a:r>
            <a:r>
              <a:rPr lang="en-US" sz="2800" dirty="0">
                <a:latin typeface="Roboto" panose="02000000000000000000"/>
              </a:rPr>
              <a:t> </a:t>
            </a:r>
            <a:r>
              <a:rPr lang="en-US" sz="2800" dirty="0" err="1">
                <a:latin typeface="Roboto" panose="02000000000000000000"/>
              </a:rPr>
              <a:t>trong</a:t>
            </a:r>
            <a:r>
              <a:rPr lang="en-US" sz="2800" dirty="0">
                <a:latin typeface="Roboto" panose="02000000000000000000"/>
              </a:rPr>
              <a:t> </a:t>
            </a:r>
            <a:r>
              <a:rPr lang="en-US" sz="2800" dirty="0" err="1">
                <a:latin typeface="Roboto" panose="02000000000000000000"/>
              </a:rPr>
              <a:t>sự</a:t>
            </a:r>
            <a:r>
              <a:rPr lang="en-US" sz="2800" dirty="0">
                <a:latin typeface="Roboto" panose="02000000000000000000"/>
              </a:rPr>
              <a:t> </a:t>
            </a:r>
            <a:r>
              <a:rPr lang="en-US" sz="2800" dirty="0" err="1">
                <a:latin typeface="Roboto" panose="02000000000000000000"/>
              </a:rPr>
              <a:t>thay</a:t>
            </a:r>
            <a:r>
              <a:rPr lang="en-US" sz="2800" dirty="0">
                <a:latin typeface="Roboto" panose="02000000000000000000"/>
              </a:rPr>
              <a:t> </a:t>
            </a:r>
            <a:r>
              <a:rPr lang="en-US" sz="2800" dirty="0" err="1">
                <a:latin typeface="Roboto" panose="02000000000000000000"/>
              </a:rPr>
              <a:t>đổi</a:t>
            </a:r>
            <a:r>
              <a:rPr lang="en-US" sz="2800" dirty="0">
                <a:latin typeface="Roboto" panose="02000000000000000000"/>
              </a:rPr>
              <a:t> </a:t>
            </a:r>
            <a:r>
              <a:rPr lang="en-US" sz="2800" dirty="0" err="1">
                <a:latin typeface="Roboto" panose="02000000000000000000"/>
              </a:rPr>
              <a:t>mã</a:t>
            </a:r>
            <a:r>
              <a:rPr lang="en-US" sz="2800" dirty="0">
                <a:latin typeface="Roboto" panose="02000000000000000000"/>
              </a:rPr>
              <a:t> </a:t>
            </a:r>
            <a:r>
              <a:rPr lang="en-US" sz="2800" dirty="0" err="1">
                <a:latin typeface="Roboto" panose="02000000000000000000"/>
              </a:rPr>
              <a:t>nguồn</a:t>
            </a:r>
            <a:r>
              <a:rPr lang="en-US" sz="2800" dirty="0">
                <a:latin typeface="Roboto" panose="02000000000000000000"/>
              </a:rPr>
              <a:t> </a:t>
            </a:r>
            <a:r>
              <a:rPr lang="en-US" sz="2800" dirty="0" err="1">
                <a:latin typeface="Roboto" panose="02000000000000000000"/>
              </a:rPr>
              <a:t>nhờ</a:t>
            </a:r>
            <a:r>
              <a:rPr lang="en-US" sz="2800" dirty="0">
                <a:latin typeface="Roboto" panose="02000000000000000000"/>
              </a:rPr>
              <a:t> </a:t>
            </a:r>
            <a:r>
              <a:rPr lang="en-US" sz="2800" i="1" dirty="0" err="1">
                <a:solidFill>
                  <a:schemeClr val="accent1">
                    <a:lumMod val="60000"/>
                    <a:lumOff val="40000"/>
                  </a:schemeClr>
                </a:solidFill>
                <a:latin typeface="Roboto" panose="02000000000000000000"/>
              </a:rPr>
              <a:t>git</a:t>
            </a:r>
            <a:r>
              <a:rPr lang="en-US" sz="2800" i="1" dirty="0">
                <a:solidFill>
                  <a:schemeClr val="accent1">
                    <a:lumMod val="60000"/>
                    <a:lumOff val="40000"/>
                  </a:schemeClr>
                </a:solidFill>
                <a:latin typeface="Roboto" panose="02000000000000000000"/>
              </a:rPr>
              <a:t> diff</a:t>
            </a:r>
          </a:p>
          <a:p>
            <a:pPr lvl="1"/>
            <a:r>
              <a:rPr lang="en-US" sz="2800" dirty="0">
                <a:latin typeface="Roboto" panose="02000000000000000000"/>
              </a:rPr>
              <a:t> </a:t>
            </a:r>
          </a:p>
        </p:txBody>
      </p:sp>
      <p:sp>
        <p:nvSpPr>
          <p:cNvPr id="5" name="Slide Number Placeholder 4"/>
          <p:cNvSpPr>
            <a:spLocks noGrp="1"/>
          </p:cNvSpPr>
          <p:nvPr>
            <p:ph type="sldNum" sz="quarter" idx="12"/>
          </p:nvPr>
        </p:nvSpPr>
        <p:spPr/>
        <p:txBody>
          <a:bodyPr/>
          <a:lstStyle/>
          <a:p>
            <a:fld id="{11ADFAE3-F0D9-439E-8967-594B4CDF255A}" type="slidenum">
              <a:rPr lang="en-US" smtClean="0"/>
              <a:t>27</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69389330"/>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Codecov.io: </a:t>
            </a:r>
          </a:p>
        </p:txBody>
      </p:sp>
      <p:sp>
        <p:nvSpPr>
          <p:cNvPr id="9" name="TextBox 8"/>
          <p:cNvSpPr txBox="1"/>
          <p:nvPr/>
        </p:nvSpPr>
        <p:spPr>
          <a:xfrm>
            <a:off x="261582" y="4994418"/>
            <a:ext cx="11668836" cy="369332"/>
          </a:xfrm>
          <a:prstGeom prst="rect">
            <a:avLst/>
          </a:prstGeom>
          <a:noFill/>
        </p:spPr>
        <p:txBody>
          <a:bodyPr wrap="square" rtlCol="0">
            <a:spAutoFit/>
          </a:bodyPr>
          <a:lstStyle/>
          <a:p>
            <a:pPr algn="ctr"/>
            <a:r>
              <a:rPr lang="en-US" i="1" dirty="0" err="1">
                <a:latin typeface="Roboto" panose="02000000000000000000"/>
              </a:rPr>
              <a:t>Kiểm</a:t>
            </a:r>
            <a:r>
              <a:rPr lang="en-US" i="1" dirty="0">
                <a:latin typeface="Roboto" panose="02000000000000000000"/>
              </a:rPr>
              <a:t> </a:t>
            </a:r>
            <a:r>
              <a:rPr lang="en-US" i="1" dirty="0" err="1">
                <a:latin typeface="Roboto" panose="02000000000000000000"/>
              </a:rPr>
              <a:t>soát</a:t>
            </a:r>
            <a:r>
              <a:rPr lang="en-US" i="1" dirty="0">
                <a:latin typeface="Roboto" panose="02000000000000000000"/>
              </a:rPr>
              <a:t> code </a:t>
            </a:r>
            <a:r>
              <a:rPr lang="en-US" i="1" dirty="0" err="1">
                <a:latin typeface="Roboto" panose="02000000000000000000"/>
              </a:rPr>
              <a:t>theo</a:t>
            </a:r>
            <a:r>
              <a:rPr lang="en-US" i="1" dirty="0">
                <a:latin typeface="Roboto" panose="02000000000000000000"/>
              </a:rPr>
              <a:t> statement, line, function, branch</a:t>
            </a:r>
          </a:p>
        </p:txBody>
      </p:sp>
      <p:pic>
        <p:nvPicPr>
          <p:cNvPr id="3" name="Picture 2"/>
          <p:cNvPicPr>
            <a:picLocks noChangeAspect="1"/>
          </p:cNvPicPr>
          <p:nvPr/>
        </p:nvPicPr>
        <p:blipFill>
          <a:blip r:embed="rId3"/>
          <a:stretch>
            <a:fillRect/>
          </a:stretch>
        </p:blipFill>
        <p:spPr>
          <a:xfrm>
            <a:off x="261582" y="2231664"/>
            <a:ext cx="11872146" cy="2357589"/>
          </a:xfrm>
          <a:prstGeom prst="rect">
            <a:avLst/>
          </a:prstGeom>
        </p:spPr>
      </p:pic>
      <p:sp>
        <p:nvSpPr>
          <p:cNvPr id="5" name="Slide Number Placeholder 4"/>
          <p:cNvSpPr>
            <a:spLocks noGrp="1"/>
          </p:cNvSpPr>
          <p:nvPr>
            <p:ph type="sldNum" sz="quarter" idx="12"/>
          </p:nvPr>
        </p:nvSpPr>
        <p:spPr/>
        <p:txBody>
          <a:bodyPr/>
          <a:lstStyle/>
          <a:p>
            <a:fld id="{11ADFAE3-F0D9-439E-8967-594B4CDF255A}" type="slidenum">
              <a:rPr lang="en-US" smtClean="0"/>
              <a:t>28</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74753246"/>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Semantic-release:</a:t>
            </a:r>
          </a:p>
        </p:txBody>
      </p:sp>
      <p:sp>
        <p:nvSpPr>
          <p:cNvPr id="9" name="TextBox 8"/>
          <p:cNvSpPr txBox="1"/>
          <p:nvPr/>
        </p:nvSpPr>
        <p:spPr>
          <a:xfrm>
            <a:off x="414068" y="5546517"/>
            <a:ext cx="11225841" cy="369332"/>
          </a:xfrm>
          <a:prstGeom prst="rect">
            <a:avLst/>
          </a:prstGeom>
          <a:noFill/>
        </p:spPr>
        <p:txBody>
          <a:bodyPr wrap="square" rtlCol="0">
            <a:spAutoFit/>
          </a:bodyPr>
          <a:lstStyle/>
          <a:p>
            <a:pPr algn="ctr"/>
            <a:r>
              <a:rPr lang="en-US" i="1" dirty="0" err="1">
                <a:latin typeface="Roboto" panose="02000000000000000000"/>
              </a:rPr>
              <a:t>Cập</a:t>
            </a:r>
            <a:r>
              <a:rPr lang="en-US" i="1" dirty="0">
                <a:latin typeface="Roboto" panose="02000000000000000000"/>
              </a:rPr>
              <a:t> </a:t>
            </a:r>
            <a:r>
              <a:rPr lang="en-US" i="1" dirty="0" err="1">
                <a:latin typeface="Roboto" panose="02000000000000000000"/>
              </a:rPr>
              <a:t>nhật</a:t>
            </a:r>
            <a:r>
              <a:rPr lang="en-US" i="1" dirty="0">
                <a:latin typeface="Roboto" panose="02000000000000000000"/>
              </a:rPr>
              <a:t> </a:t>
            </a:r>
            <a:r>
              <a:rPr lang="en-US" i="1" dirty="0" err="1">
                <a:latin typeface="Roboto" panose="02000000000000000000"/>
              </a:rPr>
              <a:t>thay</a:t>
            </a:r>
            <a:r>
              <a:rPr lang="en-US" i="1" dirty="0">
                <a:latin typeface="Roboto" panose="02000000000000000000"/>
              </a:rPr>
              <a:t> </a:t>
            </a:r>
            <a:r>
              <a:rPr lang="en-US" i="1" dirty="0" err="1">
                <a:latin typeface="Roboto" panose="02000000000000000000"/>
              </a:rPr>
              <a:t>đổi</a:t>
            </a:r>
            <a:r>
              <a:rPr lang="en-US" i="1" dirty="0">
                <a:latin typeface="Roboto" panose="02000000000000000000"/>
              </a:rPr>
              <a:t> </a:t>
            </a:r>
            <a:r>
              <a:rPr lang="en-US" i="1" dirty="0" err="1">
                <a:latin typeface="Roboto" panose="02000000000000000000"/>
              </a:rPr>
              <a:t>và</a:t>
            </a:r>
            <a:r>
              <a:rPr lang="en-US" i="1" dirty="0">
                <a:latin typeface="Roboto" panose="02000000000000000000"/>
              </a:rPr>
              <a:t> release </a:t>
            </a:r>
            <a:r>
              <a:rPr lang="en-US" i="1" dirty="0" err="1">
                <a:latin typeface="Roboto" panose="02000000000000000000"/>
              </a:rPr>
              <a:t>phiên</a:t>
            </a:r>
            <a:r>
              <a:rPr lang="en-US" i="1" dirty="0">
                <a:latin typeface="Roboto" panose="02000000000000000000"/>
              </a:rPr>
              <a:t> </a:t>
            </a:r>
            <a:r>
              <a:rPr lang="en-US" i="1" dirty="0" err="1">
                <a:latin typeface="Roboto" panose="02000000000000000000"/>
              </a:rPr>
              <a:t>bản</a:t>
            </a:r>
            <a:r>
              <a:rPr lang="en-US" i="1" dirty="0">
                <a:latin typeface="Roboto" panose="02000000000000000000"/>
              </a:rPr>
              <a:t> </a:t>
            </a:r>
            <a:r>
              <a:rPr lang="en-US" i="1" dirty="0" err="1">
                <a:latin typeface="Roboto" panose="02000000000000000000"/>
              </a:rPr>
              <a:t>mới</a:t>
            </a:r>
            <a:r>
              <a:rPr lang="en-US" i="1" dirty="0">
                <a:latin typeface="Roboto" panose="02000000000000000000"/>
              </a:rPr>
              <a:t> </a:t>
            </a:r>
            <a:r>
              <a:rPr lang="en-US" i="1" dirty="0" err="1">
                <a:latin typeface="Roboto" panose="02000000000000000000"/>
              </a:rPr>
              <a:t>trên</a:t>
            </a:r>
            <a:r>
              <a:rPr lang="en-US" i="1" dirty="0">
                <a:latin typeface="Roboto" panose="02000000000000000000"/>
              </a:rPr>
              <a:t> CDN, module packager,..</a:t>
            </a:r>
          </a:p>
        </p:txBody>
      </p:sp>
      <p:pic>
        <p:nvPicPr>
          <p:cNvPr id="3" name="Picture 2"/>
          <p:cNvPicPr>
            <a:picLocks noChangeAspect="1"/>
          </p:cNvPicPr>
          <p:nvPr/>
        </p:nvPicPr>
        <p:blipFill>
          <a:blip r:embed="rId3"/>
          <a:stretch>
            <a:fillRect/>
          </a:stretch>
        </p:blipFill>
        <p:spPr>
          <a:xfrm>
            <a:off x="414068" y="1981381"/>
            <a:ext cx="11516350" cy="3397176"/>
          </a:xfrm>
          <a:prstGeom prst="rect">
            <a:avLst/>
          </a:prstGeom>
        </p:spPr>
      </p:pic>
      <p:sp>
        <p:nvSpPr>
          <p:cNvPr id="5" name="Slide Number Placeholder 4"/>
          <p:cNvSpPr>
            <a:spLocks noGrp="1"/>
          </p:cNvSpPr>
          <p:nvPr>
            <p:ph type="sldNum" sz="quarter" idx="12"/>
          </p:nvPr>
        </p:nvSpPr>
        <p:spPr/>
        <p:txBody>
          <a:bodyPr/>
          <a:lstStyle/>
          <a:p>
            <a:fld id="{11ADFAE3-F0D9-439E-8967-594B4CDF255A}" type="slidenum">
              <a:rPr lang="en-US" smtClean="0"/>
              <a:t>29</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24052820"/>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0"/>
            <a:ext cx="10515600" cy="883403"/>
          </a:xfrm>
        </p:spPr>
        <p:txBody>
          <a:bodyPr/>
          <a:lstStyle/>
          <a:p>
            <a:r>
              <a:rPr lang="en-GB" dirty="0">
                <a:solidFill>
                  <a:schemeClr val="bg1"/>
                </a:solidFill>
                <a:latin typeface="Roboto" panose="02000000000000000000" pitchFamily="2" charset="0"/>
                <a:ea typeface="Roboto" panose="02000000000000000000" pitchFamily="2" charset="0"/>
              </a:rPr>
              <a:t>Outline</a:t>
            </a:r>
          </a:p>
        </p:txBody>
      </p:sp>
      <p:sp>
        <p:nvSpPr>
          <p:cNvPr id="8" name="TextBox 7"/>
          <p:cNvSpPr txBox="1"/>
          <p:nvPr/>
        </p:nvSpPr>
        <p:spPr>
          <a:xfrm>
            <a:off x="838200" y="1147115"/>
            <a:ext cx="8350623" cy="8402300"/>
          </a:xfrm>
          <a:prstGeom prst="rect">
            <a:avLst/>
          </a:prstGeom>
          <a:noFill/>
        </p:spPr>
        <p:txBody>
          <a:bodyPr wrap="square" rtlCol="0">
            <a:spAutoFit/>
          </a:bodyPr>
          <a:lstStyle/>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Động</a:t>
            </a:r>
            <a:r>
              <a:rPr lang="en-GB" sz="2400" dirty="0">
                <a:latin typeface="Roboto" panose="02000000000000000000" pitchFamily="2" charset="0"/>
                <a:ea typeface="Roboto" panose="02000000000000000000" pitchFamily="2" charset="0"/>
              </a:rPr>
              <a:t> c</a:t>
            </a:r>
            <a:r>
              <a:rPr lang="en-US" sz="2400" dirty="0">
                <a:latin typeface="Roboto" panose="02000000000000000000" pitchFamily="2" charset="0"/>
                <a:ea typeface="Roboto" panose="02000000000000000000" pitchFamily="2" charset="0"/>
              </a:rPr>
              <a:t>ơ </a:t>
            </a:r>
            <a:r>
              <a:rPr lang="en-US" sz="2400" dirty="0" err="1">
                <a:latin typeface="Roboto" panose="02000000000000000000" pitchFamily="2" charset="0"/>
                <a:ea typeface="Roboto" panose="02000000000000000000" pitchFamily="2" charset="0"/>
              </a:rPr>
              <a:t>nghiên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cứu</a:t>
            </a:r>
            <a:r>
              <a:rPr lang="en-US" sz="2400" dirty="0">
                <a:latin typeface="Roboto" panose="02000000000000000000" pitchFamily="2" charset="0"/>
                <a:ea typeface="Roboto" panose="02000000000000000000" pitchFamily="2" charset="0"/>
              </a:rPr>
              <a:t> (demo d3)</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a:latin typeface="Roboto" panose="02000000000000000000" pitchFamily="2" charset="0"/>
                <a:ea typeface="Roboto" panose="02000000000000000000" pitchFamily="2" charset="0"/>
              </a:rPr>
              <a:t>Ph</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pháp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đề</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kiến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trúc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nguyên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tắc</a:t>
            </a:r>
            <a:r>
              <a:rPr lang="en-US" sz="2400" dirty="0">
                <a:latin typeface="Roboto" panose="02000000000000000000" pitchFamily="2" charset="0"/>
                <a:ea typeface="Roboto" panose="02000000000000000000" pitchFamily="2" charset="0"/>
              </a:rPr>
              <a:t>, video demo </a:t>
            </a:r>
            <a:r>
              <a:rPr lang="en-US" sz="2400" dirty="0" err="1">
                <a:latin typeface="Roboto" panose="02000000000000000000" pitchFamily="2" charset="0"/>
                <a:ea typeface="Roboto" panose="02000000000000000000" pitchFamily="2" charset="0"/>
              </a:rPr>
              <a:t>quá</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r>
              <a:rPr lang="en-US" sz="2400" dirty="0">
                <a:latin typeface="Roboto" panose="02000000000000000000" pitchFamily="2" charset="0"/>
                <a:ea typeface="Roboto" panose="02000000000000000000" pitchFamily="2" charset="0"/>
              </a:rPr>
              <a:t>)	</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Quá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trình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hiện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a:t>
            </a:r>
            <a:r>
              <a:rPr lang="en-US" sz="2400" dirty="0" err="1">
                <a:latin typeface="Roboto" panose="02000000000000000000" pitchFamily="2" charset="0"/>
                <a:ea typeface="Roboto" panose="02000000000000000000" pitchFamily="2" charset="0"/>
              </a:rPr>
              <a:t>ực</a:t>
            </a:r>
            <a:r>
              <a:rPr lang="en-US" sz="2400" dirty="0">
                <a:latin typeface="Roboto" panose="02000000000000000000" pitchFamily="2" charset="0"/>
                <a:ea typeface="Roboto" panose="02000000000000000000" pitchFamily="2" charset="0"/>
              </a:rPr>
              <a:t> (slide flow)</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Đánh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giá</a:t>
            </a:r>
            <a:r>
              <a:rPr lang="en-GB" sz="2400" dirty="0">
                <a:latin typeface="Roboto" panose="02000000000000000000" pitchFamily="2" charset="0"/>
                <a:ea typeface="Roboto" panose="02000000000000000000" pitchFamily="2" charset="0"/>
              </a:rPr>
              <a:t> (Video demo C9js, so </a:t>
            </a:r>
            <a:r>
              <a:rPr lang="en-GB" sz="2400" dirty="0" err="1">
                <a:latin typeface="Roboto" panose="02000000000000000000" pitchFamily="2" charset="0"/>
                <a:ea typeface="Roboto" panose="02000000000000000000" pitchFamily="2" charset="0"/>
              </a:rPr>
              <a:t>sánh</a:t>
            </a:r>
            <a:r>
              <a:rPr lang="en-GB" sz="2400" dirty="0">
                <a:latin typeface="Roboto" panose="02000000000000000000" pitchFamily="2" charset="0"/>
                <a:ea typeface="Roboto" panose="02000000000000000000" pitchFamily="2" charset="0"/>
              </a:rPr>
              <a:t> C3)</a:t>
            </a: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Tổng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kết</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US" sz="2400" dirty="0"/>
          </a:p>
        </p:txBody>
      </p:sp>
      <p:sp>
        <p:nvSpPr>
          <p:cNvPr id="9" name="Slide Number Placeholder 8"/>
          <p:cNvSpPr>
            <a:spLocks noGrp="1"/>
          </p:cNvSpPr>
          <p:nvPr>
            <p:ph type="sldNum" sz="quarter" idx="12"/>
          </p:nvPr>
        </p:nvSpPr>
        <p:spPr/>
        <p:txBody>
          <a:bodyPr/>
          <a:lstStyle/>
          <a:p>
            <a:fld id="{11ADFAE3-F0D9-439E-8967-594B4CDF255A}" type="slidenum">
              <a:rPr lang="en-US" smtClean="0"/>
              <a:t>3</a:t>
            </a:fld>
            <a:endParaRPr lang="en-US"/>
          </a:p>
        </p:txBody>
      </p:sp>
    </p:spTree>
    <p:extLst>
      <p:ext uri="{BB962C8B-B14F-4D97-AF65-F5344CB8AC3E}">
        <p14:creationId xmlns:p14="http://schemas.microsoft.com/office/powerpoint/2010/main" val="725789786"/>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6771084"/>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CI (continuous integration): </a:t>
            </a:r>
            <a:endPar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endParaRP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mục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tiêu</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team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phát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triển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phần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mềm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theo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tư</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tưởng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Agile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hướng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tới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dạng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tracking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công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việc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trong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team,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kiểm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thử</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tự</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động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dễ</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dàng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truy</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hồi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để</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phát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hiện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lỗi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nhanh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chóng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Có</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thể</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hiểu</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cs typeface="Courier New" panose="02070309020205020404" pitchFamily="49" charset="0"/>
              </a:rPr>
              <a:t>CI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về</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mặt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kỹ</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thuật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container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bao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hàm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toàn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bộ</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công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cụ</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đã</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liệt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kê</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tích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hợp</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vào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platform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chạy</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trên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server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được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chỉ</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định</a:t>
            </a:r>
            <a:endParaRPr kumimoji="0" lang="en-US" altLang="en-US" sz="2800" b="0" i="0" u="none" strike="noStrike" cap="none" normalizeH="0" baseline="0" dirty="0">
              <a:ln>
                <a:noFill/>
              </a:ln>
              <a:solidFill>
                <a:schemeClr val="tx1"/>
              </a:solidFill>
              <a:effectLst/>
              <a:latin typeface="Roboto" panose="02000000000000000000"/>
            </a:endParaRPr>
          </a:p>
          <a:p>
            <a:pPr marL="457200" indent="-457200">
              <a:buFont typeface="Courier New" panose="02070309020205020404" pitchFamily="49" charset="0"/>
              <a:buChar char="o"/>
            </a:pPr>
            <a:endParaRPr lang="en-US" sz="2800" dirty="0">
              <a:latin typeface="Roboto" panose="02000000000000000000"/>
            </a:endParaRPr>
          </a:p>
          <a:p>
            <a:endParaRPr lang="en-US" sz="2800" i="1" dirty="0">
              <a:solidFill>
                <a:schemeClr val="accent1">
                  <a:lumMod val="60000"/>
                  <a:lumOff val="40000"/>
                </a:schemeClr>
              </a:solidFill>
              <a:latin typeface="Roboto" panose="02000000000000000000"/>
            </a:endParaRPr>
          </a:p>
          <a:p>
            <a:endParaRPr lang="en-US" sz="2800" i="1" dirty="0">
              <a:solidFill>
                <a:schemeClr val="accent1">
                  <a:lumMod val="60000"/>
                  <a:lumOff val="40000"/>
                </a:schemeClr>
              </a:solidFill>
              <a:latin typeface="Roboto" panose="02000000000000000000"/>
            </a:endParaRPr>
          </a:p>
          <a:p>
            <a:pPr lvl="1"/>
            <a:r>
              <a:rPr lang="en-US" sz="2800" dirty="0">
                <a:latin typeface="Roboto" panose="02000000000000000000"/>
              </a:rPr>
              <a:t> </a:t>
            </a:r>
          </a:p>
        </p:txBody>
      </p:sp>
      <p:sp>
        <p:nvSpPr>
          <p:cNvPr id="6" name="Slide Number Placeholder 5"/>
          <p:cNvSpPr>
            <a:spLocks noGrp="1"/>
          </p:cNvSpPr>
          <p:nvPr>
            <p:ph type="sldNum" sz="quarter" idx="12"/>
          </p:nvPr>
        </p:nvSpPr>
        <p:spPr/>
        <p:txBody>
          <a:bodyPr/>
          <a:lstStyle/>
          <a:p>
            <a:fld id="{11ADFAE3-F0D9-439E-8967-594B4CDF255A}" type="slidenum">
              <a:rPr lang="en-US" smtClean="0"/>
              <a:t>30</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27266555"/>
      </p:ext>
    </p:extLst>
  </p:cSld>
  <p:clrMapOvr>
    <a:masterClrMapping/>
  </p:clrMapOvr>
  <p:transition spd="med">
    <p:pull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7417415"/>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Roboto" panose="02000000000000000000"/>
              </a:rPr>
              <a:t>TravisCI</a:t>
            </a:r>
            <a:r>
              <a:rPr lang="en-US" sz="2800" dirty="0">
                <a:latin typeface="Roboto" panose="02000000000000000000"/>
              </a:rPr>
              <a:t>: </a:t>
            </a:r>
          </a:p>
          <a:p>
            <a:pPr marL="914400" lvl="1" indent="-457200">
              <a:lnSpc>
                <a:spcPct val="150000"/>
              </a:lnSpc>
              <a:buFont typeface="Wingdings" panose="05000000000000000000" pitchFamily="2" charset="2"/>
              <a:buChar char="ü"/>
            </a:pPr>
            <a:r>
              <a:rPr lang="en-US" sz="2800" dirty="0" err="1">
                <a:latin typeface="Roboto" panose="02000000000000000000"/>
              </a:rPr>
              <a:t>Hệ</a:t>
            </a:r>
            <a:r>
              <a:rPr lang="en-US" sz="2800" dirty="0">
                <a:latin typeface="Roboto" panose="02000000000000000000"/>
              </a:rPr>
              <a:t> </a:t>
            </a:r>
            <a:r>
              <a:rPr lang="en-US" sz="2800" dirty="0" err="1">
                <a:latin typeface="Roboto" panose="02000000000000000000"/>
              </a:rPr>
              <a:t>thống</a:t>
            </a:r>
            <a:r>
              <a:rPr lang="en-US" sz="2800" dirty="0">
                <a:latin typeface="Roboto" panose="02000000000000000000"/>
              </a:rPr>
              <a:t> </a:t>
            </a:r>
            <a:r>
              <a:rPr lang="en-US" sz="2800" dirty="0" err="1">
                <a:latin typeface="Roboto" panose="02000000000000000000"/>
              </a:rPr>
              <a:t>hiện</a:t>
            </a:r>
            <a:r>
              <a:rPr lang="en-US" sz="2800" dirty="0">
                <a:latin typeface="Roboto" panose="02000000000000000000"/>
              </a:rPr>
              <a:t> </a:t>
            </a:r>
            <a:r>
              <a:rPr lang="en-US" sz="2800" dirty="0" err="1">
                <a:latin typeface="Roboto" panose="02000000000000000000"/>
              </a:rPr>
              <a:t>thực</a:t>
            </a:r>
            <a:r>
              <a:rPr lang="en-US" sz="2800" dirty="0">
                <a:latin typeface="Roboto" panose="02000000000000000000"/>
              </a:rPr>
              <a:t> CI </a:t>
            </a:r>
            <a:r>
              <a:rPr lang="en-US" sz="2800" dirty="0" err="1">
                <a:latin typeface="Roboto" panose="02000000000000000000"/>
              </a:rPr>
              <a:t>nhanh</a:t>
            </a:r>
            <a:r>
              <a:rPr lang="en-US" sz="2800" dirty="0">
                <a:latin typeface="Roboto" panose="02000000000000000000"/>
              </a:rPr>
              <a:t> </a:t>
            </a:r>
            <a:r>
              <a:rPr lang="en-US" sz="2800" dirty="0" err="1">
                <a:latin typeface="Roboto" panose="02000000000000000000"/>
              </a:rPr>
              <a:t>chóng</a:t>
            </a:r>
            <a:r>
              <a:rPr lang="en-US" sz="2800" dirty="0">
                <a:latin typeface="Roboto" panose="02000000000000000000"/>
              </a:rPr>
              <a:t> </a:t>
            </a:r>
            <a:r>
              <a:rPr lang="en-US" sz="2800" dirty="0" err="1">
                <a:latin typeface="Roboto" panose="02000000000000000000"/>
              </a:rPr>
              <a:t>và</a:t>
            </a:r>
            <a:r>
              <a:rPr lang="en-US" sz="2800" dirty="0">
                <a:latin typeface="Roboto" panose="02000000000000000000"/>
              </a:rPr>
              <a:t> </a:t>
            </a:r>
            <a:r>
              <a:rPr lang="en-US" sz="2800" dirty="0" err="1">
                <a:latin typeface="Roboto" panose="02000000000000000000"/>
              </a:rPr>
              <a:t>gọn</a:t>
            </a:r>
            <a:r>
              <a:rPr lang="en-US" sz="2800" dirty="0">
                <a:latin typeface="Roboto" panose="02000000000000000000"/>
              </a:rPr>
              <a:t> </a:t>
            </a:r>
            <a:r>
              <a:rPr lang="en-US" sz="2800" dirty="0" err="1">
                <a:latin typeface="Roboto" panose="02000000000000000000"/>
              </a:rPr>
              <a:t>lẹ</a:t>
            </a:r>
            <a:endParaRPr lang="en-US" sz="2800" dirty="0">
              <a:latin typeface="Roboto" panose="02000000000000000000"/>
            </a:endParaRPr>
          </a:p>
          <a:p>
            <a:pPr marL="914400" lvl="1" indent="-457200">
              <a:lnSpc>
                <a:spcPct val="150000"/>
              </a:lnSpc>
              <a:buFont typeface="Wingdings" panose="05000000000000000000" pitchFamily="2" charset="2"/>
              <a:buChar char="ü"/>
            </a:pPr>
            <a:r>
              <a:rPr lang="en-US" sz="2800" dirty="0" err="1">
                <a:latin typeface="Roboto" panose="02000000000000000000"/>
              </a:rPr>
              <a:t>Tích</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a:t>
            </a:r>
            <a:r>
              <a:rPr lang="en-US" sz="2800" dirty="0" err="1">
                <a:latin typeface="Roboto" panose="02000000000000000000"/>
              </a:rPr>
              <a:t>với</a:t>
            </a:r>
            <a:r>
              <a:rPr lang="en-US" sz="2800" dirty="0">
                <a:latin typeface="Roboto" panose="02000000000000000000"/>
              </a:rPr>
              <a:t> GitHub, </a:t>
            </a:r>
            <a:r>
              <a:rPr lang="en-US" sz="2800" dirty="0" err="1">
                <a:latin typeface="Roboto" panose="02000000000000000000"/>
              </a:rPr>
              <a:t>GitLab</a:t>
            </a:r>
            <a:r>
              <a:rPr lang="en-US" sz="2800" dirty="0">
                <a:latin typeface="Roboto" panose="02000000000000000000"/>
              </a:rPr>
              <a:t>, Bitbucket. </a:t>
            </a:r>
            <a:r>
              <a:rPr lang="en-US" sz="2800" dirty="0" err="1">
                <a:latin typeface="Roboto" panose="02000000000000000000"/>
              </a:rPr>
              <a:t>Mỗi</a:t>
            </a:r>
            <a:r>
              <a:rPr lang="en-US" sz="2800" dirty="0">
                <a:latin typeface="Roboto" panose="02000000000000000000"/>
              </a:rPr>
              <a:t> </a:t>
            </a:r>
            <a:r>
              <a:rPr lang="en-US" sz="2800" dirty="0" err="1">
                <a:latin typeface="Roboto" panose="02000000000000000000"/>
              </a:rPr>
              <a:t>lần</a:t>
            </a:r>
            <a:r>
              <a:rPr lang="en-US" sz="2800" dirty="0">
                <a:latin typeface="Roboto" panose="02000000000000000000"/>
              </a:rPr>
              <a:t> commit code, </a:t>
            </a:r>
            <a:r>
              <a:rPr lang="en-US" sz="2800" dirty="0" err="1">
                <a:latin typeface="Roboto" panose="02000000000000000000"/>
              </a:rPr>
              <a:t>hệ</a:t>
            </a:r>
            <a:r>
              <a:rPr lang="en-US" sz="2800" dirty="0">
                <a:latin typeface="Roboto" panose="02000000000000000000"/>
              </a:rPr>
              <a:t> </a:t>
            </a:r>
            <a:r>
              <a:rPr lang="en-US" sz="2800" dirty="0" err="1">
                <a:latin typeface="Roboto" panose="02000000000000000000"/>
              </a:rPr>
              <a:t>thống</a:t>
            </a:r>
            <a:r>
              <a:rPr lang="en-US" sz="2800" dirty="0">
                <a:latin typeface="Roboto" panose="02000000000000000000"/>
              </a:rPr>
              <a:t> </a:t>
            </a:r>
            <a:r>
              <a:rPr lang="en-US" sz="2800" dirty="0" err="1">
                <a:latin typeface="Roboto" panose="02000000000000000000"/>
              </a:rPr>
              <a:t>sẽ</a:t>
            </a:r>
            <a:r>
              <a:rPr lang="en-US" sz="2800" dirty="0">
                <a:latin typeface="Roboto" panose="02000000000000000000"/>
              </a:rPr>
              <a:t> </a:t>
            </a:r>
            <a:r>
              <a:rPr lang="en-US" sz="2800" dirty="0" err="1">
                <a:latin typeface="Roboto" panose="02000000000000000000"/>
              </a:rPr>
              <a:t>tự</a:t>
            </a:r>
            <a:r>
              <a:rPr lang="en-US" sz="2800" dirty="0">
                <a:latin typeface="Roboto" panose="02000000000000000000"/>
              </a:rPr>
              <a:t> </a:t>
            </a:r>
            <a:r>
              <a:rPr lang="en-US" sz="2800" dirty="0" err="1">
                <a:latin typeface="Roboto" panose="02000000000000000000"/>
              </a:rPr>
              <a:t>động</a:t>
            </a:r>
            <a:r>
              <a:rPr lang="en-US" sz="2800" dirty="0">
                <a:latin typeface="Roboto" panose="02000000000000000000"/>
              </a:rPr>
              <a:t> </a:t>
            </a:r>
            <a:r>
              <a:rPr lang="en-US" sz="2800" dirty="0" err="1">
                <a:latin typeface="Roboto" panose="02000000000000000000"/>
              </a:rPr>
              <a:t>lấy</a:t>
            </a:r>
            <a:r>
              <a:rPr lang="en-US" sz="2800" dirty="0">
                <a:latin typeface="Roboto" panose="02000000000000000000"/>
              </a:rPr>
              <a:t> code </a:t>
            </a:r>
            <a:r>
              <a:rPr lang="en-US" sz="2800" dirty="0" err="1">
                <a:latin typeface="Roboto" panose="02000000000000000000"/>
              </a:rPr>
              <a:t>từ</a:t>
            </a:r>
            <a:r>
              <a:rPr lang="en-US" sz="2800" dirty="0">
                <a:latin typeface="Roboto" panose="02000000000000000000"/>
              </a:rPr>
              <a:t> </a:t>
            </a:r>
            <a:r>
              <a:rPr lang="en-US" sz="2800" dirty="0" err="1">
                <a:latin typeface="Roboto" panose="02000000000000000000"/>
              </a:rPr>
              <a:t>nguồn</a:t>
            </a:r>
            <a:r>
              <a:rPr lang="en-US" sz="2800" dirty="0">
                <a:latin typeface="Roboto" panose="02000000000000000000"/>
              </a:rPr>
              <a:t> </a:t>
            </a:r>
            <a:r>
              <a:rPr lang="en-US" sz="2800" dirty="0" err="1">
                <a:latin typeface="Roboto" panose="02000000000000000000"/>
              </a:rPr>
              <a:t>tích</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build, </a:t>
            </a:r>
            <a:r>
              <a:rPr lang="en-US" sz="2800" dirty="0" err="1">
                <a:latin typeface="Roboto" panose="02000000000000000000"/>
              </a:rPr>
              <a:t>chạy</a:t>
            </a:r>
            <a:r>
              <a:rPr lang="en-US" sz="2800" dirty="0">
                <a:latin typeface="Roboto" panose="02000000000000000000"/>
              </a:rPr>
              <a:t> Unit Test </a:t>
            </a:r>
            <a:r>
              <a:rPr lang="en-US" sz="2800" dirty="0" err="1">
                <a:latin typeface="Roboto" panose="02000000000000000000"/>
              </a:rPr>
              <a:t>cũng</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báo</a:t>
            </a:r>
            <a:r>
              <a:rPr lang="en-US" sz="2800" dirty="0">
                <a:latin typeface="Roboto" panose="02000000000000000000"/>
              </a:rPr>
              <a:t> qua </a:t>
            </a:r>
            <a:r>
              <a:rPr lang="en-US" sz="2800" dirty="0" err="1">
                <a:latin typeface="Roboto" panose="02000000000000000000"/>
              </a:rPr>
              <a:t>tình</a:t>
            </a:r>
            <a:r>
              <a:rPr lang="en-US" sz="2800" dirty="0">
                <a:latin typeface="Roboto" panose="02000000000000000000"/>
              </a:rPr>
              <a:t> </a:t>
            </a:r>
            <a:r>
              <a:rPr lang="en-US" sz="2800" dirty="0" err="1">
                <a:latin typeface="Roboto" panose="02000000000000000000"/>
              </a:rPr>
              <a:t>trạng</a:t>
            </a:r>
            <a:r>
              <a:rPr lang="en-US" sz="2800" dirty="0">
                <a:latin typeface="Roboto" panose="02000000000000000000"/>
              </a:rPr>
              <a:t> </a:t>
            </a:r>
            <a:r>
              <a:rPr lang="en-US" sz="2800" dirty="0" err="1">
                <a:latin typeface="Roboto" panose="02000000000000000000"/>
              </a:rPr>
              <a:t>hiện</a:t>
            </a:r>
            <a:r>
              <a:rPr lang="en-US" sz="2800" dirty="0">
                <a:latin typeface="Roboto" panose="02000000000000000000"/>
              </a:rPr>
              <a:t> </a:t>
            </a:r>
            <a:r>
              <a:rPr lang="en-US" sz="2800" dirty="0" err="1">
                <a:latin typeface="Roboto" panose="02000000000000000000"/>
              </a:rPr>
              <a:t>tại</a:t>
            </a:r>
            <a:r>
              <a:rPr lang="en-US" sz="2800" dirty="0">
                <a:latin typeface="Roboto" panose="02000000000000000000"/>
              </a:rPr>
              <a:t> </a:t>
            </a:r>
            <a:r>
              <a:rPr lang="en-US" sz="2800" dirty="0" err="1">
                <a:latin typeface="Roboto" panose="02000000000000000000"/>
              </a:rPr>
              <a:t>của</a:t>
            </a:r>
            <a:r>
              <a:rPr lang="en-US" sz="2800" dirty="0">
                <a:latin typeface="Roboto" panose="02000000000000000000"/>
              </a:rPr>
              <a:t> </a:t>
            </a:r>
            <a:r>
              <a:rPr lang="en-US" sz="2800" dirty="0" err="1">
                <a:latin typeface="Roboto" panose="02000000000000000000"/>
              </a:rPr>
              <a:t>dự</a:t>
            </a:r>
            <a:r>
              <a:rPr lang="en-US" sz="2800" dirty="0">
                <a:latin typeface="Roboto" panose="02000000000000000000"/>
              </a:rPr>
              <a:t> </a:t>
            </a:r>
            <a:r>
              <a:rPr lang="en-US" sz="2800" dirty="0" err="1">
                <a:latin typeface="Roboto" panose="02000000000000000000"/>
              </a:rPr>
              <a:t>án</a:t>
            </a:r>
            <a:r>
              <a:rPr lang="en-US" sz="2800" dirty="0">
                <a:latin typeface="Roboto" panose="02000000000000000000"/>
              </a:rPr>
              <a:t> qua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kênh</a:t>
            </a:r>
            <a:r>
              <a:rPr lang="en-US" sz="2800" dirty="0">
                <a:latin typeface="Roboto" panose="02000000000000000000"/>
              </a:rPr>
              <a:t> </a:t>
            </a:r>
            <a:r>
              <a:rPr lang="en-US" sz="2800" dirty="0" err="1">
                <a:latin typeface="Roboto" panose="02000000000000000000"/>
              </a:rPr>
              <a:t>giao</a:t>
            </a:r>
            <a:r>
              <a:rPr lang="en-US" sz="2800" dirty="0">
                <a:latin typeface="Roboto" panose="02000000000000000000"/>
              </a:rPr>
              <a:t> </a:t>
            </a:r>
            <a:r>
              <a:rPr lang="en-US" sz="2800" dirty="0" err="1">
                <a:latin typeface="Roboto" panose="02000000000000000000"/>
              </a:rPr>
              <a:t>tiếp</a:t>
            </a:r>
            <a:r>
              <a:rPr lang="en-US" sz="2800" dirty="0">
                <a:latin typeface="Roboto" panose="02000000000000000000"/>
              </a:rPr>
              <a:t> </a:t>
            </a:r>
            <a:r>
              <a:rPr lang="en-US" sz="2800" dirty="0" err="1">
                <a:latin typeface="Roboto" panose="02000000000000000000"/>
              </a:rPr>
              <a:t>khác</a:t>
            </a:r>
            <a:r>
              <a:rPr lang="en-US" sz="2800" dirty="0">
                <a:latin typeface="Roboto" panose="02000000000000000000"/>
              </a:rPr>
              <a:t> </a:t>
            </a:r>
            <a:r>
              <a:rPr lang="en-US" sz="2800" dirty="0" err="1">
                <a:latin typeface="Roboto" panose="02000000000000000000"/>
              </a:rPr>
              <a:t>nhau</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mail, Slack, Trello, ... </a:t>
            </a:r>
          </a:p>
          <a:p>
            <a:pPr marL="914400" lvl="1" indent="-457200">
              <a:lnSpc>
                <a:spcPct val="150000"/>
              </a:lnSpc>
              <a:buFont typeface="Wingdings" panose="05000000000000000000" pitchFamily="2" charset="2"/>
              <a:buChar char="ü"/>
            </a:pPr>
            <a:r>
              <a:rPr lang="en-US" sz="2800" dirty="0" err="1">
                <a:latin typeface="Roboto" panose="02000000000000000000"/>
              </a:rPr>
              <a:t>Dễ</a:t>
            </a:r>
            <a:r>
              <a:rPr lang="en-US" sz="2800" dirty="0">
                <a:latin typeface="Roboto" panose="02000000000000000000"/>
              </a:rPr>
              <a:t> </a:t>
            </a:r>
            <a:r>
              <a:rPr lang="en-US" sz="2800" dirty="0" err="1">
                <a:latin typeface="Roboto" panose="02000000000000000000"/>
              </a:rPr>
              <a:t>dàng</a:t>
            </a:r>
            <a:r>
              <a:rPr lang="en-US" sz="2800" dirty="0">
                <a:latin typeface="Roboto" panose="02000000000000000000"/>
              </a:rPr>
              <a:t> </a:t>
            </a:r>
            <a:r>
              <a:rPr lang="en-US" sz="2800" dirty="0" err="1">
                <a:latin typeface="Roboto" panose="02000000000000000000"/>
              </a:rPr>
              <a:t>truy</a:t>
            </a:r>
            <a:r>
              <a:rPr lang="en-US" sz="2800" dirty="0">
                <a:latin typeface="Roboto" panose="02000000000000000000"/>
              </a:rPr>
              <a:t> </a:t>
            </a:r>
            <a:r>
              <a:rPr lang="en-US" sz="2800" dirty="0" err="1">
                <a:latin typeface="Roboto" panose="02000000000000000000"/>
              </a:rPr>
              <a:t>vết</a:t>
            </a:r>
            <a:r>
              <a:rPr lang="en-US" sz="2800" dirty="0">
                <a:latin typeface="Roboto" panose="02000000000000000000"/>
              </a:rPr>
              <a:t> 'hung </a:t>
            </a:r>
            <a:r>
              <a:rPr lang="en-US" sz="2800" dirty="0" err="1">
                <a:latin typeface="Roboto" panose="02000000000000000000"/>
              </a:rPr>
              <a:t>thủ</a:t>
            </a:r>
            <a:r>
              <a:rPr lang="en-US" sz="2800" dirty="0">
                <a:latin typeface="Roboto" panose="02000000000000000000"/>
              </a:rPr>
              <a:t>' </a:t>
            </a:r>
            <a:r>
              <a:rPr lang="en-US" sz="2800" dirty="0" err="1">
                <a:latin typeface="Roboto" panose="02000000000000000000"/>
              </a:rPr>
              <a:t>làm</a:t>
            </a:r>
            <a:r>
              <a:rPr lang="en-US" sz="2800" dirty="0">
                <a:latin typeface="Roboto" panose="02000000000000000000"/>
              </a:rPr>
              <a:t> </a:t>
            </a:r>
            <a:r>
              <a:rPr lang="en-US" sz="2800" dirty="0" err="1">
                <a:latin typeface="Roboto" panose="02000000000000000000"/>
              </a:rPr>
              <a:t>hư</a:t>
            </a:r>
            <a:r>
              <a:rPr lang="en-US" sz="2800" dirty="0">
                <a:latin typeface="Roboto" panose="02000000000000000000"/>
              </a:rPr>
              <a:t> </a:t>
            </a:r>
            <a:r>
              <a:rPr lang="en-US" sz="2800" dirty="0" err="1">
                <a:latin typeface="Roboto" panose="02000000000000000000"/>
              </a:rPr>
              <a:t>hại</a:t>
            </a:r>
            <a:r>
              <a:rPr lang="en-US" sz="2800" dirty="0">
                <a:latin typeface="Roboto" panose="02000000000000000000"/>
              </a:rPr>
              <a:t> code, </a:t>
            </a:r>
            <a:r>
              <a:rPr lang="en-US" sz="2800" dirty="0" err="1">
                <a:latin typeface="Roboto" panose="02000000000000000000"/>
              </a:rPr>
              <a:t>cũng</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test case failed, etc.</a:t>
            </a:r>
          </a:p>
          <a:p>
            <a:pPr lvl="1">
              <a:lnSpc>
                <a:spcPct val="150000"/>
              </a:lnSpc>
            </a:pPr>
            <a:endParaRPr kumimoji="0" lang="en-US" altLang="en-US" sz="2800" b="0" i="0" u="none" strike="noStrike" cap="none" normalizeH="0" baseline="0" dirty="0">
              <a:ln>
                <a:noFill/>
              </a:ln>
              <a:solidFill>
                <a:schemeClr val="tx1"/>
              </a:solidFill>
              <a:effectLst/>
              <a:latin typeface="Roboto" panose="02000000000000000000"/>
            </a:endParaRPr>
          </a:p>
          <a:p>
            <a:pPr marL="457200" indent="-457200">
              <a:buFont typeface="Courier New" panose="02070309020205020404" pitchFamily="49" charset="0"/>
              <a:buChar char="o"/>
            </a:pPr>
            <a:endParaRPr lang="en-US" sz="2800" dirty="0">
              <a:latin typeface="Roboto" panose="02000000000000000000"/>
            </a:endParaRPr>
          </a:p>
          <a:p>
            <a:endParaRPr lang="en-US" sz="2800" i="1" dirty="0">
              <a:solidFill>
                <a:schemeClr val="accent1">
                  <a:lumMod val="60000"/>
                  <a:lumOff val="40000"/>
                </a:schemeClr>
              </a:solidFill>
              <a:latin typeface="Roboto" panose="02000000000000000000"/>
            </a:endParaRPr>
          </a:p>
          <a:p>
            <a:endParaRPr lang="en-US" sz="2800" i="1" dirty="0">
              <a:solidFill>
                <a:schemeClr val="accent1">
                  <a:lumMod val="60000"/>
                  <a:lumOff val="40000"/>
                </a:schemeClr>
              </a:solidFill>
              <a:latin typeface="Roboto" panose="02000000000000000000"/>
            </a:endParaRPr>
          </a:p>
          <a:p>
            <a:pPr lvl="1"/>
            <a:r>
              <a:rPr lang="en-US" sz="2800" dirty="0">
                <a:latin typeface="Roboto" panose="0200000000000000000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31</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71302738"/>
      </p:ext>
    </p:extLst>
  </p:cSld>
  <p:clrMapOvr>
    <a:masterClrMapping/>
  </p:clrMapOvr>
  <p:transition spd="med">
    <p:pull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so </a:t>
            </a:r>
            <a:r>
              <a:rPr lang="en-GB" dirty="0" err="1">
                <a:solidFill>
                  <a:schemeClr val="bg1"/>
                </a:solidFill>
                <a:latin typeface="Roboto" panose="02000000000000000000" pitchFamily="2" charset="0"/>
                <a:ea typeface="Roboto" panose="02000000000000000000" pitchFamily="2" charset="0"/>
              </a:rPr>
              <a:t>sánh</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32</a:t>
            </a:fld>
            <a:endParaRPr lang="en-US"/>
          </a:p>
        </p:txBody>
      </p:sp>
    </p:spTree>
    <p:extLst>
      <p:ext uri="{BB962C8B-B14F-4D97-AF65-F5344CB8AC3E}">
        <p14:creationId xmlns:p14="http://schemas.microsoft.com/office/powerpoint/2010/main" val="141692007"/>
      </p:ext>
    </p:extLst>
  </p:cSld>
  <p:clrMapOvr>
    <a:masterClrMapping/>
  </p:clrMapOvr>
  <p:transition spd="med">
    <p:pull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Tổng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33</a:t>
            </a:fld>
            <a:endParaRPr lang="en-US"/>
          </a:p>
        </p:txBody>
      </p:sp>
    </p:spTree>
    <p:extLst>
      <p:ext uri="{BB962C8B-B14F-4D97-AF65-F5344CB8AC3E}">
        <p14:creationId xmlns:p14="http://schemas.microsoft.com/office/powerpoint/2010/main" val="1842460074"/>
      </p:ext>
    </p:extLst>
  </p:cSld>
  <p:clrMapOvr>
    <a:masterClrMapping/>
  </p:clrMapOvr>
  <p:transition spd="med">
    <p:pull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chor="ctr">
            <a:normAutofit/>
          </a:bodyPr>
          <a:lstStyle/>
          <a:p>
            <a:pPr algn="ctr">
              <a:lnSpc>
                <a:spcPct val="100000"/>
              </a:lnSpc>
            </a:pPr>
            <a:r>
              <a:rPr lang="en-GB" dirty="0">
                <a:solidFill>
                  <a:schemeClr val="bg1"/>
                </a:solidFill>
                <a:latin typeface="Roboto" panose="02000000000000000000" pitchFamily="2" charset="0"/>
                <a:ea typeface="Roboto" panose="02000000000000000000" pitchFamily="2" charset="0"/>
              </a:rPr>
              <a:t>Thank you for your attention !</a:t>
            </a:r>
          </a:p>
        </p:txBody>
      </p:sp>
      <p:sp>
        <p:nvSpPr>
          <p:cNvPr id="3" name="Slide Number Placeholder 2"/>
          <p:cNvSpPr>
            <a:spLocks noGrp="1"/>
          </p:cNvSpPr>
          <p:nvPr>
            <p:ph type="sldNum" sz="quarter" idx="12"/>
          </p:nvPr>
        </p:nvSpPr>
        <p:spPr/>
        <p:txBody>
          <a:bodyPr/>
          <a:lstStyle/>
          <a:p>
            <a:fld id="{11ADFAE3-F0D9-439E-8967-594B4CDF255A}" type="slidenum">
              <a:rPr lang="en-US" smtClean="0"/>
              <a:t>34</a:t>
            </a:fld>
            <a:endParaRPr lang="en-US"/>
          </a:p>
        </p:txBody>
      </p:sp>
    </p:spTree>
    <p:extLst>
      <p:ext uri="{BB962C8B-B14F-4D97-AF65-F5344CB8AC3E}">
        <p14:creationId xmlns:p14="http://schemas.microsoft.com/office/powerpoint/2010/main" val="1512535133"/>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4</a:t>
            </a:fld>
            <a:endParaRPr lang="en-US"/>
          </a:p>
        </p:txBody>
      </p:sp>
    </p:spTree>
    <p:extLst>
      <p:ext uri="{BB962C8B-B14F-4D97-AF65-F5344CB8AC3E}">
        <p14:creationId xmlns:p14="http://schemas.microsoft.com/office/powerpoint/2010/main" val="905073188"/>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2862322"/>
          </a:xfrm>
          <a:prstGeom prst="rect">
            <a:avLst/>
          </a:prstGeom>
          <a:noFill/>
        </p:spPr>
        <p:txBody>
          <a:bodyPr wrap="square" rtlCol="0">
            <a:spAutoFit/>
          </a:bodyPr>
          <a:lstStyle/>
          <a:p>
            <a:pPr marL="457200" indent="-457200">
              <a:buAutoNum type="arabicPeriod"/>
            </a:pPr>
            <a:r>
              <a:rPr lang="en-US" sz="2400" dirty="0" err="1"/>
              <a:t>Trực</a:t>
            </a:r>
            <a:r>
              <a:rPr lang="en-US" sz="2400" dirty="0"/>
              <a:t> </a:t>
            </a:r>
            <a:r>
              <a:rPr lang="en-US" sz="2400" dirty="0" err="1"/>
              <a:t>quan</a:t>
            </a:r>
            <a:r>
              <a:rPr lang="en-US" sz="2400" dirty="0"/>
              <a:t> </a:t>
            </a:r>
            <a:r>
              <a:rPr lang="en-US" sz="2400" dirty="0" err="1"/>
              <a:t>dũ</a:t>
            </a:r>
            <a:r>
              <a:rPr lang="en-US" sz="2400" dirty="0"/>
              <a:t> </a:t>
            </a:r>
            <a:r>
              <a:rPr lang="en-US" sz="2400" dirty="0" err="1"/>
              <a:t>liệu</a:t>
            </a:r>
            <a:r>
              <a:rPr lang="en-US" sz="2400" dirty="0"/>
              <a:t> </a:t>
            </a:r>
            <a:r>
              <a:rPr lang="en-US" sz="2400" dirty="0" err="1"/>
              <a:t>là</a:t>
            </a:r>
            <a:r>
              <a:rPr lang="en-US" sz="2400" dirty="0"/>
              <a:t> </a:t>
            </a:r>
            <a:r>
              <a:rPr lang="en-US" sz="2400" dirty="0" err="1"/>
              <a:t>gì</a:t>
            </a:r>
            <a:r>
              <a:rPr lang="en-US" sz="2400" dirty="0"/>
              <a:t> ? </a:t>
            </a:r>
          </a:p>
          <a:p>
            <a:r>
              <a:rPr lang="en-US" sz="2400" dirty="0"/>
              <a:t>“</a:t>
            </a:r>
            <a:r>
              <a:rPr lang="en-US" sz="2400" dirty="0" err="1"/>
              <a:t>Trực</a:t>
            </a:r>
            <a:r>
              <a:rPr lang="en-US" sz="2400" dirty="0"/>
              <a:t> </a:t>
            </a:r>
            <a:r>
              <a:rPr lang="en-US" sz="2400" dirty="0" err="1"/>
              <a:t>quan</a:t>
            </a:r>
            <a:r>
              <a:rPr lang="en-US" sz="2400" dirty="0"/>
              <a:t> </a:t>
            </a:r>
            <a:r>
              <a:rPr lang="en-US" sz="2400" dirty="0" err="1"/>
              <a:t>dữ</a:t>
            </a:r>
            <a:r>
              <a:rPr lang="en-US" sz="2400" dirty="0"/>
              <a:t> </a:t>
            </a:r>
            <a:r>
              <a:rPr lang="en-US" sz="2400" dirty="0" err="1"/>
              <a:t>liệu</a:t>
            </a:r>
            <a:r>
              <a:rPr lang="en-US" sz="2400" dirty="0"/>
              <a:t> </a:t>
            </a:r>
            <a:r>
              <a:rPr lang="vi-VN" dirty="0"/>
              <a:t>được xem như hướng đi trong tương lai của việc</a:t>
            </a:r>
            <a:br>
              <a:rPr lang="vi-VN" dirty="0"/>
            </a:br>
            <a:r>
              <a:rPr lang="vi-VN" dirty="0"/>
              <a:t>giao tiếp và truyền thông thông qua hình ảnh. Nó liên quan đến các công trình và nghiên</a:t>
            </a:r>
            <a:br>
              <a:rPr lang="vi-VN" dirty="0"/>
            </a:br>
            <a:r>
              <a:rPr lang="vi-VN" dirty="0"/>
              <a:t>cứu nhằm biểu diễn dữ liệu một cách trực quan, hay nói cách khác, được hiểu là "thông</a:t>
            </a:r>
            <a:br>
              <a:rPr lang="vi-VN" dirty="0"/>
            </a:br>
            <a:r>
              <a:rPr lang="vi-VN" dirty="0"/>
              <a:t>tin được trực quan hoá dưới dạng các lược đồ, bao gồm các thuộc tính và thông số đại</a:t>
            </a:r>
            <a:br>
              <a:rPr lang="vi-VN" dirty="0"/>
            </a:br>
            <a:r>
              <a:rPr lang="vi-VN" dirty="0"/>
              <a:t>diện cho các đơn vị thông tin</a:t>
            </a:r>
            <a:r>
              <a:rPr lang="en-US" dirty="0"/>
              <a:t>”</a:t>
            </a:r>
          </a:p>
          <a:p>
            <a:r>
              <a:rPr lang="en-US" dirty="0"/>
              <a:t>	Wikipedia</a:t>
            </a:r>
            <a:r>
              <a:rPr lang="vi-VN" dirty="0"/>
              <a:t/>
            </a:r>
            <a:br>
              <a:rPr lang="vi-VN" dirty="0"/>
            </a:br>
            <a:r>
              <a:rPr lang="en-US" dirty="0" smtClean="0"/>
              <a:t>2. </a:t>
            </a:r>
            <a:r>
              <a:rPr lang="en-US" dirty="0" err="1" smtClean="0"/>
              <a:t>Tiềm</a:t>
            </a:r>
            <a:r>
              <a:rPr lang="en-US" dirty="0" smtClean="0"/>
              <a:t> </a:t>
            </a:r>
            <a:r>
              <a:rPr lang="en-US" dirty="0" err="1" smtClean="0"/>
              <a:t>năng</a:t>
            </a:r>
            <a:endParaRPr lang="en-US" dirty="0"/>
          </a:p>
          <a:p>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5</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14934917"/>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graphicFrame>
        <p:nvGraphicFramePr>
          <p:cNvPr id="8" name="Chart 7"/>
          <p:cNvGraphicFramePr/>
          <p:nvPr>
            <p:extLst>
              <p:ext uri="{D42A27DB-BD31-4B8C-83A1-F6EECF244321}">
                <p14:modId xmlns:p14="http://schemas.microsoft.com/office/powerpoint/2010/main" val="1183501199"/>
              </p:ext>
            </p:extLst>
          </p:nvPr>
        </p:nvGraphicFramePr>
        <p:xfrm>
          <a:off x="602965" y="1247347"/>
          <a:ext cx="4482531" cy="3265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2754174124"/>
              </p:ext>
            </p:extLst>
          </p:nvPr>
        </p:nvGraphicFramePr>
        <p:xfrm>
          <a:off x="6993719" y="1247347"/>
          <a:ext cx="4482531" cy="3265480"/>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p:cNvPicPr>
            <a:picLocks noChangeAspect="1"/>
          </p:cNvPicPr>
          <p:nvPr/>
        </p:nvPicPr>
        <p:blipFill>
          <a:blip r:embed="rId5"/>
          <a:stretch>
            <a:fillRect/>
          </a:stretch>
        </p:blipFill>
        <p:spPr>
          <a:xfrm>
            <a:off x="3491238" y="4751858"/>
            <a:ext cx="5209524" cy="1942857"/>
          </a:xfrm>
          <a:prstGeom prst="rect">
            <a:avLst/>
          </a:prstGeom>
        </p:spPr>
      </p:pic>
      <p:sp>
        <p:nvSpPr>
          <p:cNvPr id="14" name="Slide Number Placeholder 13"/>
          <p:cNvSpPr>
            <a:spLocks noGrp="1"/>
          </p:cNvSpPr>
          <p:nvPr>
            <p:ph type="sldNum" sz="quarter" idx="12"/>
          </p:nvPr>
        </p:nvSpPr>
        <p:spPr/>
        <p:txBody>
          <a:bodyPr/>
          <a:lstStyle/>
          <a:p>
            <a:fld id="{11ADFAE3-F0D9-439E-8967-594B4CDF255A}" type="slidenum">
              <a:rPr lang="en-US" smtClean="0"/>
              <a:t>6</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52638623"/>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8991"/>
            <a:ext cx="12192000" cy="5403695"/>
          </a:xfrm>
          <a:prstGeom prst="rect">
            <a:avLst/>
          </a:prstGeom>
        </p:spPr>
      </p:pic>
      <p:sp>
        <p:nvSpPr>
          <p:cNvPr id="3" name="TextBox 2"/>
          <p:cNvSpPr txBox="1"/>
          <p:nvPr/>
        </p:nvSpPr>
        <p:spPr>
          <a:xfrm>
            <a:off x="0" y="6482687"/>
            <a:ext cx="12192000" cy="375313"/>
          </a:xfrm>
          <a:prstGeom prst="rect">
            <a:avLst/>
          </a:prstGeom>
          <a:noFill/>
        </p:spPr>
        <p:txBody>
          <a:bodyPr wrap="square" rtlCol="0">
            <a:spAutoFit/>
          </a:bodyPr>
          <a:lstStyle/>
          <a:p>
            <a:pPr algn="ctr"/>
            <a:r>
              <a:rPr lang="en-US" i="1" dirty="0" err="1">
                <a:latin typeface="Roboto" panose="02000000000000000000"/>
              </a:rPr>
              <a:t>Làm</a:t>
            </a:r>
            <a:r>
              <a:rPr lang="en-US" i="1" dirty="0">
                <a:latin typeface="Roboto" panose="02000000000000000000"/>
              </a:rPr>
              <a:t> </a:t>
            </a:r>
            <a:r>
              <a:rPr lang="en-US" i="1" dirty="0" err="1">
                <a:latin typeface="Roboto" panose="02000000000000000000"/>
              </a:rPr>
              <a:t>chủ</a:t>
            </a:r>
            <a:r>
              <a:rPr lang="en-US" i="1" dirty="0">
                <a:latin typeface="Roboto" panose="02000000000000000000"/>
              </a:rPr>
              <a:t> </a:t>
            </a:r>
            <a:r>
              <a:rPr lang="en-US" i="1" dirty="0" err="1">
                <a:latin typeface="Roboto" panose="02000000000000000000"/>
              </a:rPr>
              <a:t>dữ</a:t>
            </a:r>
            <a:r>
              <a:rPr lang="en-US" i="1" dirty="0">
                <a:latin typeface="Roboto" panose="02000000000000000000"/>
              </a:rPr>
              <a:t> </a:t>
            </a:r>
            <a:r>
              <a:rPr lang="en-US" i="1" dirty="0" err="1">
                <a:latin typeface="Roboto" panose="02000000000000000000"/>
              </a:rPr>
              <a:t>liệu</a:t>
            </a:r>
            <a:r>
              <a:rPr lang="en-US" i="1" dirty="0">
                <a:latin typeface="Roboto" panose="02000000000000000000"/>
              </a:rPr>
              <a:t>, </a:t>
            </a:r>
            <a:r>
              <a:rPr lang="en-US" i="1" dirty="0" err="1">
                <a:latin typeface="Roboto" panose="02000000000000000000"/>
              </a:rPr>
              <a:t>tầm</a:t>
            </a:r>
            <a:r>
              <a:rPr lang="en-US" i="1" dirty="0">
                <a:latin typeface="Roboto" panose="02000000000000000000"/>
              </a:rPr>
              <a:t> </a:t>
            </a:r>
            <a:r>
              <a:rPr lang="en-US" i="1" dirty="0" err="1">
                <a:latin typeface="Roboto" panose="02000000000000000000"/>
              </a:rPr>
              <a:t>nhìn</a:t>
            </a:r>
            <a:r>
              <a:rPr lang="en-US" i="1" dirty="0">
                <a:latin typeface="Roboto" panose="02000000000000000000"/>
              </a:rPr>
              <a:t> </a:t>
            </a:r>
            <a:r>
              <a:rPr lang="en-US" i="1" dirty="0" err="1">
                <a:latin typeface="Roboto" panose="02000000000000000000"/>
              </a:rPr>
              <a:t>sáng</a:t>
            </a:r>
            <a:r>
              <a:rPr lang="en-US" i="1" dirty="0">
                <a:latin typeface="Roboto" panose="02000000000000000000"/>
              </a:rPr>
              <a:t> </a:t>
            </a:r>
            <a:r>
              <a:rPr lang="en-US" i="1" dirty="0" err="1">
                <a:latin typeface="Roboto" panose="02000000000000000000"/>
              </a:rPr>
              <a:t>suốt</a:t>
            </a:r>
            <a:r>
              <a:rPr lang="en-US" i="1" dirty="0">
                <a:latin typeface="Roboto" panose="02000000000000000000"/>
              </a:rPr>
              <a:t> </a:t>
            </a:r>
            <a:r>
              <a:rPr lang="en-US" i="1" dirty="0" err="1">
                <a:latin typeface="Roboto" panose="02000000000000000000"/>
              </a:rPr>
              <a:t>cho</a:t>
            </a:r>
            <a:r>
              <a:rPr lang="en-US" i="1" dirty="0">
                <a:latin typeface="Roboto" panose="02000000000000000000"/>
              </a:rPr>
              <a:t> </a:t>
            </a:r>
            <a:r>
              <a:rPr lang="en-US" i="1" dirty="0" err="1">
                <a:latin typeface="Roboto" panose="02000000000000000000"/>
              </a:rPr>
              <a:t>tương</a:t>
            </a:r>
            <a:r>
              <a:rPr lang="en-US" i="1" dirty="0">
                <a:latin typeface="Roboto" panose="02000000000000000000"/>
              </a:rPr>
              <a:t> </a:t>
            </a:r>
            <a:r>
              <a:rPr lang="en-US" i="1" dirty="0" err="1">
                <a:latin typeface="Roboto" panose="02000000000000000000"/>
              </a:rPr>
              <a:t>lai</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7</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76529746"/>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461665"/>
          </a:xfrm>
          <a:prstGeom prst="rect">
            <a:avLst/>
          </a:prstGeom>
          <a:noFill/>
        </p:spPr>
        <p:txBody>
          <a:bodyPr wrap="square" rtlCol="0">
            <a:spAutoFit/>
          </a:bodyPr>
          <a:lstStyle/>
          <a:p>
            <a:r>
              <a:rPr lang="en-US" sz="2400" dirty="0"/>
              <a:t>2. D3.js (video: </a:t>
            </a:r>
            <a:r>
              <a:rPr lang="en-US" sz="2400" dirty="0" err="1"/>
              <a:t>trang</a:t>
            </a:r>
            <a:r>
              <a:rPr lang="en-US" sz="2400" dirty="0"/>
              <a:t> </a:t>
            </a:r>
            <a:r>
              <a:rPr lang="en-US" sz="2400" dirty="0" err="1"/>
              <a:t>chủ</a:t>
            </a:r>
            <a:r>
              <a:rPr lang="en-US" sz="2400" dirty="0"/>
              <a:t>, </a:t>
            </a:r>
            <a:r>
              <a:rPr lang="en-US" sz="2400" dirty="0" err="1"/>
              <a:t>chọn</a:t>
            </a:r>
            <a:r>
              <a:rPr lang="en-US" sz="2400" dirty="0"/>
              <a:t> 2 </a:t>
            </a:r>
            <a:r>
              <a:rPr lang="en-US" sz="2400" dirty="0" err="1"/>
              <a:t>ví</a:t>
            </a:r>
            <a:r>
              <a:rPr lang="en-US" sz="2400" dirty="0"/>
              <a:t> </a:t>
            </a:r>
            <a:r>
              <a:rPr lang="en-US" sz="2400" dirty="0" err="1"/>
              <a:t>dụ</a:t>
            </a:r>
            <a:r>
              <a:rPr lang="en-US" sz="2400" dirty="0"/>
              <a:t> </a:t>
            </a:r>
            <a:r>
              <a:rPr lang="en-US" sz="2400" dirty="0" err="1"/>
              <a:t>để</a:t>
            </a:r>
            <a:r>
              <a:rPr lang="en-US" sz="2400" dirty="0"/>
              <a:t> show, show code </a:t>
            </a:r>
            <a:r>
              <a:rPr lang="en-US" sz="2400" dirty="0" err="1"/>
              <a:t>để</a:t>
            </a:r>
            <a:r>
              <a:rPr lang="en-US" sz="2400" dirty="0"/>
              <a:t> </a:t>
            </a:r>
            <a:r>
              <a:rPr lang="en-US" sz="2400" dirty="0" err="1"/>
              <a:t>thấy</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 </a:t>
            </a:r>
            <a:r>
              <a:rPr lang="en-US" sz="2400" dirty="0" err="1"/>
              <a:t>khi</a:t>
            </a:r>
            <a:r>
              <a:rPr lang="en-US" sz="2400" dirty="0"/>
              <a:t> </a:t>
            </a:r>
            <a:r>
              <a:rPr lang="en-US" sz="2400" dirty="0" err="1"/>
              <a:t>dùng</a:t>
            </a:r>
            <a:r>
              <a:rPr lang="en-US" sz="2400" dirty="0"/>
              <a:t> d3)</a:t>
            </a:r>
          </a:p>
        </p:txBody>
      </p:sp>
      <p:sp>
        <p:nvSpPr>
          <p:cNvPr id="3" name="Slide Number Placeholder 2"/>
          <p:cNvSpPr>
            <a:spLocks noGrp="1"/>
          </p:cNvSpPr>
          <p:nvPr>
            <p:ph type="sldNum" sz="quarter" idx="12"/>
          </p:nvPr>
        </p:nvSpPr>
        <p:spPr/>
        <p:txBody>
          <a:bodyPr/>
          <a:lstStyle/>
          <a:p>
            <a:fld id="{11ADFAE3-F0D9-439E-8967-594B4CDF255A}" type="slidenum">
              <a:rPr lang="en-US" smtClean="0"/>
              <a:t>8</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6668895"/>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1200329"/>
          </a:xfrm>
          <a:prstGeom prst="rect">
            <a:avLst/>
          </a:prstGeom>
          <a:noFill/>
        </p:spPr>
        <p:txBody>
          <a:bodyPr wrap="square" rtlCol="0">
            <a:spAutoFit/>
          </a:bodyPr>
          <a:lstStyle/>
          <a:p>
            <a:r>
              <a:rPr lang="en-US" sz="2400" dirty="0"/>
              <a:t>3. </a:t>
            </a:r>
            <a:r>
              <a:rPr lang="en-US" sz="2400" dirty="0" err="1"/>
              <a:t>Mục</a:t>
            </a:r>
            <a:r>
              <a:rPr lang="en-US" sz="2400" dirty="0"/>
              <a:t> </a:t>
            </a:r>
            <a:r>
              <a:rPr lang="en-US" sz="2400" dirty="0" err="1"/>
              <a:t>tiêu</a:t>
            </a:r>
            <a:r>
              <a:rPr lang="en-US" sz="2400" dirty="0"/>
              <a:t> </a:t>
            </a:r>
            <a:r>
              <a:rPr lang="en-US" sz="2400" dirty="0" err="1"/>
              <a:t>đề</a:t>
            </a:r>
            <a:r>
              <a:rPr lang="en-US" sz="2400" dirty="0"/>
              <a:t> </a:t>
            </a:r>
            <a:r>
              <a:rPr lang="en-US" sz="2400" dirty="0" err="1"/>
              <a:t>tài</a:t>
            </a:r>
            <a:r>
              <a:rPr lang="en-US" sz="2400" dirty="0"/>
              <a:t>: (Report)</a:t>
            </a:r>
          </a:p>
          <a:p>
            <a:pPr marL="342900" indent="-342900">
              <a:buFontTx/>
              <a:buChar char="-"/>
            </a:pPr>
            <a:r>
              <a:rPr lang="en-US" sz="2400" dirty="0" err="1"/>
              <a:t>Rút</a:t>
            </a:r>
            <a:r>
              <a:rPr lang="en-US" sz="2400" dirty="0"/>
              <a:t> </a:t>
            </a:r>
            <a:r>
              <a:rPr lang="en-US" sz="2400" dirty="0" err="1"/>
              <a:t>ngắn</a:t>
            </a:r>
            <a:r>
              <a:rPr lang="en-US" sz="2400" dirty="0"/>
              <a:t> </a:t>
            </a:r>
            <a:r>
              <a:rPr lang="en-US" sz="2400" dirty="0" err="1"/>
              <a:t>thời</a:t>
            </a:r>
            <a:r>
              <a:rPr lang="en-US" sz="2400" dirty="0"/>
              <a:t> </a:t>
            </a:r>
            <a:r>
              <a:rPr lang="en-US" sz="2400" dirty="0" err="1"/>
              <a:t>gian</a:t>
            </a:r>
            <a:endParaRPr lang="en-US" sz="2400" dirty="0"/>
          </a:p>
          <a:p>
            <a:pPr marL="342900" indent="-342900">
              <a:buFontTx/>
              <a:buChar char="-"/>
            </a:pPr>
            <a:r>
              <a:rPr lang="en-US" sz="2400" dirty="0" err="1"/>
              <a:t>Mã</a:t>
            </a:r>
            <a:r>
              <a:rPr lang="en-US" sz="2400" dirty="0"/>
              <a:t> </a:t>
            </a:r>
            <a:r>
              <a:rPr lang="en-US" sz="2400" dirty="0" err="1"/>
              <a:t>nguồn</a:t>
            </a:r>
            <a:r>
              <a:rPr lang="en-US" sz="2400" dirty="0"/>
              <a:t> </a:t>
            </a:r>
            <a:r>
              <a:rPr lang="en-US" sz="2400" dirty="0" err="1"/>
              <a:t>mở</a:t>
            </a:r>
            <a:r>
              <a:rPr lang="en-US" sz="2400" dirty="0"/>
              <a:t> -&gt; </a:t>
            </a:r>
            <a:r>
              <a:rPr lang="en-US" sz="2400" dirty="0" err="1"/>
              <a:t>muốn</a:t>
            </a:r>
            <a:r>
              <a:rPr lang="en-US" sz="2400" dirty="0"/>
              <a:t> </a:t>
            </a:r>
            <a:r>
              <a:rPr lang="en-US" sz="2400" dirty="0" err="1"/>
              <a:t>đóng</a:t>
            </a:r>
            <a:r>
              <a:rPr lang="en-US" sz="2400" dirty="0"/>
              <a:t> </a:t>
            </a:r>
            <a:r>
              <a:rPr lang="en-US" sz="2400" dirty="0" err="1"/>
              <a:t>góp</a:t>
            </a: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9</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pic>
        <p:nvPicPr>
          <p:cNvPr id="2" name="Picture 1"/>
          <p:cNvPicPr>
            <a:picLocks noChangeAspect="1"/>
          </p:cNvPicPr>
          <p:nvPr/>
        </p:nvPicPr>
        <p:blipFill>
          <a:blip r:embed="rId3"/>
          <a:stretch>
            <a:fillRect/>
          </a:stretch>
        </p:blipFill>
        <p:spPr>
          <a:xfrm>
            <a:off x="-4566066" y="2961837"/>
            <a:ext cx="11296976" cy="5255186"/>
          </a:xfrm>
          <a:prstGeom prst="rect">
            <a:avLst/>
          </a:prstGeom>
        </p:spPr>
      </p:pic>
      <p:pic>
        <p:nvPicPr>
          <p:cNvPr id="4" name="Picture 3"/>
          <p:cNvPicPr>
            <a:picLocks noChangeAspect="1"/>
          </p:cNvPicPr>
          <p:nvPr/>
        </p:nvPicPr>
        <p:blipFill>
          <a:blip r:embed="rId4"/>
          <a:stretch>
            <a:fillRect/>
          </a:stretch>
        </p:blipFill>
        <p:spPr>
          <a:xfrm>
            <a:off x="-5768223" y="2734902"/>
            <a:ext cx="11536446" cy="5126358"/>
          </a:xfrm>
          <a:prstGeom prst="rect">
            <a:avLst/>
          </a:prstGeom>
        </p:spPr>
      </p:pic>
    </p:spTree>
    <p:extLst>
      <p:ext uri="{BB962C8B-B14F-4D97-AF65-F5344CB8AC3E}">
        <p14:creationId xmlns:p14="http://schemas.microsoft.com/office/powerpoint/2010/main" val="1439978443"/>
      </p:ext>
    </p:extLst>
  </p:cSld>
  <p:clrMapOvr>
    <a:masterClrMapping/>
  </p:clrMapOvr>
  <p:transition spd="med">
    <p:pull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2668</Words>
  <Application>Microsoft Office PowerPoint</Application>
  <PresentationFormat>Widescreen</PresentationFormat>
  <Paragraphs>287</Paragraphs>
  <Slides>34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Roboto</vt:lpstr>
      <vt:lpstr>Times New Roman</vt:lpstr>
      <vt:lpstr>Wingdings</vt:lpstr>
      <vt:lpstr>Office Theme</vt:lpstr>
      <vt:lpstr>Trực quan dữ liệu với C9js</vt:lpstr>
      <vt:lpstr>Outline</vt:lpstr>
      <vt:lpstr>Outline</vt:lpstr>
      <vt:lpstr>Động cơ nghiên cứu</vt:lpstr>
      <vt:lpstr>PowerPoint Presentation</vt:lpstr>
      <vt:lpstr>Bối cảnh thực tại và nhu cầu</vt:lpstr>
      <vt:lpstr>Bối cảnh thực tại và nhu cầu</vt:lpstr>
      <vt:lpstr>PowerPoint Presentation</vt:lpstr>
      <vt:lpstr>PowerPoint Presentation</vt:lpstr>
      <vt:lpstr>    Phương pháp đề xuất</vt:lpstr>
      <vt:lpstr>Bài toán đặt ra</vt:lpstr>
      <vt:lpstr>Bài toán đặt ra</vt:lpstr>
      <vt:lpstr>Bài toán đặt ra</vt:lpstr>
      <vt:lpstr>Bài toán đặt ra</vt:lpstr>
      <vt:lpstr>Bài toán đặt ra</vt:lpstr>
      <vt:lpstr>Quá trình hiện thực</vt:lpstr>
      <vt:lpstr>Bài toán đặt ra</vt:lpstr>
      <vt:lpstr>Đánh giá</vt:lpstr>
      <vt:lpstr>Hướng giải quyết và hiện thực</vt:lpstr>
      <vt:lpstr>Quá trình hiện thực</vt:lpstr>
      <vt:lpstr>Quá trình hiện thực</vt:lpstr>
      <vt:lpstr>Quá trình hiện thực</vt:lpstr>
      <vt:lpstr>Quá trình phát triển ( Development )</vt:lpstr>
      <vt:lpstr>Quá trình phát triển ( Development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Đánh giá và so sánh</vt:lpstr>
      <vt:lpstr>Tổng kết</vt:lpstr>
      <vt:lpstr>Thank you for your attention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Trực quan dữ liệu với C9js</dc:title>
  <dc:creator>Thanh Cong</dc:creator>
  <cp:lastModifiedBy>huy</cp:lastModifiedBy>
  <cp:revision>142</cp:revision>
  <dcterms:created xsi:type="dcterms:W3CDTF">2016-10-23T13:55:31Z</dcterms:created>
  <dcterms:modified xsi:type="dcterms:W3CDTF">2016-12-21T13:39:01Z</dcterms:modified>
</cp:coreProperties>
</file>