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7" r:id="rId2"/>
    <p:sldId id="330" r:id="rId3"/>
    <p:sldId id="322" r:id="rId4"/>
    <p:sldId id="326" r:id="rId5"/>
    <p:sldId id="327" r:id="rId6"/>
    <p:sldId id="328" r:id="rId7"/>
    <p:sldId id="331" r:id="rId8"/>
    <p:sldId id="316" r:id="rId9"/>
    <p:sldId id="317" r:id="rId10"/>
    <p:sldId id="333" r:id="rId11"/>
    <p:sldId id="335" r:id="rId12"/>
    <p:sldId id="279" r:id="rId13"/>
    <p:sldId id="304" r:id="rId14"/>
    <p:sldId id="305" r:id="rId15"/>
    <p:sldId id="280" r:id="rId16"/>
    <p:sldId id="336" r:id="rId17"/>
    <p:sldId id="307" r:id="rId18"/>
    <p:sldId id="293" r:id="rId19"/>
    <p:sldId id="308" r:id="rId20"/>
    <p:sldId id="338" r:id="rId21"/>
    <p:sldId id="337"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1B5"/>
    <a:srgbClr val="009688"/>
    <a:srgbClr val="F44336"/>
    <a:srgbClr val="FF57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246" autoAdjust="0"/>
  </p:normalViewPr>
  <p:slideViewPr>
    <p:cSldViewPr snapToGrid="0">
      <p:cViewPr varScale="1">
        <p:scale>
          <a:sx n="57" d="100"/>
          <a:sy n="57" d="100"/>
        </p:scale>
        <p:origin x="61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1"/>
              </a:solidFill>
              <a:ln>
                <a:solidFill>
                  <a:schemeClr val="accent1">
                    <a:alpha val="96000"/>
                  </a:schemeClr>
                </a:solidFill>
              </a:ln>
              <a:effectLst/>
            </c:spPr>
            <c:extLst>
              <c:ext xmlns:c16="http://schemas.microsoft.com/office/drawing/2014/chart" uri="{C3380CC4-5D6E-409C-BE32-E72D297353CC}">
                <c16:uniqueId val="{00000003-BCA1-40D5-9D72-DB7DDDC36399}"/>
              </c:ext>
            </c:extLst>
          </c:dPt>
          <c:cat>
            <c:strRef>
              <c:f>Sheet1!$A$2:$A$3</c:f>
              <c:strCache>
                <c:ptCount val="2"/>
                <c:pt idx="0">
                  <c:v>Pinterest</c:v>
                </c:pt>
                <c:pt idx="1">
                  <c:v>Online Magazine</c:v>
                </c:pt>
              </c:strCache>
            </c:strRef>
          </c:cat>
          <c:val>
            <c:numRef>
              <c:f>Sheet1!$B$2:$B$3</c:f>
              <c:numCache>
                <c:formatCode>General</c:formatCode>
                <c:ptCount val="2"/>
                <c:pt idx="0">
                  <c:v>87</c:v>
                </c:pt>
                <c:pt idx="1">
                  <c:v>94</c:v>
                </c:pt>
              </c:numCache>
            </c:numRef>
          </c:val>
          <c:extLst>
            <c:ext xmlns:c16="http://schemas.microsoft.com/office/drawing/2014/chart" uri="{C3380CC4-5D6E-409C-BE32-E72D297353CC}">
              <c16:uniqueId val="{00000000-BCA1-40D5-9D72-DB7DDDC36399}"/>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Pinterest</c:v>
                </c:pt>
                <c:pt idx="1">
                  <c:v>Online Magazine</c:v>
                </c:pt>
              </c:strCache>
            </c:strRef>
          </c:cat>
          <c:val>
            <c:numRef>
              <c:f>Sheet1!$C$2:$C$3</c:f>
              <c:numCache>
                <c:formatCode>General</c:formatCode>
                <c:ptCount val="2"/>
                <c:pt idx="0">
                  <c:v>13</c:v>
                </c:pt>
                <c:pt idx="1">
                  <c:v>6</c:v>
                </c:pt>
              </c:numCache>
            </c:numRef>
          </c:val>
          <c:extLst>
            <c:ext xmlns:c16="http://schemas.microsoft.com/office/drawing/2014/chart" uri="{C3380CC4-5D6E-409C-BE32-E72D297353CC}">
              <c16:uniqueId val="{00000001-BCA1-40D5-9D72-DB7DDDC36399}"/>
            </c:ext>
          </c:extLst>
        </c:ser>
        <c:dLbls>
          <c:showLegendKey val="0"/>
          <c:showVal val="0"/>
          <c:showCatName val="0"/>
          <c:showSerName val="0"/>
          <c:showPercent val="0"/>
          <c:showBubbleSize val="0"/>
        </c:dLbls>
        <c:gapWidth val="100"/>
        <c:overlap val="100"/>
        <c:axId val="345887487"/>
        <c:axId val="257065311"/>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cat>
                  <c:strRef>
                    <c:extLst>
                      <c:ext uri="{02D57815-91ED-43cb-92C2-25804820EDAC}">
                        <c15:formulaRef>
                          <c15:sqref>Sheet1!$A$2:$A$3</c15:sqref>
                        </c15:formulaRef>
                      </c:ext>
                    </c:extLst>
                    <c:strCache>
                      <c:ptCount val="2"/>
                      <c:pt idx="0">
                        <c:v>Pinterest</c:v>
                      </c:pt>
                      <c:pt idx="1">
                        <c:v>Online Magazine</c:v>
                      </c:pt>
                    </c:strCache>
                  </c:strRef>
                </c:cat>
                <c:val>
                  <c:numRef>
                    <c:extLst>
                      <c:ext uri="{02D57815-91ED-43cb-92C2-25804820EDAC}">
                        <c15:formulaRef>
                          <c15:sqref>Sheet1!$D$2:$D$3</c15:sqref>
                        </c15:formulaRef>
                      </c:ext>
                    </c:extLst>
                    <c:numCache>
                      <c:formatCode>General</c:formatCode>
                      <c:ptCount val="2"/>
                    </c:numCache>
                  </c:numRef>
                </c:val>
                <c:extLst>
                  <c:ext xmlns:c16="http://schemas.microsoft.com/office/drawing/2014/chart" uri="{C3380CC4-5D6E-409C-BE32-E72D297353CC}">
                    <c16:uniqueId val="{00000002-BCA1-40D5-9D72-DB7DDDC36399}"/>
                  </c:ext>
                </c:extLst>
              </c15:ser>
            </c15:filteredBarSeries>
          </c:ext>
        </c:extLst>
      </c:barChart>
      <c:catAx>
        <c:axId val="345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7065311"/>
        <c:crosses val="autoZero"/>
        <c:auto val="1"/>
        <c:lblAlgn val="ctr"/>
        <c:lblOffset val="100"/>
        <c:noMultiLvlLbl val="0"/>
      </c:catAx>
      <c:valAx>
        <c:axId val="257065311"/>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58874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32A5E2-4C70-43D4-8080-3325D88ED05B}" type="datetimeFigureOut">
              <a:rPr lang="en-US" smtClean="0"/>
              <a:t>12/22/2016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FB38E-2CD6-44CE-A4F9-7060AA01DB0E}" type="slidenum">
              <a:rPr lang="en-US" smtClean="0"/>
              <a:t>‹#›</a:t>
            </a:fld>
            <a:endParaRPr lang="en-US"/>
          </a:p>
        </p:txBody>
      </p:sp>
    </p:spTree>
    <p:extLst>
      <p:ext uri="{BB962C8B-B14F-4D97-AF65-F5344CB8AC3E}">
        <p14:creationId xmlns:p14="http://schemas.microsoft.com/office/powerpoint/2010/main" val="24243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B4196-AB69-40CA-BE87-A0E8C39B2A89}" type="datetimeFigureOut">
              <a:rPr lang="en-US" smtClean="0"/>
              <a:t>12/22/2016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4A039-19AD-4DF5-B634-06BC8790B25B}" type="slidenum">
              <a:rPr lang="en-US" smtClean="0"/>
              <a:t>‹#›</a:t>
            </a:fld>
            <a:endParaRPr lang="en-US"/>
          </a:p>
        </p:txBody>
      </p:sp>
    </p:spTree>
    <p:extLst>
      <p:ext uri="{BB962C8B-B14F-4D97-AF65-F5344CB8AC3E}">
        <p14:creationId xmlns:p14="http://schemas.microsoft.com/office/powerpoint/2010/main" val="13384182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t>
            </a:r>
            <a:r>
              <a:rPr lang="en-US" baseline="0" dirty="0" err="1"/>
              <a:t>ình</a:t>
            </a:r>
            <a:r>
              <a:rPr lang="en-US" baseline="0" dirty="0"/>
              <a:t> </a:t>
            </a:r>
            <a:r>
              <a:rPr lang="en-US" baseline="0" dirty="0" err="1"/>
              <a:t>ảnh</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giúp</a:t>
            </a:r>
            <a:r>
              <a:rPr lang="en-US" baseline="0" dirty="0"/>
              <a:t> </a:t>
            </a:r>
            <a:r>
              <a:rPr lang="en-US" baseline="0" dirty="0" err="1"/>
              <a:t>kích</a:t>
            </a:r>
            <a:r>
              <a:rPr lang="en-US" baseline="0" dirty="0"/>
              <a:t> </a:t>
            </a:r>
            <a:r>
              <a:rPr lang="en-US" baseline="0" dirty="0" err="1"/>
              <a:t>thích</a:t>
            </a:r>
            <a:r>
              <a:rPr lang="en-US" baseline="0" dirty="0"/>
              <a:t> </a:t>
            </a:r>
            <a:r>
              <a:rPr lang="en-US" baseline="0" dirty="0" err="1"/>
              <a:t>trí</a:t>
            </a:r>
            <a:r>
              <a:rPr lang="en-US" baseline="0" dirty="0"/>
              <a:t> </a:t>
            </a:r>
            <a:r>
              <a:rPr lang="en-US" baseline="0" dirty="0" err="1"/>
              <a:t>tò</a:t>
            </a:r>
            <a:r>
              <a:rPr lang="en-US" baseline="0" dirty="0"/>
              <a:t> </a:t>
            </a:r>
            <a:r>
              <a:rPr lang="en-US" baseline="0" dirty="0" err="1"/>
              <a:t>mò</a:t>
            </a:r>
            <a:r>
              <a:rPr lang="en-US" baseline="0" dirty="0"/>
              <a:t>, </a:t>
            </a:r>
            <a:r>
              <a:rPr lang="en-US" baseline="0" dirty="0" err="1"/>
              <a:t>tạo</a:t>
            </a:r>
            <a:r>
              <a:rPr lang="en-US" baseline="0" dirty="0"/>
              <a:t> </a:t>
            </a:r>
            <a:r>
              <a:rPr lang="en-US" baseline="0" dirty="0" err="1"/>
              <a:t>sự</a:t>
            </a:r>
            <a:r>
              <a:rPr lang="en-US" baseline="0" dirty="0"/>
              <a:t> </a:t>
            </a:r>
            <a:r>
              <a:rPr lang="en-US" baseline="0" dirty="0" err="1"/>
              <a:t>hứng</a:t>
            </a:r>
            <a:r>
              <a:rPr lang="en-US" baseline="0" dirty="0"/>
              <a:t> </a:t>
            </a:r>
            <a:r>
              <a:rPr lang="en-US" baseline="0" dirty="0" err="1"/>
              <a:t>thú</a:t>
            </a:r>
            <a:r>
              <a:rPr lang="en-US" baseline="0" dirty="0"/>
              <a:t>, </a:t>
            </a:r>
            <a:r>
              <a:rPr lang="en-US" baseline="0" dirty="0" err="1"/>
              <a:t>cảm</a:t>
            </a:r>
            <a:r>
              <a:rPr lang="en-US" baseline="0" dirty="0"/>
              <a:t> </a:t>
            </a:r>
            <a:r>
              <a:rPr lang="en-US" baseline="0" dirty="0" err="1"/>
              <a:t>xúc</a:t>
            </a:r>
            <a:r>
              <a:rPr lang="en-US" baseline="0" dirty="0"/>
              <a:t> </a:t>
            </a:r>
            <a:r>
              <a:rPr lang="en-US" baseline="0" dirty="0" err="1"/>
              <a:t>cho</a:t>
            </a:r>
            <a:r>
              <a:rPr lang="en-US" baseline="0" dirty="0"/>
              <a:t> </a:t>
            </a:r>
            <a:r>
              <a:rPr lang="en-US" baseline="0" dirty="0" err="1"/>
              <a:t>người</a:t>
            </a:r>
            <a:r>
              <a:rPr lang="en-US" baseline="0" dirty="0"/>
              <a:t> </a:t>
            </a:r>
            <a:r>
              <a:rPr lang="en-US" baseline="0" dirty="0" err="1"/>
              <a:t>xem</a:t>
            </a:r>
            <a:r>
              <a:rPr lang="en-US" baseline="0" dirty="0"/>
              <a:t>. </a:t>
            </a:r>
            <a:r>
              <a:rPr lang="en-US" baseline="0" dirty="0" err="1"/>
              <a:t>Ngoài</a:t>
            </a:r>
            <a:r>
              <a:rPr lang="en-US" baseline="0" dirty="0"/>
              <a:t> </a:t>
            </a:r>
            <a:r>
              <a:rPr lang="en-US" baseline="0" dirty="0" err="1"/>
              <a:t>ra</a:t>
            </a:r>
            <a:r>
              <a:rPr lang="en-US" baseline="0" dirty="0"/>
              <a:t> </a:t>
            </a:r>
            <a:r>
              <a:rPr lang="en-US" baseline="0" dirty="0" err="1"/>
              <a:t>hình</a:t>
            </a:r>
            <a:r>
              <a:rPr lang="en-US" baseline="0" dirty="0"/>
              <a:t> </a:t>
            </a:r>
            <a:r>
              <a:rPr lang="en-US" baseline="0" dirty="0" err="1"/>
              <a:t>ảnh</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còn</a:t>
            </a:r>
            <a:r>
              <a:rPr lang="en-US" baseline="0" dirty="0"/>
              <a:t> </a:t>
            </a:r>
            <a:r>
              <a:rPr lang="en-US" baseline="0" dirty="0" err="1"/>
              <a:t>giúp</a:t>
            </a:r>
            <a:r>
              <a:rPr lang="en-US" baseline="0" dirty="0"/>
              <a:t> </a:t>
            </a:r>
            <a:r>
              <a:rPr lang="en-US" baseline="0" dirty="0" err="1"/>
              <a:t>khắc</a:t>
            </a:r>
            <a:r>
              <a:rPr lang="en-US" baseline="0" dirty="0"/>
              <a:t> </a:t>
            </a:r>
            <a:r>
              <a:rPr lang="en-US" baseline="0" dirty="0" err="1"/>
              <a:t>sâu</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hơn</a:t>
            </a:r>
            <a:r>
              <a:rPr lang="en-US" baseline="0" dirty="0"/>
              <a:t> so </a:t>
            </a:r>
            <a:r>
              <a:rPr lang="en-US" baseline="0" dirty="0" err="1"/>
              <a:t>với</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đơn</a:t>
            </a:r>
            <a:r>
              <a:rPr lang="en-US" baseline="0" dirty="0"/>
              <a:t> </a:t>
            </a:r>
            <a:r>
              <a:rPr lang="en-US" baseline="0" dirty="0" err="1"/>
              <a:t>thuần</a:t>
            </a:r>
            <a:r>
              <a:rPr lang="en-US" baseline="0" dirty="0"/>
              <a:t>. Do </a:t>
            </a:r>
            <a:r>
              <a:rPr lang="en-US" baseline="0" dirty="0" err="1"/>
              <a:t>đó</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hình</a:t>
            </a:r>
            <a:r>
              <a:rPr lang="en-US" baseline="0" dirty="0"/>
              <a:t> </a:t>
            </a:r>
            <a:r>
              <a:rPr lang="en-US" baseline="0" dirty="0" err="1"/>
              <a:t>ảnh</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có</a:t>
            </a:r>
            <a:r>
              <a:rPr lang="en-US" baseline="0" dirty="0"/>
              <a:t> </a:t>
            </a:r>
            <a:r>
              <a:rPr lang="en-US" baseline="0" dirty="0" err="1"/>
              <a:t>vai</a:t>
            </a:r>
            <a:r>
              <a:rPr lang="en-US" baseline="0" dirty="0"/>
              <a:t> </a:t>
            </a:r>
            <a:r>
              <a:rPr lang="en-US" baseline="0" dirty="0" err="1"/>
              <a:t>trò</a:t>
            </a:r>
            <a:r>
              <a:rPr lang="en-US" baseline="0" dirty="0"/>
              <a:t> </a:t>
            </a:r>
            <a:r>
              <a:rPr lang="en-US" baseline="0" dirty="0" err="1"/>
              <a:t>quan</a:t>
            </a:r>
            <a:r>
              <a:rPr lang="en-US" baseline="0" dirty="0"/>
              <a:t> </a:t>
            </a:r>
            <a:r>
              <a:rPr lang="en-US" baseline="0" dirty="0" err="1"/>
              <a:t>trọng</a:t>
            </a:r>
            <a:r>
              <a:rPr lang="en-US" baseline="0" dirty="0"/>
              <a:t> </a:t>
            </a:r>
            <a:r>
              <a:rPr lang="en-US" baseline="0" dirty="0" err="1"/>
              <a:t>trong</a:t>
            </a:r>
            <a:r>
              <a:rPr lang="en-US" baseline="0" dirty="0"/>
              <a:t> </a:t>
            </a:r>
            <a:r>
              <a:rPr lang="en-US" baseline="0" dirty="0" err="1"/>
              <a:t>việc</a:t>
            </a:r>
            <a:r>
              <a:rPr lang="en-US" baseline="0" dirty="0"/>
              <a:t> </a:t>
            </a:r>
            <a:r>
              <a:rPr lang="en-US" baseline="0" dirty="0" err="1"/>
              <a:t>truyền</a:t>
            </a:r>
            <a:r>
              <a:rPr lang="en-US" baseline="0" dirty="0"/>
              <a:t> </a:t>
            </a:r>
            <a:r>
              <a:rPr lang="en-US" baseline="0" dirty="0" err="1"/>
              <a:t>tải</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giúp</a:t>
            </a:r>
            <a:r>
              <a:rPr lang="en-US" baseline="0" dirty="0"/>
              <a:t> </a:t>
            </a:r>
            <a:r>
              <a:rPr lang="en-US" baseline="0" dirty="0" err="1"/>
              <a:t>người</a:t>
            </a:r>
            <a:r>
              <a:rPr lang="en-US" baseline="0" dirty="0"/>
              <a:t> </a:t>
            </a:r>
            <a:r>
              <a:rPr lang="en-US" baseline="0" dirty="0" err="1"/>
              <a:t>xem</a:t>
            </a:r>
            <a:r>
              <a:rPr lang="en-US" baseline="0" dirty="0"/>
              <a:t> </a:t>
            </a:r>
            <a:r>
              <a:rPr lang="en-US" baseline="0" dirty="0" err="1"/>
              <a:t>dễ</a:t>
            </a:r>
            <a:r>
              <a:rPr lang="en-US" baseline="0" dirty="0"/>
              <a:t> </a:t>
            </a:r>
            <a:r>
              <a:rPr lang="en-US" baseline="0" dirty="0" err="1"/>
              <a:t>dàng</a:t>
            </a:r>
            <a:r>
              <a:rPr lang="en-US" baseline="0" dirty="0"/>
              <a:t> </a:t>
            </a:r>
            <a:r>
              <a:rPr lang="en-US" baseline="0" dirty="0" err="1"/>
              <a:t>tiếp</a:t>
            </a:r>
            <a:r>
              <a:rPr lang="en-US" baseline="0" dirty="0"/>
              <a:t> </a:t>
            </a:r>
            <a:r>
              <a:rPr lang="en-US" baseline="0" dirty="0" err="1"/>
              <a:t>thu</a:t>
            </a:r>
            <a:r>
              <a:rPr lang="en-US" baseline="0" dirty="0"/>
              <a:t> </a:t>
            </a:r>
            <a:r>
              <a:rPr lang="en-US" baseline="0" dirty="0" err="1"/>
              <a:t>và</a:t>
            </a:r>
            <a:r>
              <a:rPr lang="en-US" baseline="0" dirty="0"/>
              <a:t> </a:t>
            </a:r>
            <a:r>
              <a:rPr lang="en-US" baseline="0" dirty="0" err="1"/>
              <a:t>hiểu</a:t>
            </a:r>
            <a:r>
              <a:rPr lang="en-US" baseline="0" dirty="0"/>
              <a:t> </a:t>
            </a:r>
            <a:r>
              <a:rPr lang="en-US" baseline="0" dirty="0" err="1"/>
              <a:t>được</a:t>
            </a:r>
            <a:r>
              <a:rPr lang="en-US" baseline="0" dirty="0"/>
              <a:t> </a:t>
            </a:r>
            <a:r>
              <a:rPr lang="en-US" baseline="0" dirty="0" err="1"/>
              <a:t>nội</a:t>
            </a:r>
            <a:r>
              <a:rPr lang="en-US" baseline="0" dirty="0"/>
              <a:t> dung. =&gt; </a:t>
            </a:r>
            <a:r>
              <a:rPr lang="en-US" baseline="0" dirty="0" err="1"/>
              <a:t>Ví</a:t>
            </a:r>
            <a:r>
              <a:rPr lang="en-US" baseline="0" dirty="0"/>
              <a:t> </a:t>
            </a:r>
            <a:r>
              <a:rPr lang="en-US" baseline="0" dirty="0" err="1"/>
              <a:t>dụ</a:t>
            </a:r>
            <a:r>
              <a:rPr lang="en-US" baseline="0" dirty="0"/>
              <a:t> slide 6</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5</a:t>
            </a:fld>
            <a:endParaRPr lang="en-US"/>
          </a:p>
        </p:txBody>
      </p:sp>
    </p:spTree>
    <p:extLst>
      <p:ext uri="{BB962C8B-B14F-4D97-AF65-F5344CB8AC3E}">
        <p14:creationId xmlns:p14="http://schemas.microsoft.com/office/powerpoint/2010/main" val="4213532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17</a:t>
            </a:fld>
            <a:endParaRPr lang="en-US"/>
          </a:p>
        </p:txBody>
      </p:sp>
    </p:spTree>
    <p:extLst>
      <p:ext uri="{BB962C8B-B14F-4D97-AF65-F5344CB8AC3E}">
        <p14:creationId xmlns:p14="http://schemas.microsoft.com/office/powerpoint/2010/main" val="234548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dirty="0"/>
              <a:t>Ư</a:t>
            </a:r>
            <a:r>
              <a:rPr lang="en-US" dirty="0"/>
              <a:t>u:</a:t>
            </a:r>
          </a:p>
          <a:p>
            <a:pPr lvl="1"/>
            <a:r>
              <a:rPr lang="en-US" dirty="0"/>
              <a:t>T</a:t>
            </a:r>
            <a:r>
              <a:rPr lang="vi-VN" dirty="0"/>
              <a:t>hư viện được phân phối qua nhiều kênh phổ biến như </a:t>
            </a:r>
            <a:r>
              <a:rPr lang="vi-VN" i="1" dirty="0"/>
              <a:t>npm, bower, GitHub</a:t>
            </a:r>
            <a:r>
              <a:rPr lang="vi-VN" dirty="0"/>
              <a:t>.</a:t>
            </a:r>
            <a:br>
              <a:rPr lang="vi-VN" dirty="0"/>
            </a:br>
            <a:r>
              <a:rPr lang="vi-VN" dirty="0"/>
              <a:t> Hỗ trợ trực quan trên nhiều loại dữ liệu và các đối tượng khác nhau như Chart</a:t>
            </a:r>
            <a:br>
              <a:rPr lang="vi-VN" dirty="0"/>
            </a:br>
            <a:r>
              <a:rPr lang="vi-VN" dirty="0"/>
              <a:t>và Map.</a:t>
            </a:r>
            <a:br>
              <a:rPr lang="vi-VN" dirty="0"/>
            </a:br>
            <a:r>
              <a:rPr lang="vi-VN" dirty="0"/>
              <a:t> Có các tính năng riêng biệt, tạo sự thoải mái và tiện lợi cho các lập trình viên</a:t>
            </a:r>
            <a:br>
              <a:rPr lang="vi-VN" dirty="0"/>
            </a:br>
            <a:r>
              <a:rPr lang="vi-VN" dirty="0"/>
              <a:t>sử dụng thư viện.</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19</a:t>
            </a:fld>
            <a:endParaRPr lang="en-US"/>
          </a:p>
        </p:txBody>
      </p:sp>
    </p:spTree>
    <p:extLst>
      <p:ext uri="{BB962C8B-B14F-4D97-AF65-F5344CB8AC3E}">
        <p14:creationId xmlns:p14="http://schemas.microsoft.com/office/powerpoint/2010/main" val="433006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Nh</a:t>
            </a:r>
            <a:r>
              <a:rPr lang="vi-VN" dirty="0"/>
              <a:t>ư</a:t>
            </a:r>
            <a:r>
              <a:rPr lang="en-US" dirty="0" err="1"/>
              <a:t>ợc</a:t>
            </a:r>
            <a:r>
              <a:rPr lang="en-US" dirty="0"/>
              <a:t>:</a:t>
            </a:r>
          </a:p>
          <a:p>
            <a:r>
              <a:rPr lang="vi-VN" dirty="0"/>
              <a:t>Thành phần tương tác nằm chung với các thành phần Chart, Map nên việc</a:t>
            </a:r>
            <a:br>
              <a:rPr lang="vi-VN" dirty="0"/>
            </a:br>
            <a:r>
              <a:rPr lang="vi-VN" dirty="0"/>
              <a:t>quản lý tương tác giữa các thành phần khó khăn.</a:t>
            </a:r>
            <a:br>
              <a:rPr lang="vi-VN" dirty="0"/>
            </a:br>
            <a:r>
              <a:rPr lang="vi-VN" dirty="0"/>
              <a:t>Unit Testing hiện chỉ đạt khoảng 52%, chưa tạo được sự tin cậy đúng mức cho</a:t>
            </a:r>
            <a:br>
              <a:rPr lang="vi-VN" dirty="0"/>
            </a:br>
            <a:r>
              <a:rPr lang="vi-VN" dirty="0"/>
              <a:t>người dùng</a:t>
            </a:r>
            <a:br>
              <a:rPr lang="vi-VN" dirty="0"/>
            </a:br>
            <a:r>
              <a:rPr lang="vi-VN" dirty="0"/>
              <a:t>Hiện tại đối thành phần Chart chỉ hỗ trợ 5 loại chính, chưa đáp ứng được đủ</a:t>
            </a:r>
            <a:br>
              <a:rPr lang="vi-VN" dirty="0"/>
            </a:br>
            <a:r>
              <a:rPr lang="vi-VN" dirty="0"/>
              <a:t>nhu cầu người dùng.</a:t>
            </a:r>
            <a:br>
              <a:rPr lang="vi-VN" dirty="0"/>
            </a:br>
            <a:r>
              <a:rPr lang="vi-VN" dirty="0"/>
              <a:t> Thành phần Map hiện tại khá rắc rối cho người dùng ban đầu nếu không tìm</a:t>
            </a:r>
            <a:br>
              <a:rPr lang="vi-VN" dirty="0"/>
            </a:br>
            <a:r>
              <a:rPr lang="vi-VN" dirty="0"/>
              <a:t>hiểu kỹ thư viện C9js.</a:t>
            </a:r>
            <a:br>
              <a:rPr lang="vi-VN" dirty="0"/>
            </a:br>
            <a:r>
              <a:rPr lang="vi-VN" dirty="0"/>
              <a:t> Chưa cập nhật đủ tài liệu hướng dẫn về thư viện trên trang chủ C9js.</a:t>
            </a:r>
            <a:br>
              <a:rPr lang="vi-VN" dirty="0"/>
            </a:br>
            <a:br>
              <a:rPr lang="vi-VN" dirty="0"/>
            </a:b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20</a:t>
            </a:fld>
            <a:endParaRPr lang="en-US"/>
          </a:p>
        </p:txBody>
      </p:sp>
    </p:spTree>
    <p:extLst>
      <p:ext uri="{BB962C8B-B14F-4D97-AF65-F5344CB8AC3E}">
        <p14:creationId xmlns:p14="http://schemas.microsoft.com/office/powerpoint/2010/main" val="1693490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21</a:t>
            </a:fld>
            <a:endParaRPr lang="en-US"/>
          </a:p>
        </p:txBody>
      </p:sp>
    </p:spTree>
    <p:extLst>
      <p:ext uri="{BB962C8B-B14F-4D97-AF65-F5344CB8AC3E}">
        <p14:creationId xmlns:p14="http://schemas.microsoft.com/office/powerpoint/2010/main" val="2709493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22</a:t>
            </a:fld>
            <a:endParaRPr lang="en-US"/>
          </a:p>
        </p:txBody>
      </p:sp>
    </p:spTree>
    <p:extLst>
      <p:ext uri="{BB962C8B-B14F-4D97-AF65-F5344CB8AC3E}">
        <p14:creationId xmlns:p14="http://schemas.microsoft.com/office/powerpoint/2010/main" val="392580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87% người dùng Pinterest đã mua sản phẩm thông qua trang mạng xã hội này</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Số người đọc các bài báo có hình ảnh cao hơn các bài không có hình ảnh tới 94%</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3.5 tỷ bức ảnh trên Instagram được thích mỗi ngày</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8 tỷ lượt xem video trên Facebook mỗi ngày</a:t>
            </a:r>
          </a:p>
          <a:p>
            <a:pPr fontAlgn="base"/>
            <a:r>
              <a:rPr lang="vi-VN" sz="1200" b="0" i="0" kern="1200" dirty="0">
                <a:solidFill>
                  <a:schemeClr val="tx1"/>
                </a:solidFill>
                <a:effectLst/>
                <a:latin typeface="+mn-lt"/>
                <a:ea typeface="+mn-ea"/>
                <a:cs typeface="+mn-cs"/>
              </a:rPr>
              <a:t>Hình ảnh truyền tải thông điệp nhanh. Bộ não của chúng ta “bắt” những nội dung hình ảnh tính theo giây. Trong trường hợp nội dung trình bày dưới dạng chữ, bạn sẽ phải mất thời gian để đọc.</a:t>
            </a:r>
            <a:endParaRPr lang="en-US" sz="1200" b="0" i="0" kern="1200" dirty="0">
              <a:solidFill>
                <a:schemeClr val="tx1"/>
              </a:solidFill>
              <a:effectLst/>
              <a:latin typeface="+mn-lt"/>
              <a:ea typeface="+mn-ea"/>
              <a:cs typeface="+mn-cs"/>
            </a:endParaRPr>
          </a:p>
          <a:p>
            <a:endParaRPr lang="en-US" baseline="0" dirty="0"/>
          </a:p>
          <a:p>
            <a:r>
              <a:rPr lang="en-US" baseline="0" dirty="0" err="1"/>
              <a:t>Ngày</a:t>
            </a:r>
            <a:r>
              <a:rPr lang="en-US" baseline="0" dirty="0"/>
              <a:t> nay </a:t>
            </a:r>
            <a:r>
              <a:rPr lang="en-US" baseline="0" dirty="0" err="1"/>
              <a:t>khối</a:t>
            </a:r>
            <a:r>
              <a:rPr lang="en-US" baseline="0" dirty="0"/>
              <a:t> </a:t>
            </a:r>
            <a:r>
              <a:rPr lang="en-US" baseline="0" dirty="0" err="1"/>
              <a:t>lượng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trong</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dự</a:t>
            </a:r>
            <a:r>
              <a:rPr lang="en-US" baseline="0" dirty="0"/>
              <a:t> </a:t>
            </a:r>
            <a:r>
              <a:rPr lang="en-US" baseline="0" dirty="0" err="1"/>
              <a:t>án</a:t>
            </a:r>
            <a:r>
              <a:rPr lang="en-US" baseline="0" dirty="0"/>
              <a:t> </a:t>
            </a:r>
            <a:r>
              <a:rPr lang="en-US" baseline="0" dirty="0" err="1"/>
              <a:t>với</a:t>
            </a:r>
            <a:r>
              <a:rPr lang="en-US" baseline="0" dirty="0"/>
              <a:t> </a:t>
            </a:r>
            <a:r>
              <a:rPr lang="en-US" baseline="0" dirty="0" err="1"/>
              <a:t>nhu</a:t>
            </a:r>
            <a:r>
              <a:rPr lang="en-US" baseline="0" dirty="0"/>
              <a:t> </a:t>
            </a:r>
            <a:r>
              <a:rPr lang="en-US" baseline="0" dirty="0" err="1"/>
              <a:t>cầu</a:t>
            </a:r>
            <a:r>
              <a:rPr lang="en-US" baseline="0" dirty="0"/>
              <a:t> chia </a:t>
            </a:r>
            <a:r>
              <a:rPr lang="en-US" baseline="0" dirty="0" err="1"/>
              <a:t>sẽ</a:t>
            </a:r>
            <a:r>
              <a:rPr lang="en-US" baseline="0" dirty="0"/>
              <a:t> </a:t>
            </a:r>
            <a:r>
              <a:rPr lang="en-US" baseline="0" dirty="0" err="1"/>
              <a:t>toàn</a:t>
            </a:r>
            <a:r>
              <a:rPr lang="en-US" baseline="0" dirty="0"/>
              <a:t> </a:t>
            </a:r>
            <a:r>
              <a:rPr lang="en-US" baseline="0" dirty="0" err="1"/>
              <a:t>cầu</a:t>
            </a:r>
            <a:r>
              <a:rPr lang="en-US" baseline="0" dirty="0"/>
              <a:t> </a:t>
            </a:r>
            <a:r>
              <a:rPr lang="en-US" baseline="0" dirty="0" err="1"/>
              <a:t>càng</a:t>
            </a:r>
            <a:r>
              <a:rPr lang="en-US" baseline="0" dirty="0"/>
              <a:t> </a:t>
            </a:r>
            <a:r>
              <a:rPr lang="en-US" baseline="0" dirty="0" err="1"/>
              <a:t>ngày</a:t>
            </a:r>
            <a:r>
              <a:rPr lang="en-US" baseline="0" dirty="0"/>
              <a:t> </a:t>
            </a:r>
            <a:r>
              <a:rPr lang="en-US" baseline="0" dirty="0" err="1"/>
              <a:t>càng</a:t>
            </a:r>
            <a:r>
              <a:rPr lang="en-US" baseline="0" dirty="0"/>
              <a:t> </a:t>
            </a:r>
            <a:r>
              <a:rPr lang="en-US" baseline="0" dirty="0" err="1"/>
              <a:t>lớn</a:t>
            </a:r>
            <a:r>
              <a:rPr lang="en-US" baseline="0" dirty="0"/>
              <a:t>: </a:t>
            </a:r>
            <a:r>
              <a:rPr lang="en-US" baseline="0" dirty="0" err="1"/>
              <a:t>facebook</a:t>
            </a:r>
            <a:r>
              <a:rPr lang="en-US" baseline="0" dirty="0"/>
              <a:t>, twitter, </a:t>
            </a:r>
            <a:r>
              <a:rPr lang="en-US" baseline="0" dirty="0" err="1"/>
              <a:t>instagram</a:t>
            </a:r>
            <a:r>
              <a:rPr lang="en-US" baseline="0" dirty="0"/>
              <a:t>,… =&gt; </a:t>
            </a:r>
            <a:r>
              <a:rPr lang="en-US" baseline="0" dirty="0" err="1"/>
              <a:t>cần</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trên</a:t>
            </a:r>
            <a:r>
              <a:rPr lang="en-US" baseline="0" dirty="0"/>
              <a:t> </a:t>
            </a:r>
            <a:r>
              <a:rPr lang="en-US" baseline="0" dirty="0" err="1"/>
              <a:t>nền</a:t>
            </a:r>
            <a:r>
              <a:rPr lang="en-US" baseline="0" dirty="0"/>
              <a:t> </a:t>
            </a:r>
            <a:r>
              <a:rPr lang="en-US" baseline="0" dirty="0" err="1"/>
              <a:t>tảng</a:t>
            </a:r>
            <a:r>
              <a:rPr lang="en-US" baseline="0" dirty="0"/>
              <a:t> web </a:t>
            </a:r>
            <a:r>
              <a:rPr lang="en-US" baseline="0" dirty="0" err="1"/>
              <a:t>để</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xử</a:t>
            </a:r>
            <a:r>
              <a:rPr lang="en-US" baseline="0" dirty="0"/>
              <a:t> </a:t>
            </a:r>
            <a:r>
              <a:rPr lang="en-US" baseline="0" dirty="0" err="1"/>
              <a:t>lí</a:t>
            </a:r>
            <a:r>
              <a:rPr lang="en-US" baseline="0" dirty="0"/>
              <a:t>, </a:t>
            </a:r>
            <a:r>
              <a:rPr lang="en-US" baseline="0" dirty="0" err="1"/>
              <a:t>cũng</a:t>
            </a:r>
            <a:r>
              <a:rPr lang="en-US" baseline="0" dirty="0"/>
              <a:t> </a:t>
            </a:r>
            <a:r>
              <a:rPr lang="en-US" baseline="0" dirty="0" err="1"/>
              <a:t>như</a:t>
            </a:r>
            <a:r>
              <a:rPr lang="en-US" baseline="0" dirty="0"/>
              <a:t> </a:t>
            </a:r>
            <a:r>
              <a:rPr lang="en-US" baseline="0" dirty="0" err="1"/>
              <a:t>tương</a:t>
            </a:r>
            <a:r>
              <a:rPr lang="en-US" baseline="0" dirty="0"/>
              <a:t> </a:t>
            </a:r>
            <a:r>
              <a:rPr lang="en-US" baseline="0" dirty="0" err="1"/>
              <a:t>tác</a:t>
            </a:r>
            <a:r>
              <a:rPr lang="en-US" baseline="0" dirty="0"/>
              <a:t>, </a:t>
            </a:r>
            <a:r>
              <a:rPr lang="en-US" baseline="0" dirty="0" err="1"/>
              <a:t>biễu</a:t>
            </a:r>
            <a:r>
              <a:rPr lang="en-US" baseline="0" dirty="0"/>
              <a:t> </a:t>
            </a:r>
            <a:r>
              <a:rPr lang="en-US" baseline="0" dirty="0" err="1"/>
              <a:t>diễn</a:t>
            </a:r>
            <a:r>
              <a:rPr lang="en-US" baseline="0" dirty="0"/>
              <a:t> </a:t>
            </a:r>
            <a:r>
              <a:rPr lang="en-US" baseline="0" dirty="0" err="1"/>
              <a:t>các</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lớn</a:t>
            </a:r>
            <a:r>
              <a:rPr lang="en-US" baseline="0" dirty="0"/>
              <a:t> </a:t>
            </a:r>
            <a:r>
              <a:rPr lang="en-US" baseline="0" dirty="0" err="1"/>
              <a:t>này</a:t>
            </a:r>
            <a:r>
              <a:rPr lang="en-US" baseline="0" dirty="0"/>
              <a:t>. </a:t>
            </a:r>
            <a:r>
              <a:rPr lang="en-US" baseline="0" dirty="0" err="1"/>
              <a:t>Hiện</a:t>
            </a:r>
            <a:r>
              <a:rPr lang="en-US" baseline="0" dirty="0"/>
              <a:t> </a:t>
            </a:r>
            <a:r>
              <a:rPr lang="en-US" baseline="0" dirty="0" err="1"/>
              <a:t>tại</a:t>
            </a:r>
            <a:r>
              <a:rPr lang="en-US" baseline="0" dirty="0"/>
              <a:t> </a:t>
            </a:r>
            <a:r>
              <a:rPr lang="en-US" baseline="0" dirty="0" err="1"/>
              <a:t>có</a:t>
            </a:r>
            <a:r>
              <a:rPr lang="en-US" baseline="0" dirty="0"/>
              <a:t> </a:t>
            </a:r>
            <a:r>
              <a:rPr lang="en-US" baseline="0" dirty="0" err="1"/>
              <a:t>rất</a:t>
            </a:r>
            <a:r>
              <a:rPr lang="en-US" baseline="0" dirty="0"/>
              <a:t> </a:t>
            </a:r>
            <a:r>
              <a:rPr lang="en-US" baseline="0" dirty="0" err="1"/>
              <a:t>nhiều</a:t>
            </a:r>
            <a:r>
              <a:rPr lang="en-US" baseline="0" dirty="0"/>
              <a:t> </a:t>
            </a:r>
            <a:r>
              <a:rPr lang="en-US" baseline="0" dirty="0" err="1"/>
              <a:t>thư</a:t>
            </a:r>
            <a:r>
              <a:rPr lang="en-US" baseline="0" dirty="0"/>
              <a:t> </a:t>
            </a:r>
            <a:r>
              <a:rPr lang="en-US" baseline="0" dirty="0" err="1"/>
              <a:t>viện</a:t>
            </a:r>
            <a:r>
              <a:rPr lang="en-US" baseline="0" dirty="0"/>
              <a:t>, framework </a:t>
            </a:r>
            <a:r>
              <a:rPr lang="en-US" baseline="0" dirty="0" err="1"/>
              <a:t>hỗ</a:t>
            </a:r>
            <a:r>
              <a:rPr lang="en-US" baseline="0" dirty="0"/>
              <a:t> </a:t>
            </a:r>
            <a:r>
              <a:rPr lang="en-US" baseline="0" dirty="0" err="1"/>
              <a:t>trợ</a:t>
            </a:r>
            <a:r>
              <a:rPr lang="en-US" baseline="0" dirty="0"/>
              <a:t> </a:t>
            </a:r>
            <a:r>
              <a:rPr lang="en-US" baseline="0" dirty="0" err="1"/>
              <a:t>cho</a:t>
            </a:r>
            <a:r>
              <a:rPr lang="en-US" baseline="0" dirty="0"/>
              <a:t> </a:t>
            </a:r>
            <a:r>
              <a:rPr lang="en-US" baseline="0" dirty="0" err="1"/>
              <a:t>nhu</a:t>
            </a:r>
            <a:r>
              <a:rPr lang="en-US" baseline="0" dirty="0"/>
              <a:t> </a:t>
            </a:r>
            <a:r>
              <a:rPr lang="en-US" baseline="0" dirty="0" err="1"/>
              <a:t>cầu</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hóa</a:t>
            </a:r>
            <a:r>
              <a:rPr lang="en-US" baseline="0" dirty="0"/>
              <a:t> </a:t>
            </a:r>
            <a:r>
              <a:rPr lang="en-US" baseline="0" dirty="0" err="1"/>
              <a:t>dữ</a:t>
            </a:r>
            <a:r>
              <a:rPr lang="en-US" baseline="0" dirty="0"/>
              <a:t> </a:t>
            </a:r>
            <a:r>
              <a:rPr lang="en-US" baseline="0" dirty="0" err="1"/>
              <a:t>liệu</a:t>
            </a:r>
            <a:r>
              <a:rPr lang="en-US" baseline="0" dirty="0"/>
              <a:t> =&gt; </a:t>
            </a:r>
            <a:r>
              <a:rPr lang="en-US" baseline="0" dirty="0" err="1"/>
              <a:t>một</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rất</a:t>
            </a:r>
            <a:r>
              <a:rPr lang="en-US" baseline="0" dirty="0"/>
              <a:t> </a:t>
            </a:r>
            <a:r>
              <a:rPr lang="en-US" baseline="0" dirty="0" err="1"/>
              <a:t>phổ</a:t>
            </a:r>
            <a:r>
              <a:rPr lang="en-US" baseline="0" dirty="0"/>
              <a:t> </a:t>
            </a:r>
            <a:r>
              <a:rPr lang="en-US" baseline="0" dirty="0" err="1"/>
              <a:t>biến</a:t>
            </a:r>
            <a:r>
              <a:rPr lang="en-US" baseline="0" dirty="0"/>
              <a:t> </a:t>
            </a:r>
            <a:r>
              <a:rPr lang="en-US" baseline="0" dirty="0" err="1"/>
              <a:t>là</a:t>
            </a:r>
            <a:r>
              <a:rPr lang="en-US" baseline="0" dirty="0"/>
              <a:t> D3.js =&gt; show video</a:t>
            </a:r>
            <a:endParaRPr lang="en-US" dirty="0"/>
          </a:p>
          <a:p>
            <a:pPr fontAlgn="base"/>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6</a:t>
            </a:fld>
            <a:endParaRPr lang="en-US"/>
          </a:p>
        </p:txBody>
      </p:sp>
    </p:spTree>
    <p:extLst>
      <p:ext uri="{BB962C8B-B14F-4D97-AF65-F5344CB8AC3E}">
        <p14:creationId xmlns:p14="http://schemas.microsoft.com/office/powerpoint/2010/main" val="318926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Câu</a:t>
            </a:r>
            <a:r>
              <a:rPr lang="en-US" dirty="0"/>
              <a:t> </a:t>
            </a:r>
            <a:r>
              <a:rPr lang="en-US" dirty="0" err="1"/>
              <a:t>dẫn</a:t>
            </a:r>
            <a:r>
              <a:rPr lang="en-US" dirty="0"/>
              <a:t>: </a:t>
            </a:r>
            <a:r>
              <a:rPr lang="en-US" dirty="0" err="1"/>
              <a:t>Nh</a:t>
            </a:r>
            <a:r>
              <a:rPr lang="vi-VN" dirty="0"/>
              <a:t>ư</a:t>
            </a:r>
            <a:r>
              <a:rPr lang="en-US" dirty="0"/>
              <a:t>ng </a:t>
            </a:r>
            <a:r>
              <a:rPr lang="en-US" dirty="0" err="1"/>
              <a:t>việc</a:t>
            </a:r>
            <a:r>
              <a:rPr lang="en-US" dirty="0"/>
              <a:t> </a:t>
            </a:r>
            <a:r>
              <a:rPr lang="en-US" dirty="0" err="1"/>
              <a:t>sử</a:t>
            </a:r>
            <a:r>
              <a:rPr lang="en-US" dirty="0"/>
              <a:t> </a:t>
            </a:r>
            <a:r>
              <a:rPr lang="en-US" dirty="0" err="1"/>
              <a:t>dụng</a:t>
            </a:r>
            <a:r>
              <a:rPr lang="en-US" dirty="0"/>
              <a:t> d3 -&gt; </a:t>
            </a:r>
            <a:r>
              <a:rPr lang="en-US" dirty="0" err="1"/>
              <a:t>hạn</a:t>
            </a:r>
            <a:r>
              <a:rPr lang="en-US" dirty="0"/>
              <a:t> </a:t>
            </a:r>
            <a:r>
              <a:rPr lang="en-US" dirty="0" err="1"/>
              <a:t>chế</a:t>
            </a:r>
            <a:r>
              <a:rPr lang="en-US" dirty="0"/>
              <a:t> </a:t>
            </a:r>
            <a:r>
              <a:rPr lang="en-US" dirty="0" err="1"/>
              <a:t>gì</a:t>
            </a:r>
            <a:r>
              <a:rPr lang="en-US" dirty="0"/>
              <a:t>? : </a:t>
            </a:r>
            <a:r>
              <a:rPr lang="en-US" dirty="0" err="1"/>
              <a:t>Tìm</a:t>
            </a:r>
            <a:r>
              <a:rPr lang="en-US" dirty="0"/>
              <a:t> </a:t>
            </a:r>
            <a:r>
              <a:rPr lang="en-US" dirty="0" err="1"/>
              <a:t>hiểu</a:t>
            </a:r>
            <a:r>
              <a:rPr lang="en-US" dirty="0"/>
              <a:t>, </a:t>
            </a:r>
            <a:r>
              <a:rPr lang="en-US" dirty="0" err="1"/>
              <a:t>tốn</a:t>
            </a:r>
            <a:r>
              <a:rPr lang="en-US" dirty="0"/>
              <a:t> </a:t>
            </a:r>
            <a:r>
              <a:rPr lang="en-US" dirty="0" err="1"/>
              <a:t>thời</a:t>
            </a:r>
            <a:r>
              <a:rPr lang="en-US" dirty="0"/>
              <a:t> </a:t>
            </a:r>
            <a:r>
              <a:rPr lang="en-US" dirty="0" err="1"/>
              <a:t>gian</a:t>
            </a:r>
            <a:r>
              <a:rPr lang="en-US" dirty="0"/>
              <a:t>,.. -&gt; </a:t>
            </a:r>
            <a:r>
              <a:rPr lang="en-US" dirty="0" err="1"/>
              <a:t>Hiện</a:t>
            </a:r>
            <a:r>
              <a:rPr lang="en-US" dirty="0"/>
              <a:t> nay </a:t>
            </a:r>
            <a:r>
              <a:rPr lang="en-US" dirty="0" err="1"/>
              <a:t>đã</a:t>
            </a:r>
            <a:r>
              <a:rPr lang="en-US" dirty="0"/>
              <a:t> </a:t>
            </a:r>
            <a:r>
              <a:rPr lang="en-US" dirty="0" err="1"/>
              <a:t>có</a:t>
            </a:r>
            <a:r>
              <a:rPr lang="en-US" dirty="0"/>
              <a:t> </a:t>
            </a:r>
            <a:r>
              <a:rPr lang="en-US" dirty="0" err="1"/>
              <a:t>những</a:t>
            </a:r>
            <a:r>
              <a:rPr lang="en-US" dirty="0"/>
              <a:t> </a:t>
            </a:r>
            <a:r>
              <a:rPr lang="en-US" dirty="0" err="1"/>
              <a:t>công</a:t>
            </a:r>
            <a:r>
              <a:rPr lang="en-US" dirty="0"/>
              <a:t> </a:t>
            </a:r>
            <a:r>
              <a:rPr lang="en-US" dirty="0" err="1"/>
              <a:t>trình</a:t>
            </a:r>
            <a:r>
              <a:rPr lang="en-US" dirty="0"/>
              <a:t> </a:t>
            </a:r>
            <a:r>
              <a:rPr lang="en-US" dirty="0" err="1"/>
              <a:t>liên</a:t>
            </a:r>
            <a:r>
              <a:rPr lang="en-US" dirty="0"/>
              <a:t> </a:t>
            </a:r>
            <a:r>
              <a:rPr lang="en-US" dirty="0" err="1"/>
              <a:t>quan</a:t>
            </a:r>
            <a:r>
              <a:rPr lang="en-US" dirty="0"/>
              <a:t> </a:t>
            </a:r>
            <a:r>
              <a:rPr lang="en-US" dirty="0" err="1"/>
              <a:t>nh</a:t>
            </a:r>
            <a:r>
              <a:rPr lang="vi-VN" dirty="0"/>
              <a:t>ư</a:t>
            </a:r>
            <a:r>
              <a:rPr lang="en-US" dirty="0"/>
              <a:t> -&gt; Show </a:t>
            </a:r>
            <a:r>
              <a:rPr lang="en-US" dirty="0" err="1"/>
              <a:t>hình</a:t>
            </a:r>
            <a:r>
              <a:rPr lang="en-US" dirty="0"/>
              <a:t>, </a:t>
            </a:r>
            <a:r>
              <a:rPr lang="en-US" dirty="0" err="1"/>
              <a:t>trình</a:t>
            </a:r>
            <a:r>
              <a:rPr lang="en-US" dirty="0"/>
              <a:t> </a:t>
            </a:r>
            <a:r>
              <a:rPr lang="en-US" dirty="0" err="1"/>
              <a:t>bày</a:t>
            </a:r>
            <a:r>
              <a:rPr lang="en-US" dirty="0"/>
              <a:t> </a:t>
            </a:r>
            <a:r>
              <a:rPr lang="en-US" dirty="0" err="1"/>
              <a:t>ngắn</a:t>
            </a:r>
            <a:r>
              <a:rPr lang="en-US" dirty="0"/>
              <a:t> </a:t>
            </a:r>
            <a:r>
              <a:rPr lang="en-US" dirty="0" err="1"/>
              <a:t>gọn</a:t>
            </a:r>
            <a:r>
              <a:rPr lang="en-US" dirty="0"/>
              <a:t> </a:t>
            </a:r>
            <a:r>
              <a:rPr lang="en-US" dirty="0" err="1"/>
              <a:t>từng</a:t>
            </a:r>
            <a:r>
              <a:rPr lang="en-US" dirty="0"/>
              <a:t> </a:t>
            </a:r>
            <a:r>
              <a:rPr lang="en-US" dirty="0" err="1"/>
              <a:t>thằng</a:t>
            </a:r>
            <a:r>
              <a:rPr lang="en-US" dirty="0"/>
              <a:t> (C3) -&gt; </a:t>
            </a:r>
            <a:r>
              <a:rPr lang="en-US" dirty="0" err="1"/>
              <a:t>Lí</a:t>
            </a:r>
            <a:r>
              <a:rPr lang="en-US" dirty="0"/>
              <a:t> do </a:t>
            </a:r>
            <a:r>
              <a:rPr lang="en-US" dirty="0" err="1"/>
              <a:t>chọn</a:t>
            </a:r>
            <a:r>
              <a:rPr lang="en-US" dirty="0"/>
              <a:t> </a:t>
            </a:r>
            <a:r>
              <a:rPr lang="en-US" dirty="0" err="1"/>
              <a:t>đề</a:t>
            </a:r>
            <a:r>
              <a:rPr lang="en-US" dirty="0"/>
              <a:t> </a:t>
            </a:r>
            <a:r>
              <a:rPr lang="en-US" dirty="0" err="1"/>
              <a:t>tài</a:t>
            </a:r>
            <a:r>
              <a:rPr lang="en-US" dirty="0"/>
              <a:t> -&gt; </a:t>
            </a:r>
            <a:r>
              <a:rPr lang="en-US" dirty="0" err="1"/>
              <a:t>Mục</a:t>
            </a:r>
            <a:r>
              <a:rPr lang="en-US" dirty="0"/>
              <a:t> </a:t>
            </a:r>
            <a:r>
              <a:rPr lang="en-US" dirty="0" err="1"/>
              <a:t>tiêu</a:t>
            </a:r>
            <a:r>
              <a:rPr lang="en-US" dirty="0"/>
              <a:t> </a:t>
            </a:r>
            <a:r>
              <a:rPr lang="en-US" dirty="0" err="1"/>
              <a:t>đề</a:t>
            </a:r>
            <a:r>
              <a:rPr lang="en-US" dirty="0"/>
              <a:t> </a:t>
            </a:r>
            <a:r>
              <a:rPr lang="en-US" dirty="0" err="1"/>
              <a:t>tài</a:t>
            </a:r>
            <a:r>
              <a:rPr lang="en-US" dirty="0"/>
              <a:t> (Report)</a:t>
            </a:r>
          </a:p>
          <a:p>
            <a:r>
              <a:rPr lang="en-US" dirty="0" err="1"/>
              <a:t>Như</a:t>
            </a:r>
            <a:r>
              <a:rPr lang="en-US" baseline="0" dirty="0"/>
              <a:t> </a:t>
            </a:r>
            <a:r>
              <a:rPr lang="en-US" baseline="0" dirty="0" err="1"/>
              <a:t>mọi</a:t>
            </a:r>
            <a:r>
              <a:rPr lang="en-US" baseline="0" dirty="0"/>
              <a:t> </a:t>
            </a:r>
            <a:r>
              <a:rPr lang="en-US" baseline="0" dirty="0" err="1"/>
              <a:t>người</a:t>
            </a:r>
            <a:r>
              <a:rPr lang="en-US" baseline="0" dirty="0"/>
              <a:t> </a:t>
            </a:r>
            <a:r>
              <a:rPr lang="en-US" baseline="0" dirty="0" err="1"/>
              <a:t>đã</a:t>
            </a:r>
            <a:r>
              <a:rPr lang="en-US" baseline="0" dirty="0"/>
              <a:t> </a:t>
            </a:r>
            <a:r>
              <a:rPr lang="en-US" baseline="0" dirty="0" err="1"/>
              <a:t>thấy</a:t>
            </a:r>
            <a:r>
              <a:rPr lang="en-US" baseline="0" dirty="0"/>
              <a:t> </a:t>
            </a:r>
            <a:r>
              <a:rPr lang="en-US" baseline="0" dirty="0" err="1"/>
              <a:t>thì</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D3.js </a:t>
            </a:r>
            <a:r>
              <a:rPr lang="en-US" baseline="0" dirty="0" err="1"/>
              <a:t>để</a:t>
            </a:r>
            <a:r>
              <a:rPr lang="en-US" baseline="0" dirty="0"/>
              <a:t> </a:t>
            </a:r>
            <a:r>
              <a:rPr lang="en-US" baseline="0" dirty="0" err="1"/>
              <a:t>viết</a:t>
            </a:r>
            <a:r>
              <a:rPr lang="en-US" baseline="0" dirty="0"/>
              <a:t> </a:t>
            </a:r>
            <a:r>
              <a:rPr lang="en-US" baseline="0" dirty="0" err="1"/>
              <a:t>mã</a:t>
            </a:r>
            <a:r>
              <a:rPr lang="en-US" baseline="0" dirty="0"/>
              <a:t> </a:t>
            </a:r>
            <a:r>
              <a:rPr lang="en-US" baseline="0" dirty="0" err="1"/>
              <a:t>đòi</a:t>
            </a:r>
            <a:r>
              <a:rPr lang="en-US" baseline="0" dirty="0"/>
              <a:t> </a:t>
            </a:r>
            <a:r>
              <a:rPr lang="en-US" baseline="0" dirty="0" err="1"/>
              <a:t>hỏi</a:t>
            </a:r>
            <a:r>
              <a:rPr lang="en-US" baseline="0" dirty="0"/>
              <a:t> </a:t>
            </a:r>
            <a:r>
              <a:rPr lang="en-US" baseline="0" dirty="0" err="1"/>
              <a:t>sự</a:t>
            </a:r>
            <a:r>
              <a:rPr lang="en-US" baseline="0" dirty="0"/>
              <a:t> </a:t>
            </a:r>
            <a:r>
              <a:rPr lang="en-US" baseline="0" dirty="0" err="1"/>
              <a:t>tiêu</a:t>
            </a:r>
            <a:r>
              <a:rPr lang="en-US" baseline="0" dirty="0"/>
              <a:t> </a:t>
            </a:r>
            <a:r>
              <a:rPr lang="en-US" baseline="0" dirty="0" err="1"/>
              <a:t>tốn</a:t>
            </a:r>
            <a:r>
              <a:rPr lang="en-US" baseline="0" dirty="0"/>
              <a:t> </a:t>
            </a:r>
            <a:r>
              <a:rPr lang="en-US" baseline="0" dirty="0" err="1"/>
              <a:t>thòi</a:t>
            </a:r>
            <a:r>
              <a:rPr lang="en-US" baseline="0" dirty="0"/>
              <a:t> </a:t>
            </a:r>
            <a:r>
              <a:rPr lang="en-US" baseline="0" dirty="0" err="1"/>
              <a:t>gian</a:t>
            </a:r>
            <a:r>
              <a:rPr lang="en-US" baseline="0" dirty="0"/>
              <a:t> </a:t>
            </a:r>
            <a:r>
              <a:rPr lang="en-US" baseline="0" dirty="0" err="1"/>
              <a:t>để</a:t>
            </a:r>
            <a:r>
              <a:rPr lang="en-US" baseline="0" dirty="0"/>
              <a:t> </a:t>
            </a:r>
            <a:r>
              <a:rPr lang="en-US" baseline="0" dirty="0" err="1"/>
              <a:t>hiểu</a:t>
            </a:r>
            <a:r>
              <a:rPr lang="en-US" baseline="0" dirty="0"/>
              <a:t> </a:t>
            </a:r>
            <a:r>
              <a:rPr lang="en-US" baseline="0" dirty="0" err="1"/>
              <a:t>biết</a:t>
            </a:r>
            <a:r>
              <a:rPr lang="en-US" baseline="0" dirty="0"/>
              <a:t> API </a:t>
            </a:r>
            <a:r>
              <a:rPr lang="en-US" baseline="0" dirty="0" err="1"/>
              <a:t>của</a:t>
            </a:r>
            <a:r>
              <a:rPr lang="en-US" baseline="0" dirty="0"/>
              <a:t> </a:t>
            </a:r>
            <a:r>
              <a:rPr lang="en-US" baseline="0" dirty="0" err="1"/>
              <a:t>nó</a:t>
            </a:r>
            <a:r>
              <a:rPr lang="en-US" baseline="0" dirty="0"/>
              <a:t>, </a:t>
            </a:r>
            <a:r>
              <a:rPr lang="en-US" baseline="0" dirty="0" err="1"/>
              <a:t>ngoài</a:t>
            </a:r>
            <a:r>
              <a:rPr lang="en-US" baseline="0" dirty="0"/>
              <a:t> </a:t>
            </a:r>
            <a:r>
              <a:rPr lang="en-US" baseline="0" dirty="0" err="1"/>
              <a:t>ra</a:t>
            </a:r>
            <a:r>
              <a:rPr lang="en-US" baseline="0" dirty="0"/>
              <a:t> </a:t>
            </a:r>
            <a:r>
              <a:rPr lang="en-US" baseline="0" dirty="0" err="1"/>
              <a:t>số</a:t>
            </a:r>
            <a:r>
              <a:rPr lang="en-US" baseline="0" dirty="0"/>
              <a:t> </a:t>
            </a:r>
            <a:r>
              <a:rPr lang="en-US" baseline="0" dirty="0" err="1"/>
              <a:t>đoạn</a:t>
            </a:r>
            <a:r>
              <a:rPr lang="en-US" baseline="0" dirty="0"/>
              <a:t> </a:t>
            </a:r>
            <a:r>
              <a:rPr lang="en-US" baseline="0" dirty="0" err="1"/>
              <a:t>mã</a:t>
            </a:r>
            <a:r>
              <a:rPr lang="en-US" baseline="0" dirty="0"/>
              <a:t> </a:t>
            </a:r>
            <a:r>
              <a:rPr lang="en-US" baseline="0" dirty="0" err="1"/>
              <a:t>viết</a:t>
            </a:r>
            <a:r>
              <a:rPr lang="en-US" baseline="0" dirty="0"/>
              <a:t> </a:t>
            </a:r>
            <a:r>
              <a:rPr lang="en-US" baseline="0" dirty="0" err="1"/>
              <a:t>ra</a:t>
            </a:r>
            <a:r>
              <a:rPr lang="en-US" baseline="0" dirty="0"/>
              <a:t> </a:t>
            </a:r>
            <a:r>
              <a:rPr lang="en-US" baseline="0" dirty="0" err="1"/>
              <a:t>cũng</a:t>
            </a:r>
            <a:r>
              <a:rPr lang="en-US" baseline="0" dirty="0"/>
              <a:t> </a:t>
            </a:r>
            <a:r>
              <a:rPr lang="en-US" baseline="0" dirty="0" err="1"/>
              <a:t>khá</a:t>
            </a:r>
            <a:r>
              <a:rPr lang="en-US" baseline="0" dirty="0"/>
              <a:t> </a:t>
            </a:r>
            <a:r>
              <a:rPr lang="en-US" baseline="0" dirty="0" err="1"/>
              <a:t>nhiều</a:t>
            </a:r>
            <a:endParaRPr lang="en-US" baseline="0" dirty="0"/>
          </a:p>
          <a:p>
            <a:r>
              <a:rPr lang="en-US" baseline="0" dirty="0" err="1"/>
              <a:t>Từ</a:t>
            </a:r>
            <a:r>
              <a:rPr lang="en-US" baseline="0" dirty="0"/>
              <a:t> </a:t>
            </a:r>
            <a:r>
              <a:rPr lang="en-US" baseline="0" dirty="0" err="1"/>
              <a:t>những</a:t>
            </a:r>
            <a:r>
              <a:rPr lang="en-US" baseline="0" dirty="0"/>
              <a:t> </a:t>
            </a:r>
            <a:r>
              <a:rPr lang="en-US" baseline="0" dirty="0" err="1"/>
              <a:t>hạn</a:t>
            </a:r>
            <a:r>
              <a:rPr lang="en-US" baseline="0" dirty="0"/>
              <a:t> </a:t>
            </a:r>
            <a:r>
              <a:rPr lang="en-US" baseline="0" dirty="0" err="1"/>
              <a:t>chế</a:t>
            </a:r>
            <a:r>
              <a:rPr lang="en-US" baseline="0" dirty="0"/>
              <a:t> </a:t>
            </a:r>
            <a:r>
              <a:rPr lang="en-US" baseline="0" dirty="0" err="1"/>
              <a:t>của</a:t>
            </a:r>
            <a:r>
              <a:rPr lang="en-US" baseline="0" dirty="0"/>
              <a:t> D3.js, </a:t>
            </a:r>
            <a:r>
              <a:rPr lang="en-US" baseline="0" dirty="0" err="1"/>
              <a:t>openlayers</a:t>
            </a:r>
            <a:r>
              <a:rPr lang="en-US" baseline="0" dirty="0"/>
              <a:t> </a:t>
            </a:r>
            <a:r>
              <a:rPr lang="en-US" baseline="0" dirty="0" err="1"/>
              <a:t>và</a:t>
            </a:r>
            <a:r>
              <a:rPr lang="en-US" baseline="0" dirty="0"/>
              <a:t> </a:t>
            </a:r>
            <a:r>
              <a:rPr lang="en-US" baseline="0" dirty="0" err="1"/>
              <a:t>nhóm</a:t>
            </a:r>
            <a:r>
              <a:rPr lang="en-US" baseline="0" dirty="0"/>
              <a:t> </a:t>
            </a:r>
            <a:r>
              <a:rPr lang="en-US" baseline="0" dirty="0" err="1"/>
              <a:t>là</a:t>
            </a:r>
            <a:r>
              <a:rPr lang="en-US" baseline="0" dirty="0"/>
              <a:t> </a:t>
            </a:r>
            <a:r>
              <a:rPr lang="en-US" baseline="0" dirty="0" err="1"/>
              <a:t>những</a:t>
            </a:r>
            <a:r>
              <a:rPr lang="en-US" baseline="0" dirty="0"/>
              <a:t> </a:t>
            </a:r>
            <a:r>
              <a:rPr lang="en-US" baseline="0" dirty="0" err="1"/>
              <a:t>người</a:t>
            </a:r>
            <a:r>
              <a:rPr lang="en-US" baseline="0" dirty="0"/>
              <a:t> </a:t>
            </a:r>
            <a:r>
              <a:rPr lang="en-US" baseline="0" dirty="0" err="1"/>
              <a:t>đam</a:t>
            </a:r>
            <a:r>
              <a:rPr lang="en-US" baseline="0" dirty="0"/>
              <a:t> </a:t>
            </a:r>
            <a:r>
              <a:rPr lang="en-US" baseline="0" dirty="0" err="1"/>
              <a:t>mê</a:t>
            </a:r>
            <a:r>
              <a:rPr lang="en-US" baseline="0" dirty="0"/>
              <a:t> </a:t>
            </a:r>
            <a:r>
              <a:rPr lang="en-US" baseline="0" dirty="0" err="1"/>
              <a:t>các</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mới</a:t>
            </a:r>
            <a:r>
              <a:rPr lang="en-US" baseline="0" dirty="0"/>
              <a:t> </a:t>
            </a:r>
            <a:r>
              <a:rPr lang="en-US" baseline="0" dirty="0" err="1"/>
              <a:t>trên</a:t>
            </a:r>
            <a:r>
              <a:rPr lang="en-US" baseline="0" dirty="0"/>
              <a:t> </a:t>
            </a:r>
            <a:r>
              <a:rPr lang="en-US" baseline="0" dirty="0" err="1"/>
              <a:t>nền</a:t>
            </a:r>
            <a:r>
              <a:rPr lang="en-US" baseline="0" dirty="0"/>
              <a:t> </a:t>
            </a:r>
            <a:r>
              <a:rPr lang="en-US" baseline="0" dirty="0" err="1"/>
              <a:t>tảng</a:t>
            </a:r>
            <a:r>
              <a:rPr lang="en-US" baseline="0" dirty="0"/>
              <a:t> web, </a:t>
            </a:r>
            <a:r>
              <a:rPr lang="en-US" baseline="0" dirty="0" err="1"/>
              <a:t>cũng</a:t>
            </a:r>
            <a:r>
              <a:rPr lang="en-US" baseline="0" dirty="0"/>
              <a:t> </a:t>
            </a:r>
            <a:r>
              <a:rPr lang="en-US" baseline="0" dirty="0" err="1"/>
              <a:t>như</a:t>
            </a:r>
            <a:r>
              <a:rPr lang="en-US" baseline="0" dirty="0"/>
              <a:t> </a:t>
            </a:r>
            <a:r>
              <a:rPr lang="en-US" baseline="0" dirty="0" err="1"/>
              <a:t>muốn</a:t>
            </a:r>
            <a:r>
              <a:rPr lang="en-US" baseline="0" dirty="0"/>
              <a:t> </a:t>
            </a:r>
            <a:r>
              <a:rPr lang="en-US" baseline="0" dirty="0" err="1"/>
              <a:t>đóng</a:t>
            </a:r>
            <a:r>
              <a:rPr lang="en-US" baseline="0" dirty="0"/>
              <a:t> </a:t>
            </a:r>
            <a:r>
              <a:rPr lang="en-US" baseline="0" dirty="0" err="1"/>
              <a:t>góp</a:t>
            </a:r>
            <a:r>
              <a:rPr lang="en-US" baseline="0" dirty="0"/>
              <a:t> </a:t>
            </a:r>
            <a:r>
              <a:rPr lang="en-US" baseline="0" dirty="0" err="1"/>
              <a:t>cho</a:t>
            </a:r>
            <a:r>
              <a:rPr lang="en-US" baseline="0" dirty="0"/>
              <a:t> </a:t>
            </a:r>
            <a:r>
              <a:rPr lang="en-US" baseline="0" dirty="0" err="1"/>
              <a:t>sự</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hơn</a:t>
            </a:r>
            <a:r>
              <a:rPr lang="en-US" baseline="0" dirty="0"/>
              <a:t> </a:t>
            </a:r>
            <a:r>
              <a:rPr lang="en-US" baseline="0" dirty="0" err="1"/>
              <a:t>nữa</a:t>
            </a:r>
            <a:r>
              <a:rPr lang="en-US" baseline="0" dirty="0"/>
              <a:t> </a:t>
            </a:r>
            <a:r>
              <a:rPr lang="en-US" baseline="0" dirty="0" err="1"/>
              <a:t>trong</a:t>
            </a:r>
            <a:r>
              <a:rPr lang="en-US" baseline="0" dirty="0"/>
              <a:t> </a:t>
            </a:r>
            <a:r>
              <a:rPr lang="en-US" baseline="0" dirty="0" err="1"/>
              <a:t>lĩnh</a:t>
            </a:r>
            <a:r>
              <a:rPr lang="en-US" baseline="0" dirty="0"/>
              <a:t> </a:t>
            </a:r>
            <a:r>
              <a:rPr lang="en-US" baseline="0" dirty="0" err="1"/>
              <a:t>vực</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hóa</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nên</a:t>
            </a:r>
            <a:r>
              <a:rPr lang="en-US" baseline="0" dirty="0"/>
              <a:t> </a:t>
            </a:r>
            <a:r>
              <a:rPr lang="en-US" baseline="0" dirty="0" err="1"/>
              <a:t>nhóm</a:t>
            </a:r>
            <a:r>
              <a:rPr lang="en-US" baseline="0" dirty="0"/>
              <a:t> </a:t>
            </a:r>
            <a:r>
              <a:rPr lang="en-US" baseline="0" dirty="0" err="1"/>
              <a:t>đã</a:t>
            </a:r>
            <a:r>
              <a:rPr lang="en-US" baseline="0" dirty="0"/>
              <a:t> </a:t>
            </a:r>
            <a:r>
              <a:rPr lang="en-US" baseline="0" dirty="0" err="1"/>
              <a:t>quyết</a:t>
            </a:r>
            <a:r>
              <a:rPr lang="en-US" baseline="0" dirty="0"/>
              <a:t> </a:t>
            </a:r>
            <a:r>
              <a:rPr lang="en-US" baseline="0" dirty="0" err="1"/>
              <a:t>định</a:t>
            </a:r>
            <a:r>
              <a:rPr lang="en-US" baseline="0" dirty="0"/>
              <a:t> </a:t>
            </a:r>
            <a:r>
              <a:rPr lang="en-US" baseline="0" dirty="0" err="1"/>
              <a:t>chọn</a:t>
            </a:r>
            <a:r>
              <a:rPr lang="en-US" baseline="0" dirty="0"/>
              <a:t> </a:t>
            </a:r>
            <a:r>
              <a:rPr lang="en-US" baseline="0" dirty="0" err="1"/>
              <a:t>đề</a:t>
            </a:r>
            <a:r>
              <a:rPr lang="en-US" baseline="0" dirty="0"/>
              <a:t> </a:t>
            </a:r>
            <a:r>
              <a:rPr lang="en-US" baseline="0" dirty="0" err="1"/>
              <a:t>tài</a:t>
            </a:r>
            <a:r>
              <a:rPr lang="en-US" baseline="0" dirty="0"/>
              <a:t> </a:t>
            </a:r>
            <a:r>
              <a:rPr lang="en-US" baseline="0" dirty="0" err="1"/>
              <a:t>này</a:t>
            </a:r>
            <a:endParaRPr lang="en-US" baseline="0" dirty="0"/>
          </a:p>
          <a:p>
            <a:r>
              <a:rPr lang="en-US" dirty="0" err="1"/>
              <a:t>Như</a:t>
            </a:r>
            <a:r>
              <a:rPr lang="en-US" baseline="0" dirty="0"/>
              <a:t> </a:t>
            </a:r>
            <a:r>
              <a:rPr lang="en-US" baseline="0" dirty="0" err="1"/>
              <a:t>đã</a:t>
            </a:r>
            <a:r>
              <a:rPr lang="en-US" baseline="0" dirty="0"/>
              <a:t> </a:t>
            </a:r>
            <a:r>
              <a:rPr lang="en-US" baseline="0" dirty="0" err="1"/>
              <a:t>nói</a:t>
            </a:r>
            <a:r>
              <a:rPr lang="en-US" baseline="0" dirty="0"/>
              <a:t> </a:t>
            </a:r>
            <a:r>
              <a:rPr lang="en-US" baseline="0" dirty="0" err="1"/>
              <a:t>về</a:t>
            </a:r>
            <a:r>
              <a:rPr lang="en-US" baseline="0" dirty="0"/>
              <a:t> </a:t>
            </a:r>
            <a:r>
              <a:rPr lang="en-US" baseline="0" dirty="0" err="1"/>
              <a:t>những</a:t>
            </a:r>
            <a:r>
              <a:rPr lang="en-US" baseline="0" dirty="0"/>
              <a:t> </a:t>
            </a:r>
            <a:r>
              <a:rPr lang="en-US" baseline="0" dirty="0" err="1"/>
              <a:t>hạn</a:t>
            </a:r>
            <a:r>
              <a:rPr lang="en-US" baseline="0" dirty="0"/>
              <a:t> </a:t>
            </a:r>
            <a:r>
              <a:rPr lang="en-US" baseline="0" dirty="0" err="1"/>
              <a:t>chế</a:t>
            </a:r>
            <a:r>
              <a:rPr lang="en-US" baseline="0" dirty="0"/>
              <a:t> </a:t>
            </a:r>
            <a:r>
              <a:rPr lang="en-US" baseline="0" dirty="0" err="1"/>
              <a:t>của</a:t>
            </a:r>
            <a:r>
              <a:rPr lang="en-US" baseline="0" dirty="0"/>
              <a:t> D3.js </a:t>
            </a:r>
            <a:r>
              <a:rPr lang="en-US" baseline="0" dirty="0" err="1"/>
              <a:t>thì</a:t>
            </a:r>
            <a:r>
              <a:rPr lang="en-US" baseline="0" dirty="0"/>
              <a:t> </a:t>
            </a:r>
            <a:r>
              <a:rPr lang="en-US" baseline="0" dirty="0" err="1"/>
              <a:t>nhóm</a:t>
            </a:r>
            <a:r>
              <a:rPr lang="en-US" baseline="0" dirty="0"/>
              <a:t> </a:t>
            </a:r>
            <a:r>
              <a:rPr lang="en-US" baseline="0" dirty="0" err="1"/>
              <a:t>rút</a:t>
            </a:r>
            <a:r>
              <a:rPr lang="en-US" baseline="0" dirty="0"/>
              <a:t> </a:t>
            </a:r>
            <a:r>
              <a:rPr lang="en-US" baseline="0" dirty="0" err="1"/>
              <a:t>ra</a:t>
            </a:r>
            <a:r>
              <a:rPr lang="en-US" baseline="0" dirty="0"/>
              <a:t> </a:t>
            </a:r>
            <a:r>
              <a:rPr lang="en-US" baseline="0" dirty="0" err="1"/>
              <a:t>được</a:t>
            </a:r>
            <a:r>
              <a:rPr lang="en-US" baseline="0" dirty="0"/>
              <a:t> </a:t>
            </a:r>
            <a:r>
              <a:rPr lang="en-US" baseline="0" dirty="0" err="1"/>
              <a:t>những</a:t>
            </a:r>
            <a:r>
              <a:rPr lang="en-US" baseline="0" dirty="0"/>
              <a:t> </a:t>
            </a:r>
            <a:r>
              <a:rPr lang="en-US" baseline="0" dirty="0" err="1"/>
              <a:t>mục</a:t>
            </a:r>
            <a:r>
              <a:rPr lang="en-US" baseline="0" dirty="0"/>
              <a:t> </a:t>
            </a:r>
            <a:r>
              <a:rPr lang="en-US" baseline="0" dirty="0" err="1"/>
              <a:t>tiêu</a:t>
            </a:r>
            <a:r>
              <a:rPr lang="en-US" baseline="0" dirty="0"/>
              <a:t> </a:t>
            </a:r>
            <a:r>
              <a:rPr lang="en-US" baseline="0" dirty="0" err="1"/>
              <a:t>cho</a:t>
            </a:r>
            <a:r>
              <a:rPr lang="en-US" baseline="0" dirty="0"/>
              <a:t> </a:t>
            </a:r>
            <a:r>
              <a:rPr lang="en-US" baseline="0" dirty="0" err="1"/>
              <a:t>đề</a:t>
            </a:r>
            <a:r>
              <a:rPr lang="en-US" baseline="0" dirty="0"/>
              <a:t> </a:t>
            </a:r>
            <a:r>
              <a:rPr lang="en-US" baseline="0" dirty="0" err="1"/>
              <a:t>tài</a:t>
            </a:r>
            <a:r>
              <a:rPr lang="en-US" baseline="0" dirty="0"/>
              <a:t> </a:t>
            </a:r>
            <a:r>
              <a:rPr lang="en-US" baseline="0" dirty="0" err="1"/>
              <a:t>như</a:t>
            </a:r>
            <a:r>
              <a:rPr lang="en-US" baseline="0" dirty="0"/>
              <a:t> </a:t>
            </a:r>
            <a:r>
              <a:rPr lang="en-US" baseline="0" dirty="0" err="1"/>
              <a:t>sau</a:t>
            </a:r>
            <a:r>
              <a:rPr lang="en-US" baseline="0" dirty="0"/>
              <a:t>: </a:t>
            </a:r>
          </a:p>
          <a:p>
            <a:r>
              <a:rPr lang="en-US" baseline="0" dirty="0"/>
              <a:t>+ </a:t>
            </a:r>
            <a:r>
              <a:rPr lang="en-US" baseline="0" dirty="0" err="1"/>
              <a:t>hiện</a:t>
            </a:r>
            <a:r>
              <a:rPr lang="en-US" baseline="0" dirty="0"/>
              <a:t> </a:t>
            </a:r>
            <a:r>
              <a:rPr lang="en-US" baseline="0" dirty="0" err="1"/>
              <a:t>thực</a:t>
            </a:r>
            <a:r>
              <a:rPr lang="en-US" baseline="0" dirty="0"/>
              <a:t> </a:t>
            </a:r>
            <a:r>
              <a:rPr lang="en-US" baseline="0" dirty="0" err="1"/>
              <a:t>một</a:t>
            </a:r>
            <a:r>
              <a:rPr lang="en-US" baseline="0" dirty="0"/>
              <a:t> </a:t>
            </a:r>
            <a:r>
              <a:rPr lang="en-US" baseline="0" dirty="0" err="1"/>
              <a:t>công</a:t>
            </a:r>
            <a:r>
              <a:rPr lang="en-US" baseline="0" dirty="0"/>
              <a:t> </a:t>
            </a:r>
            <a:r>
              <a:rPr lang="en-US" baseline="0" dirty="0" err="1"/>
              <a:t>cụ</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giúp</a:t>
            </a:r>
            <a:r>
              <a:rPr lang="en-US" baseline="0" dirty="0"/>
              <a:t> </a:t>
            </a:r>
            <a:r>
              <a:rPr lang="en-US" baseline="0" dirty="0" err="1"/>
              <a:t>rút</a:t>
            </a:r>
            <a:r>
              <a:rPr lang="en-US" baseline="0" dirty="0"/>
              <a:t> </a:t>
            </a:r>
            <a:r>
              <a:rPr lang="en-US" baseline="0" dirty="0" err="1"/>
              <a:t>ngắn</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cho</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viên</a:t>
            </a:r>
            <a:r>
              <a:rPr lang="en-US" baseline="0" dirty="0"/>
              <a:t>, </a:t>
            </a:r>
            <a:r>
              <a:rPr lang="en-US" baseline="0" dirty="0" err="1"/>
              <a:t>không</a:t>
            </a:r>
            <a:r>
              <a:rPr lang="en-US" baseline="0" dirty="0"/>
              <a:t> </a:t>
            </a:r>
            <a:r>
              <a:rPr lang="en-US" baseline="0" dirty="0" err="1"/>
              <a:t>cần</a:t>
            </a:r>
            <a:r>
              <a:rPr lang="en-US" baseline="0" dirty="0"/>
              <a:t> </a:t>
            </a:r>
            <a:r>
              <a:rPr lang="en-US" baseline="0" dirty="0" err="1"/>
              <a:t>quá</a:t>
            </a:r>
            <a:r>
              <a:rPr lang="en-US" baseline="0" dirty="0"/>
              <a:t> </a:t>
            </a:r>
            <a:r>
              <a:rPr lang="en-US" baseline="0" dirty="0" err="1"/>
              <a:t>nhiều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tìm</a:t>
            </a:r>
            <a:r>
              <a:rPr lang="en-US" baseline="0" dirty="0"/>
              <a:t> </a:t>
            </a:r>
            <a:r>
              <a:rPr lang="en-US" baseline="0" dirty="0" err="1"/>
              <a:t>hiểu</a:t>
            </a:r>
            <a:r>
              <a:rPr lang="en-US" baseline="0" dirty="0"/>
              <a:t> </a:t>
            </a:r>
            <a:r>
              <a:rPr lang="en-US" baseline="0" dirty="0" err="1"/>
              <a:t>cũng</a:t>
            </a:r>
            <a:r>
              <a:rPr lang="en-US" baseline="0" dirty="0"/>
              <a:t> </a:t>
            </a:r>
            <a:r>
              <a:rPr lang="en-US" baseline="0" dirty="0" err="1"/>
              <a:t>như</a:t>
            </a:r>
            <a:r>
              <a:rPr lang="en-US" baseline="0" dirty="0"/>
              <a:t> </a:t>
            </a:r>
            <a:r>
              <a:rPr lang="en-US" baseline="0" dirty="0" err="1"/>
              <a:t>giảm</a:t>
            </a:r>
            <a:r>
              <a:rPr lang="en-US" baseline="0" dirty="0"/>
              <a:t> </a:t>
            </a:r>
            <a:r>
              <a:rPr lang="en-US" baseline="0" dirty="0" err="1"/>
              <a:t>tối</a:t>
            </a:r>
            <a:r>
              <a:rPr lang="en-US" baseline="0" dirty="0"/>
              <a:t> </a:t>
            </a:r>
            <a:r>
              <a:rPr lang="en-US" baseline="0" dirty="0" err="1"/>
              <a:t>đa</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cần</a:t>
            </a:r>
            <a:r>
              <a:rPr lang="en-US" baseline="0" dirty="0"/>
              <a:t> </a:t>
            </a:r>
            <a:r>
              <a:rPr lang="en-US" baseline="0" dirty="0" err="1"/>
              <a:t>thiết</a:t>
            </a:r>
            <a:r>
              <a:rPr lang="en-US" baseline="0" dirty="0"/>
              <a:t> </a:t>
            </a:r>
            <a:r>
              <a:rPr lang="en-US" baseline="0" dirty="0" err="1"/>
              <a:t>để</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dữ</a:t>
            </a:r>
            <a:r>
              <a:rPr lang="en-US" baseline="0" dirty="0"/>
              <a:t> </a:t>
            </a:r>
            <a:r>
              <a:rPr lang="en-US" baseline="0" dirty="0" err="1"/>
              <a:t>liệu</a:t>
            </a:r>
            <a:endParaRPr lang="en-US" baseline="0" dirty="0"/>
          </a:p>
          <a:p>
            <a:r>
              <a:rPr lang="en-US" baseline="0" dirty="0"/>
              <a:t>+ </a:t>
            </a:r>
            <a:r>
              <a:rPr lang="en-US" baseline="0" dirty="0" err="1"/>
              <a:t>Thư</a:t>
            </a:r>
            <a:r>
              <a:rPr lang="en-US" baseline="0" dirty="0"/>
              <a:t> </a:t>
            </a:r>
            <a:r>
              <a:rPr lang="en-US" baseline="0" dirty="0" err="1"/>
              <a:t>viện</a:t>
            </a:r>
            <a:r>
              <a:rPr lang="en-US" baseline="0" dirty="0"/>
              <a:t> </a:t>
            </a:r>
            <a:r>
              <a:rPr lang="en-US" baseline="0" dirty="0" err="1"/>
              <a:t>viết</a:t>
            </a:r>
            <a:r>
              <a:rPr lang="en-US" baseline="0" dirty="0"/>
              <a:t> </a:t>
            </a:r>
            <a:r>
              <a:rPr lang="en-US" baseline="0" dirty="0" err="1"/>
              <a:t>ra</a:t>
            </a:r>
            <a:r>
              <a:rPr lang="en-US" baseline="0" dirty="0"/>
              <a:t> </a:t>
            </a:r>
            <a:r>
              <a:rPr lang="en-US" baseline="0" dirty="0" err="1"/>
              <a:t>sẽ</a:t>
            </a:r>
            <a:r>
              <a:rPr lang="en-US" baseline="0" dirty="0"/>
              <a:t> </a:t>
            </a:r>
            <a:r>
              <a:rPr lang="en-US" baseline="0" dirty="0" err="1"/>
              <a:t>là</a:t>
            </a:r>
            <a:r>
              <a:rPr lang="en-US" baseline="0" dirty="0"/>
              <a:t> </a:t>
            </a:r>
            <a:r>
              <a:rPr lang="en-US" baseline="0" dirty="0" err="1"/>
              <a:t>mã</a:t>
            </a:r>
            <a:r>
              <a:rPr lang="en-US" baseline="0" dirty="0"/>
              <a:t> </a:t>
            </a:r>
            <a:r>
              <a:rPr lang="en-US" baseline="0" dirty="0" err="1"/>
              <a:t>nguồn</a:t>
            </a:r>
            <a:r>
              <a:rPr lang="en-US" baseline="0" dirty="0"/>
              <a:t> </a:t>
            </a:r>
            <a:r>
              <a:rPr lang="en-US" baseline="0" dirty="0" err="1"/>
              <a:t>mở</a:t>
            </a:r>
            <a:r>
              <a:rPr lang="en-US" baseline="0" dirty="0"/>
              <a:t>, </a:t>
            </a:r>
            <a:r>
              <a:rPr lang="en-US" baseline="0" dirty="0" err="1"/>
              <a:t>đóng</a:t>
            </a:r>
            <a:r>
              <a:rPr lang="en-US" baseline="0" dirty="0"/>
              <a:t> </a:t>
            </a:r>
            <a:r>
              <a:rPr lang="en-US" baseline="0" dirty="0" err="1"/>
              <a:t>góp</a:t>
            </a:r>
            <a:r>
              <a:rPr lang="en-US" baseline="0" dirty="0"/>
              <a:t> </a:t>
            </a:r>
            <a:r>
              <a:rPr lang="en-US" baseline="0" dirty="0" err="1"/>
              <a:t>vào</a:t>
            </a:r>
            <a:r>
              <a:rPr lang="en-US" baseline="0" dirty="0"/>
              <a:t> </a:t>
            </a:r>
            <a:r>
              <a:rPr lang="en-US" baseline="0" dirty="0" err="1"/>
              <a:t>cộng</a:t>
            </a:r>
            <a:r>
              <a:rPr lang="en-US" baseline="0" dirty="0"/>
              <a:t> </a:t>
            </a:r>
            <a:r>
              <a:rPr lang="en-US" baseline="0" dirty="0" err="1"/>
              <a:t>đồng</a:t>
            </a:r>
            <a:r>
              <a:rPr lang="en-US" baseline="0" dirty="0"/>
              <a:t>, </a:t>
            </a:r>
            <a:r>
              <a:rPr lang="en-US" baseline="0" dirty="0" err="1"/>
              <a:t>cũng</a:t>
            </a:r>
            <a:r>
              <a:rPr lang="en-US" baseline="0" dirty="0"/>
              <a:t> </a:t>
            </a:r>
            <a:r>
              <a:rPr lang="en-US" baseline="0" dirty="0" err="1"/>
              <a:t>như</a:t>
            </a:r>
            <a:r>
              <a:rPr lang="en-US" baseline="0" dirty="0"/>
              <a:t> </a:t>
            </a:r>
            <a:r>
              <a:rPr lang="en-US" baseline="0" dirty="0" err="1"/>
              <a:t>mong</a:t>
            </a:r>
            <a:r>
              <a:rPr lang="en-US" baseline="0" dirty="0"/>
              <a:t> </a:t>
            </a:r>
            <a:r>
              <a:rPr lang="en-US" baseline="0" dirty="0" err="1"/>
              <a:t>muốn</a:t>
            </a:r>
            <a:r>
              <a:rPr lang="en-US" baseline="0" dirty="0"/>
              <a:t> </a:t>
            </a:r>
            <a:r>
              <a:rPr lang="en-US" baseline="0" dirty="0" err="1"/>
              <a:t>sự</a:t>
            </a:r>
            <a:r>
              <a:rPr lang="en-US" baseline="0" dirty="0"/>
              <a:t> </a:t>
            </a:r>
            <a:r>
              <a:rPr lang="en-US" baseline="0" dirty="0" err="1"/>
              <a:t>đóng</a:t>
            </a:r>
            <a:r>
              <a:rPr lang="en-US" baseline="0" dirty="0"/>
              <a:t> </a:t>
            </a:r>
            <a:r>
              <a:rPr lang="en-US" baseline="0" dirty="0" err="1"/>
              <a:t>góp</a:t>
            </a:r>
            <a:r>
              <a:rPr lang="en-US" baseline="0" dirty="0"/>
              <a:t> </a:t>
            </a:r>
            <a:r>
              <a:rPr lang="en-US" baseline="0" dirty="0" err="1"/>
              <a:t>của</a:t>
            </a:r>
            <a:r>
              <a:rPr lang="en-US" baseline="0" dirty="0"/>
              <a:t> </a:t>
            </a:r>
            <a:r>
              <a:rPr lang="en-US" baseline="0" dirty="0" err="1"/>
              <a:t>các</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viên</a:t>
            </a:r>
            <a:r>
              <a:rPr lang="en-US" baseline="0" dirty="0"/>
              <a:t> </a:t>
            </a:r>
            <a:r>
              <a:rPr lang="en-US" baseline="0" dirty="0" err="1"/>
              <a:t>khác</a:t>
            </a:r>
            <a:r>
              <a:rPr lang="en-US" baseline="0" dirty="0"/>
              <a:t> </a:t>
            </a:r>
            <a:r>
              <a:rPr lang="en-US" baseline="0" dirty="0" err="1"/>
              <a:t>trong</a:t>
            </a:r>
            <a:r>
              <a:rPr lang="en-US" baseline="0" dirty="0"/>
              <a:t> </a:t>
            </a:r>
            <a:r>
              <a:rPr lang="en-US" baseline="0" dirty="0" err="1"/>
              <a:t>cộng</a:t>
            </a:r>
            <a:r>
              <a:rPr lang="en-US" baseline="0" dirty="0"/>
              <a:t> </a:t>
            </a:r>
            <a:r>
              <a:rPr lang="en-US" baseline="0" dirty="0" err="1"/>
              <a:t>đồng</a:t>
            </a:r>
            <a:r>
              <a:rPr lang="en-US" baseline="0" dirty="0"/>
              <a:t> </a:t>
            </a:r>
            <a:r>
              <a:rPr lang="en-US" baseline="0" dirty="0" err="1"/>
              <a:t>mã</a:t>
            </a:r>
            <a:r>
              <a:rPr lang="en-US" baseline="0" dirty="0"/>
              <a:t> </a:t>
            </a:r>
            <a:r>
              <a:rPr lang="en-US" baseline="0" dirty="0" err="1"/>
              <a:t>nguồn</a:t>
            </a:r>
            <a:r>
              <a:rPr lang="en-US" baseline="0" dirty="0"/>
              <a:t> </a:t>
            </a:r>
            <a:r>
              <a:rPr lang="en-US" baseline="0" dirty="0" err="1"/>
              <a:t>mở</a:t>
            </a:r>
            <a:r>
              <a:rPr lang="en-US" baseline="0" dirty="0"/>
              <a:t> GitHub</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Do </a:t>
            </a:r>
            <a:r>
              <a:rPr lang="en-US" baseline="0" dirty="0" err="1"/>
              <a:t>đó</a:t>
            </a:r>
            <a:r>
              <a:rPr lang="en-US" baseline="0" dirty="0"/>
              <a:t>, </a:t>
            </a:r>
            <a:r>
              <a:rPr lang="en-US" baseline="0" dirty="0" err="1"/>
              <a:t>hiện</a:t>
            </a:r>
            <a:r>
              <a:rPr lang="en-US" baseline="0" dirty="0"/>
              <a:t> nay </a:t>
            </a:r>
            <a:r>
              <a:rPr lang="en-US" baseline="0" dirty="0" err="1"/>
              <a:t>đã</a:t>
            </a:r>
            <a:r>
              <a:rPr lang="en-US" baseline="0" dirty="0"/>
              <a:t> </a:t>
            </a:r>
            <a:r>
              <a:rPr lang="en-US" baseline="0" dirty="0" err="1"/>
              <a:t>có</a:t>
            </a:r>
            <a:r>
              <a:rPr lang="en-US" baseline="0" dirty="0"/>
              <a:t> </a:t>
            </a:r>
            <a:r>
              <a:rPr lang="en-US" baseline="0" dirty="0" err="1"/>
              <a:t>những</a:t>
            </a:r>
            <a:r>
              <a:rPr lang="en-US" baseline="0" dirty="0"/>
              <a:t> </a:t>
            </a:r>
            <a:r>
              <a:rPr lang="en-US" baseline="0" dirty="0" err="1"/>
              <a:t>công</a:t>
            </a:r>
            <a:r>
              <a:rPr lang="en-US" baseline="0" dirty="0"/>
              <a:t> </a:t>
            </a:r>
            <a:r>
              <a:rPr lang="en-US" baseline="0" dirty="0" err="1"/>
              <a:t>trình</a:t>
            </a:r>
            <a:r>
              <a:rPr lang="en-US" baseline="0" dirty="0"/>
              <a:t> </a:t>
            </a:r>
            <a:r>
              <a:rPr lang="en-US" baseline="0" dirty="0" err="1"/>
              <a:t>liên</a:t>
            </a:r>
            <a:r>
              <a:rPr lang="en-US" baseline="0" dirty="0"/>
              <a:t> </a:t>
            </a:r>
            <a:r>
              <a:rPr lang="en-US" baseline="0" dirty="0" err="1"/>
              <a:t>quan</a:t>
            </a:r>
            <a:r>
              <a:rPr lang="en-US" baseline="0" dirty="0"/>
              <a:t> </a:t>
            </a:r>
            <a:r>
              <a:rPr lang="en-US" baseline="0" dirty="0" err="1"/>
              <a:t>giúp</a:t>
            </a:r>
            <a:r>
              <a:rPr lang="en-US" baseline="0" dirty="0"/>
              <a:t> </a:t>
            </a:r>
            <a:r>
              <a:rPr lang="en-US" baseline="0" dirty="0" err="1"/>
              <a:t>cho</a:t>
            </a:r>
            <a:r>
              <a:rPr lang="en-US" baseline="0" dirty="0"/>
              <a:t> </a:t>
            </a:r>
            <a:r>
              <a:rPr lang="en-US" baseline="0" dirty="0" err="1"/>
              <a:t>việc</a:t>
            </a:r>
            <a:r>
              <a:rPr lang="en-US" baseline="0" dirty="0"/>
              <a:t> </a:t>
            </a:r>
            <a:r>
              <a:rPr lang="en-US" baseline="0" dirty="0" err="1"/>
              <a:t>trực</a:t>
            </a:r>
            <a:r>
              <a:rPr lang="en-US" baseline="0" dirty="0"/>
              <a:t> </a:t>
            </a:r>
            <a:r>
              <a:rPr lang="en-US" baseline="0" dirty="0" err="1"/>
              <a:t>quan</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trở</a:t>
            </a:r>
            <a:r>
              <a:rPr lang="en-US" baseline="0" dirty="0"/>
              <a:t> </a:t>
            </a:r>
            <a:r>
              <a:rPr lang="en-US" baseline="0" dirty="0" err="1"/>
              <a:t>nên</a:t>
            </a:r>
            <a:r>
              <a:rPr lang="en-US" baseline="0" dirty="0"/>
              <a:t> </a:t>
            </a:r>
            <a:r>
              <a:rPr lang="en-US" baseline="0" dirty="0" err="1"/>
              <a:t>dễ</a:t>
            </a:r>
            <a:r>
              <a:rPr lang="en-US" baseline="0" dirty="0"/>
              <a:t> </a:t>
            </a:r>
            <a:r>
              <a:rPr lang="en-US" baseline="0" dirty="0" err="1"/>
              <a:t>dàng</a:t>
            </a:r>
            <a:r>
              <a:rPr lang="en-US" baseline="0" dirty="0"/>
              <a:t> </a:t>
            </a:r>
            <a:r>
              <a:rPr lang="en-US" baseline="0" dirty="0" err="1"/>
              <a:t>hơn</a:t>
            </a:r>
            <a:r>
              <a:rPr lang="en-US" baseline="0" dirty="0"/>
              <a:t> </a:t>
            </a:r>
            <a:r>
              <a:rPr lang="en-US" baseline="0" dirty="0" err="1"/>
              <a:t>việc</a:t>
            </a:r>
            <a:r>
              <a:rPr lang="en-US" baseline="0" dirty="0"/>
              <a:t> </a:t>
            </a:r>
            <a:r>
              <a:rPr lang="en-US" baseline="0" dirty="0" err="1"/>
              <a:t>sử</a:t>
            </a:r>
            <a:r>
              <a:rPr lang="en-US" baseline="0" dirty="0"/>
              <a:t> </a:t>
            </a:r>
            <a:r>
              <a:rPr lang="en-US" baseline="0" dirty="0" err="1"/>
              <a:t>dụng</a:t>
            </a:r>
            <a:r>
              <a:rPr lang="en-US" baseline="0" dirty="0"/>
              <a:t> D3.js, </a:t>
            </a:r>
            <a:r>
              <a:rPr lang="en-US" baseline="0" dirty="0" err="1"/>
              <a:t>một</a:t>
            </a:r>
            <a:r>
              <a:rPr lang="en-US" baseline="0" dirty="0"/>
              <a:t> </a:t>
            </a:r>
            <a:r>
              <a:rPr lang="en-US" baseline="0" dirty="0" err="1"/>
              <a:t>ví</a:t>
            </a:r>
            <a:r>
              <a:rPr lang="en-US" baseline="0" dirty="0"/>
              <a:t> </a:t>
            </a:r>
            <a:r>
              <a:rPr lang="en-US" baseline="0" dirty="0" err="1"/>
              <a:t>dụ</a:t>
            </a:r>
            <a:r>
              <a:rPr lang="en-US" baseline="0" dirty="0"/>
              <a:t> </a:t>
            </a:r>
            <a:r>
              <a:rPr lang="en-US" baseline="0" dirty="0" err="1"/>
              <a:t>đó</a:t>
            </a:r>
            <a:r>
              <a:rPr lang="en-US" baseline="0" dirty="0"/>
              <a:t> </a:t>
            </a:r>
            <a:r>
              <a:rPr lang="en-US" baseline="0" dirty="0" err="1"/>
              <a:t>là</a:t>
            </a:r>
            <a:r>
              <a:rPr lang="en-US" baseline="0" dirty="0"/>
              <a:t> C3.js. </a:t>
            </a:r>
            <a:r>
              <a:rPr lang="en-US" baseline="0" dirty="0" err="1"/>
              <a:t>Đây</a:t>
            </a:r>
            <a:r>
              <a:rPr lang="en-US" baseline="0" dirty="0"/>
              <a:t> </a:t>
            </a:r>
            <a:r>
              <a:rPr lang="en-US" baseline="0" dirty="0" err="1"/>
              <a:t>là</a:t>
            </a:r>
            <a:r>
              <a:rPr lang="en-US" baseline="0" dirty="0"/>
              <a:t> </a:t>
            </a:r>
            <a:r>
              <a:rPr lang="en-US" baseline="0" dirty="0" err="1"/>
              <a:t>trang</a:t>
            </a:r>
            <a:r>
              <a:rPr lang="en-US" baseline="0" dirty="0"/>
              <a:t> </a:t>
            </a:r>
            <a:r>
              <a:rPr lang="en-US" baseline="0" dirty="0" err="1"/>
              <a:t>chủ</a:t>
            </a:r>
            <a:r>
              <a:rPr lang="en-US" baseline="0" dirty="0"/>
              <a:t> </a:t>
            </a:r>
            <a:r>
              <a:rPr lang="en-US" baseline="0" dirty="0" err="1"/>
              <a:t>của</a:t>
            </a:r>
            <a:r>
              <a:rPr lang="en-US" baseline="0" dirty="0"/>
              <a:t> C3.js, </a:t>
            </a:r>
            <a:r>
              <a:rPr lang="en-US" baseline="0" dirty="0" err="1"/>
              <a:t>như</a:t>
            </a:r>
            <a:r>
              <a:rPr lang="en-US" baseline="0" dirty="0"/>
              <a:t> C3.js </a:t>
            </a:r>
            <a:r>
              <a:rPr lang="en-US" baseline="0" dirty="0" err="1"/>
              <a:t>giới</a:t>
            </a:r>
            <a:r>
              <a:rPr lang="en-US" baseline="0" dirty="0"/>
              <a:t> </a:t>
            </a:r>
            <a:r>
              <a:rPr lang="en-US" baseline="0" dirty="0" err="1"/>
              <a:t>thiệu</a:t>
            </a:r>
            <a:r>
              <a:rPr lang="en-US" baseline="0" dirty="0"/>
              <a:t> </a:t>
            </a:r>
            <a:r>
              <a:rPr lang="en-US" baseline="0" dirty="0" err="1"/>
              <a:t>thì</a:t>
            </a:r>
            <a:r>
              <a:rPr lang="en-US" baseline="0" dirty="0"/>
              <a:t> </a:t>
            </a:r>
            <a:r>
              <a:rPr lang="en-US" baseline="0" dirty="0" err="1"/>
              <a:t>nó</a:t>
            </a:r>
            <a:r>
              <a:rPr lang="en-US" baseline="0" dirty="0"/>
              <a:t> </a:t>
            </a:r>
            <a:r>
              <a:rPr lang="en-US" baseline="0" dirty="0" err="1"/>
              <a:t>có</a:t>
            </a:r>
            <a:r>
              <a:rPr lang="en-US" baseline="0" dirty="0"/>
              <a:t> </a:t>
            </a:r>
            <a:r>
              <a:rPr lang="en-US" baseline="0" dirty="0" err="1"/>
              <a:t>một</a:t>
            </a:r>
            <a:r>
              <a:rPr lang="en-US" baseline="0" dirty="0"/>
              <a:t> </a:t>
            </a:r>
            <a:r>
              <a:rPr lang="en-US" baseline="0" dirty="0" err="1"/>
              <a:t>số</a:t>
            </a:r>
            <a:r>
              <a:rPr lang="en-US" baseline="0" dirty="0"/>
              <a:t> </a:t>
            </a:r>
            <a:r>
              <a:rPr lang="en-US" baseline="0" dirty="0" err="1"/>
              <a:t>tính</a:t>
            </a:r>
            <a:r>
              <a:rPr lang="en-US" baseline="0" dirty="0"/>
              <a:t> </a:t>
            </a:r>
            <a:r>
              <a:rPr lang="en-US" baseline="0" dirty="0" err="1"/>
              <a:t>năng</a:t>
            </a:r>
            <a:r>
              <a:rPr lang="en-US" baseline="0" dirty="0"/>
              <a:t> </a:t>
            </a:r>
            <a:r>
              <a:rPr lang="en-US" baseline="0" dirty="0" err="1"/>
              <a:t>mạnh</a:t>
            </a:r>
            <a:r>
              <a:rPr lang="en-US" baseline="0" dirty="0"/>
              <a:t> </a:t>
            </a:r>
            <a:r>
              <a:rPr lang="en-US" baseline="0" dirty="0" err="1"/>
              <a:t>mẽ</a:t>
            </a:r>
            <a:r>
              <a:rPr lang="en-US" baseline="0" dirty="0"/>
              <a:t> </a:t>
            </a:r>
            <a:r>
              <a:rPr lang="en-US" baseline="0" dirty="0" err="1"/>
              <a:t>như</a:t>
            </a:r>
            <a:r>
              <a:rPr lang="en-US" baseline="0" dirty="0"/>
              <a:t> </a:t>
            </a:r>
            <a:r>
              <a:rPr lang="en-US" baseline="0" dirty="0" err="1"/>
              <a:t>tạo</a:t>
            </a:r>
            <a:r>
              <a:rPr lang="en-US" baseline="0" dirty="0"/>
              <a:t> </a:t>
            </a:r>
            <a:r>
              <a:rPr lang="en-US" baseline="0" dirty="0" err="1"/>
              <a:t>sự</a:t>
            </a:r>
            <a:r>
              <a:rPr lang="en-US" baseline="0" dirty="0"/>
              <a:t> </a:t>
            </a:r>
            <a:r>
              <a:rPr lang="en-US" baseline="0" dirty="0" err="1"/>
              <a:t>thoải</a:t>
            </a:r>
            <a:r>
              <a:rPr lang="en-US" baseline="0" dirty="0"/>
              <a:t> </a:t>
            </a:r>
            <a:r>
              <a:rPr lang="en-US" baseline="0" dirty="0" err="1"/>
              <a:t>mái</a:t>
            </a:r>
            <a:r>
              <a:rPr lang="en-US" baseline="0" dirty="0"/>
              <a:t> </a:t>
            </a:r>
            <a:r>
              <a:rPr lang="en-US" baseline="0" dirty="0" err="1"/>
              <a:t>cho</a:t>
            </a:r>
            <a:r>
              <a:rPr lang="en-US" baseline="0" dirty="0"/>
              <a:t> </a:t>
            </a:r>
            <a:r>
              <a:rPr lang="en-US" baseline="0" dirty="0" err="1"/>
              <a:t>người</a:t>
            </a:r>
            <a:r>
              <a:rPr lang="en-US" baseline="0" dirty="0"/>
              <a:t> dung, </a:t>
            </a:r>
            <a:r>
              <a:rPr lang="en-US" baseline="0" dirty="0" err="1"/>
              <a:t>dễ</a:t>
            </a:r>
            <a:r>
              <a:rPr lang="en-US" baseline="0" dirty="0"/>
              <a:t> </a:t>
            </a:r>
            <a:r>
              <a:rPr lang="en-US" baseline="0" dirty="0" err="1"/>
              <a:t>dàng</a:t>
            </a:r>
            <a:r>
              <a:rPr lang="en-US" baseline="0" dirty="0"/>
              <a:t> </a:t>
            </a:r>
            <a:r>
              <a:rPr lang="en-US" baseline="0" dirty="0" err="1"/>
              <a:t>tùy</a:t>
            </a:r>
            <a:r>
              <a:rPr lang="en-US" baseline="0" dirty="0"/>
              <a:t> </a:t>
            </a:r>
            <a:r>
              <a:rPr lang="en-US" baseline="0" dirty="0" err="1"/>
              <a:t>chỉnh</a:t>
            </a:r>
            <a:r>
              <a:rPr lang="en-US" baseline="0" dirty="0"/>
              <a:t> style, </a:t>
            </a:r>
            <a:r>
              <a:rPr lang="en-US" baseline="0" dirty="0" err="1"/>
              <a:t>và</a:t>
            </a:r>
            <a:r>
              <a:rPr lang="en-US" baseline="0" dirty="0"/>
              <a:t> </a:t>
            </a:r>
            <a:r>
              <a:rPr lang="en-US" baseline="0" dirty="0" err="1"/>
              <a:t>dễ</a:t>
            </a:r>
            <a:r>
              <a:rPr lang="en-US" baseline="0" dirty="0"/>
              <a:t> </a:t>
            </a:r>
            <a:r>
              <a:rPr lang="en-US" baseline="0" dirty="0" err="1"/>
              <a:t>dàng</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câp</a:t>
            </a:r>
            <a:r>
              <a:rPr lang="en-US" baseline="0" dirty="0"/>
              <a:t> </a:t>
            </a:r>
            <a:r>
              <a:rPr lang="en-US" baseline="0" dirty="0" err="1"/>
              <a:t>nhật</a:t>
            </a:r>
            <a:r>
              <a:rPr lang="en-US" baseline="0" dirty="0"/>
              <a:t> </a:t>
            </a:r>
            <a:r>
              <a:rPr lang="en-US" baseline="0" dirty="0" err="1"/>
              <a:t>biểu</a:t>
            </a:r>
            <a:r>
              <a:rPr lang="en-US" baseline="0" dirty="0"/>
              <a:t> </a:t>
            </a:r>
            <a:r>
              <a:rPr lang="en-US" baseline="0" dirty="0" err="1"/>
              <a:t>đồ</a:t>
            </a:r>
            <a:r>
              <a:rPr lang="en-US" baseline="0" dirty="0"/>
              <a:t>. </a:t>
            </a:r>
            <a:r>
              <a:rPr lang="en-US" baseline="0" dirty="0" err="1"/>
              <a:t>Đây</a:t>
            </a:r>
            <a:r>
              <a:rPr lang="en-US" baseline="0" dirty="0"/>
              <a:t> </a:t>
            </a:r>
            <a:r>
              <a:rPr lang="en-US" baseline="0" dirty="0" err="1"/>
              <a:t>là</a:t>
            </a:r>
            <a:r>
              <a:rPr lang="en-US" baseline="0" dirty="0"/>
              <a:t> </a:t>
            </a:r>
            <a:r>
              <a:rPr lang="en-US" baseline="0" dirty="0" err="1"/>
              <a:t>ví</a:t>
            </a:r>
            <a:r>
              <a:rPr lang="en-US" baseline="0" dirty="0"/>
              <a:t> </a:t>
            </a:r>
            <a:r>
              <a:rPr lang="en-US" baseline="0" dirty="0" err="1"/>
              <a:t>dụ</a:t>
            </a:r>
            <a:r>
              <a:rPr lang="en-US" baseline="0" dirty="0"/>
              <a:t> </a:t>
            </a:r>
            <a:r>
              <a:rPr lang="en-US" baseline="0" dirty="0" err="1"/>
              <a:t>về</a:t>
            </a:r>
            <a:r>
              <a:rPr lang="en-US" baseline="0" dirty="0"/>
              <a:t> </a:t>
            </a:r>
            <a:r>
              <a:rPr lang="en-US" baseline="0" dirty="0" err="1"/>
              <a:t>việc</a:t>
            </a:r>
            <a:r>
              <a:rPr lang="en-US" baseline="0" dirty="0"/>
              <a:t> </a:t>
            </a:r>
            <a:r>
              <a:rPr lang="en-US" baseline="0" dirty="0" err="1"/>
              <a:t>tạo</a:t>
            </a:r>
            <a:r>
              <a:rPr lang="en-US" baseline="0" dirty="0"/>
              <a:t> </a:t>
            </a:r>
            <a:r>
              <a:rPr lang="en-US" baseline="0" dirty="0" err="1"/>
              <a:t>ra</a:t>
            </a:r>
            <a:r>
              <a:rPr lang="en-US" baseline="0" dirty="0"/>
              <a:t> </a:t>
            </a:r>
            <a:r>
              <a:rPr lang="en-US" baseline="0" dirty="0" err="1"/>
              <a:t>đồ</a:t>
            </a:r>
            <a:r>
              <a:rPr lang="en-US" baseline="0" dirty="0"/>
              <a:t> </a:t>
            </a:r>
            <a:r>
              <a:rPr lang="en-US" baseline="0" dirty="0" err="1"/>
              <a:t>thị</a:t>
            </a:r>
            <a:r>
              <a:rPr lang="en-US" baseline="0" dirty="0"/>
              <a:t> </a:t>
            </a:r>
            <a:r>
              <a:rPr lang="en-US" baseline="0" dirty="0" err="1"/>
              <a:t>cột</a:t>
            </a:r>
            <a:r>
              <a:rPr lang="en-US" baseline="0" dirty="0"/>
              <a:t>, </a:t>
            </a:r>
            <a:r>
              <a:rPr lang="en-US" baseline="0" dirty="0" err="1"/>
              <a:t>sử</a:t>
            </a:r>
            <a:r>
              <a:rPr lang="en-US" baseline="0" dirty="0"/>
              <a:t> </a:t>
            </a:r>
            <a:r>
              <a:rPr lang="en-US" baseline="0" dirty="0" err="1"/>
              <a:t>dụng</a:t>
            </a:r>
            <a:r>
              <a:rPr lang="en-US" baseline="0" dirty="0"/>
              <a:t> C3.js.</a:t>
            </a:r>
          </a:p>
          <a:p>
            <a:endParaRPr lang="en-US" dirty="0"/>
          </a:p>
          <a:p>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7</a:t>
            </a:fld>
            <a:endParaRPr lang="en-US"/>
          </a:p>
        </p:txBody>
      </p:sp>
    </p:spTree>
    <p:extLst>
      <p:ext uri="{BB962C8B-B14F-4D97-AF65-F5344CB8AC3E}">
        <p14:creationId xmlns:p14="http://schemas.microsoft.com/office/powerpoint/2010/main" val="293644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Để</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được</a:t>
            </a:r>
            <a:r>
              <a:rPr lang="en-US" baseline="0" dirty="0"/>
              <a:t> </a:t>
            </a:r>
            <a:r>
              <a:rPr lang="en-US" baseline="0" dirty="0" err="1"/>
              <a:t>mục</a:t>
            </a:r>
            <a:r>
              <a:rPr lang="en-US" baseline="0" dirty="0"/>
              <a:t> </a:t>
            </a:r>
            <a:r>
              <a:rPr lang="en-US" baseline="0" dirty="0" err="1"/>
              <a:t>tiêu</a:t>
            </a:r>
            <a:r>
              <a:rPr lang="en-US" baseline="0" dirty="0"/>
              <a:t> </a:t>
            </a:r>
            <a:r>
              <a:rPr lang="en-US" baseline="0" dirty="0" err="1"/>
              <a:t>đề</a:t>
            </a:r>
            <a:r>
              <a:rPr lang="en-US" baseline="0" dirty="0"/>
              <a:t> </a:t>
            </a:r>
            <a:r>
              <a:rPr lang="en-US" baseline="0" dirty="0" err="1"/>
              <a:t>tài</a:t>
            </a:r>
            <a:r>
              <a:rPr lang="en-US" baseline="0" dirty="0"/>
              <a:t>, </a:t>
            </a:r>
            <a:r>
              <a:rPr lang="en-US" baseline="0" dirty="0" err="1"/>
              <a:t>nhóm</a:t>
            </a:r>
            <a:r>
              <a:rPr lang="en-US" baseline="0" dirty="0"/>
              <a:t> </a:t>
            </a:r>
            <a:r>
              <a:rPr lang="en-US" baseline="0" dirty="0" err="1"/>
              <a:t>đã</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được</a:t>
            </a:r>
            <a:r>
              <a:rPr lang="en-US" baseline="0" dirty="0"/>
              <a:t> </a:t>
            </a:r>
            <a:r>
              <a:rPr lang="en-US" baseline="0" dirty="0" err="1"/>
              <a:t>một</a:t>
            </a:r>
            <a:r>
              <a:rPr lang="en-US" baseline="0" dirty="0"/>
              <a:t> </a:t>
            </a:r>
            <a:r>
              <a:rPr lang="en-US" baseline="0" dirty="0" err="1"/>
              <a:t>phần</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trong</a:t>
            </a:r>
            <a:r>
              <a:rPr lang="en-US" baseline="0" dirty="0"/>
              <a:t> </a:t>
            </a:r>
            <a:r>
              <a:rPr lang="en-US" baseline="0" dirty="0" err="1"/>
              <a:t>giai</a:t>
            </a:r>
            <a:r>
              <a:rPr lang="en-US" baseline="0" dirty="0"/>
              <a:t> </a:t>
            </a:r>
            <a:r>
              <a:rPr lang="en-US" baseline="0" dirty="0" err="1"/>
              <a:t>đoạn</a:t>
            </a:r>
            <a:r>
              <a:rPr lang="en-US" baseline="0" dirty="0"/>
              <a:t> </a:t>
            </a:r>
            <a:r>
              <a:rPr lang="en-US" baseline="0" dirty="0" err="1"/>
              <a:t>thực</a:t>
            </a:r>
            <a:r>
              <a:rPr lang="en-US" baseline="0" dirty="0"/>
              <a:t> </a:t>
            </a:r>
            <a:r>
              <a:rPr lang="en-US" baseline="0" dirty="0" err="1"/>
              <a:t>tập</a:t>
            </a:r>
            <a:r>
              <a:rPr lang="en-US" baseline="0" dirty="0"/>
              <a:t>.</a:t>
            </a:r>
            <a:endParaRPr lang="en-US" dirty="0"/>
          </a:p>
          <a:p>
            <a:pPr marL="0" indent="0">
              <a:buFontTx/>
              <a:buNone/>
            </a:pPr>
            <a:r>
              <a:rPr lang="en-US" dirty="0" err="1"/>
              <a:t>Sau</a:t>
            </a:r>
            <a:r>
              <a:rPr lang="en-US" dirty="0"/>
              <a:t> </a:t>
            </a:r>
            <a:r>
              <a:rPr lang="en-US" dirty="0" err="1"/>
              <a:t>những</a:t>
            </a:r>
            <a:r>
              <a:rPr lang="en-US" dirty="0"/>
              <a:t> </a:t>
            </a:r>
            <a:r>
              <a:rPr lang="en-US" dirty="0" err="1"/>
              <a:t>lần</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thử</a:t>
            </a:r>
            <a:r>
              <a:rPr lang="en-US" dirty="0"/>
              <a:t> </a:t>
            </a:r>
            <a:r>
              <a:rPr lang="en-US" dirty="0" err="1"/>
              <a:t>sai</a:t>
            </a:r>
            <a:r>
              <a:rPr lang="en-US" dirty="0"/>
              <a:t> </a:t>
            </a:r>
            <a:r>
              <a:rPr lang="en-US" dirty="0" err="1"/>
              <a:t>trên</a:t>
            </a:r>
            <a:r>
              <a:rPr lang="en-US" dirty="0"/>
              <a:t>, </a:t>
            </a:r>
            <a:r>
              <a:rPr lang="en-US" dirty="0" err="1"/>
              <a:t>nhóm</a:t>
            </a:r>
            <a:r>
              <a:rPr lang="en-US" dirty="0"/>
              <a:t> </a:t>
            </a:r>
            <a:r>
              <a:rPr lang="en-US" dirty="0" err="1"/>
              <a:t>rút</a:t>
            </a:r>
            <a:r>
              <a:rPr lang="en-US" dirty="0"/>
              <a:t> </a:t>
            </a:r>
            <a:r>
              <a:rPr lang="en-US" dirty="0" err="1"/>
              <a:t>ra</a:t>
            </a:r>
            <a:r>
              <a:rPr lang="en-US" dirty="0"/>
              <a:t> 2 </a:t>
            </a:r>
            <a:r>
              <a:rPr lang="en-US" dirty="0" err="1"/>
              <a:t>kiến</a:t>
            </a:r>
            <a:r>
              <a:rPr lang="en-US" baseline="0" dirty="0"/>
              <a:t> </a:t>
            </a:r>
            <a:r>
              <a:rPr lang="en-US" baseline="0" dirty="0" err="1"/>
              <a:t>trúc</a:t>
            </a:r>
            <a:r>
              <a:rPr lang="en-US" dirty="0"/>
              <a:t> </a:t>
            </a:r>
            <a:r>
              <a:rPr lang="en-US" dirty="0" err="1"/>
              <a:t>áp</a:t>
            </a:r>
            <a:r>
              <a:rPr lang="en-US" dirty="0"/>
              <a:t> </a:t>
            </a:r>
            <a:r>
              <a:rPr lang="en-US" dirty="0" err="1"/>
              <a:t>dụng</a:t>
            </a:r>
            <a:r>
              <a:rPr lang="en-US" dirty="0"/>
              <a:t> </a:t>
            </a:r>
            <a:r>
              <a:rPr lang="en-US" dirty="0" err="1"/>
              <a:t>xuyên</a:t>
            </a:r>
            <a:r>
              <a:rPr lang="en-US" dirty="0"/>
              <a:t> </a:t>
            </a:r>
            <a:r>
              <a:rPr lang="en-US" dirty="0" err="1"/>
              <a:t>suốt</a:t>
            </a:r>
            <a:r>
              <a:rPr lang="en-US" dirty="0"/>
              <a:t> </a:t>
            </a:r>
            <a:r>
              <a:rPr lang="en-US" dirty="0" err="1"/>
              <a:t>cho</a:t>
            </a:r>
            <a:r>
              <a:rPr lang="en-US" dirty="0"/>
              <a:t> </a:t>
            </a:r>
            <a:r>
              <a:rPr lang="en-US" dirty="0" err="1"/>
              <a:t>việc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sau</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9</a:t>
            </a:fld>
            <a:endParaRPr lang="en-US"/>
          </a:p>
        </p:txBody>
      </p:sp>
    </p:spTree>
    <p:extLst>
      <p:ext uri="{BB962C8B-B14F-4D97-AF65-F5344CB8AC3E}">
        <p14:creationId xmlns:p14="http://schemas.microsoft.com/office/powerpoint/2010/main" val="375961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Để</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được</a:t>
            </a:r>
            <a:r>
              <a:rPr lang="en-US" baseline="0" dirty="0"/>
              <a:t> </a:t>
            </a:r>
            <a:r>
              <a:rPr lang="en-US" baseline="0" dirty="0" err="1"/>
              <a:t>mục</a:t>
            </a:r>
            <a:r>
              <a:rPr lang="en-US" baseline="0" dirty="0"/>
              <a:t> </a:t>
            </a:r>
            <a:r>
              <a:rPr lang="en-US" baseline="0" dirty="0" err="1"/>
              <a:t>tiêu</a:t>
            </a:r>
            <a:r>
              <a:rPr lang="en-US" baseline="0" dirty="0"/>
              <a:t> </a:t>
            </a:r>
            <a:r>
              <a:rPr lang="en-US" baseline="0" dirty="0" err="1"/>
              <a:t>đề</a:t>
            </a:r>
            <a:r>
              <a:rPr lang="en-US" baseline="0" dirty="0"/>
              <a:t> </a:t>
            </a:r>
            <a:r>
              <a:rPr lang="en-US" baseline="0" dirty="0" err="1"/>
              <a:t>tài</a:t>
            </a:r>
            <a:r>
              <a:rPr lang="en-US" baseline="0" dirty="0"/>
              <a:t>, </a:t>
            </a:r>
            <a:r>
              <a:rPr lang="en-US" baseline="0" dirty="0" err="1"/>
              <a:t>nhóm</a:t>
            </a:r>
            <a:r>
              <a:rPr lang="en-US" baseline="0" dirty="0"/>
              <a:t> </a:t>
            </a:r>
            <a:r>
              <a:rPr lang="en-US" baseline="0" dirty="0" err="1"/>
              <a:t>đã</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được</a:t>
            </a:r>
            <a:r>
              <a:rPr lang="en-US" baseline="0" dirty="0"/>
              <a:t> </a:t>
            </a:r>
            <a:r>
              <a:rPr lang="en-US" baseline="0" dirty="0" err="1"/>
              <a:t>một</a:t>
            </a:r>
            <a:r>
              <a:rPr lang="en-US" baseline="0" dirty="0"/>
              <a:t> </a:t>
            </a:r>
            <a:r>
              <a:rPr lang="en-US" baseline="0" dirty="0" err="1"/>
              <a:t>phần</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trong</a:t>
            </a:r>
            <a:r>
              <a:rPr lang="en-US" baseline="0" dirty="0"/>
              <a:t> </a:t>
            </a:r>
            <a:r>
              <a:rPr lang="en-US" baseline="0" dirty="0" err="1"/>
              <a:t>giai</a:t>
            </a:r>
            <a:r>
              <a:rPr lang="en-US" baseline="0" dirty="0"/>
              <a:t> </a:t>
            </a:r>
            <a:r>
              <a:rPr lang="en-US" baseline="0" dirty="0" err="1"/>
              <a:t>đoạn</a:t>
            </a:r>
            <a:r>
              <a:rPr lang="en-US" baseline="0" dirty="0"/>
              <a:t> </a:t>
            </a:r>
            <a:r>
              <a:rPr lang="en-US" baseline="0" dirty="0" err="1"/>
              <a:t>thực</a:t>
            </a:r>
            <a:r>
              <a:rPr lang="en-US" baseline="0" dirty="0"/>
              <a:t> </a:t>
            </a:r>
            <a:r>
              <a:rPr lang="en-US" baseline="0" dirty="0" err="1"/>
              <a:t>tập</a:t>
            </a:r>
            <a:r>
              <a:rPr lang="en-US" baseline="0" dirty="0"/>
              <a:t>.</a:t>
            </a:r>
            <a:endParaRPr lang="en-US" dirty="0"/>
          </a:p>
          <a:p>
            <a:pPr marL="0" indent="0">
              <a:buFontTx/>
              <a:buNone/>
            </a:pPr>
            <a:r>
              <a:rPr lang="en-US" dirty="0" err="1"/>
              <a:t>Sau</a:t>
            </a:r>
            <a:r>
              <a:rPr lang="en-US" dirty="0"/>
              <a:t> </a:t>
            </a:r>
            <a:r>
              <a:rPr lang="en-US" dirty="0" err="1"/>
              <a:t>những</a:t>
            </a:r>
            <a:r>
              <a:rPr lang="en-US" dirty="0"/>
              <a:t> </a:t>
            </a:r>
            <a:r>
              <a:rPr lang="en-US" dirty="0" err="1"/>
              <a:t>lần</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thử</a:t>
            </a:r>
            <a:r>
              <a:rPr lang="en-US" dirty="0"/>
              <a:t> </a:t>
            </a:r>
            <a:r>
              <a:rPr lang="en-US" dirty="0" err="1"/>
              <a:t>sai</a:t>
            </a:r>
            <a:r>
              <a:rPr lang="en-US" dirty="0"/>
              <a:t> </a:t>
            </a:r>
            <a:r>
              <a:rPr lang="en-US" dirty="0" err="1"/>
              <a:t>trên</a:t>
            </a:r>
            <a:r>
              <a:rPr lang="en-US" dirty="0"/>
              <a:t>, </a:t>
            </a:r>
            <a:r>
              <a:rPr lang="en-US" dirty="0" err="1"/>
              <a:t>nhóm</a:t>
            </a:r>
            <a:r>
              <a:rPr lang="en-US" dirty="0"/>
              <a:t> </a:t>
            </a:r>
            <a:r>
              <a:rPr lang="en-US" dirty="0" err="1"/>
              <a:t>rút</a:t>
            </a:r>
            <a:r>
              <a:rPr lang="en-US" dirty="0"/>
              <a:t> </a:t>
            </a:r>
            <a:r>
              <a:rPr lang="en-US" dirty="0" err="1"/>
              <a:t>ra</a:t>
            </a:r>
            <a:r>
              <a:rPr lang="en-US" dirty="0"/>
              <a:t> 2 </a:t>
            </a:r>
            <a:r>
              <a:rPr lang="en-US" dirty="0" err="1"/>
              <a:t>kiến</a:t>
            </a:r>
            <a:r>
              <a:rPr lang="en-US" baseline="0" dirty="0"/>
              <a:t> </a:t>
            </a:r>
            <a:r>
              <a:rPr lang="en-US" baseline="0" dirty="0" err="1"/>
              <a:t>trúc</a:t>
            </a:r>
            <a:r>
              <a:rPr lang="en-US" dirty="0"/>
              <a:t> </a:t>
            </a:r>
            <a:r>
              <a:rPr lang="en-US" dirty="0" err="1"/>
              <a:t>áp</a:t>
            </a:r>
            <a:r>
              <a:rPr lang="en-US" dirty="0"/>
              <a:t> </a:t>
            </a:r>
            <a:r>
              <a:rPr lang="en-US" dirty="0" err="1"/>
              <a:t>dụng</a:t>
            </a:r>
            <a:r>
              <a:rPr lang="en-US" dirty="0"/>
              <a:t> </a:t>
            </a:r>
            <a:r>
              <a:rPr lang="en-US" dirty="0" err="1"/>
              <a:t>xuyên</a:t>
            </a:r>
            <a:r>
              <a:rPr lang="en-US" dirty="0"/>
              <a:t> </a:t>
            </a:r>
            <a:r>
              <a:rPr lang="en-US" dirty="0" err="1"/>
              <a:t>suốt</a:t>
            </a:r>
            <a:r>
              <a:rPr lang="en-US" dirty="0"/>
              <a:t> </a:t>
            </a:r>
            <a:r>
              <a:rPr lang="en-US" dirty="0" err="1"/>
              <a:t>cho</a:t>
            </a:r>
            <a:r>
              <a:rPr lang="en-US" dirty="0"/>
              <a:t> </a:t>
            </a:r>
            <a:r>
              <a:rPr lang="en-US" dirty="0" err="1"/>
              <a:t>việc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sau</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10</a:t>
            </a:fld>
            <a:endParaRPr lang="en-US"/>
          </a:p>
        </p:txBody>
      </p:sp>
    </p:spTree>
    <p:extLst>
      <p:ext uri="{BB962C8B-B14F-4D97-AF65-F5344CB8AC3E}">
        <p14:creationId xmlns:p14="http://schemas.microsoft.com/office/powerpoint/2010/main" val="122635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Chiếu</a:t>
            </a:r>
            <a:r>
              <a:rPr lang="en-US" dirty="0"/>
              <a:t> video </a:t>
            </a:r>
            <a:r>
              <a:rPr lang="en-US" dirty="0" err="1"/>
              <a:t>rồi</a:t>
            </a:r>
            <a:r>
              <a:rPr lang="en-US" dirty="0"/>
              <a:t> </a:t>
            </a:r>
            <a:r>
              <a:rPr lang="en-US" dirty="0" err="1"/>
              <a:t>nói</a:t>
            </a:r>
            <a:r>
              <a:rPr lang="en-US" dirty="0"/>
              <a:t> </a:t>
            </a:r>
            <a:r>
              <a:rPr lang="en-US" dirty="0" err="1"/>
              <a:t>phần</a:t>
            </a:r>
            <a:r>
              <a:rPr lang="en-US" dirty="0"/>
              <a:t> CI-CD:</a:t>
            </a:r>
          </a:p>
          <a:p>
            <a:r>
              <a:rPr lang="en-US" dirty="0"/>
              <a:t>4. CI &amp; CD</a:t>
            </a:r>
          </a:p>
          <a:p>
            <a:r>
              <a:rPr lang="en-US" dirty="0"/>
              <a:t>      -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liên</a:t>
            </a:r>
            <a:r>
              <a:rPr lang="en-US" dirty="0"/>
              <a:t> </a:t>
            </a:r>
            <a:r>
              <a:rPr lang="en-US" dirty="0" err="1"/>
              <a:t>tục</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liên</a:t>
            </a:r>
            <a:r>
              <a:rPr lang="en-US" dirty="0"/>
              <a:t> </a:t>
            </a:r>
            <a:r>
              <a:rPr lang="en-US" dirty="0" err="1"/>
              <a:t>tục</a:t>
            </a:r>
            <a:r>
              <a:rPr lang="en-US" dirty="0"/>
              <a:t> </a:t>
            </a:r>
            <a:r>
              <a:rPr lang="en-US" dirty="0" err="1"/>
              <a:t>như</a:t>
            </a:r>
            <a:r>
              <a:rPr lang="en-US" dirty="0"/>
              <a:t> </a:t>
            </a:r>
            <a:r>
              <a:rPr lang="en-US" dirty="0" err="1"/>
              <a:t>trên</a:t>
            </a:r>
            <a:r>
              <a:rPr lang="en-US" dirty="0"/>
              <a:t> </a:t>
            </a:r>
            <a:r>
              <a:rPr lang="en-US" dirty="0" err="1"/>
              <a:t>là</a:t>
            </a:r>
            <a:r>
              <a:rPr lang="en-US" dirty="0"/>
              <a:t> </a:t>
            </a:r>
            <a:r>
              <a:rPr lang="en-US" dirty="0" err="1"/>
              <a:t>phát</a:t>
            </a:r>
            <a:r>
              <a:rPr lang="en-US" dirty="0"/>
              <a:t> </a:t>
            </a:r>
            <a:r>
              <a:rPr lang="en-US" dirty="0" err="1"/>
              <a:t>triển</a:t>
            </a:r>
            <a:r>
              <a:rPr lang="en-US" dirty="0"/>
              <a:t> </a:t>
            </a:r>
            <a:r>
              <a:rPr lang="en-US" dirty="0" err="1"/>
              <a:t>theo</a:t>
            </a:r>
            <a:r>
              <a:rPr lang="en-US" dirty="0"/>
              <a:t> </a:t>
            </a:r>
            <a:r>
              <a:rPr lang="en-US" dirty="0" err="1"/>
              <a:t>phương</a:t>
            </a:r>
            <a:r>
              <a:rPr lang="en-US" dirty="0"/>
              <a:t> </a:t>
            </a:r>
            <a:r>
              <a:rPr lang="en-US" dirty="0" err="1"/>
              <a:t>pháp</a:t>
            </a:r>
            <a:r>
              <a:rPr lang="en-US" dirty="0"/>
              <a:t> CI &amp; CD</a:t>
            </a:r>
          </a:p>
          <a:p>
            <a:r>
              <a:rPr lang="en-US" dirty="0"/>
              <a:t>      - CI </a:t>
            </a:r>
            <a:r>
              <a:rPr lang="en-US" dirty="0" err="1"/>
              <a:t>là</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đòi</a:t>
            </a:r>
            <a:r>
              <a:rPr lang="en-US" dirty="0"/>
              <a:t> </a:t>
            </a:r>
            <a:r>
              <a:rPr lang="en-US" dirty="0" err="1"/>
              <a:t>hỏi</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phải</a:t>
            </a:r>
            <a:r>
              <a:rPr lang="en-US" dirty="0"/>
              <a:t> </a:t>
            </a:r>
            <a:r>
              <a:rPr lang="en-US" dirty="0" err="1"/>
              <a:t>theo</a:t>
            </a:r>
            <a:r>
              <a:rPr lang="en-US" dirty="0"/>
              <a:t> </a:t>
            </a:r>
            <a:r>
              <a:rPr lang="en-US" dirty="0" err="1"/>
              <a:t>dõi</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công</a:t>
            </a:r>
            <a:r>
              <a:rPr lang="en-US" dirty="0"/>
              <a:t> </a:t>
            </a:r>
            <a:r>
              <a:rPr lang="en-US" dirty="0" err="1"/>
              <a:t>việc</a:t>
            </a:r>
            <a:r>
              <a:rPr lang="en-US" dirty="0"/>
              <a:t> </a:t>
            </a:r>
            <a:r>
              <a:rPr lang="en-US" dirty="0" err="1"/>
              <a:t>thường</a:t>
            </a:r>
            <a:r>
              <a:rPr lang="en-US" dirty="0"/>
              <a:t> </a:t>
            </a:r>
            <a:r>
              <a:rPr lang="en-US" dirty="0" err="1"/>
              <a:t>xuyên</a:t>
            </a:r>
            <a:r>
              <a:rPr lang="en-US" dirty="0"/>
              <a:t>, </a:t>
            </a:r>
            <a:r>
              <a:rPr lang="en-US" dirty="0" err="1"/>
              <a:t>giúp</a:t>
            </a:r>
            <a:r>
              <a:rPr lang="en-US" dirty="0"/>
              <a:t> </a:t>
            </a:r>
            <a:r>
              <a:rPr lang="en-US" dirty="0" err="1"/>
              <a:t>công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giúp</a:t>
            </a:r>
            <a:r>
              <a:rPr lang="en-US" dirty="0"/>
              <a:t> </a:t>
            </a:r>
            <a:r>
              <a:rPr lang="en-US" dirty="0" err="1"/>
              <a:t>phát</a:t>
            </a:r>
            <a:r>
              <a:rPr lang="en-US" dirty="0"/>
              <a:t> </a:t>
            </a:r>
            <a:r>
              <a:rPr lang="en-US" dirty="0" err="1"/>
              <a:t>hiển</a:t>
            </a:r>
            <a:r>
              <a:rPr lang="en-US" dirty="0"/>
              <a:t> </a:t>
            </a:r>
            <a:r>
              <a:rPr lang="en-US" dirty="0" err="1"/>
              <a:t>lỗi</a:t>
            </a:r>
            <a:r>
              <a:rPr lang="en-US" dirty="0"/>
              <a:t> </a:t>
            </a:r>
            <a:r>
              <a:rPr lang="en-US" dirty="0" err="1"/>
              <a:t>nhanh</a:t>
            </a:r>
            <a:r>
              <a:rPr lang="en-US" dirty="0"/>
              <a:t> </a:t>
            </a:r>
            <a:r>
              <a:rPr lang="en-US" dirty="0" err="1"/>
              <a:t>nhất</a:t>
            </a:r>
            <a:r>
              <a:rPr lang="en-US" dirty="0"/>
              <a:t> </a:t>
            </a:r>
            <a:r>
              <a:rPr lang="en-US" dirty="0" err="1"/>
              <a:t>có</a:t>
            </a:r>
            <a:r>
              <a:rPr lang="en-US" dirty="0"/>
              <a:t> </a:t>
            </a:r>
            <a:r>
              <a:rPr lang="en-US" dirty="0" err="1"/>
              <a:t>thể</a:t>
            </a:r>
            <a:r>
              <a:rPr lang="en-US" dirty="0"/>
              <a:t> </a:t>
            </a:r>
            <a:r>
              <a:rPr lang="en-US" dirty="0" err="1"/>
              <a:t>giúp</a:t>
            </a:r>
            <a:r>
              <a:rPr lang="en-US" dirty="0"/>
              <a:t> </a:t>
            </a:r>
            <a:r>
              <a:rPr lang="en-US" dirty="0" err="1"/>
              <a:t>giảm</a:t>
            </a:r>
            <a:r>
              <a:rPr lang="en-US" dirty="0"/>
              <a:t> </a:t>
            </a:r>
            <a:r>
              <a:rPr lang="en-US" dirty="0" err="1"/>
              <a:t>bớt</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tích</a:t>
            </a:r>
            <a:r>
              <a:rPr lang="en-US" dirty="0"/>
              <a:t> </a:t>
            </a:r>
            <a:r>
              <a:rPr lang="en-US" dirty="0" err="1"/>
              <a:t>hợp</a:t>
            </a:r>
            <a:r>
              <a:rPr lang="en-US" dirty="0"/>
              <a:t>, </a:t>
            </a:r>
            <a:r>
              <a:rPr lang="en-US" dirty="0" err="1"/>
              <a:t>cho</a:t>
            </a:r>
            <a:r>
              <a:rPr lang="en-US" dirty="0"/>
              <a:t> </a:t>
            </a:r>
            <a:r>
              <a:rPr lang="en-US" dirty="0" err="1"/>
              <a:t>phép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gắn</a:t>
            </a:r>
            <a:r>
              <a:rPr lang="en-US" dirty="0"/>
              <a:t> </a:t>
            </a:r>
            <a:r>
              <a:rPr lang="en-US" dirty="0" err="1"/>
              <a:t>kết</a:t>
            </a:r>
            <a:r>
              <a:rPr lang="en-US" dirty="0"/>
              <a:t> </a:t>
            </a:r>
            <a:r>
              <a:rPr lang="en-US" dirty="0" err="1"/>
              <a:t>hơn</a:t>
            </a:r>
            <a:r>
              <a:rPr lang="en-US" dirty="0"/>
              <a:t>.</a:t>
            </a:r>
          </a:p>
          <a:p>
            <a:r>
              <a:rPr lang="en-US" dirty="0"/>
              <a:t>      - CD </a:t>
            </a:r>
            <a:r>
              <a:rPr lang="en-US" dirty="0" err="1"/>
              <a:t>là</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mà</a:t>
            </a:r>
            <a:r>
              <a:rPr lang="en-US" dirty="0"/>
              <a:t> ở </a:t>
            </a:r>
            <a:r>
              <a:rPr lang="en-US" dirty="0" err="1"/>
              <a:t>đó</a:t>
            </a:r>
            <a:r>
              <a:rPr lang="en-US" dirty="0"/>
              <a:t> </a:t>
            </a:r>
            <a:r>
              <a:rPr lang="en-US" dirty="0" err="1"/>
              <a:t>phân</a:t>
            </a:r>
            <a:r>
              <a:rPr lang="en-US" dirty="0"/>
              <a:t> </a:t>
            </a:r>
            <a:r>
              <a:rPr lang="en-US" dirty="0" err="1"/>
              <a:t>mềm</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phát</a:t>
            </a:r>
            <a:r>
              <a:rPr lang="en-US" dirty="0"/>
              <a:t> </a:t>
            </a:r>
            <a:r>
              <a:rPr lang="en-US" dirty="0" err="1"/>
              <a:t>hành</a:t>
            </a:r>
            <a:r>
              <a:rPr lang="en-US" dirty="0"/>
              <a:t> ở </a:t>
            </a:r>
            <a:r>
              <a:rPr lang="en-US" dirty="0" err="1"/>
              <a:t>bất</a:t>
            </a:r>
            <a:r>
              <a:rPr lang="en-US" dirty="0"/>
              <a:t> </a:t>
            </a:r>
            <a:r>
              <a:rPr lang="en-US" dirty="0" err="1"/>
              <a:t>kì</a:t>
            </a:r>
            <a:r>
              <a:rPr lang="en-US" dirty="0"/>
              <a:t> </a:t>
            </a:r>
            <a:r>
              <a:rPr lang="en-US" dirty="0" err="1"/>
              <a:t>thời</a:t>
            </a:r>
            <a:r>
              <a:rPr lang="en-US" dirty="0"/>
              <a:t> </a:t>
            </a:r>
            <a:r>
              <a:rPr lang="en-US" dirty="0" err="1"/>
              <a:t>gian</a:t>
            </a:r>
            <a:r>
              <a:rPr lang="en-US" dirty="0"/>
              <a:t> </a:t>
            </a:r>
            <a:r>
              <a:rPr lang="en-US" dirty="0" err="1"/>
              <a:t>nào</a:t>
            </a:r>
            <a:endParaRPr lang="en-US" dirty="0"/>
          </a:p>
          <a:p>
            <a:r>
              <a:rPr lang="en-US" dirty="0"/>
              <a:t>5. Travis CI</a:t>
            </a:r>
          </a:p>
          <a:p>
            <a:r>
              <a:rPr lang="en-US" dirty="0" err="1"/>
              <a:t>Với</a:t>
            </a:r>
            <a:r>
              <a:rPr lang="en-US" dirty="0"/>
              <a:t> </a:t>
            </a:r>
            <a:r>
              <a:rPr lang="en-US" dirty="0" err="1"/>
              <a:t>tư</a:t>
            </a:r>
            <a:r>
              <a:rPr lang="en-US" dirty="0"/>
              <a:t> </a:t>
            </a:r>
            <a:r>
              <a:rPr lang="en-US" dirty="0" err="1"/>
              <a:t>tưởng</a:t>
            </a:r>
            <a:r>
              <a:rPr lang="en-US" dirty="0"/>
              <a:t> </a:t>
            </a:r>
            <a:r>
              <a:rPr lang="en-US" dirty="0" err="1"/>
              <a:t>phát</a:t>
            </a:r>
            <a:r>
              <a:rPr lang="en-US" dirty="0"/>
              <a:t> </a:t>
            </a:r>
            <a:r>
              <a:rPr lang="en-US" dirty="0" err="1"/>
              <a:t>triển</a:t>
            </a:r>
            <a:r>
              <a:rPr lang="en-US" dirty="0"/>
              <a:t> </a:t>
            </a:r>
            <a:r>
              <a:rPr lang="en-US" dirty="0" err="1"/>
              <a:t>tích</a:t>
            </a:r>
            <a:r>
              <a:rPr lang="en-US" dirty="0"/>
              <a:t> </a:t>
            </a:r>
            <a:r>
              <a:rPr lang="en-US" dirty="0" err="1"/>
              <a:t>hợp</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liên</a:t>
            </a:r>
            <a:r>
              <a:rPr lang="en-US" dirty="0"/>
              <a:t> </a:t>
            </a:r>
            <a:r>
              <a:rPr lang="en-US" dirty="0" err="1"/>
              <a:t>tục</a:t>
            </a:r>
            <a:r>
              <a:rPr lang="en-US" dirty="0"/>
              <a:t>, </a:t>
            </a:r>
            <a:r>
              <a:rPr lang="en-US" dirty="0" err="1"/>
              <a:t>nhóm</a:t>
            </a:r>
            <a:r>
              <a:rPr lang="en-US" dirty="0"/>
              <a:t> </a:t>
            </a:r>
            <a:r>
              <a:rPr lang="en-US" dirty="0" err="1"/>
              <a:t>sử</a:t>
            </a:r>
            <a:r>
              <a:rPr lang="en-US" dirty="0"/>
              <a:t> </a:t>
            </a:r>
            <a:r>
              <a:rPr lang="en-US" dirty="0" err="1"/>
              <a:t>dụng</a:t>
            </a:r>
            <a:r>
              <a:rPr lang="en-US" dirty="0"/>
              <a:t> Travis CI </a:t>
            </a:r>
            <a:r>
              <a:rPr lang="en-US" dirty="0" err="1"/>
              <a:t>để</a:t>
            </a:r>
            <a:r>
              <a:rPr lang="en-US" dirty="0"/>
              <a:t> </a:t>
            </a:r>
            <a:r>
              <a:rPr lang="en-US" dirty="0" err="1"/>
              <a:t>kiểm</a:t>
            </a:r>
            <a:r>
              <a:rPr lang="en-US" dirty="0"/>
              <a:t> </a:t>
            </a:r>
            <a:r>
              <a:rPr lang="en-US" dirty="0" err="1"/>
              <a:t>soát</a:t>
            </a:r>
            <a:r>
              <a:rPr lang="en-US" dirty="0"/>
              <a:t> 3 </a:t>
            </a:r>
            <a:r>
              <a:rPr lang="en-US" dirty="0" err="1"/>
              <a:t>giai</a:t>
            </a:r>
            <a:r>
              <a:rPr lang="en-US" dirty="0"/>
              <a:t> </a:t>
            </a:r>
            <a:r>
              <a:rPr lang="en-US" dirty="0" err="1"/>
              <a:t>đoạn</a:t>
            </a:r>
            <a:r>
              <a:rPr lang="en-US" dirty="0"/>
              <a:t> </a:t>
            </a:r>
            <a:r>
              <a:rPr lang="en-US" dirty="0" err="1"/>
              <a:t>trên</a:t>
            </a:r>
            <a:endParaRPr lang="en-US" dirty="0"/>
          </a:p>
          <a:p>
            <a:endParaRPr lang="en-US" dirty="0"/>
          </a:p>
        </p:txBody>
      </p:sp>
      <p:sp>
        <p:nvSpPr>
          <p:cNvPr id="4" name="Slide Number Placeholder 3"/>
          <p:cNvSpPr>
            <a:spLocks noGrp="1"/>
          </p:cNvSpPr>
          <p:nvPr>
            <p:ph type="sldNum" sz="quarter" idx="10"/>
          </p:nvPr>
        </p:nvSpPr>
        <p:spPr/>
        <p:txBody>
          <a:bodyPr/>
          <a:lstStyle/>
          <a:p>
            <a:fld id="{A8ED2434-BDD9-4C37-8187-C7763F468A2D}" type="slidenum">
              <a:rPr lang="en-US" smtClean="0"/>
              <a:t>11</a:t>
            </a:fld>
            <a:endParaRPr lang="en-US"/>
          </a:p>
        </p:txBody>
      </p:sp>
    </p:spTree>
    <p:extLst>
      <p:ext uri="{BB962C8B-B14F-4D97-AF65-F5344CB8AC3E}">
        <p14:creationId xmlns:p14="http://schemas.microsoft.com/office/powerpoint/2010/main" val="3450711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Hiện</a:t>
            </a:r>
            <a:r>
              <a:rPr lang="en-US" dirty="0"/>
              <a:t> </a:t>
            </a:r>
            <a:r>
              <a:rPr lang="en-US" dirty="0" err="1"/>
              <a:t>thực</a:t>
            </a:r>
            <a:r>
              <a:rPr lang="en-US" dirty="0"/>
              <a:t> </a:t>
            </a:r>
            <a:r>
              <a:rPr lang="en-US" dirty="0" err="1"/>
              <a:t>theo</a:t>
            </a:r>
            <a:r>
              <a:rPr lang="en-US" dirty="0"/>
              <a:t> </a:t>
            </a:r>
            <a:r>
              <a:rPr lang="en-US" dirty="0" err="1"/>
              <a:t>từng</a:t>
            </a:r>
            <a:r>
              <a:rPr lang="en-US" dirty="0"/>
              <a:t> Component:</a:t>
            </a:r>
          </a:p>
          <a:p>
            <a:pPr marL="342900" indent="-342900">
              <a:buAutoNum type="arabicPeriod"/>
            </a:pPr>
            <a:r>
              <a:rPr lang="en-US" dirty="0"/>
              <a:t>Bar Chart, Line Chart: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Nghiên</a:t>
            </a:r>
            <a:r>
              <a:rPr lang="en-US" dirty="0"/>
              <a:t> </a:t>
            </a:r>
            <a:r>
              <a:rPr lang="en-US" dirty="0" err="1"/>
              <a:t>cứu</a:t>
            </a:r>
            <a:r>
              <a:rPr lang="en-US" dirty="0"/>
              <a:t> d3 basic </a:t>
            </a:r>
            <a:r>
              <a:rPr lang="en-US" dirty="0" err="1"/>
              <a:t>và</a:t>
            </a:r>
            <a:r>
              <a:rPr lang="en-US" dirty="0"/>
              <a:t> </a:t>
            </a:r>
            <a:r>
              <a:rPr lang="en-US" dirty="0" err="1"/>
              <a:t>xây</a:t>
            </a:r>
            <a:r>
              <a:rPr lang="en-US" dirty="0"/>
              <a:t> </a:t>
            </a:r>
            <a:r>
              <a:rPr lang="en-US" dirty="0" err="1"/>
              <a:t>dựng</a:t>
            </a:r>
            <a:r>
              <a:rPr lang="en-US" dirty="0"/>
              <a:t> </a:t>
            </a:r>
            <a:r>
              <a:rPr lang="en-US" dirty="0" err="1"/>
              <a:t>cơ</a:t>
            </a:r>
            <a:r>
              <a:rPr lang="en-US" dirty="0"/>
              <a:t> </a:t>
            </a:r>
            <a:r>
              <a:rPr lang="en-US" dirty="0" err="1"/>
              <a:t>bản</a:t>
            </a:r>
            <a:r>
              <a:rPr lang="en-US" dirty="0"/>
              <a:t> </a:t>
            </a:r>
            <a:r>
              <a:rPr lang="en-US" dirty="0" err="1"/>
              <a:t>một</a:t>
            </a:r>
            <a:r>
              <a:rPr lang="en-US" dirty="0"/>
              <a:t> </a:t>
            </a:r>
            <a:r>
              <a:rPr lang="en-US" dirty="0" err="1"/>
              <a:t>hàm</a:t>
            </a:r>
            <a:r>
              <a:rPr lang="en-US" dirty="0"/>
              <a:t> </a:t>
            </a:r>
            <a:r>
              <a:rPr lang="en-US" dirty="0" err="1"/>
              <a:t>vẽ</a:t>
            </a:r>
            <a:r>
              <a:rPr lang="en-US" dirty="0"/>
              <a:t> </a:t>
            </a:r>
            <a:r>
              <a:rPr lang="en-US" dirty="0" err="1"/>
              <a:t>cho</a:t>
            </a:r>
            <a:r>
              <a:rPr lang="en-US" dirty="0"/>
              <a:t> 2 </a:t>
            </a:r>
            <a:r>
              <a:rPr lang="en-US" dirty="0" err="1"/>
              <a:t>biểu</a:t>
            </a:r>
            <a:r>
              <a:rPr lang="en-US" dirty="0"/>
              <a:t> </a:t>
            </a:r>
            <a:r>
              <a:rPr lang="en-US" dirty="0" err="1"/>
              <a:t>đồ</a:t>
            </a:r>
            <a:endParaRPr lang="en-US" dirty="0"/>
          </a:p>
          <a:p>
            <a:pPr marL="285750" indent="-285750">
              <a:buFontTx/>
              <a:buChar char="-"/>
            </a:pPr>
            <a:r>
              <a:rPr lang="en-US" dirty="0" err="1"/>
              <a:t>Nh</a:t>
            </a:r>
            <a:r>
              <a:rPr lang="vi-VN" dirty="0"/>
              <a:t>ư</a:t>
            </a:r>
            <a:r>
              <a:rPr lang="en-US" dirty="0" err="1"/>
              <a:t>ợc</a:t>
            </a:r>
            <a:r>
              <a:rPr lang="en-US" dirty="0"/>
              <a:t>: Ch</a:t>
            </a:r>
            <a:r>
              <a:rPr lang="vi-VN" dirty="0"/>
              <a:t>ư</a:t>
            </a:r>
            <a:r>
              <a:rPr lang="en-US" dirty="0"/>
              <a:t>a </a:t>
            </a:r>
            <a:r>
              <a:rPr lang="en-US" dirty="0" err="1"/>
              <a:t>áp</a:t>
            </a:r>
            <a:r>
              <a:rPr lang="en-US" dirty="0"/>
              <a:t> </a:t>
            </a:r>
            <a:r>
              <a:rPr lang="en-US" dirty="0" err="1"/>
              <a:t>dụng</a:t>
            </a:r>
            <a:r>
              <a:rPr lang="en-US" dirty="0"/>
              <a:t> </a:t>
            </a:r>
            <a:r>
              <a:rPr lang="en-US" dirty="0" err="1"/>
              <a:t>các</a:t>
            </a:r>
            <a:r>
              <a:rPr lang="en-US" dirty="0"/>
              <a:t> task-runner </a:t>
            </a:r>
            <a:r>
              <a:rPr lang="en-US" dirty="0" err="1"/>
              <a:t>để</a:t>
            </a:r>
            <a:r>
              <a:rPr lang="en-US" dirty="0"/>
              <a:t> </a:t>
            </a:r>
            <a:r>
              <a:rPr lang="en-US" dirty="0" err="1"/>
              <a:t>tự</a:t>
            </a:r>
            <a:r>
              <a:rPr lang="en-US" dirty="0"/>
              <a:t> </a:t>
            </a:r>
            <a:r>
              <a:rPr lang="en-US" dirty="0" err="1"/>
              <a:t>transpile</a:t>
            </a:r>
            <a:r>
              <a:rPr lang="en-US" dirty="0"/>
              <a:t> code </a:t>
            </a:r>
            <a:r>
              <a:rPr lang="en-US" dirty="0" err="1"/>
              <a:t>từ</a:t>
            </a:r>
            <a:r>
              <a:rPr lang="en-US" dirty="0"/>
              <a:t> ES6-&gt;ES5, build UMD -&gt; </a:t>
            </a:r>
            <a:r>
              <a:rPr lang="en-US" dirty="0" err="1"/>
              <a:t>Tốn</a:t>
            </a:r>
            <a:r>
              <a:rPr lang="en-US" dirty="0"/>
              <a:t> </a:t>
            </a:r>
            <a:r>
              <a:rPr lang="en-US" dirty="0" err="1"/>
              <a:t>thời</a:t>
            </a:r>
            <a:r>
              <a:rPr lang="en-US" dirty="0"/>
              <a:t> </a:t>
            </a:r>
            <a:r>
              <a:rPr lang="en-US" dirty="0" err="1"/>
              <a:t>gian</a:t>
            </a:r>
            <a:r>
              <a:rPr lang="en-US" dirty="0"/>
              <a:t> </a:t>
            </a:r>
            <a:r>
              <a:rPr lang="en-US" dirty="0" err="1"/>
              <a:t>trong</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hoạt</a:t>
            </a:r>
            <a:r>
              <a:rPr lang="en-US" dirty="0"/>
              <a:t> </a:t>
            </a:r>
            <a:r>
              <a:rPr lang="en-US" dirty="0" err="1"/>
              <a:t>động</a:t>
            </a:r>
            <a:r>
              <a:rPr lang="en-US" dirty="0"/>
              <a:t> </a:t>
            </a:r>
            <a:r>
              <a:rPr lang="en-US" dirty="0" err="1"/>
              <a:t>của</a:t>
            </a:r>
            <a:r>
              <a:rPr lang="en-US" dirty="0"/>
              <a:t> 2 </a:t>
            </a:r>
            <a:r>
              <a:rPr lang="en-US" dirty="0" err="1"/>
              <a:t>thành</a:t>
            </a:r>
            <a:r>
              <a:rPr lang="en-US" dirty="0"/>
              <a:t> </a:t>
            </a:r>
            <a:r>
              <a:rPr lang="en-US" dirty="0" err="1"/>
              <a:t>phần</a:t>
            </a:r>
            <a:r>
              <a:rPr lang="en-US" dirty="0"/>
              <a:t> </a:t>
            </a:r>
            <a:r>
              <a:rPr lang="en-US" dirty="0" err="1"/>
              <a:t>này</a:t>
            </a:r>
            <a:endParaRPr lang="en-US" dirty="0"/>
          </a:p>
          <a:p>
            <a:r>
              <a:rPr lang="en-US" dirty="0"/>
              <a:t>2. Group/Stack Bar Chart, Multi Line Chart: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Mở</a:t>
            </a:r>
            <a:r>
              <a:rPr lang="en-US" dirty="0"/>
              <a:t> </a:t>
            </a:r>
            <a:r>
              <a:rPr lang="en-US" dirty="0" err="1"/>
              <a:t>rộng</a:t>
            </a:r>
            <a:r>
              <a:rPr lang="en-US" dirty="0"/>
              <a:t> 2 chart </a:t>
            </a:r>
            <a:r>
              <a:rPr lang="en-US" dirty="0" err="1"/>
              <a:t>trên</a:t>
            </a:r>
            <a:r>
              <a:rPr lang="en-US" dirty="0"/>
              <a:t>, </a:t>
            </a:r>
            <a:r>
              <a:rPr lang="en-US" dirty="0" err="1"/>
              <a:t>áp</a:t>
            </a:r>
            <a:r>
              <a:rPr lang="en-US" dirty="0"/>
              <a:t> </a:t>
            </a:r>
            <a:r>
              <a:rPr lang="en-US" dirty="0" err="1"/>
              <a:t>dụng</a:t>
            </a:r>
            <a:r>
              <a:rPr lang="en-US" dirty="0"/>
              <a:t> </a:t>
            </a:r>
            <a:r>
              <a:rPr lang="en-US" dirty="0" err="1"/>
              <a:t>Webpack</a:t>
            </a:r>
            <a:r>
              <a:rPr lang="en-US" dirty="0"/>
              <a:t>, Grunt </a:t>
            </a:r>
            <a:r>
              <a:rPr lang="en-US" dirty="0" err="1"/>
              <a:t>để</a:t>
            </a:r>
            <a:r>
              <a:rPr lang="en-US" dirty="0"/>
              <a:t> auto-build </a:t>
            </a:r>
            <a:r>
              <a:rPr lang="en-US" dirty="0" err="1"/>
              <a:t>mỗi</a:t>
            </a:r>
            <a:r>
              <a:rPr lang="en-US" dirty="0"/>
              <a:t> </a:t>
            </a:r>
            <a:r>
              <a:rPr lang="en-US" dirty="0" err="1"/>
              <a:t>lần</a:t>
            </a:r>
            <a:r>
              <a:rPr lang="en-US" dirty="0"/>
              <a:t> update code</a:t>
            </a:r>
          </a:p>
          <a:p>
            <a:pPr marL="285750" indent="-285750">
              <a:buFontTx/>
              <a:buChar char="-"/>
            </a:pPr>
            <a:r>
              <a:rPr lang="en-US" dirty="0" err="1"/>
              <a:t>Nh</a:t>
            </a:r>
            <a:r>
              <a:rPr lang="vi-VN" dirty="0"/>
              <a:t>ư</a:t>
            </a:r>
            <a:r>
              <a:rPr lang="en-US" dirty="0" err="1"/>
              <a:t>ợc</a:t>
            </a:r>
            <a:r>
              <a:rPr lang="en-US" dirty="0"/>
              <a:t>: </a:t>
            </a:r>
            <a:r>
              <a:rPr lang="en-US" dirty="0" err="1"/>
              <a:t>Chưa</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nhất</a:t>
            </a:r>
            <a:r>
              <a:rPr lang="en-US" dirty="0"/>
              <a:t> </a:t>
            </a:r>
            <a:r>
              <a:rPr lang="en-US" dirty="0" err="1"/>
              <a:t>định</a:t>
            </a:r>
            <a:r>
              <a:rPr lang="en-US" dirty="0"/>
              <a:t> </a:t>
            </a:r>
            <a:r>
              <a:rPr lang="en-US" dirty="0" err="1"/>
              <a:t>cho</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t</a:t>
            </a:r>
            <a:r>
              <a:rPr lang="vi-VN" dirty="0"/>
              <a:t>ư</a:t>
            </a:r>
            <a:r>
              <a:rPr lang="en-US" dirty="0" err="1"/>
              <a:t>ơng</a:t>
            </a:r>
            <a:r>
              <a:rPr lang="en-US" dirty="0"/>
              <a:t> </a:t>
            </a:r>
            <a:r>
              <a:rPr lang="en-US" dirty="0" err="1"/>
              <a:t>ứng</a:t>
            </a:r>
            <a:r>
              <a:rPr lang="en-US" dirty="0"/>
              <a:t> </a:t>
            </a:r>
            <a:r>
              <a:rPr lang="en-US" dirty="0" err="1"/>
              <a:t>với</a:t>
            </a:r>
            <a:r>
              <a:rPr lang="en-US" dirty="0"/>
              <a:t> </a:t>
            </a:r>
            <a:r>
              <a:rPr lang="en-US" dirty="0" err="1"/>
              <a:t>mỗi</a:t>
            </a:r>
            <a:r>
              <a:rPr lang="en-US" dirty="0"/>
              <a:t> </a:t>
            </a:r>
            <a:r>
              <a:rPr lang="en-US" dirty="0" err="1"/>
              <a:t>loại</a:t>
            </a:r>
            <a:r>
              <a:rPr lang="en-US" dirty="0"/>
              <a:t> Chart -&gt; Code </a:t>
            </a:r>
            <a:r>
              <a:rPr lang="en-US" dirty="0" err="1"/>
              <a:t>ch</a:t>
            </a:r>
            <a:r>
              <a:rPr lang="vi-VN" dirty="0"/>
              <a:t>ư</a:t>
            </a:r>
            <a:r>
              <a:rPr lang="en-US" dirty="0"/>
              <a:t>a </a:t>
            </a:r>
            <a:r>
              <a:rPr lang="en-US" dirty="0" err="1"/>
              <a:t>đồng</a:t>
            </a:r>
            <a:r>
              <a:rPr lang="en-US" dirty="0"/>
              <a:t> </a:t>
            </a:r>
            <a:r>
              <a:rPr lang="en-US" dirty="0" err="1"/>
              <a:t>bộ</a:t>
            </a:r>
            <a:r>
              <a:rPr lang="en-US" dirty="0"/>
              <a:t> </a:t>
            </a:r>
            <a:r>
              <a:rPr lang="en-US" dirty="0" err="1"/>
              <a:t>về</a:t>
            </a:r>
            <a:r>
              <a:rPr lang="en-US" dirty="0"/>
              <a:t> logic</a:t>
            </a:r>
          </a:p>
          <a:p>
            <a:r>
              <a:rPr lang="en-US" dirty="0"/>
              <a:t>3. Data Adapter:</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Data Adapter </a:t>
            </a:r>
            <a:r>
              <a:rPr lang="en-US" dirty="0" err="1"/>
              <a:t>nhằm</a:t>
            </a:r>
            <a:r>
              <a:rPr lang="en-US" dirty="0"/>
              <a:t> </a:t>
            </a:r>
            <a:r>
              <a:rPr lang="en-US" dirty="0" err="1"/>
              <a:t>khắc</a:t>
            </a:r>
            <a:r>
              <a:rPr lang="en-US" dirty="0"/>
              <a:t> </a:t>
            </a:r>
            <a:r>
              <a:rPr lang="en-US" dirty="0" err="1"/>
              <a:t>phục</a:t>
            </a:r>
            <a:r>
              <a:rPr lang="en-US" dirty="0"/>
              <a:t> …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cho</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sau</a:t>
            </a:r>
            <a:r>
              <a:rPr lang="en-US" dirty="0"/>
              <a:t>. </a:t>
            </a:r>
            <a:r>
              <a:rPr lang="en-US" dirty="0" err="1"/>
              <a:t>Xây</a:t>
            </a:r>
            <a:r>
              <a:rPr lang="en-US" dirty="0"/>
              <a:t> </a:t>
            </a:r>
            <a:r>
              <a:rPr lang="en-US" dirty="0" err="1"/>
              <a:t>dựng</a:t>
            </a:r>
            <a:r>
              <a:rPr lang="en-US" dirty="0"/>
              <a:t> data-model </a:t>
            </a:r>
            <a:r>
              <a:rPr lang="en-US" dirty="0" err="1"/>
              <a:t>dựa</a:t>
            </a:r>
            <a:r>
              <a:rPr lang="en-US" dirty="0"/>
              <a:t> </a:t>
            </a:r>
            <a:r>
              <a:rPr lang="en-US" dirty="0" err="1"/>
              <a:t>trên</a:t>
            </a:r>
            <a:r>
              <a:rPr lang="en-US" dirty="0"/>
              <a:t> </a:t>
            </a:r>
            <a:r>
              <a:rPr lang="en-US" dirty="0" err="1"/>
              <a:t>từng</a:t>
            </a:r>
            <a:r>
              <a:rPr lang="en-US" dirty="0"/>
              <a:t> component	</a:t>
            </a:r>
          </a:p>
          <a:p>
            <a:r>
              <a:rPr lang="en-US" dirty="0"/>
              <a:t>4. Pie Chart, Donut Chart, Timeline Chart, Map:</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Xây</a:t>
            </a:r>
            <a:r>
              <a:rPr lang="en-US" dirty="0"/>
              <a:t> </a:t>
            </a:r>
            <a:r>
              <a:rPr lang="en-US" dirty="0" err="1"/>
              <a:t>dựng</a:t>
            </a:r>
            <a:r>
              <a:rPr lang="en-US" dirty="0"/>
              <a:t> 3 </a:t>
            </a:r>
            <a:r>
              <a:rPr lang="en-US" dirty="0" err="1"/>
              <a:t>loại</a:t>
            </a:r>
            <a:r>
              <a:rPr lang="en-US" dirty="0"/>
              <a:t> </a:t>
            </a:r>
            <a:r>
              <a:rPr lang="en-US" dirty="0" err="1"/>
              <a:t>biểu</a:t>
            </a:r>
            <a:r>
              <a:rPr lang="en-US" dirty="0"/>
              <a:t> </a:t>
            </a:r>
            <a:r>
              <a:rPr lang="en-US" dirty="0" err="1"/>
              <a:t>đồ</a:t>
            </a:r>
            <a:r>
              <a:rPr lang="en-US" dirty="0"/>
              <a:t> </a:t>
            </a:r>
            <a:r>
              <a:rPr lang="en-US" dirty="0" err="1"/>
              <a:t>mới</a:t>
            </a:r>
            <a:r>
              <a:rPr lang="en-US" dirty="0"/>
              <a:t>, </a:t>
            </a:r>
            <a:r>
              <a:rPr lang="en-US" dirty="0" err="1"/>
              <a:t>tìm</a:t>
            </a:r>
            <a:r>
              <a:rPr lang="en-US" dirty="0"/>
              <a:t> </a:t>
            </a:r>
            <a:r>
              <a:rPr lang="en-US" dirty="0" err="1"/>
              <a:t>hiểu</a:t>
            </a:r>
            <a:r>
              <a:rPr lang="en-US" dirty="0"/>
              <a:t> </a:t>
            </a:r>
            <a:r>
              <a:rPr lang="en-US" dirty="0" err="1"/>
              <a:t>OpenLayers</a:t>
            </a:r>
            <a:r>
              <a:rPr lang="en-US" dirty="0"/>
              <a:t> </a:t>
            </a:r>
            <a:r>
              <a:rPr lang="en-US" dirty="0" err="1"/>
              <a:t>để</a:t>
            </a:r>
            <a:r>
              <a:rPr lang="en-US" dirty="0"/>
              <a:t> </a:t>
            </a:r>
            <a:r>
              <a:rPr lang="en-US" dirty="0" err="1"/>
              <a:t>hiện</a:t>
            </a:r>
            <a:r>
              <a:rPr lang="en-US" dirty="0"/>
              <a:t> </a:t>
            </a:r>
            <a:r>
              <a:rPr lang="en-US" dirty="0" err="1"/>
              <a:t>thực</a:t>
            </a:r>
            <a:r>
              <a:rPr lang="en-US" dirty="0"/>
              <a:t> </a:t>
            </a:r>
            <a:r>
              <a:rPr lang="en-US" dirty="0" err="1"/>
              <a:t>thành</a:t>
            </a:r>
            <a:r>
              <a:rPr lang="en-US" dirty="0"/>
              <a:t> </a:t>
            </a:r>
            <a:r>
              <a:rPr lang="en-US" dirty="0" err="1"/>
              <a:t>phần</a:t>
            </a:r>
            <a:r>
              <a:rPr lang="en-US" dirty="0"/>
              <a:t> Map</a:t>
            </a:r>
          </a:p>
          <a:p>
            <a:r>
              <a:rPr lang="en-US" dirty="0"/>
              <a:t>5. </a:t>
            </a:r>
            <a:r>
              <a:rPr lang="en-US" dirty="0" err="1"/>
              <a:t>Tách</a:t>
            </a:r>
            <a:r>
              <a:rPr lang="en-US" dirty="0"/>
              <a:t> </a:t>
            </a:r>
            <a:r>
              <a:rPr lang="en-US" dirty="0" err="1"/>
              <a:t>biệt</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t>
            </a:r>
            <a:r>
              <a:rPr lang="en-US" dirty="0" err="1"/>
              <a:t>Utils</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Axis, Legend, Table, Sub-chart, Title, Tooltip</a:t>
            </a:r>
          </a:p>
          <a:p>
            <a:r>
              <a:rPr lang="en-US" dirty="0"/>
              <a:t>6. </a:t>
            </a:r>
            <a:r>
              <a:rPr lang="en-US" dirty="0" err="1"/>
              <a:t>Thêm</a:t>
            </a:r>
            <a:r>
              <a:rPr lang="en-US" dirty="0"/>
              <a:t> t</a:t>
            </a:r>
            <a:r>
              <a:rPr lang="vi-VN" dirty="0"/>
              <a:t>ư</a:t>
            </a:r>
            <a:r>
              <a:rPr lang="en-US" dirty="0" err="1"/>
              <a:t>ơng</a:t>
            </a:r>
            <a:r>
              <a:rPr lang="en-US" dirty="0"/>
              <a:t> </a:t>
            </a:r>
            <a:r>
              <a:rPr lang="en-US" dirty="0" err="1"/>
              <a:t>tác</a:t>
            </a:r>
            <a:r>
              <a:rPr lang="en-US" dirty="0"/>
              <a:t> </a:t>
            </a:r>
            <a:r>
              <a:rPr lang="en-US" dirty="0" err="1"/>
              <a:t>giữa</a:t>
            </a:r>
            <a:r>
              <a:rPr lang="en-US" dirty="0"/>
              <a:t> </a:t>
            </a:r>
            <a:r>
              <a:rPr lang="en-US" dirty="0" err="1"/>
              <a:t>các</a:t>
            </a:r>
            <a:r>
              <a:rPr lang="en-US" dirty="0"/>
              <a:t> </a:t>
            </a:r>
            <a:r>
              <a:rPr lang="en-US" dirty="0" err="1"/>
              <a:t>thành</a:t>
            </a:r>
            <a:r>
              <a:rPr lang="en-US" dirty="0"/>
              <a:t> </a:t>
            </a:r>
            <a:r>
              <a:rPr lang="en-US" dirty="0" err="1"/>
              <a:t>phần</a:t>
            </a:r>
            <a:r>
              <a:rPr lang="en-US" dirty="0"/>
              <a:t> ~ </a:t>
            </a:r>
            <a:r>
              <a:rPr lang="en-US" dirty="0" err="1"/>
              <a:t>EventListener</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Dựa</a:t>
            </a:r>
            <a:r>
              <a:rPr lang="en-US" dirty="0"/>
              <a:t> </a:t>
            </a:r>
            <a:r>
              <a:rPr lang="en-US" dirty="0" err="1"/>
              <a:t>trên</a:t>
            </a:r>
            <a:r>
              <a:rPr lang="en-US" dirty="0"/>
              <a:t> </a:t>
            </a:r>
            <a:r>
              <a:rPr lang="en-US" dirty="0" err="1"/>
              <a:t>khóa</a:t>
            </a:r>
            <a:r>
              <a:rPr lang="en-US" dirty="0"/>
              <a:t> ‘data-ref’ </a:t>
            </a:r>
            <a:r>
              <a:rPr lang="en-US" dirty="0" err="1"/>
              <a:t>từ</a:t>
            </a:r>
            <a:r>
              <a:rPr lang="en-US" dirty="0"/>
              <a:t> </a:t>
            </a:r>
            <a:r>
              <a:rPr lang="en-US" dirty="0" err="1"/>
              <a:t>thành</a:t>
            </a:r>
            <a:r>
              <a:rPr lang="en-US" dirty="0"/>
              <a:t> </a:t>
            </a:r>
            <a:r>
              <a:rPr lang="en-US" dirty="0" err="1"/>
              <a:t>phần</a:t>
            </a:r>
            <a:r>
              <a:rPr lang="en-US" dirty="0"/>
              <a:t> </a:t>
            </a:r>
            <a:r>
              <a:rPr lang="en-US" dirty="0" err="1"/>
              <a:t>DataAdapter</a:t>
            </a:r>
            <a:r>
              <a:rPr lang="en-US" dirty="0"/>
              <a:t>, </a:t>
            </a:r>
            <a:r>
              <a:rPr lang="en-US" dirty="0" err="1"/>
              <a:t>dùng</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một</a:t>
            </a:r>
            <a:r>
              <a:rPr lang="en-US" dirty="0"/>
              <a:t> </a:t>
            </a:r>
            <a:r>
              <a:rPr lang="en-US" dirty="0" err="1"/>
              <a:t>cách</a:t>
            </a:r>
            <a:r>
              <a:rPr lang="en-US" dirty="0"/>
              <a:t> </a:t>
            </a:r>
            <a:r>
              <a:rPr lang="en-US" dirty="0" err="1"/>
              <a:t>đồng</a:t>
            </a:r>
            <a:r>
              <a:rPr lang="en-US" dirty="0"/>
              <a:t> </a:t>
            </a:r>
            <a:r>
              <a:rPr lang="en-US" dirty="0" err="1"/>
              <a:t>bộ</a:t>
            </a:r>
            <a:r>
              <a:rPr lang="en-US" dirty="0"/>
              <a:t>, </a:t>
            </a:r>
            <a:r>
              <a:rPr lang="en-US" dirty="0" err="1"/>
              <a:t>gồm</a:t>
            </a:r>
            <a:r>
              <a:rPr lang="en-US" dirty="0"/>
              <a:t>: Hover, Click, </a:t>
            </a:r>
            <a:r>
              <a:rPr lang="en-US" dirty="0" err="1"/>
              <a:t>Mousemove</a:t>
            </a:r>
            <a:r>
              <a:rPr lang="en-US" dirty="0"/>
              <a:t>. </a:t>
            </a:r>
            <a:r>
              <a:rPr lang="en-US" dirty="0" err="1"/>
              <a:t>Gọi</a:t>
            </a:r>
            <a:r>
              <a:rPr lang="en-US" dirty="0"/>
              <a:t> </a:t>
            </a:r>
            <a:r>
              <a:rPr lang="en-US" dirty="0" err="1"/>
              <a:t>chung</a:t>
            </a:r>
            <a:r>
              <a:rPr lang="en-US" dirty="0"/>
              <a:t> </a:t>
            </a:r>
            <a:r>
              <a:rPr lang="en-US" dirty="0" err="1"/>
              <a:t>thành</a:t>
            </a:r>
            <a:r>
              <a:rPr lang="en-US" dirty="0"/>
              <a:t> </a:t>
            </a:r>
            <a:r>
              <a:rPr lang="en-US" dirty="0" err="1"/>
              <a:t>phần</a:t>
            </a:r>
            <a:r>
              <a:rPr lang="en-US" dirty="0"/>
              <a:t> </a:t>
            </a:r>
            <a:r>
              <a:rPr lang="en-US" dirty="0" err="1"/>
              <a:t>này</a:t>
            </a:r>
            <a:r>
              <a:rPr lang="en-US" dirty="0"/>
              <a:t> </a:t>
            </a:r>
            <a:r>
              <a:rPr lang="en-US" dirty="0" err="1"/>
              <a:t>là</a:t>
            </a:r>
            <a:r>
              <a:rPr lang="en-US" dirty="0"/>
              <a:t> </a:t>
            </a:r>
            <a:r>
              <a:rPr lang="en-US" dirty="0" err="1"/>
              <a:t>EventListener</a:t>
            </a:r>
            <a:endParaRPr lang="en-US" dirty="0"/>
          </a:p>
          <a:p>
            <a:r>
              <a:rPr lang="en-US" dirty="0"/>
              <a:t>-    TODO: </a:t>
            </a:r>
            <a:r>
              <a:rPr lang="en-US" dirty="0" err="1"/>
              <a:t>Bắt</a:t>
            </a:r>
            <a:r>
              <a:rPr lang="en-US" dirty="0"/>
              <a:t> </a:t>
            </a:r>
            <a:r>
              <a:rPr lang="en-US" dirty="0" err="1"/>
              <a:t>đầu</a:t>
            </a:r>
            <a:r>
              <a:rPr lang="en-US" dirty="0"/>
              <a:t> </a:t>
            </a:r>
            <a:r>
              <a:rPr lang="en-US" dirty="0" err="1"/>
              <a:t>triển</a:t>
            </a:r>
            <a:r>
              <a:rPr lang="en-US" dirty="0"/>
              <a:t> </a:t>
            </a:r>
            <a:r>
              <a:rPr lang="en-US" dirty="0" err="1"/>
              <a:t>khai</a:t>
            </a:r>
            <a:r>
              <a:rPr lang="en-US" dirty="0"/>
              <a:t> </a:t>
            </a:r>
            <a:r>
              <a:rPr lang="en-US" dirty="0" err="1"/>
              <a:t>th</a:t>
            </a:r>
            <a:r>
              <a:rPr lang="vi-VN" dirty="0"/>
              <a:t>ư</a:t>
            </a:r>
            <a:r>
              <a:rPr lang="en-US" dirty="0"/>
              <a:t> </a:t>
            </a:r>
            <a:r>
              <a:rPr lang="en-US" dirty="0" err="1"/>
              <a:t>viện</a:t>
            </a:r>
            <a:r>
              <a:rPr lang="en-US" dirty="0"/>
              <a:t> </a:t>
            </a:r>
            <a:r>
              <a:rPr lang="en-US" dirty="0" err="1"/>
              <a:t>để</a:t>
            </a:r>
            <a:r>
              <a:rPr lang="en-US" dirty="0"/>
              <a:t> </a:t>
            </a:r>
            <a:r>
              <a:rPr lang="en-US" dirty="0" err="1"/>
              <a:t>nhận</a:t>
            </a:r>
            <a:r>
              <a:rPr lang="en-US" dirty="0"/>
              <a:t> feedback ng</a:t>
            </a:r>
            <a:r>
              <a:rPr lang="vi-VN" dirty="0"/>
              <a:t>ư</a:t>
            </a:r>
            <a:r>
              <a:rPr lang="en-US" dirty="0" err="1"/>
              <a:t>ời</a:t>
            </a:r>
            <a:r>
              <a:rPr lang="en-US" dirty="0"/>
              <a:t> </a:t>
            </a:r>
            <a:r>
              <a:rPr lang="en-US" dirty="0" err="1"/>
              <a:t>dùng</a:t>
            </a:r>
            <a:endParaRPr lang="en-US" dirty="0"/>
          </a:p>
          <a:p>
            <a:r>
              <a:rPr lang="en-US" dirty="0"/>
              <a:t>9. Release, </a:t>
            </a:r>
            <a:r>
              <a:rPr lang="en-US" dirty="0" err="1"/>
              <a:t>hoàn</a:t>
            </a:r>
            <a:r>
              <a:rPr lang="en-US" dirty="0"/>
              <a:t> </a:t>
            </a:r>
            <a:r>
              <a:rPr lang="en-US" dirty="0" err="1"/>
              <a:t>chỉnh</a:t>
            </a:r>
            <a:r>
              <a:rPr lang="en-US" dirty="0"/>
              <a:t> CI-CD </a:t>
            </a:r>
            <a:r>
              <a:rPr lang="en-US" dirty="0" err="1"/>
              <a:t>để</a:t>
            </a:r>
            <a:r>
              <a:rPr lang="en-US" dirty="0"/>
              <a:t> </a:t>
            </a:r>
            <a:r>
              <a:rPr lang="en-US" dirty="0" err="1"/>
              <a:t>mở</a:t>
            </a:r>
            <a:r>
              <a:rPr lang="en-US" dirty="0"/>
              <a:t> </a:t>
            </a:r>
            <a:r>
              <a:rPr lang="en-US" dirty="0" err="1"/>
              <a:t>rộng</a:t>
            </a:r>
            <a:r>
              <a:rPr lang="en-US" dirty="0"/>
              <a:t> </a:t>
            </a:r>
            <a:r>
              <a:rPr lang="en-US" dirty="0" err="1"/>
              <a:t>th</a:t>
            </a:r>
            <a:r>
              <a:rPr lang="vi-VN" dirty="0"/>
              <a:t>ư</a:t>
            </a:r>
            <a:r>
              <a:rPr lang="en-US" dirty="0"/>
              <a:t> </a:t>
            </a:r>
            <a:r>
              <a:rPr lang="en-US" dirty="0" err="1"/>
              <a:t>viện</a:t>
            </a:r>
            <a:r>
              <a:rPr lang="en-US" dirty="0"/>
              <a:t> </a:t>
            </a:r>
            <a:r>
              <a:rPr lang="en-US" dirty="0" err="1"/>
              <a:t>về</a:t>
            </a:r>
            <a:r>
              <a:rPr lang="en-US" dirty="0"/>
              <a:t> </a:t>
            </a:r>
            <a:r>
              <a:rPr lang="en-US" dirty="0" err="1"/>
              <a:t>sau</a:t>
            </a:r>
            <a:r>
              <a:rPr lang="en-US" dirty="0"/>
              <a:t> </a:t>
            </a:r>
            <a:r>
              <a:rPr lang="en-US" dirty="0" err="1"/>
              <a:t>dễ</a:t>
            </a:r>
            <a:r>
              <a:rPr lang="en-US" dirty="0"/>
              <a:t> </a:t>
            </a:r>
            <a:r>
              <a:rPr lang="en-US" dirty="0" err="1"/>
              <a:t>dàng</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Hiện</a:t>
            </a:r>
            <a:r>
              <a:rPr lang="en-US" dirty="0"/>
              <a:t> </a:t>
            </a:r>
            <a:r>
              <a:rPr lang="en-US" dirty="0" err="1"/>
              <a:t>thực</a:t>
            </a:r>
            <a:r>
              <a:rPr lang="en-US" dirty="0"/>
              <a:t> document, hosting </a:t>
            </a:r>
            <a:r>
              <a:rPr lang="en-US" dirty="0" err="1"/>
              <a:t>mainpage</a:t>
            </a:r>
            <a:r>
              <a:rPr lang="en-US" dirty="0"/>
              <a:t>, </a:t>
            </a:r>
            <a:r>
              <a:rPr lang="en-US" dirty="0" err="1"/>
              <a:t>TravisCI</a:t>
            </a:r>
            <a:r>
              <a:rPr lang="en-US" dirty="0"/>
              <a:t>, </a:t>
            </a:r>
            <a:r>
              <a:rPr lang="en-US" dirty="0" err="1"/>
              <a:t>Codecov</a:t>
            </a:r>
            <a:endParaRPr lang="en-US" dirty="0"/>
          </a:p>
          <a:p>
            <a:r>
              <a:rPr lang="en-US" dirty="0"/>
              <a:t>7. </a:t>
            </a:r>
            <a:r>
              <a:rPr lang="en-US" dirty="0" err="1"/>
              <a:t>Tái</a:t>
            </a:r>
            <a:r>
              <a:rPr lang="en-US" dirty="0"/>
              <a:t> </a:t>
            </a:r>
            <a:r>
              <a:rPr lang="en-US" dirty="0" err="1"/>
              <a:t>cấu</a:t>
            </a:r>
            <a:r>
              <a:rPr lang="en-US" dirty="0"/>
              <a:t> </a:t>
            </a:r>
            <a:r>
              <a:rPr lang="en-US" dirty="0" err="1"/>
              <a:t>trúc</a:t>
            </a:r>
            <a:r>
              <a:rPr lang="en-US" dirty="0"/>
              <a:t> </a:t>
            </a:r>
            <a:r>
              <a:rPr lang="en-US" dirty="0" err="1"/>
              <a:t>lại</a:t>
            </a:r>
            <a:r>
              <a:rPr lang="en-US" dirty="0"/>
              <a:t> </a:t>
            </a:r>
            <a:r>
              <a:rPr lang="en-US" dirty="0" err="1"/>
              <a:t>để</a:t>
            </a:r>
            <a:r>
              <a:rPr lang="en-US" dirty="0"/>
              <a:t> </a:t>
            </a:r>
            <a:r>
              <a:rPr lang="en-US" dirty="0" err="1"/>
              <a:t>đồng</a:t>
            </a:r>
            <a:r>
              <a:rPr lang="en-US" dirty="0"/>
              <a:t> </a:t>
            </a:r>
            <a:r>
              <a:rPr lang="en-US" dirty="0" err="1"/>
              <a:t>bộ</a:t>
            </a:r>
            <a:r>
              <a:rPr lang="en-US" dirty="0"/>
              <a:t> chart skeleton, </a:t>
            </a:r>
            <a:r>
              <a:rPr lang="en-US" dirty="0" err="1"/>
              <a:t>setOption</a:t>
            </a:r>
            <a:r>
              <a:rPr lang="en-US" dirty="0"/>
              <a:t>, </a:t>
            </a:r>
            <a:r>
              <a:rPr lang="en-US" dirty="0" err="1"/>
              <a:t>updateChart</a:t>
            </a:r>
            <a:r>
              <a:rPr lang="en-US" dirty="0"/>
              <a:t>, </a:t>
            </a:r>
            <a:r>
              <a:rPr lang="en-US" dirty="0" err="1"/>
              <a:t>updateMap</a:t>
            </a:r>
            <a:r>
              <a:rPr lang="en-US" dirty="0"/>
              <a:t>:</a:t>
            </a:r>
          </a:p>
          <a:p>
            <a:pPr marL="285750" indent="-285750">
              <a:buFontTx/>
              <a:buChar char="-"/>
            </a:pPr>
            <a:r>
              <a:rPr lang="en-US" dirty="0"/>
              <a:t>Time: 2 </a:t>
            </a:r>
            <a:r>
              <a:rPr lang="en-US" dirty="0" err="1"/>
              <a:t>tuần</a:t>
            </a:r>
            <a:endParaRPr lang="en-US" dirty="0"/>
          </a:p>
          <a:p>
            <a:pPr marL="285750" indent="-285750">
              <a:buFontTx/>
              <a:buChar char="-"/>
            </a:pPr>
            <a:r>
              <a:rPr lang="en-US" dirty="0"/>
              <a:t>ND: </a:t>
            </a:r>
            <a:r>
              <a:rPr lang="en-US" dirty="0" err="1"/>
              <a:t>Tách</a:t>
            </a:r>
            <a:r>
              <a:rPr lang="en-US" dirty="0"/>
              <a:t> </a:t>
            </a:r>
            <a:r>
              <a:rPr lang="en-US" dirty="0" err="1"/>
              <a:t>biệt</a:t>
            </a:r>
            <a:r>
              <a:rPr lang="en-US" dirty="0"/>
              <a:t> </a:t>
            </a:r>
            <a:r>
              <a:rPr lang="en-US" dirty="0" err="1"/>
              <a:t>từng</a:t>
            </a:r>
            <a:r>
              <a:rPr lang="en-US" dirty="0"/>
              <a:t> option </a:t>
            </a:r>
            <a:r>
              <a:rPr lang="en-US" dirty="0" err="1"/>
              <a:t>trong</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khi</a:t>
            </a:r>
            <a:r>
              <a:rPr lang="en-US" dirty="0"/>
              <a:t> </a:t>
            </a:r>
            <a:r>
              <a:rPr lang="en-US" dirty="0" err="1"/>
              <a:t>đó</a:t>
            </a:r>
            <a:r>
              <a:rPr lang="en-US" dirty="0"/>
              <a:t> set/get </a:t>
            </a:r>
            <a:r>
              <a:rPr lang="en-US" dirty="0" err="1"/>
              <a:t>các</a:t>
            </a:r>
            <a:r>
              <a:rPr lang="en-US" dirty="0"/>
              <a:t> option </a:t>
            </a:r>
            <a:r>
              <a:rPr lang="en-US" dirty="0" err="1"/>
              <a:t>có</a:t>
            </a:r>
            <a:r>
              <a:rPr lang="en-US" dirty="0"/>
              <a:t> </a:t>
            </a:r>
            <a:r>
              <a:rPr lang="en-US" dirty="0" err="1"/>
              <a:t>thể</a:t>
            </a:r>
            <a:r>
              <a:rPr lang="en-US" dirty="0"/>
              <a:t> </a:t>
            </a:r>
            <a:r>
              <a:rPr lang="en-US" dirty="0" err="1"/>
              <a:t>thông</a:t>
            </a:r>
            <a:r>
              <a:rPr lang="en-US" dirty="0"/>
              <a:t> qua </a:t>
            </a:r>
            <a:r>
              <a:rPr lang="en-US" dirty="0" err="1"/>
              <a:t>A.set</a:t>
            </a:r>
            <a:r>
              <a:rPr lang="en-US" dirty="0"/>
              <a:t>(‘key’, ‘value’) ~ </a:t>
            </a:r>
            <a:r>
              <a:rPr lang="en-US" dirty="0" err="1"/>
              <a:t>setOption</a:t>
            </a:r>
            <a:r>
              <a:rPr lang="en-US" dirty="0"/>
              <a:t>, </a:t>
            </a:r>
            <a:r>
              <a:rPr lang="en-US" dirty="0" err="1"/>
              <a:t>hiện</a:t>
            </a:r>
            <a:r>
              <a:rPr lang="en-US" dirty="0"/>
              <a:t> </a:t>
            </a:r>
            <a:r>
              <a:rPr lang="en-US" dirty="0" err="1"/>
              <a:t>thực</a:t>
            </a:r>
            <a:r>
              <a:rPr lang="en-US" dirty="0"/>
              <a:t> </a:t>
            </a:r>
            <a:r>
              <a:rPr lang="en-US" dirty="0" err="1"/>
              <a:t>chức</a:t>
            </a:r>
            <a:r>
              <a:rPr lang="en-US" dirty="0"/>
              <a:t> </a:t>
            </a:r>
            <a:r>
              <a:rPr lang="en-US" dirty="0" err="1"/>
              <a:t>năng</a:t>
            </a:r>
            <a:r>
              <a:rPr lang="en-US" dirty="0"/>
              <a:t> </a:t>
            </a:r>
            <a:r>
              <a:rPr lang="en-US" dirty="0" err="1"/>
              <a:t>updateChart</a:t>
            </a:r>
            <a:r>
              <a:rPr lang="en-US" dirty="0"/>
              <a:t> </a:t>
            </a:r>
          </a:p>
          <a:p>
            <a:pPr marL="342900" indent="-342900">
              <a:buAutoNum type="arabicPeriod" startAt="8"/>
            </a:pPr>
            <a:r>
              <a:rPr lang="en-US" dirty="0"/>
              <a:t>Unit Test:</a:t>
            </a:r>
          </a:p>
          <a:p>
            <a:pPr marL="285750" indent="-285750">
              <a:buFontTx/>
              <a:buChar char="-"/>
            </a:pPr>
            <a:r>
              <a:rPr lang="en-US" dirty="0"/>
              <a:t>Time: 3 </a:t>
            </a:r>
            <a:r>
              <a:rPr lang="en-US" dirty="0" err="1"/>
              <a:t>tuần</a:t>
            </a:r>
            <a:endParaRPr lang="en-US" dirty="0"/>
          </a:p>
          <a:p>
            <a:pPr marL="285750" indent="-285750">
              <a:buFontTx/>
              <a:buChar char="-"/>
            </a:pPr>
            <a:r>
              <a:rPr lang="en-US" dirty="0"/>
              <a:t>ND: </a:t>
            </a:r>
            <a:r>
              <a:rPr lang="en-US" dirty="0" err="1"/>
              <a:t>Sử</a:t>
            </a:r>
            <a:r>
              <a:rPr lang="en-US" dirty="0"/>
              <a:t> </a:t>
            </a:r>
            <a:r>
              <a:rPr lang="en-US" dirty="0" err="1"/>
              <a:t>dụng</a:t>
            </a:r>
            <a:r>
              <a:rPr lang="en-US" dirty="0"/>
              <a:t> Karma, </a:t>
            </a:r>
            <a:r>
              <a:rPr lang="en-US" dirty="0" err="1"/>
              <a:t>PhantomJS</a:t>
            </a:r>
            <a:r>
              <a:rPr lang="en-US" dirty="0"/>
              <a:t> -&gt; Test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13</a:t>
            </a:fld>
            <a:endParaRPr lang="en-US"/>
          </a:p>
        </p:txBody>
      </p:sp>
    </p:spTree>
    <p:extLst>
      <p:ext uri="{BB962C8B-B14F-4D97-AF65-F5344CB8AC3E}">
        <p14:creationId xmlns:p14="http://schemas.microsoft.com/office/powerpoint/2010/main" val="3618595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Triển</a:t>
            </a:r>
            <a:r>
              <a:rPr lang="en-US" dirty="0"/>
              <a:t> </a:t>
            </a:r>
            <a:r>
              <a:rPr lang="en-US" dirty="0" err="1"/>
              <a:t>khai</a:t>
            </a:r>
            <a:r>
              <a:rPr lang="en-US" dirty="0"/>
              <a:t> </a:t>
            </a:r>
            <a:r>
              <a:rPr lang="en-US" dirty="0" err="1"/>
              <a:t>và</a:t>
            </a:r>
            <a:r>
              <a:rPr lang="en-US" dirty="0"/>
              <a:t> </a:t>
            </a:r>
            <a:r>
              <a:rPr lang="en-US" dirty="0" err="1"/>
              <a:t>giới</a:t>
            </a:r>
            <a:r>
              <a:rPr lang="en-US" dirty="0"/>
              <a:t> </a:t>
            </a:r>
            <a:r>
              <a:rPr lang="en-US" dirty="0" err="1"/>
              <a:t>thiệu</a:t>
            </a:r>
            <a:r>
              <a:rPr lang="en-US" dirty="0"/>
              <a:t> qua </a:t>
            </a:r>
            <a:r>
              <a:rPr lang="en-US" dirty="0" err="1"/>
              <a:t>nhiều</a:t>
            </a:r>
            <a:r>
              <a:rPr lang="en-US" dirty="0"/>
              <a:t> </a:t>
            </a:r>
            <a:r>
              <a:rPr lang="en-US" dirty="0" err="1"/>
              <a:t>kênh</a:t>
            </a:r>
            <a:r>
              <a:rPr lang="en-US" dirty="0"/>
              <a:t> </a:t>
            </a:r>
            <a:r>
              <a:rPr lang="en-US" dirty="0" err="1"/>
              <a:t>khác</a:t>
            </a:r>
            <a:r>
              <a:rPr lang="en-US" dirty="0"/>
              <a:t> </a:t>
            </a:r>
            <a:r>
              <a:rPr lang="en-US" dirty="0" err="1"/>
              <a:t>nhau</a:t>
            </a:r>
            <a:r>
              <a:rPr lang="en-US" dirty="0"/>
              <a:t> </a:t>
            </a:r>
            <a:r>
              <a:rPr lang="en-US" dirty="0" err="1"/>
              <a:t>nh</a:t>
            </a:r>
            <a:r>
              <a:rPr lang="vi-VN" dirty="0"/>
              <a:t>ư</a:t>
            </a:r>
            <a:r>
              <a:rPr lang="en-US" dirty="0"/>
              <a:t> Facebook Group, Google Group </a:t>
            </a:r>
            <a:r>
              <a:rPr lang="en-US" dirty="0" err="1"/>
              <a:t>và</a:t>
            </a:r>
            <a:r>
              <a:rPr lang="en-US" dirty="0"/>
              <a:t> </a:t>
            </a:r>
            <a:r>
              <a:rPr lang="en-US" dirty="0" err="1"/>
              <a:t>nhận</a:t>
            </a:r>
            <a:r>
              <a:rPr lang="en-US" dirty="0"/>
              <a:t> đ</a:t>
            </a:r>
            <a:r>
              <a:rPr lang="vi-VN" dirty="0"/>
              <a:t>ư</a:t>
            </a:r>
            <a:r>
              <a:rPr lang="en-US" dirty="0" err="1"/>
              <a:t>ợc</a:t>
            </a:r>
            <a:r>
              <a:rPr lang="en-US" dirty="0"/>
              <a:t> feedback </a:t>
            </a:r>
            <a:r>
              <a:rPr lang="en-US" dirty="0" err="1"/>
              <a:t>nh</a:t>
            </a:r>
            <a:r>
              <a:rPr lang="vi-VN" dirty="0"/>
              <a:t>ư</a:t>
            </a:r>
            <a:r>
              <a:rPr lang="en-US" dirty="0"/>
              <a:t> </a:t>
            </a:r>
            <a:r>
              <a:rPr lang="en-US" dirty="0" err="1"/>
              <a:t>hình</a:t>
            </a:r>
            <a:r>
              <a:rPr lang="en-US" dirty="0"/>
              <a:t>, traffic</a:t>
            </a:r>
          </a:p>
        </p:txBody>
      </p:sp>
      <p:sp>
        <p:nvSpPr>
          <p:cNvPr id="4" name="Slide Number Placeholder 3"/>
          <p:cNvSpPr>
            <a:spLocks noGrp="1"/>
          </p:cNvSpPr>
          <p:nvPr>
            <p:ph type="sldNum" sz="quarter" idx="10"/>
          </p:nvPr>
        </p:nvSpPr>
        <p:spPr/>
        <p:txBody>
          <a:bodyPr/>
          <a:lstStyle/>
          <a:p>
            <a:fld id="{C764A039-19AD-4DF5-B634-06BC8790B25B}" type="slidenum">
              <a:rPr lang="en-US" smtClean="0"/>
              <a:t>15</a:t>
            </a:fld>
            <a:endParaRPr lang="en-US"/>
          </a:p>
        </p:txBody>
      </p:sp>
    </p:spTree>
    <p:extLst>
      <p:ext uri="{BB962C8B-B14F-4D97-AF65-F5344CB8AC3E}">
        <p14:creationId xmlns:p14="http://schemas.microsoft.com/office/powerpoint/2010/main" val="173916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Ngoài</a:t>
            </a:r>
            <a:r>
              <a:rPr lang="en-US" dirty="0"/>
              <a:t> </a:t>
            </a:r>
            <a:r>
              <a:rPr lang="en-US" dirty="0" err="1"/>
              <a:t>ra</a:t>
            </a:r>
            <a:r>
              <a:rPr lang="en-US" dirty="0"/>
              <a:t> </a:t>
            </a:r>
            <a:r>
              <a:rPr lang="en-US" dirty="0" err="1"/>
              <a:t>còn</a:t>
            </a:r>
            <a:r>
              <a:rPr lang="en-US" dirty="0"/>
              <a:t> </a:t>
            </a:r>
            <a:r>
              <a:rPr lang="en-US" dirty="0" err="1"/>
              <a:t>đánh</a:t>
            </a:r>
            <a:r>
              <a:rPr lang="en-US" dirty="0"/>
              <a:t> </a:t>
            </a:r>
            <a:r>
              <a:rPr lang="en-US" dirty="0" err="1"/>
              <a:t>giá</a:t>
            </a:r>
            <a:r>
              <a:rPr lang="en-US" dirty="0"/>
              <a:t> qua </a:t>
            </a:r>
            <a:r>
              <a:rPr lang="en-US" dirty="0" err="1"/>
              <a:t>một</a:t>
            </a:r>
            <a:r>
              <a:rPr lang="en-US" dirty="0"/>
              <a:t> </a:t>
            </a:r>
            <a:r>
              <a:rPr lang="en-US" dirty="0" err="1"/>
              <a:t>số</a:t>
            </a:r>
            <a:r>
              <a:rPr lang="en-US" dirty="0"/>
              <a:t> </a:t>
            </a:r>
            <a:r>
              <a:rPr lang="en-US" dirty="0" err="1"/>
              <a:t>tiêu</a:t>
            </a:r>
            <a:r>
              <a:rPr lang="en-US" dirty="0"/>
              <a:t> </a:t>
            </a:r>
            <a:r>
              <a:rPr lang="en-US" dirty="0" err="1"/>
              <a:t>chí</a:t>
            </a:r>
            <a:r>
              <a:rPr lang="en-US" dirty="0"/>
              <a:t>:	</a:t>
            </a:r>
          </a:p>
          <a:p>
            <a:pPr marL="228600" indent="-228600">
              <a:buFontTx/>
              <a:buAutoNum type="arabicPeriod"/>
            </a:pPr>
            <a:r>
              <a:rPr lang="vi-VN" sz="1200" i="1" kern="1200" dirty="0">
                <a:solidFill>
                  <a:schemeClr val="tx1"/>
                </a:solidFill>
                <a:effectLst/>
                <a:latin typeface="+mn-lt"/>
                <a:ea typeface="+mn-ea"/>
                <a:cs typeface="+mn-cs"/>
              </a:rPr>
              <a:t>Về trực quan hóa dữ liệu: </a:t>
            </a:r>
            <a:r>
              <a:rPr lang="vi-VN" sz="1200" i="0" kern="1200" dirty="0">
                <a:solidFill>
                  <a:schemeClr val="tx1"/>
                </a:solidFill>
                <a:effectLst/>
                <a:latin typeface="+mn-lt"/>
                <a:ea typeface="+mn-ea"/>
                <a:cs typeface="+mn-cs"/>
              </a:rPr>
              <a:t>Hiện tại C9js đã hỗ trợ trực quan hóa dữ liệu người dùng</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(từ tập tin bên ngoài hoặc dữ liệu nhập tay) thành các dạng biểu đồ: cột, đường,</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vùng, tròn, bánh rán, thời gian; và dạng bản đồ với các tùy chỉnh cực kì đa dạng,</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phong phú. Ngoài ra cũng hỗ trợ tương tác trên các biểu đồ, bản đồ, qua đó theo</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dõi, tìm ra được xu hướng, sở thích của người dùng.</a:t>
            </a:r>
            <a:endParaRPr lang="en-US" sz="1200" i="0" kern="1200" dirty="0">
              <a:solidFill>
                <a:schemeClr val="tx1"/>
              </a:solidFill>
              <a:effectLst/>
              <a:latin typeface="+mn-lt"/>
              <a:ea typeface="+mn-ea"/>
              <a:cs typeface="+mn-cs"/>
            </a:endParaRPr>
          </a:p>
          <a:p>
            <a:pPr marL="228600" indent="-228600">
              <a:buFontTx/>
              <a:buAutoNum type="arabicPeriod"/>
            </a:pPr>
            <a:r>
              <a:rPr lang="vi-VN" sz="1200" i="1" kern="1200" dirty="0">
                <a:solidFill>
                  <a:schemeClr val="tx1"/>
                </a:solidFill>
                <a:effectLst/>
                <a:latin typeface="+mn-lt"/>
                <a:ea typeface="+mn-ea"/>
                <a:cs typeface="+mn-cs"/>
              </a:rPr>
              <a:t>Về vấn đề viết mã: </a:t>
            </a:r>
            <a:r>
              <a:rPr lang="vi-VN" sz="1200" i="0" kern="1200" dirty="0">
                <a:solidFill>
                  <a:schemeClr val="tx1"/>
                </a:solidFill>
                <a:effectLst/>
                <a:latin typeface="+mn-lt"/>
                <a:ea typeface="+mn-ea"/>
                <a:cs typeface="+mn-cs"/>
              </a:rPr>
              <a:t>C9js là một thư viện mã nguồn mở, hướng đến cộng đồng, các</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công nghệ (D3.js, OpenLayers 3) được sử dụng cũng hoàn toàn là mã nguồn mở,</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từ đó các nhà phát triển khác nhau có thể hiểu được mã nguồn và đóng góp phát</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triển thư viện hơn. Bên cạnh đó, C9js tuân theo kiến trúc </a:t>
            </a:r>
            <a:r>
              <a:rPr lang="vi-VN" sz="1200" i="1" kern="1200" dirty="0">
                <a:solidFill>
                  <a:schemeClr val="tx1"/>
                </a:solidFill>
                <a:effectLst/>
                <a:latin typeface="+mn-lt"/>
                <a:ea typeface="+mn-ea"/>
                <a:cs typeface="+mn-cs"/>
              </a:rPr>
              <a:t>component-based</a:t>
            </a:r>
            <a:r>
              <a:rPr lang="vi-VN" sz="1200" i="0" kern="1200" dirty="0">
                <a:solidFill>
                  <a:schemeClr val="tx1"/>
                </a:solidFill>
                <a:effectLst/>
                <a:latin typeface="+mn-lt"/>
                <a:ea typeface="+mn-ea"/>
                <a:cs typeface="+mn-cs"/>
              </a:rPr>
              <a:t>, do đó</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có thể dễ dàng mở rộng thêm các thành phần khác nhau như là biểu đồ công tơ</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mét (</a:t>
            </a:r>
            <a:r>
              <a:rPr lang="vi-VN" sz="1200" i="1" kern="1200" dirty="0">
                <a:solidFill>
                  <a:schemeClr val="tx1"/>
                </a:solidFill>
                <a:effectLst/>
                <a:latin typeface="+mn-lt"/>
                <a:ea typeface="+mn-ea"/>
                <a:cs typeface="+mn-cs"/>
              </a:rPr>
              <a:t>gauge</a:t>
            </a:r>
            <a:r>
              <a:rPr lang="vi-VN" sz="1200" i="0" kern="1200" dirty="0">
                <a:solidFill>
                  <a:schemeClr val="tx1"/>
                </a:solidFill>
                <a:effectLst/>
                <a:latin typeface="+mn-lt"/>
                <a:ea typeface="+mn-ea"/>
                <a:cs typeface="+mn-cs"/>
              </a:rPr>
              <a:t>), biểu đồ phân tán (</a:t>
            </a:r>
            <a:r>
              <a:rPr lang="vi-VN" sz="1200" i="1" kern="1200" dirty="0">
                <a:solidFill>
                  <a:schemeClr val="tx1"/>
                </a:solidFill>
                <a:effectLst/>
                <a:latin typeface="+mn-lt"/>
                <a:ea typeface="+mn-ea"/>
                <a:cs typeface="+mn-cs"/>
              </a:rPr>
              <a:t>scatter plot</a:t>
            </a:r>
            <a:r>
              <a:rPr lang="vi-VN" sz="1200" i="0" kern="1200" dirty="0">
                <a:solidFill>
                  <a:schemeClr val="tx1"/>
                </a:solidFill>
                <a:effectLst/>
                <a:latin typeface="+mn-lt"/>
                <a:ea typeface="+mn-ea"/>
                <a:cs typeface="+mn-cs"/>
              </a:rPr>
              <a:t>),</a:t>
            </a:r>
            <a:endParaRPr lang="en-US" sz="1200" i="0" kern="1200" dirty="0">
              <a:solidFill>
                <a:schemeClr val="tx1"/>
              </a:solidFill>
              <a:effectLst/>
              <a:latin typeface="+mn-lt"/>
              <a:ea typeface="+mn-ea"/>
              <a:cs typeface="+mn-cs"/>
            </a:endParaRPr>
          </a:p>
          <a:p>
            <a:pPr marL="228600" indent="-228600">
              <a:buFontTx/>
              <a:buAutoNum type="arabicPeriod"/>
            </a:pPr>
            <a:r>
              <a:rPr lang="vi-VN" sz="1200" i="1" kern="1200" dirty="0">
                <a:solidFill>
                  <a:schemeClr val="tx1"/>
                </a:solidFill>
                <a:effectLst/>
                <a:latin typeface="+mn-lt"/>
                <a:ea typeface="+mn-ea"/>
                <a:cs typeface="+mn-cs"/>
              </a:rPr>
              <a:t>Về số lượng mã viết ra: </a:t>
            </a:r>
            <a:r>
              <a:rPr lang="vi-VN" sz="1200" i="0" kern="1200" dirty="0">
                <a:solidFill>
                  <a:schemeClr val="tx1"/>
                </a:solidFill>
                <a:effectLst/>
                <a:latin typeface="+mn-lt"/>
                <a:ea typeface="+mn-ea"/>
                <a:cs typeface="+mn-cs"/>
              </a:rPr>
              <a:t>Dễ dàng thấy được khi dùng C9js, người dùng viết ra số</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dòng mã ít hơn rất nhiều so với các công nghệ đã dùng ban đầu, không chỉ giúp rút</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ngắn thời gian lập trình cho các lập trình viên, mà còn có thể dễ dàng giúp người</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dùng trực quan dữ liệu nếu họ không biết về D3.js, Openlayers 3. Có thể tham khảo</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số lượng dòng mã viết ra thông qua việc tạo ra một biểu đồ cột đơn giản từ hai</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nguồn sau:</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 </a:t>
            </a:r>
            <a:r>
              <a:rPr lang="vi-VN" sz="1200" i="1" kern="1200" dirty="0">
                <a:solidFill>
                  <a:schemeClr val="tx1"/>
                </a:solidFill>
                <a:effectLst/>
                <a:latin typeface="+mn-lt"/>
                <a:ea typeface="+mn-ea"/>
                <a:cs typeface="+mn-cs"/>
              </a:rPr>
              <a:t>C9js: </a:t>
            </a:r>
            <a:r>
              <a:rPr lang="vi-VN" sz="1200" i="0" kern="1200" dirty="0">
                <a:solidFill>
                  <a:schemeClr val="tx1"/>
                </a:solidFill>
                <a:effectLst/>
                <a:latin typeface="+mn-lt"/>
                <a:ea typeface="+mn-ea"/>
                <a:cs typeface="+mn-cs"/>
              </a:rPr>
              <a:t>http://c9js.me/samples/bar_chart/single_bar_chart.html</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 </a:t>
            </a:r>
            <a:r>
              <a:rPr lang="vi-VN" sz="1200" i="1" kern="1200" dirty="0">
                <a:solidFill>
                  <a:schemeClr val="tx1"/>
                </a:solidFill>
                <a:effectLst/>
                <a:latin typeface="+mn-lt"/>
                <a:ea typeface="+mn-ea"/>
                <a:cs typeface="+mn-cs"/>
              </a:rPr>
              <a:t>Viết từ D3.js: </a:t>
            </a:r>
            <a:r>
              <a:rPr lang="vi-VN" sz="1200" i="0" kern="1200" dirty="0">
                <a:solidFill>
                  <a:schemeClr val="tx1"/>
                </a:solidFill>
                <a:effectLst/>
                <a:latin typeface="+mn-lt"/>
                <a:ea typeface="+mn-ea"/>
                <a:cs typeface="+mn-cs"/>
              </a:rPr>
              <a:t>https://bl.ocks.org/mbostock/3885304</a:t>
            </a:r>
            <a:endParaRPr lang="en-US" sz="1200" i="0" kern="1200" dirty="0">
              <a:solidFill>
                <a:schemeClr val="tx1"/>
              </a:solidFill>
              <a:effectLst/>
              <a:latin typeface="+mn-lt"/>
              <a:ea typeface="+mn-ea"/>
              <a:cs typeface="+mn-cs"/>
            </a:endParaRPr>
          </a:p>
          <a:p>
            <a:pPr marL="228600" indent="-228600">
              <a:buFontTx/>
              <a:buAutoNum type="arabicPeriod"/>
            </a:pPr>
            <a:r>
              <a:rPr lang="vi-VN" sz="1200" i="1" kern="1200" dirty="0">
                <a:solidFill>
                  <a:schemeClr val="tx1"/>
                </a:solidFill>
                <a:effectLst/>
                <a:latin typeface="+mn-lt"/>
                <a:ea typeface="+mn-ea"/>
                <a:cs typeface="+mn-cs"/>
              </a:rPr>
              <a:t>Về môi trường phát triển: </a:t>
            </a:r>
            <a:r>
              <a:rPr lang="vi-VN" sz="1200" i="0" kern="1200" dirty="0">
                <a:solidFill>
                  <a:schemeClr val="tx1"/>
                </a:solidFill>
                <a:effectLst/>
                <a:latin typeface="+mn-lt"/>
                <a:ea typeface="+mn-ea"/>
                <a:cs typeface="+mn-cs"/>
              </a:rPr>
              <a:t>C9js được phát triển theo phương pháp tích hợp liên tục</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kết hợp với phát triển theo hướng kiểm thử và chuyển giao liên tục với sự hỗ trợ</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của Travis CI, do đó vấn đề môi trường phát triển, môi trường kiểm thử cũng như</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xuất bản thư viện đều đã sẵn có và để làm tất cả những việc này là hoàn toàn tự</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động, dễ dàng hỗ trợ cho các nhà phát triển hứng thú với C9js để đóng góp phát</a:t>
            </a:r>
            <a:br>
              <a:rPr lang="vi-VN" sz="1200" i="0" kern="1200" dirty="0">
                <a:solidFill>
                  <a:schemeClr val="tx1"/>
                </a:solidFill>
                <a:effectLst/>
                <a:latin typeface="+mn-lt"/>
                <a:ea typeface="+mn-ea"/>
                <a:cs typeface="+mn-cs"/>
              </a:rPr>
            </a:br>
            <a:r>
              <a:rPr lang="vi-VN" sz="1200" i="0" kern="1200" dirty="0">
                <a:solidFill>
                  <a:schemeClr val="tx1"/>
                </a:solidFill>
                <a:effectLst/>
                <a:latin typeface="+mn-lt"/>
                <a:ea typeface="+mn-ea"/>
                <a:cs typeface="+mn-cs"/>
              </a:rPr>
              <a:t>triển thư viện sau này.</a:t>
            </a:r>
            <a:br>
              <a:rPr lang="vi-VN" sz="1200" i="0" kern="1200" dirty="0">
                <a:solidFill>
                  <a:schemeClr val="tx1"/>
                </a:solidFill>
                <a:effectLst/>
                <a:latin typeface="+mn-lt"/>
                <a:ea typeface="+mn-ea"/>
                <a:cs typeface="+mn-cs"/>
              </a:rPr>
            </a:br>
            <a:br>
              <a:rPr lang="vi-VN" sz="1200" i="0" kern="1200" dirty="0">
                <a:solidFill>
                  <a:schemeClr val="tx1"/>
                </a:solidFill>
                <a:effectLst/>
                <a:latin typeface="+mn-lt"/>
                <a:ea typeface="+mn-ea"/>
                <a:cs typeface="+mn-cs"/>
              </a:rPr>
            </a:br>
            <a:br>
              <a:rPr lang="vi-VN" sz="1200" i="0" kern="1200" dirty="0">
                <a:solidFill>
                  <a:schemeClr val="tx1"/>
                </a:solidFill>
                <a:effectLst/>
                <a:latin typeface="+mn-lt"/>
                <a:ea typeface="+mn-ea"/>
                <a:cs typeface="+mn-cs"/>
              </a:rPr>
            </a:br>
            <a:br>
              <a:rPr lang="vi-VN"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764A039-19AD-4DF5-B634-06BC8790B25B}" type="slidenum">
              <a:rPr lang="en-US" smtClean="0"/>
              <a:t>16</a:t>
            </a:fld>
            <a:endParaRPr lang="en-US"/>
          </a:p>
        </p:txBody>
      </p:sp>
    </p:spTree>
    <p:extLst>
      <p:ext uri="{BB962C8B-B14F-4D97-AF65-F5344CB8AC3E}">
        <p14:creationId xmlns:p14="http://schemas.microsoft.com/office/powerpoint/2010/main" val="143657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23F55A-A9C7-4EA5-8A86-36B7C9A3E2B8}" type="datetime1">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12338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8A28A-C82B-4482-887E-E055DF757877}" type="datetime1">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6970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CDE7B6-8F87-42B9-8A67-15FEA8E15F2D}" type="datetime1">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8551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FB5C94-F117-4131-8E8D-5E4F0852DF22}" type="datetime1">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885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CE5999-428E-428F-9E9C-5FE0A22C1069}" type="datetime1">
              <a:rPr lang="en-US" smtClean="0"/>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20314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63B7CB-3555-4C7C-A65F-A3B41989D456}" type="datetime1">
              <a:rPr lang="en-US" smtClean="0"/>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145478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F031F-BDF2-469A-BA20-20C019866B74}" type="datetime1">
              <a:rPr lang="en-US" smtClean="0"/>
              <a:t>12/22/2016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40626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CF3DEC-C2F1-46F1-B242-5DF8F20E1AFD}" type="datetime1">
              <a:rPr lang="en-US" smtClean="0"/>
              <a:t>12/22/2016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4329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559B2-3293-44F1-A093-DE4BF5C71F21}" type="datetime1">
              <a:rPr lang="en-US" smtClean="0"/>
              <a:t>12/22/2016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15028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CD3354-2375-4697-BCBB-BFD96B46B593}" type="datetime1">
              <a:rPr lang="en-US" smtClean="0"/>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23644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295F3E-D356-417E-89CD-63BFA9FF8F90}" type="datetime1">
              <a:rPr lang="en-US" smtClean="0"/>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DFAE3-F0D9-439E-8967-594B4CDF255A}" type="slidenum">
              <a:rPr lang="en-US" smtClean="0"/>
              <a:t>‹#›</a:t>
            </a:fld>
            <a:endParaRPr lang="en-US"/>
          </a:p>
        </p:txBody>
      </p:sp>
    </p:spTree>
    <p:extLst>
      <p:ext uri="{BB962C8B-B14F-4D97-AF65-F5344CB8AC3E}">
        <p14:creationId xmlns:p14="http://schemas.microsoft.com/office/powerpoint/2010/main" val="337190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06495-75C0-46E7-AABB-55C0FE308BCE}" type="datetime1">
              <a:rPr lang="en-US" smtClean="0"/>
              <a:t>12/22/2016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DFAE3-F0D9-439E-8967-594B4CDF255A}" type="slidenum">
              <a:rPr lang="en-US" smtClean="0"/>
              <a:t>‹#›</a:t>
            </a:fld>
            <a:endParaRPr lang="en-US"/>
          </a:p>
        </p:txBody>
      </p:sp>
    </p:spTree>
    <p:extLst>
      <p:ext uri="{BB962C8B-B14F-4D97-AF65-F5344CB8AC3E}">
        <p14:creationId xmlns:p14="http://schemas.microsoft.com/office/powerpoint/2010/main" val="24478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D:\LVTN\Presentation\d3js.av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D:\LVTN\Presentation\d3js.av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file:///D:\LVTN\Presentation\d3js.avi" TargetMode="Externa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32167" y="1767455"/>
            <a:ext cx="8735833" cy="4410616"/>
          </a:xfrm>
          <a:prstGeom prst="roundRect">
            <a:avLst>
              <a:gd name="adj" fmla="val 1894"/>
            </a:avLst>
          </a:prstGeom>
          <a:solidFill>
            <a:srgbClr val="3F51B5"/>
          </a:solidFill>
          <a:ln>
            <a:noFill/>
          </a:ln>
          <a:effectLst>
            <a:outerShdw blurRad="215900" dist="635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95731" y="862464"/>
            <a:ext cx="9144000" cy="2524118"/>
          </a:xfrm>
        </p:spPr>
        <p:txBody>
          <a:bodyPr>
            <a:normAutofit/>
          </a:bodyPr>
          <a:lstStyle/>
          <a:p>
            <a:r>
              <a:rPr lang="en-GB" sz="5400" dirty="0" err="1">
                <a:solidFill>
                  <a:schemeClr val="bg1"/>
                </a:solidFill>
                <a:latin typeface="Roboto" panose="02000000000000000000" pitchFamily="2" charset="0"/>
                <a:ea typeface="Roboto" panose="02000000000000000000" pitchFamily="2" charset="0"/>
              </a:rPr>
              <a:t>Trực</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quan</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dữ</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liệu</a:t>
            </a:r>
            <a:r>
              <a:rPr lang="en-GB" sz="5400" dirty="0">
                <a:solidFill>
                  <a:schemeClr val="bg1"/>
                </a:solidFill>
                <a:latin typeface="Roboto" panose="02000000000000000000" pitchFamily="2" charset="0"/>
                <a:ea typeface="Roboto" panose="02000000000000000000" pitchFamily="2" charset="0"/>
              </a:rPr>
              <a:t> </a:t>
            </a:r>
            <a:r>
              <a:rPr lang="en-GB" sz="5400" dirty="0" err="1">
                <a:solidFill>
                  <a:schemeClr val="bg1"/>
                </a:solidFill>
                <a:latin typeface="Roboto" panose="02000000000000000000" pitchFamily="2" charset="0"/>
                <a:ea typeface="Roboto" panose="02000000000000000000" pitchFamily="2" charset="0"/>
              </a:rPr>
              <a:t>với</a:t>
            </a:r>
            <a:r>
              <a:rPr lang="en-GB" sz="5400" dirty="0">
                <a:solidFill>
                  <a:schemeClr val="bg1"/>
                </a:solidFill>
                <a:latin typeface="Roboto" panose="02000000000000000000" pitchFamily="2" charset="0"/>
                <a:ea typeface="Roboto" panose="02000000000000000000" pitchFamily="2" charset="0"/>
              </a:rPr>
              <a:t> </a:t>
            </a:r>
            <a:br>
              <a:rPr lang="en-GB" sz="5400" dirty="0">
                <a:solidFill>
                  <a:schemeClr val="bg1"/>
                </a:solidFill>
                <a:latin typeface="Roboto" panose="02000000000000000000" pitchFamily="2" charset="0"/>
                <a:ea typeface="Roboto" panose="02000000000000000000" pitchFamily="2" charset="0"/>
              </a:rPr>
            </a:br>
            <a:r>
              <a:rPr lang="en-GB" sz="5400" dirty="0" err="1">
                <a:solidFill>
                  <a:schemeClr val="bg1"/>
                </a:solidFill>
                <a:latin typeface="Roboto" panose="02000000000000000000" pitchFamily="2" charset="0"/>
                <a:ea typeface="Roboto" panose="02000000000000000000" pitchFamily="2" charset="0"/>
              </a:rPr>
              <a:t>th</a:t>
            </a:r>
            <a:r>
              <a:rPr lang="vi-VN" sz="5400" dirty="0">
                <a:solidFill>
                  <a:schemeClr val="bg1"/>
                </a:solidFill>
                <a:latin typeface="Roboto" panose="02000000000000000000" pitchFamily="2" charset="0"/>
                <a:ea typeface="Roboto" panose="02000000000000000000" pitchFamily="2" charset="0"/>
              </a:rPr>
              <a:t>ư</a:t>
            </a:r>
            <a:r>
              <a:rPr lang="en-US" sz="5400" dirty="0">
                <a:solidFill>
                  <a:schemeClr val="bg1"/>
                </a:solidFill>
                <a:latin typeface="Roboto" panose="02000000000000000000" pitchFamily="2" charset="0"/>
                <a:ea typeface="Roboto" panose="02000000000000000000" pitchFamily="2" charset="0"/>
              </a:rPr>
              <a:t> </a:t>
            </a:r>
            <a:r>
              <a:rPr lang="en-US" sz="5400" dirty="0" err="1">
                <a:solidFill>
                  <a:schemeClr val="bg1"/>
                </a:solidFill>
                <a:latin typeface="Roboto" panose="02000000000000000000" pitchFamily="2" charset="0"/>
                <a:ea typeface="Roboto" panose="02000000000000000000" pitchFamily="2" charset="0"/>
              </a:rPr>
              <a:t>viện</a:t>
            </a:r>
            <a:r>
              <a:rPr lang="en-US" sz="5400" dirty="0">
                <a:solidFill>
                  <a:schemeClr val="bg1"/>
                </a:solidFill>
                <a:latin typeface="Roboto" panose="02000000000000000000" pitchFamily="2" charset="0"/>
                <a:ea typeface="Roboto" panose="02000000000000000000" pitchFamily="2" charset="0"/>
              </a:rPr>
              <a:t> </a:t>
            </a:r>
            <a:r>
              <a:rPr lang="en-GB" sz="5400" dirty="0">
                <a:solidFill>
                  <a:schemeClr val="bg1"/>
                </a:solidFill>
                <a:latin typeface="Roboto" panose="02000000000000000000" pitchFamily="2" charset="0"/>
                <a:ea typeface="Roboto" panose="02000000000000000000" pitchFamily="2" charset="0"/>
              </a:rPr>
              <a:t>C9js</a:t>
            </a:r>
          </a:p>
        </p:txBody>
      </p:sp>
      <p:sp>
        <p:nvSpPr>
          <p:cNvPr id="3" name="Subtitle 2"/>
          <p:cNvSpPr>
            <a:spLocks noGrp="1"/>
          </p:cNvSpPr>
          <p:nvPr>
            <p:ph type="subTitle" idx="1"/>
          </p:nvPr>
        </p:nvSpPr>
        <p:spPr>
          <a:xfrm>
            <a:off x="5745480" y="5096214"/>
            <a:ext cx="5021513" cy="991351"/>
          </a:xfrm>
        </p:spPr>
        <p:txBody>
          <a:bodyPr anchor="b">
            <a:normAutofit/>
          </a:bodyPr>
          <a:lstStyle/>
          <a:p>
            <a:pPr algn="l"/>
            <a:r>
              <a:rPr lang="en-GB" sz="2000" dirty="0">
                <a:solidFill>
                  <a:schemeClr val="bg1"/>
                </a:solidFill>
                <a:latin typeface="Roboto" panose="02000000000000000000" pitchFamily="2" charset="0"/>
                <a:ea typeface="Roboto" panose="02000000000000000000" pitchFamily="2" charset="0"/>
              </a:rPr>
              <a:t>SVTH 1: </a:t>
            </a:r>
            <a:r>
              <a:rPr lang="en-US" sz="2000" dirty="0" err="1">
                <a:solidFill>
                  <a:schemeClr val="bg1"/>
                </a:solidFill>
                <a:latin typeface="Roboto" panose="02000000000000000000" pitchFamily="2" charset="0"/>
                <a:ea typeface="Roboto" panose="02000000000000000000" pitchFamily="2" charset="0"/>
              </a:rPr>
              <a:t>Phạm</a:t>
            </a:r>
            <a:r>
              <a:rPr lang="en-US" sz="2000" dirty="0">
                <a:solidFill>
                  <a:schemeClr val="bg1"/>
                </a:solidFill>
                <a:latin typeface="Roboto" panose="02000000000000000000" pitchFamily="2" charset="0"/>
                <a:ea typeface="Roboto" panose="02000000000000000000" pitchFamily="2" charset="0"/>
              </a:rPr>
              <a:t> </a:t>
            </a:r>
            <a:r>
              <a:rPr lang="en-US" sz="2000" dirty="0" err="1">
                <a:solidFill>
                  <a:schemeClr val="bg1"/>
                </a:solidFill>
                <a:latin typeface="Roboto" panose="02000000000000000000" pitchFamily="2" charset="0"/>
                <a:ea typeface="Roboto" panose="02000000000000000000" pitchFamily="2" charset="0"/>
              </a:rPr>
              <a:t>Thành</a:t>
            </a:r>
            <a:r>
              <a:rPr lang="en-US" sz="2000" dirty="0">
                <a:solidFill>
                  <a:schemeClr val="bg1"/>
                </a:solidFill>
                <a:latin typeface="Roboto" panose="02000000000000000000" pitchFamily="2" charset="0"/>
                <a:ea typeface="Roboto" panose="02000000000000000000" pitchFamily="2" charset="0"/>
              </a:rPr>
              <a:t> </a:t>
            </a:r>
            <a:r>
              <a:rPr lang="en-US" sz="2000" dirty="0" err="1">
                <a:solidFill>
                  <a:schemeClr val="bg1"/>
                </a:solidFill>
                <a:latin typeface="Roboto" panose="02000000000000000000" pitchFamily="2" charset="0"/>
                <a:ea typeface="Roboto" panose="02000000000000000000" pitchFamily="2" charset="0"/>
              </a:rPr>
              <a:t>Công</a:t>
            </a:r>
            <a:r>
              <a:rPr lang="en-US" sz="2000" dirty="0">
                <a:solidFill>
                  <a:schemeClr val="bg1"/>
                </a:solidFill>
                <a:latin typeface="Roboto" panose="02000000000000000000" pitchFamily="2" charset="0"/>
                <a:ea typeface="Roboto" panose="02000000000000000000" pitchFamily="2" charset="0"/>
              </a:rPr>
              <a:t> (51200399)</a:t>
            </a:r>
            <a:endParaRPr lang="en-GB" sz="2000" dirty="0">
              <a:solidFill>
                <a:schemeClr val="bg1"/>
              </a:solidFill>
              <a:latin typeface="Roboto" panose="02000000000000000000" pitchFamily="2" charset="0"/>
              <a:ea typeface="Roboto" panose="02000000000000000000" pitchFamily="2" charset="0"/>
            </a:endParaRPr>
          </a:p>
          <a:p>
            <a:pPr algn="l"/>
            <a:r>
              <a:rPr lang="en-US" sz="2000" dirty="0">
                <a:solidFill>
                  <a:schemeClr val="bg1"/>
                </a:solidFill>
                <a:latin typeface="Roboto" panose="02000000000000000000" pitchFamily="2" charset="0"/>
                <a:ea typeface="Roboto" panose="02000000000000000000" pitchFamily="2" charset="0"/>
              </a:rPr>
              <a:t>SVTH 2: </a:t>
            </a:r>
            <a:r>
              <a:rPr lang="en-US" sz="2000" dirty="0" err="1">
                <a:solidFill>
                  <a:schemeClr val="bg1"/>
                </a:solidFill>
                <a:latin typeface="Roboto" panose="02000000000000000000" pitchFamily="2" charset="0"/>
                <a:ea typeface="Roboto" panose="02000000000000000000" pitchFamily="2" charset="0"/>
              </a:rPr>
              <a:t>Đỗ</a:t>
            </a:r>
            <a:r>
              <a:rPr lang="en-US" sz="2000" dirty="0">
                <a:solidFill>
                  <a:schemeClr val="bg1"/>
                </a:solidFill>
                <a:latin typeface="Roboto" panose="02000000000000000000" pitchFamily="2" charset="0"/>
                <a:ea typeface="Roboto" panose="02000000000000000000" pitchFamily="2" charset="0"/>
              </a:rPr>
              <a:t> </a:t>
            </a:r>
            <a:r>
              <a:rPr lang="en-US" sz="2000" dirty="0" err="1">
                <a:solidFill>
                  <a:schemeClr val="bg1"/>
                </a:solidFill>
                <a:latin typeface="Roboto" panose="02000000000000000000" pitchFamily="2" charset="0"/>
                <a:ea typeface="Roboto" panose="02000000000000000000" pitchFamily="2" charset="0"/>
              </a:rPr>
              <a:t>Đặng</a:t>
            </a:r>
            <a:r>
              <a:rPr lang="en-US" sz="2000" dirty="0">
                <a:solidFill>
                  <a:schemeClr val="bg1"/>
                </a:solidFill>
                <a:latin typeface="Roboto" panose="02000000000000000000" pitchFamily="2" charset="0"/>
                <a:ea typeface="Roboto" panose="02000000000000000000" pitchFamily="2" charset="0"/>
              </a:rPr>
              <a:t> Thanh </a:t>
            </a:r>
            <a:r>
              <a:rPr lang="en-US" sz="2000" dirty="0" err="1">
                <a:solidFill>
                  <a:schemeClr val="bg1"/>
                </a:solidFill>
                <a:latin typeface="Roboto" panose="02000000000000000000" pitchFamily="2" charset="0"/>
                <a:ea typeface="Roboto" panose="02000000000000000000" pitchFamily="2" charset="0"/>
              </a:rPr>
              <a:t>Huy</a:t>
            </a:r>
            <a:r>
              <a:rPr lang="en-US" sz="2000" dirty="0">
                <a:solidFill>
                  <a:schemeClr val="bg1"/>
                </a:solidFill>
                <a:latin typeface="Roboto" panose="02000000000000000000" pitchFamily="2" charset="0"/>
                <a:ea typeface="Roboto" panose="02000000000000000000" pitchFamily="2" charset="0"/>
              </a:rPr>
              <a:t> (51201337)</a:t>
            </a:r>
            <a:endParaRPr lang="en-GB" sz="2000" dirty="0">
              <a:solidFill>
                <a:schemeClr val="bg1"/>
              </a:solidFill>
              <a:latin typeface="Roboto" panose="02000000000000000000" pitchFamily="2" charset="0"/>
              <a:ea typeface="Roboto" panose="02000000000000000000" pitchFamily="2" charset="0"/>
            </a:endParaRPr>
          </a:p>
        </p:txBody>
      </p:sp>
      <p:cxnSp>
        <p:nvCxnSpPr>
          <p:cNvPr id="6" name="Straight Connector 5"/>
          <p:cNvCxnSpPr/>
          <p:nvPr/>
        </p:nvCxnSpPr>
        <p:spPr>
          <a:xfrm>
            <a:off x="3890258" y="3386582"/>
            <a:ext cx="4819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93257" y="319967"/>
            <a:ext cx="7605485" cy="1015663"/>
          </a:xfrm>
          <a:prstGeom prst="rect">
            <a:avLst/>
          </a:prstGeom>
          <a:noFill/>
        </p:spPr>
        <p:txBody>
          <a:bodyPr wrap="square" rtlCol="0">
            <a:spAutoFit/>
          </a:bodyPr>
          <a:lstStyle/>
          <a:p>
            <a:pPr algn="ctr"/>
            <a:r>
              <a:rPr lang="en-US" sz="2000" b="1" dirty="0">
                <a:solidFill>
                  <a:schemeClr val="bg1"/>
                </a:solidFill>
                <a:latin typeface="Roboto" panose="02000000000000000000"/>
              </a:rPr>
              <a:t>ĐẠI HỌC QUỐC GIA THÀNH PHỐ HỒ CHÍ MINH</a:t>
            </a:r>
          </a:p>
          <a:p>
            <a:pPr algn="ctr"/>
            <a:r>
              <a:rPr lang="en-US" sz="2000" b="1" dirty="0">
                <a:solidFill>
                  <a:schemeClr val="bg1"/>
                </a:solidFill>
                <a:latin typeface="Roboto" panose="02000000000000000000"/>
              </a:rPr>
              <a:t>TR</a:t>
            </a:r>
            <a:r>
              <a:rPr lang="vi-VN" sz="2000" b="1" dirty="0">
                <a:solidFill>
                  <a:schemeClr val="bg1"/>
                </a:solidFill>
              </a:rPr>
              <a:t>Ư</a:t>
            </a:r>
            <a:r>
              <a:rPr lang="en-US" sz="2000" b="1" dirty="0">
                <a:solidFill>
                  <a:schemeClr val="bg1"/>
                </a:solidFill>
                <a:latin typeface="Roboto" panose="02000000000000000000"/>
              </a:rPr>
              <a:t>ỜNG ĐẠI HỌC BÁCH KHOA THÀNH PHỐ HỒ CHÍ MINH</a:t>
            </a:r>
          </a:p>
          <a:p>
            <a:pPr algn="ctr"/>
            <a:r>
              <a:rPr lang="en-US" sz="2000" b="1" dirty="0">
                <a:solidFill>
                  <a:schemeClr val="bg1"/>
                </a:solidFill>
                <a:latin typeface="Roboto" panose="02000000000000000000"/>
              </a:rPr>
              <a:t>KHOA </a:t>
            </a:r>
            <a:r>
              <a:rPr lang="en-US" sz="2000" b="1" dirty="0" err="1">
                <a:solidFill>
                  <a:schemeClr val="bg1"/>
                </a:solidFill>
                <a:latin typeface="Roboto" panose="02000000000000000000"/>
              </a:rPr>
              <a:t>KHOA</a:t>
            </a:r>
            <a:r>
              <a:rPr lang="en-US" sz="2000" b="1" dirty="0">
                <a:solidFill>
                  <a:schemeClr val="bg1"/>
                </a:solidFill>
                <a:latin typeface="Roboto" panose="02000000000000000000"/>
              </a:rPr>
              <a:t> HỌC &amp; KỸ THUẬT MÁY TÍNH</a:t>
            </a:r>
          </a:p>
        </p:txBody>
      </p:sp>
      <p:sp>
        <p:nvSpPr>
          <p:cNvPr id="7" name="Subtitle 2"/>
          <p:cNvSpPr txBox="1">
            <a:spLocks/>
          </p:cNvSpPr>
          <p:nvPr/>
        </p:nvSpPr>
        <p:spPr>
          <a:xfrm>
            <a:off x="2293257" y="3567348"/>
            <a:ext cx="6516914" cy="1438361"/>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200" dirty="0">
                <a:solidFill>
                  <a:schemeClr val="bg1"/>
                </a:solidFill>
                <a:latin typeface="Roboto" panose="02000000000000000000" pitchFamily="2" charset="0"/>
                <a:ea typeface="Roboto" panose="02000000000000000000" pitchFamily="2" charset="0"/>
              </a:rPr>
              <a:t>GVHD 1 : TS. </a:t>
            </a:r>
            <a:r>
              <a:rPr lang="en-GB" sz="2200" dirty="0" err="1">
                <a:solidFill>
                  <a:schemeClr val="bg1"/>
                </a:solidFill>
                <a:latin typeface="Roboto" panose="02000000000000000000" pitchFamily="2" charset="0"/>
                <a:ea typeface="Roboto" panose="02000000000000000000" pitchFamily="2" charset="0"/>
              </a:rPr>
              <a:t>Huỳnh</a:t>
            </a:r>
            <a:r>
              <a:rPr lang="en-GB" sz="2200" dirty="0">
                <a:solidFill>
                  <a:schemeClr val="bg1"/>
                </a:solidFill>
                <a:latin typeface="Roboto" panose="02000000000000000000" pitchFamily="2" charset="0"/>
                <a:ea typeface="Roboto" panose="02000000000000000000" pitchFamily="2" charset="0"/>
              </a:rPr>
              <a:t> T</a:t>
            </a:r>
            <a:r>
              <a:rPr lang="vi-VN" sz="2200" dirty="0">
                <a:solidFill>
                  <a:schemeClr val="bg1"/>
                </a:solidFill>
                <a:latin typeface="Roboto" panose="02000000000000000000" pitchFamily="2" charset="0"/>
                <a:ea typeface="Roboto" panose="02000000000000000000" pitchFamily="2" charset="0"/>
              </a:rPr>
              <a:t>ư</a:t>
            </a:r>
            <a:r>
              <a:rPr lang="en-US" sz="2200" dirty="0" err="1">
                <a:solidFill>
                  <a:schemeClr val="bg1"/>
                </a:solidFill>
                <a:latin typeface="Roboto" panose="02000000000000000000" pitchFamily="2" charset="0"/>
                <a:ea typeface="Roboto" panose="02000000000000000000" pitchFamily="2" charset="0"/>
              </a:rPr>
              <a:t>ờng</a:t>
            </a:r>
            <a:r>
              <a:rPr lang="en-US" sz="2200" dirty="0">
                <a:solidFill>
                  <a:schemeClr val="bg1"/>
                </a:solidFill>
                <a:latin typeface="Roboto" panose="02000000000000000000" pitchFamily="2" charset="0"/>
                <a:ea typeface="Roboto" panose="02000000000000000000" pitchFamily="2" charset="0"/>
              </a:rPr>
              <a:t> </a:t>
            </a:r>
            <a:r>
              <a:rPr lang="en-US" sz="2200" dirty="0" err="1">
                <a:solidFill>
                  <a:schemeClr val="bg1"/>
                </a:solidFill>
                <a:latin typeface="Roboto" panose="02000000000000000000" pitchFamily="2" charset="0"/>
                <a:ea typeface="Roboto" panose="02000000000000000000" pitchFamily="2" charset="0"/>
              </a:rPr>
              <a:t>Nguyên</a:t>
            </a:r>
            <a:endParaRPr lang="en-GB" sz="2200" dirty="0">
              <a:solidFill>
                <a:schemeClr val="bg1"/>
              </a:solidFill>
              <a:latin typeface="Roboto" panose="02000000000000000000" pitchFamily="2" charset="0"/>
              <a:ea typeface="Roboto" panose="02000000000000000000" pitchFamily="2" charset="0"/>
            </a:endParaRPr>
          </a:p>
          <a:p>
            <a:pPr algn="l"/>
            <a:r>
              <a:rPr lang="en-GB" sz="2200" dirty="0">
                <a:solidFill>
                  <a:schemeClr val="bg1"/>
                </a:solidFill>
                <a:latin typeface="Roboto" panose="02000000000000000000" pitchFamily="2" charset="0"/>
                <a:ea typeface="Roboto" panose="02000000000000000000" pitchFamily="2" charset="0"/>
              </a:rPr>
              <a:t>GVHD 2 : </a:t>
            </a:r>
            <a:r>
              <a:rPr lang="en-GB" sz="2200" dirty="0" err="1">
                <a:solidFill>
                  <a:schemeClr val="bg1"/>
                </a:solidFill>
                <a:latin typeface="Roboto" panose="02000000000000000000" pitchFamily="2" charset="0"/>
                <a:ea typeface="Roboto" panose="02000000000000000000" pitchFamily="2" charset="0"/>
              </a:rPr>
              <a:t>TS.Lương</a:t>
            </a:r>
            <a:r>
              <a:rPr lang="en-GB" sz="2200" dirty="0">
                <a:solidFill>
                  <a:schemeClr val="bg1"/>
                </a:solidFill>
                <a:latin typeface="Roboto" panose="02000000000000000000" pitchFamily="2" charset="0"/>
                <a:ea typeface="Roboto" panose="02000000000000000000" pitchFamily="2" charset="0"/>
              </a:rPr>
              <a:t> </a:t>
            </a:r>
            <a:r>
              <a:rPr lang="en-GB" sz="2200" dirty="0" err="1">
                <a:solidFill>
                  <a:schemeClr val="bg1"/>
                </a:solidFill>
                <a:latin typeface="Roboto" panose="02000000000000000000" pitchFamily="2" charset="0"/>
                <a:ea typeface="Roboto" panose="02000000000000000000" pitchFamily="2" charset="0"/>
              </a:rPr>
              <a:t>Thế</a:t>
            </a:r>
            <a:r>
              <a:rPr lang="en-GB" sz="2200" dirty="0">
                <a:solidFill>
                  <a:schemeClr val="bg1"/>
                </a:solidFill>
                <a:latin typeface="Roboto" panose="02000000000000000000" pitchFamily="2" charset="0"/>
                <a:ea typeface="Roboto" panose="02000000000000000000" pitchFamily="2" charset="0"/>
              </a:rPr>
              <a:t> </a:t>
            </a:r>
            <a:r>
              <a:rPr lang="en-GB" sz="2200" dirty="0" err="1">
                <a:solidFill>
                  <a:schemeClr val="bg1"/>
                </a:solidFill>
                <a:latin typeface="Roboto" panose="02000000000000000000" pitchFamily="2" charset="0"/>
                <a:ea typeface="Roboto" panose="02000000000000000000" pitchFamily="2" charset="0"/>
              </a:rPr>
              <a:t>Nhân</a:t>
            </a:r>
            <a:endParaRPr lang="en-US" sz="2200" dirty="0">
              <a:solidFill>
                <a:schemeClr val="bg1"/>
              </a:solidFill>
              <a:latin typeface="Roboto" panose="02000000000000000000" pitchFamily="2" charset="0"/>
              <a:ea typeface="Roboto" panose="02000000000000000000" pitchFamily="2" charset="0"/>
            </a:endParaRPr>
          </a:p>
          <a:p>
            <a:pPr algn="l"/>
            <a:r>
              <a:rPr lang="en-GB" sz="2200" dirty="0">
                <a:solidFill>
                  <a:schemeClr val="bg1"/>
                </a:solidFill>
                <a:latin typeface="Roboto" panose="02000000000000000000" pitchFamily="2" charset="0"/>
                <a:ea typeface="Roboto" panose="02000000000000000000" pitchFamily="2" charset="0"/>
              </a:rPr>
              <a:t>GVPB    : </a:t>
            </a:r>
            <a:r>
              <a:rPr lang="en-GB" sz="2200" dirty="0" err="1">
                <a:solidFill>
                  <a:schemeClr val="bg1"/>
                </a:solidFill>
                <a:latin typeface="Roboto" panose="02000000000000000000" pitchFamily="2" charset="0"/>
                <a:ea typeface="Roboto" panose="02000000000000000000" pitchFamily="2" charset="0"/>
              </a:rPr>
              <a:t>ThS</a:t>
            </a:r>
            <a:r>
              <a:rPr lang="en-GB" sz="2200" dirty="0">
                <a:solidFill>
                  <a:schemeClr val="bg1"/>
                </a:solidFill>
                <a:latin typeface="Roboto" panose="02000000000000000000" pitchFamily="2" charset="0"/>
                <a:ea typeface="Roboto" panose="02000000000000000000" pitchFamily="2" charset="0"/>
              </a:rPr>
              <a:t>. </a:t>
            </a:r>
            <a:r>
              <a:rPr lang="en-GB" sz="2200" dirty="0" err="1">
                <a:solidFill>
                  <a:schemeClr val="bg1"/>
                </a:solidFill>
                <a:latin typeface="Roboto" panose="02000000000000000000" pitchFamily="2" charset="0"/>
                <a:ea typeface="Roboto" panose="02000000000000000000" pitchFamily="2" charset="0"/>
              </a:rPr>
              <a:t>Võ</a:t>
            </a:r>
            <a:r>
              <a:rPr lang="en-GB" sz="2200" dirty="0">
                <a:solidFill>
                  <a:schemeClr val="bg1"/>
                </a:solidFill>
                <a:latin typeface="Roboto" panose="02000000000000000000" pitchFamily="2" charset="0"/>
                <a:ea typeface="Roboto" panose="02000000000000000000" pitchFamily="2" charset="0"/>
              </a:rPr>
              <a:t> Thanh </a:t>
            </a:r>
            <a:r>
              <a:rPr lang="en-GB" sz="2200" dirty="0" err="1">
                <a:solidFill>
                  <a:schemeClr val="bg1"/>
                </a:solidFill>
                <a:latin typeface="Roboto" panose="02000000000000000000" pitchFamily="2" charset="0"/>
                <a:ea typeface="Roboto" panose="02000000000000000000" pitchFamily="2" charset="0"/>
              </a:rPr>
              <a:t>Hùng</a:t>
            </a:r>
            <a:endParaRPr lang="en-GB" sz="2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022692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4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4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mph" presetSubtype="0" decel="67000" fill="hold" grpId="1" nodeType="clickEffect">
                                  <p:stCondLst>
                                    <p:cond delay="0"/>
                                  </p:stCondLst>
                                  <p:childTnLst>
                                    <p:animScale>
                                      <p:cBhvr>
                                        <p:cTn id="20" dur="1000" fill="hold"/>
                                        <p:tgtEl>
                                          <p:spTgt spid="4"/>
                                        </p:tgtEl>
                                      </p:cBhvr>
                                      <p:by x="100000" y="300000"/>
                                    </p:animScale>
                                  </p:childTnLst>
                                </p:cTn>
                              </p:par>
                              <p:par>
                                <p:cTn id="21" presetID="6" presetClass="emph" presetSubtype="0" decel="100000" fill="hold" grpId="2" nodeType="withEffect">
                                  <p:stCondLst>
                                    <p:cond delay="0"/>
                                  </p:stCondLst>
                                  <p:childTnLst>
                                    <p:animScale>
                                      <p:cBhvr>
                                        <p:cTn id="22" dur="1000" fill="hold"/>
                                        <p:tgtEl>
                                          <p:spTgt spid="4"/>
                                        </p:tgtEl>
                                      </p:cBhvr>
                                      <p:by x="15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13" name="title"/>
          <p:cNvSpPr txBox="1"/>
          <p:nvPr/>
        </p:nvSpPr>
        <p:spPr>
          <a:xfrm>
            <a:off x="7037236" y="67648"/>
            <a:ext cx="2209259" cy="707886"/>
          </a:xfrm>
          <a:prstGeom prst="rect">
            <a:avLst/>
          </a:prstGeom>
          <a:noFill/>
        </p:spPr>
        <p:txBody>
          <a:bodyPr wrap="none" rtlCol="0">
            <a:spAutoFit/>
          </a:bodyPr>
          <a:lstStyle/>
          <a:p>
            <a:r>
              <a:rPr lang="en-US" sz="4000" dirty="0" err="1">
                <a:solidFill>
                  <a:schemeClr val="bg1"/>
                </a:solidFill>
                <a:latin typeface="Roboto" panose="02000000000000000000"/>
              </a:rPr>
              <a:t>Kiến</a:t>
            </a:r>
            <a:r>
              <a:rPr lang="en-US" sz="4000" dirty="0">
                <a:solidFill>
                  <a:schemeClr val="bg1"/>
                </a:solidFill>
                <a:latin typeface="Roboto" panose="02000000000000000000"/>
              </a:rPr>
              <a:t> </a:t>
            </a:r>
            <a:r>
              <a:rPr lang="en-US" sz="4000" dirty="0" err="1">
                <a:solidFill>
                  <a:schemeClr val="bg1"/>
                </a:solidFill>
                <a:latin typeface="Roboto" panose="02000000000000000000"/>
              </a:rPr>
              <a:t>trúc</a:t>
            </a:r>
            <a:endParaRPr lang="en-US" sz="4000" dirty="0">
              <a:solidFill>
                <a:schemeClr val="bg1"/>
              </a:solidFill>
              <a:latin typeface="Roboto" panose="02000000000000000000"/>
            </a:endParaRPr>
          </a:p>
        </p:txBody>
      </p:sp>
      <p:sp>
        <p:nvSpPr>
          <p:cNvPr id="14" name="Isosceles Triangle 13"/>
          <p:cNvSpPr/>
          <p:nvPr/>
        </p:nvSpPr>
        <p:spPr>
          <a:xfrm rot="5400000">
            <a:off x="6565702" y="263628"/>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79971" y="4626538"/>
            <a:ext cx="5239658" cy="369332"/>
          </a:xfrm>
          <a:prstGeom prst="rect">
            <a:avLst/>
          </a:prstGeom>
          <a:noFill/>
        </p:spPr>
        <p:txBody>
          <a:bodyPr wrap="square" rtlCol="0">
            <a:spAutoFit/>
          </a:bodyPr>
          <a:lstStyle/>
          <a:p>
            <a:pPr algn="ctr"/>
            <a:r>
              <a:rPr lang="en-US" i="1" dirty="0" err="1">
                <a:solidFill>
                  <a:schemeClr val="bg2">
                    <a:lumMod val="50000"/>
                  </a:schemeClr>
                </a:solidFill>
                <a:latin typeface="Roboto" panose="02000000000000000000"/>
              </a:rPr>
              <a:t>Kiến</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trúc</a:t>
            </a:r>
            <a:r>
              <a:rPr lang="en-US" i="1" dirty="0">
                <a:solidFill>
                  <a:schemeClr val="bg2">
                    <a:lumMod val="50000"/>
                  </a:schemeClr>
                </a:solidFill>
                <a:latin typeface="Roboto" panose="02000000000000000000"/>
              </a:rPr>
              <a:t> Data-driven </a:t>
            </a:r>
            <a:r>
              <a:rPr lang="en-US" i="1" dirty="0" err="1">
                <a:solidFill>
                  <a:schemeClr val="bg2">
                    <a:lumMod val="50000"/>
                  </a:schemeClr>
                </a:solidFill>
                <a:latin typeface="Roboto" panose="02000000000000000000"/>
              </a:rPr>
              <a:t>trong</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th</a:t>
            </a:r>
            <a:r>
              <a:rPr lang="vi-VN" i="1" dirty="0">
                <a:solidFill>
                  <a:schemeClr val="bg2">
                    <a:lumMod val="50000"/>
                  </a:schemeClr>
                </a:solidFill>
              </a:rPr>
              <a:t>ư</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viện</a:t>
            </a:r>
            <a:r>
              <a:rPr lang="en-US" i="1" dirty="0">
                <a:solidFill>
                  <a:schemeClr val="bg2">
                    <a:lumMod val="50000"/>
                  </a:schemeClr>
                </a:solidFill>
                <a:latin typeface="Roboto" panose="02000000000000000000"/>
              </a:rPr>
              <a:t> C9js</a:t>
            </a:r>
          </a:p>
        </p:txBody>
      </p:sp>
      <p:sp>
        <p:nvSpPr>
          <p:cNvPr id="27" name="TextBox 26"/>
          <p:cNvSpPr txBox="1"/>
          <p:nvPr/>
        </p:nvSpPr>
        <p:spPr>
          <a:xfrm>
            <a:off x="234052" y="1426888"/>
            <a:ext cx="3249377" cy="523220"/>
          </a:xfrm>
          <a:prstGeom prst="rect">
            <a:avLst/>
          </a:prstGeom>
          <a:solidFill>
            <a:schemeClr val="accent1">
              <a:lumMod val="20000"/>
              <a:lumOff val="80000"/>
            </a:schemeClr>
          </a:solidFill>
        </p:spPr>
        <p:txBody>
          <a:bodyPr wrap="square" rtlCol="0">
            <a:spAutoFit/>
          </a:bodyPr>
          <a:lstStyle/>
          <a:p>
            <a:r>
              <a:rPr lang="en-US" sz="2800" i="1" dirty="0">
                <a:latin typeface="Roboto" panose="02000000000000000000"/>
              </a:rPr>
              <a:t>Data-driven</a:t>
            </a:r>
            <a:endParaRPr lang="en-US" i="1" dirty="0">
              <a:latin typeface="Roboto" panose="02000000000000000000"/>
            </a:endParaRPr>
          </a:p>
        </p:txBody>
      </p:sp>
      <p:cxnSp>
        <p:nvCxnSpPr>
          <p:cNvPr id="28" name="Straight Connector 27"/>
          <p:cNvCxnSpPr>
            <a:cxnSpLocks/>
          </p:cNvCxnSpPr>
          <p:nvPr/>
        </p:nvCxnSpPr>
        <p:spPr>
          <a:xfrm>
            <a:off x="227885" y="1426888"/>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472" y="1426888"/>
            <a:ext cx="6074656" cy="2315587"/>
          </a:xfrm>
          <a:prstGeom prst="rect">
            <a:avLst/>
          </a:prstGeom>
          <a:ln>
            <a:noFill/>
          </a:ln>
          <a:effectLst>
            <a:outerShdw blurRad="292100" dist="139700" dir="2700000" algn="tl" rotWithShape="0">
              <a:srgbClr val="333333">
                <a:alpha val="65000"/>
              </a:srgbClr>
            </a:outerShdw>
          </a:effectLst>
        </p:spPr>
      </p:pic>
      <p:sp>
        <p:nvSpPr>
          <p:cNvPr id="31" name="Oval 30"/>
          <p:cNvSpPr/>
          <p:nvPr/>
        </p:nvSpPr>
        <p:spPr>
          <a:xfrm>
            <a:off x="222405" y="2208911"/>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712977" y="2323837"/>
            <a:ext cx="3958923"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Tập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trung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vào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xử</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lý</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và</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thao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dữ</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liệu</a:t>
            </a:r>
            <a:endParaRPr lang="en-GB" sz="2400" dirty="0">
              <a:latin typeface="Roboto" panose="02000000000000000000" pitchFamily="2" charset="0"/>
              <a:ea typeface="Roboto" panose="02000000000000000000" pitchFamily="2" charset="0"/>
            </a:endParaRPr>
          </a:p>
        </p:txBody>
      </p:sp>
      <p:sp>
        <p:nvSpPr>
          <p:cNvPr id="33" name="Rectangle 32"/>
          <p:cNvSpPr/>
          <p:nvPr/>
        </p:nvSpPr>
        <p:spPr>
          <a:xfrm>
            <a:off x="458977" y="2427670"/>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4" name="Rounded Rectangle 5"/>
          <p:cNvSpPr/>
          <p:nvPr/>
        </p:nvSpPr>
        <p:spPr>
          <a:xfrm>
            <a:off x="458977" y="2427670"/>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458977" y="329427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6" name="Rounded Rectangle 52"/>
          <p:cNvSpPr/>
          <p:nvPr/>
        </p:nvSpPr>
        <p:spPr>
          <a:xfrm>
            <a:off x="458977" y="329427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58977" y="428336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8" name="Rounded Rectangle 54"/>
          <p:cNvSpPr/>
          <p:nvPr/>
        </p:nvSpPr>
        <p:spPr>
          <a:xfrm>
            <a:off x="458977" y="428336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458977" y="5269481"/>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0" name="Rounded Rectangle 56"/>
          <p:cNvSpPr/>
          <p:nvPr/>
        </p:nvSpPr>
        <p:spPr>
          <a:xfrm>
            <a:off x="458977" y="5269481"/>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2977" y="3190440"/>
            <a:ext cx="3958923"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Dữ</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liệu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sinh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ra</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kiểm</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soát</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luồng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ch</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ơng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trình</a:t>
            </a:r>
            <a:endParaRPr lang="en-GB" sz="2400" dirty="0">
              <a:latin typeface="Roboto" panose="02000000000000000000" pitchFamily="2" charset="0"/>
              <a:ea typeface="Roboto" panose="02000000000000000000" pitchFamily="2" charset="0"/>
            </a:endParaRPr>
          </a:p>
        </p:txBody>
      </p:sp>
      <p:sp>
        <p:nvSpPr>
          <p:cNvPr id="44" name="TextBox 43"/>
          <p:cNvSpPr txBox="1"/>
          <p:nvPr/>
        </p:nvSpPr>
        <p:spPr>
          <a:xfrm>
            <a:off x="712977" y="4179531"/>
            <a:ext cx="3958923"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thành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phần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giao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tiếp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thông</a:t>
            </a:r>
            <a:r>
              <a:rPr lang="en-US" sz="2400" dirty="0">
                <a:latin typeface="Roboto" panose="02000000000000000000" pitchFamily="2" charset="0"/>
                <a:ea typeface="Roboto" panose="02000000000000000000" pitchFamily="2" charset="0"/>
              </a:rPr>
              <a:t> qua </a:t>
            </a:r>
            <a:r>
              <a:rPr lang="en-US" sz="2400" i="1" dirty="0">
                <a:latin typeface="Consolas" panose="020B0609020204030204" pitchFamily="49" charset="0"/>
                <a:ea typeface="Roboto" panose="02000000000000000000" pitchFamily="2" charset="0"/>
              </a:rPr>
              <a:t>data-ref</a:t>
            </a:r>
            <a:endParaRPr lang="en-GB" sz="2400" dirty="0">
              <a:latin typeface="Consolas" panose="020B0609020204030204" pitchFamily="49" charset="0"/>
              <a:ea typeface="Roboto" panose="02000000000000000000" pitchFamily="2" charset="0"/>
            </a:endParaRPr>
          </a:p>
        </p:txBody>
      </p:sp>
      <p:sp>
        <p:nvSpPr>
          <p:cNvPr id="45" name="TextBox 44"/>
          <p:cNvSpPr txBox="1"/>
          <p:nvPr/>
        </p:nvSpPr>
        <p:spPr>
          <a:xfrm>
            <a:off x="712978" y="5165648"/>
            <a:ext cx="4143836"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Dữ</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liệu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chuẩn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hóa</a:t>
            </a:r>
            <a:r>
              <a:rPr lang="en-US" sz="2400" dirty="0">
                <a:latin typeface="Roboto" panose="02000000000000000000" pitchFamily="2" charset="0"/>
                <a:ea typeface="Roboto" panose="02000000000000000000" pitchFamily="2" charset="0"/>
              </a:rPr>
              <a:t> đ</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ợc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truy</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xuất</a:t>
            </a:r>
            <a:r>
              <a:rPr lang="en-US" sz="2400" dirty="0">
                <a:latin typeface="Roboto" panose="02000000000000000000" pitchFamily="2" charset="0"/>
                <a:ea typeface="Roboto" panose="02000000000000000000" pitchFamily="2" charset="0"/>
              </a:rPr>
              <a:t> qua </a:t>
            </a:r>
            <a:r>
              <a:rPr lang="en-US" sz="2400" i="1" dirty="0">
                <a:latin typeface="Consolas" panose="020B0609020204030204" pitchFamily="49" charset="0"/>
                <a:ea typeface="Roboto" panose="02000000000000000000" pitchFamily="2" charset="0"/>
              </a:rPr>
              <a:t>get(</a:t>
            </a:r>
            <a:r>
              <a:rPr lang="en-US" sz="2400" i="1" dirty="0" err="1">
                <a:latin typeface="Consolas" panose="020B0609020204030204" pitchFamily="49" charset="0"/>
                <a:ea typeface="Roboto" panose="02000000000000000000" pitchFamily="2" charset="0"/>
              </a:rPr>
              <a:t>object,key</a:t>
            </a:r>
            <a:r>
              <a:rPr lang="en-US" sz="2400" i="1" dirty="0">
                <a:latin typeface="Consolas" panose="020B0609020204030204" pitchFamily="49" charset="0"/>
                <a:ea typeface="Roboto" panose="02000000000000000000" pitchFamily="2" charset="0"/>
              </a:rPr>
              <a:t>)</a:t>
            </a:r>
            <a:endParaRPr lang="en-GB" sz="2400" dirty="0">
              <a:latin typeface="Roboto" panose="02000000000000000000" pitchFamily="2" charset="0"/>
              <a:ea typeface="Roboto" panose="02000000000000000000" pitchFamily="2" charset="0"/>
            </a:endParaRPr>
          </a:p>
        </p:txBody>
      </p:sp>
      <p:sp>
        <p:nvSpPr>
          <p:cNvPr id="47" name="Oval 46"/>
          <p:cNvSpPr/>
          <p:nvPr/>
        </p:nvSpPr>
        <p:spPr>
          <a:xfrm>
            <a:off x="222405" y="305021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222405" y="4042072"/>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222405" y="5032908"/>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Slide Number Placeholder 2"/>
          <p:cNvSpPr>
            <a:spLocks noGrp="1"/>
          </p:cNvSpPr>
          <p:nvPr>
            <p:ph type="sldNum" sz="quarter" idx="12"/>
          </p:nvPr>
        </p:nvSpPr>
        <p:spPr>
          <a:xfrm>
            <a:off x="8610600" y="6356350"/>
            <a:ext cx="2743200" cy="365125"/>
          </a:xfrm>
        </p:spPr>
        <p:txBody>
          <a:bodyPr/>
          <a:lstStyle/>
          <a:p>
            <a:fld id="{11ADFAE3-F0D9-439E-8967-594B4CDF255A}" type="slidenum">
              <a:rPr lang="en-US" smtClean="0"/>
              <a:t>10</a:t>
            </a:fld>
            <a:endParaRPr lang="en-US"/>
          </a:p>
        </p:txBody>
      </p:sp>
    </p:spTree>
    <p:extLst>
      <p:ext uri="{BB962C8B-B14F-4D97-AF65-F5344CB8AC3E}">
        <p14:creationId xmlns:p14="http://schemas.microsoft.com/office/powerpoint/2010/main" val="173907982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ppt_x"/>
                                          </p:val>
                                        </p:tav>
                                        <p:tav tm="100000">
                                          <p:val>
                                            <p:strVal val="#ppt_x"/>
                                          </p:val>
                                        </p:tav>
                                      </p:tavLst>
                                    </p:anim>
                                    <p:anim calcmode="lin" valueType="num">
                                      <p:cBhvr additive="base">
                                        <p:cTn id="44" dur="500" fill="hold"/>
                                        <p:tgtEl>
                                          <p:spTgt spid="43"/>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ppt_x"/>
                                          </p:val>
                                        </p:tav>
                                        <p:tav tm="100000">
                                          <p:val>
                                            <p:strVal val="#ppt_x"/>
                                          </p:val>
                                        </p:tav>
                                      </p:tavLst>
                                    </p:anim>
                                    <p:anim calcmode="lin" valueType="num">
                                      <p:cBhvr additive="base">
                                        <p:cTn id="52"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6" presetClass="entr" presetSubtype="32"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circle(out)">
                                      <p:cBhvr>
                                        <p:cTn id="57" dur="500"/>
                                        <p:tgtEl>
                                          <p:spTgt spid="33"/>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300" fill="hold"/>
                                        <p:tgtEl>
                                          <p:spTgt spid="31"/>
                                        </p:tgtEl>
                                        <p:attrNameLst>
                                          <p:attrName>ppt_w</p:attrName>
                                        </p:attrNameLst>
                                      </p:cBhvr>
                                      <p:tavLst>
                                        <p:tav tm="0">
                                          <p:val>
                                            <p:fltVal val="0"/>
                                          </p:val>
                                        </p:tav>
                                        <p:tav tm="100000">
                                          <p:val>
                                            <p:strVal val="#ppt_w"/>
                                          </p:val>
                                        </p:tav>
                                      </p:tavLst>
                                    </p:anim>
                                    <p:anim calcmode="lin" valueType="num">
                                      <p:cBhvr>
                                        <p:cTn id="61" dur="300" fill="hold"/>
                                        <p:tgtEl>
                                          <p:spTgt spid="31"/>
                                        </p:tgtEl>
                                        <p:attrNameLst>
                                          <p:attrName>ppt_h</p:attrName>
                                        </p:attrNameLst>
                                      </p:cBhvr>
                                      <p:tavLst>
                                        <p:tav tm="0">
                                          <p:val>
                                            <p:fltVal val="0"/>
                                          </p:val>
                                        </p:tav>
                                        <p:tav tm="100000">
                                          <p:val>
                                            <p:strVal val="#ppt_h"/>
                                          </p:val>
                                        </p:tav>
                                      </p:tavLst>
                                    </p:anim>
                                    <p:anim calcmode="lin" valueType="num">
                                      <p:cBhvr>
                                        <p:cTn id="62" dur="300" fill="hold"/>
                                        <p:tgtEl>
                                          <p:spTgt spid="31"/>
                                        </p:tgtEl>
                                        <p:attrNameLst>
                                          <p:attrName>style.rotation</p:attrName>
                                        </p:attrNameLst>
                                      </p:cBhvr>
                                      <p:tavLst>
                                        <p:tav tm="0">
                                          <p:val>
                                            <p:fltVal val="90"/>
                                          </p:val>
                                        </p:tav>
                                        <p:tav tm="100000">
                                          <p:val>
                                            <p:fltVal val="0"/>
                                          </p:val>
                                        </p:tav>
                                      </p:tavLst>
                                    </p:anim>
                                    <p:animEffect transition="in" filter="fade">
                                      <p:cBhvr>
                                        <p:cTn id="63" dur="3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32"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circle(out)">
                                      <p:cBhvr>
                                        <p:cTn id="68" dur="500"/>
                                        <p:tgtEl>
                                          <p:spTgt spid="35"/>
                                        </p:tgtEl>
                                      </p:cBhvr>
                                    </p:animEffect>
                                  </p:childTnLst>
                                </p:cTn>
                              </p:par>
                              <p:par>
                                <p:cTn id="69" presetID="31" presetClass="exit" presetSubtype="0" fill="hold" grpId="1" nodeType="withEffect">
                                  <p:stCondLst>
                                    <p:cond delay="0"/>
                                  </p:stCondLst>
                                  <p:childTnLst>
                                    <p:anim calcmode="lin" valueType="num">
                                      <p:cBhvr>
                                        <p:cTn id="70" dur="300"/>
                                        <p:tgtEl>
                                          <p:spTgt spid="31"/>
                                        </p:tgtEl>
                                        <p:attrNameLst>
                                          <p:attrName>ppt_w</p:attrName>
                                        </p:attrNameLst>
                                      </p:cBhvr>
                                      <p:tavLst>
                                        <p:tav tm="0">
                                          <p:val>
                                            <p:strVal val="ppt_w"/>
                                          </p:val>
                                        </p:tav>
                                        <p:tav tm="100000">
                                          <p:val>
                                            <p:fltVal val="0"/>
                                          </p:val>
                                        </p:tav>
                                      </p:tavLst>
                                    </p:anim>
                                    <p:anim calcmode="lin" valueType="num">
                                      <p:cBhvr>
                                        <p:cTn id="71" dur="300"/>
                                        <p:tgtEl>
                                          <p:spTgt spid="31"/>
                                        </p:tgtEl>
                                        <p:attrNameLst>
                                          <p:attrName>ppt_h</p:attrName>
                                        </p:attrNameLst>
                                      </p:cBhvr>
                                      <p:tavLst>
                                        <p:tav tm="0">
                                          <p:val>
                                            <p:strVal val="ppt_h"/>
                                          </p:val>
                                        </p:tav>
                                        <p:tav tm="100000">
                                          <p:val>
                                            <p:fltVal val="0"/>
                                          </p:val>
                                        </p:tav>
                                      </p:tavLst>
                                    </p:anim>
                                    <p:anim calcmode="lin" valueType="num">
                                      <p:cBhvr>
                                        <p:cTn id="72" dur="300"/>
                                        <p:tgtEl>
                                          <p:spTgt spid="31"/>
                                        </p:tgtEl>
                                        <p:attrNameLst>
                                          <p:attrName>style.rotation</p:attrName>
                                        </p:attrNameLst>
                                      </p:cBhvr>
                                      <p:tavLst>
                                        <p:tav tm="0">
                                          <p:val>
                                            <p:fltVal val="0"/>
                                          </p:val>
                                        </p:tav>
                                        <p:tav tm="100000">
                                          <p:val>
                                            <p:fltVal val="90"/>
                                          </p:val>
                                        </p:tav>
                                      </p:tavLst>
                                    </p:anim>
                                    <p:animEffect transition="out" filter="fade">
                                      <p:cBhvr>
                                        <p:cTn id="73" dur="300"/>
                                        <p:tgtEl>
                                          <p:spTgt spid="31"/>
                                        </p:tgtEl>
                                      </p:cBhvr>
                                    </p:animEffect>
                                    <p:set>
                                      <p:cBhvr>
                                        <p:cTn id="74" dur="1" fill="hold">
                                          <p:stCondLst>
                                            <p:cond delay="299"/>
                                          </p:stCondLst>
                                        </p:cTn>
                                        <p:tgtEl>
                                          <p:spTgt spid="31"/>
                                        </p:tgtEl>
                                        <p:attrNameLst>
                                          <p:attrName>style.visibility</p:attrName>
                                        </p:attrNameLst>
                                      </p:cBhvr>
                                      <p:to>
                                        <p:strVal val="hidden"/>
                                      </p:to>
                                    </p:set>
                                  </p:childTnLst>
                                </p:cTn>
                              </p:par>
                              <p:par>
                                <p:cTn id="75" presetID="3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300" fill="hold"/>
                                        <p:tgtEl>
                                          <p:spTgt spid="47"/>
                                        </p:tgtEl>
                                        <p:attrNameLst>
                                          <p:attrName>ppt_w</p:attrName>
                                        </p:attrNameLst>
                                      </p:cBhvr>
                                      <p:tavLst>
                                        <p:tav tm="0">
                                          <p:val>
                                            <p:fltVal val="0"/>
                                          </p:val>
                                        </p:tav>
                                        <p:tav tm="100000">
                                          <p:val>
                                            <p:strVal val="#ppt_w"/>
                                          </p:val>
                                        </p:tav>
                                      </p:tavLst>
                                    </p:anim>
                                    <p:anim calcmode="lin" valueType="num">
                                      <p:cBhvr>
                                        <p:cTn id="78" dur="300" fill="hold"/>
                                        <p:tgtEl>
                                          <p:spTgt spid="47"/>
                                        </p:tgtEl>
                                        <p:attrNameLst>
                                          <p:attrName>ppt_h</p:attrName>
                                        </p:attrNameLst>
                                      </p:cBhvr>
                                      <p:tavLst>
                                        <p:tav tm="0">
                                          <p:val>
                                            <p:fltVal val="0"/>
                                          </p:val>
                                        </p:tav>
                                        <p:tav tm="100000">
                                          <p:val>
                                            <p:strVal val="#ppt_h"/>
                                          </p:val>
                                        </p:tav>
                                      </p:tavLst>
                                    </p:anim>
                                    <p:anim calcmode="lin" valueType="num">
                                      <p:cBhvr>
                                        <p:cTn id="79" dur="300" fill="hold"/>
                                        <p:tgtEl>
                                          <p:spTgt spid="47"/>
                                        </p:tgtEl>
                                        <p:attrNameLst>
                                          <p:attrName>style.rotation</p:attrName>
                                        </p:attrNameLst>
                                      </p:cBhvr>
                                      <p:tavLst>
                                        <p:tav tm="0">
                                          <p:val>
                                            <p:fltVal val="90"/>
                                          </p:val>
                                        </p:tav>
                                        <p:tav tm="100000">
                                          <p:val>
                                            <p:fltVal val="0"/>
                                          </p:val>
                                        </p:tav>
                                      </p:tavLst>
                                    </p:anim>
                                    <p:animEffect transition="in" filter="fade">
                                      <p:cBhvr>
                                        <p:cTn id="80" dur="3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32"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circle(out)">
                                      <p:cBhvr>
                                        <p:cTn id="85" dur="500"/>
                                        <p:tgtEl>
                                          <p:spTgt spid="37"/>
                                        </p:tgtEl>
                                      </p:cBhvr>
                                    </p:animEffect>
                                  </p:childTnLst>
                                </p:cTn>
                              </p:par>
                              <p:par>
                                <p:cTn id="86" presetID="31" presetClass="exit" presetSubtype="0" fill="hold" grpId="1" nodeType="withEffect">
                                  <p:stCondLst>
                                    <p:cond delay="0"/>
                                  </p:stCondLst>
                                  <p:childTnLst>
                                    <p:anim calcmode="lin" valueType="num">
                                      <p:cBhvr>
                                        <p:cTn id="87" dur="300"/>
                                        <p:tgtEl>
                                          <p:spTgt spid="47"/>
                                        </p:tgtEl>
                                        <p:attrNameLst>
                                          <p:attrName>ppt_w</p:attrName>
                                        </p:attrNameLst>
                                      </p:cBhvr>
                                      <p:tavLst>
                                        <p:tav tm="0">
                                          <p:val>
                                            <p:strVal val="ppt_w"/>
                                          </p:val>
                                        </p:tav>
                                        <p:tav tm="100000">
                                          <p:val>
                                            <p:fltVal val="0"/>
                                          </p:val>
                                        </p:tav>
                                      </p:tavLst>
                                    </p:anim>
                                    <p:anim calcmode="lin" valueType="num">
                                      <p:cBhvr>
                                        <p:cTn id="88" dur="300"/>
                                        <p:tgtEl>
                                          <p:spTgt spid="47"/>
                                        </p:tgtEl>
                                        <p:attrNameLst>
                                          <p:attrName>ppt_h</p:attrName>
                                        </p:attrNameLst>
                                      </p:cBhvr>
                                      <p:tavLst>
                                        <p:tav tm="0">
                                          <p:val>
                                            <p:strVal val="ppt_h"/>
                                          </p:val>
                                        </p:tav>
                                        <p:tav tm="100000">
                                          <p:val>
                                            <p:fltVal val="0"/>
                                          </p:val>
                                        </p:tav>
                                      </p:tavLst>
                                    </p:anim>
                                    <p:anim calcmode="lin" valueType="num">
                                      <p:cBhvr>
                                        <p:cTn id="89" dur="300"/>
                                        <p:tgtEl>
                                          <p:spTgt spid="47"/>
                                        </p:tgtEl>
                                        <p:attrNameLst>
                                          <p:attrName>style.rotation</p:attrName>
                                        </p:attrNameLst>
                                      </p:cBhvr>
                                      <p:tavLst>
                                        <p:tav tm="0">
                                          <p:val>
                                            <p:fltVal val="0"/>
                                          </p:val>
                                        </p:tav>
                                        <p:tav tm="100000">
                                          <p:val>
                                            <p:fltVal val="90"/>
                                          </p:val>
                                        </p:tav>
                                      </p:tavLst>
                                    </p:anim>
                                    <p:animEffect transition="out" filter="fade">
                                      <p:cBhvr>
                                        <p:cTn id="90" dur="300"/>
                                        <p:tgtEl>
                                          <p:spTgt spid="47"/>
                                        </p:tgtEl>
                                      </p:cBhvr>
                                    </p:animEffect>
                                    <p:set>
                                      <p:cBhvr>
                                        <p:cTn id="91" dur="1" fill="hold">
                                          <p:stCondLst>
                                            <p:cond delay="299"/>
                                          </p:stCondLst>
                                        </p:cTn>
                                        <p:tgtEl>
                                          <p:spTgt spid="47"/>
                                        </p:tgtEl>
                                        <p:attrNameLst>
                                          <p:attrName>style.visibility</p:attrName>
                                        </p:attrNameLst>
                                      </p:cBhvr>
                                      <p:to>
                                        <p:strVal val="hidden"/>
                                      </p:to>
                                    </p:set>
                                  </p:childTnLst>
                                </p:cTn>
                              </p:par>
                              <p:par>
                                <p:cTn id="92" presetID="31" presetClass="entr" presetSubtype="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 calcmode="lin" valueType="num">
                                      <p:cBhvr>
                                        <p:cTn id="94" dur="300" fill="hold"/>
                                        <p:tgtEl>
                                          <p:spTgt spid="48"/>
                                        </p:tgtEl>
                                        <p:attrNameLst>
                                          <p:attrName>ppt_w</p:attrName>
                                        </p:attrNameLst>
                                      </p:cBhvr>
                                      <p:tavLst>
                                        <p:tav tm="0">
                                          <p:val>
                                            <p:fltVal val="0"/>
                                          </p:val>
                                        </p:tav>
                                        <p:tav tm="100000">
                                          <p:val>
                                            <p:strVal val="#ppt_w"/>
                                          </p:val>
                                        </p:tav>
                                      </p:tavLst>
                                    </p:anim>
                                    <p:anim calcmode="lin" valueType="num">
                                      <p:cBhvr>
                                        <p:cTn id="95" dur="300" fill="hold"/>
                                        <p:tgtEl>
                                          <p:spTgt spid="48"/>
                                        </p:tgtEl>
                                        <p:attrNameLst>
                                          <p:attrName>ppt_h</p:attrName>
                                        </p:attrNameLst>
                                      </p:cBhvr>
                                      <p:tavLst>
                                        <p:tav tm="0">
                                          <p:val>
                                            <p:fltVal val="0"/>
                                          </p:val>
                                        </p:tav>
                                        <p:tav tm="100000">
                                          <p:val>
                                            <p:strVal val="#ppt_h"/>
                                          </p:val>
                                        </p:tav>
                                      </p:tavLst>
                                    </p:anim>
                                    <p:anim calcmode="lin" valueType="num">
                                      <p:cBhvr>
                                        <p:cTn id="96" dur="300" fill="hold"/>
                                        <p:tgtEl>
                                          <p:spTgt spid="48"/>
                                        </p:tgtEl>
                                        <p:attrNameLst>
                                          <p:attrName>style.rotation</p:attrName>
                                        </p:attrNameLst>
                                      </p:cBhvr>
                                      <p:tavLst>
                                        <p:tav tm="0">
                                          <p:val>
                                            <p:fltVal val="90"/>
                                          </p:val>
                                        </p:tav>
                                        <p:tav tm="100000">
                                          <p:val>
                                            <p:fltVal val="0"/>
                                          </p:val>
                                        </p:tav>
                                      </p:tavLst>
                                    </p:anim>
                                    <p:animEffect transition="in" filter="fade">
                                      <p:cBhvr>
                                        <p:cTn id="97" dur="3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32" fill="hold" grpId="0" nodeType="click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circle(out)">
                                      <p:cBhvr>
                                        <p:cTn id="102" dur="500"/>
                                        <p:tgtEl>
                                          <p:spTgt spid="39"/>
                                        </p:tgtEl>
                                      </p:cBhvr>
                                    </p:animEffect>
                                  </p:childTnLst>
                                </p:cTn>
                              </p:par>
                              <p:par>
                                <p:cTn id="103" presetID="31" presetClass="exit" presetSubtype="0" fill="hold" grpId="1" nodeType="withEffect">
                                  <p:stCondLst>
                                    <p:cond delay="0"/>
                                  </p:stCondLst>
                                  <p:childTnLst>
                                    <p:anim calcmode="lin" valueType="num">
                                      <p:cBhvr>
                                        <p:cTn id="104" dur="300"/>
                                        <p:tgtEl>
                                          <p:spTgt spid="48"/>
                                        </p:tgtEl>
                                        <p:attrNameLst>
                                          <p:attrName>ppt_w</p:attrName>
                                        </p:attrNameLst>
                                      </p:cBhvr>
                                      <p:tavLst>
                                        <p:tav tm="0">
                                          <p:val>
                                            <p:strVal val="ppt_w"/>
                                          </p:val>
                                        </p:tav>
                                        <p:tav tm="100000">
                                          <p:val>
                                            <p:fltVal val="0"/>
                                          </p:val>
                                        </p:tav>
                                      </p:tavLst>
                                    </p:anim>
                                    <p:anim calcmode="lin" valueType="num">
                                      <p:cBhvr>
                                        <p:cTn id="105" dur="300"/>
                                        <p:tgtEl>
                                          <p:spTgt spid="48"/>
                                        </p:tgtEl>
                                        <p:attrNameLst>
                                          <p:attrName>ppt_h</p:attrName>
                                        </p:attrNameLst>
                                      </p:cBhvr>
                                      <p:tavLst>
                                        <p:tav tm="0">
                                          <p:val>
                                            <p:strVal val="ppt_h"/>
                                          </p:val>
                                        </p:tav>
                                        <p:tav tm="100000">
                                          <p:val>
                                            <p:fltVal val="0"/>
                                          </p:val>
                                        </p:tav>
                                      </p:tavLst>
                                    </p:anim>
                                    <p:anim calcmode="lin" valueType="num">
                                      <p:cBhvr>
                                        <p:cTn id="106" dur="300"/>
                                        <p:tgtEl>
                                          <p:spTgt spid="48"/>
                                        </p:tgtEl>
                                        <p:attrNameLst>
                                          <p:attrName>style.rotation</p:attrName>
                                        </p:attrNameLst>
                                      </p:cBhvr>
                                      <p:tavLst>
                                        <p:tav tm="0">
                                          <p:val>
                                            <p:fltVal val="0"/>
                                          </p:val>
                                        </p:tav>
                                        <p:tav tm="100000">
                                          <p:val>
                                            <p:fltVal val="90"/>
                                          </p:val>
                                        </p:tav>
                                      </p:tavLst>
                                    </p:anim>
                                    <p:animEffect transition="out" filter="fade">
                                      <p:cBhvr>
                                        <p:cTn id="107" dur="300"/>
                                        <p:tgtEl>
                                          <p:spTgt spid="48"/>
                                        </p:tgtEl>
                                      </p:cBhvr>
                                    </p:animEffect>
                                    <p:set>
                                      <p:cBhvr>
                                        <p:cTn id="108" dur="1" fill="hold">
                                          <p:stCondLst>
                                            <p:cond delay="299"/>
                                          </p:stCondLst>
                                        </p:cTn>
                                        <p:tgtEl>
                                          <p:spTgt spid="48"/>
                                        </p:tgtEl>
                                        <p:attrNameLst>
                                          <p:attrName>style.visibility</p:attrName>
                                        </p:attrNameLst>
                                      </p:cBhvr>
                                      <p:to>
                                        <p:strVal val="hidden"/>
                                      </p:to>
                                    </p:set>
                                  </p:childTnLst>
                                </p:cTn>
                              </p:par>
                              <p:par>
                                <p:cTn id="109" presetID="3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anim calcmode="lin" valueType="num">
                                      <p:cBhvr>
                                        <p:cTn id="111" dur="300" fill="hold"/>
                                        <p:tgtEl>
                                          <p:spTgt spid="49"/>
                                        </p:tgtEl>
                                        <p:attrNameLst>
                                          <p:attrName>ppt_w</p:attrName>
                                        </p:attrNameLst>
                                      </p:cBhvr>
                                      <p:tavLst>
                                        <p:tav tm="0">
                                          <p:val>
                                            <p:fltVal val="0"/>
                                          </p:val>
                                        </p:tav>
                                        <p:tav tm="100000">
                                          <p:val>
                                            <p:strVal val="#ppt_w"/>
                                          </p:val>
                                        </p:tav>
                                      </p:tavLst>
                                    </p:anim>
                                    <p:anim calcmode="lin" valueType="num">
                                      <p:cBhvr>
                                        <p:cTn id="112" dur="300" fill="hold"/>
                                        <p:tgtEl>
                                          <p:spTgt spid="49"/>
                                        </p:tgtEl>
                                        <p:attrNameLst>
                                          <p:attrName>ppt_h</p:attrName>
                                        </p:attrNameLst>
                                      </p:cBhvr>
                                      <p:tavLst>
                                        <p:tav tm="0">
                                          <p:val>
                                            <p:fltVal val="0"/>
                                          </p:val>
                                        </p:tav>
                                        <p:tav tm="100000">
                                          <p:val>
                                            <p:strVal val="#ppt_h"/>
                                          </p:val>
                                        </p:tav>
                                      </p:tavLst>
                                    </p:anim>
                                    <p:anim calcmode="lin" valueType="num">
                                      <p:cBhvr>
                                        <p:cTn id="113" dur="300" fill="hold"/>
                                        <p:tgtEl>
                                          <p:spTgt spid="49"/>
                                        </p:tgtEl>
                                        <p:attrNameLst>
                                          <p:attrName>style.rotation</p:attrName>
                                        </p:attrNameLst>
                                      </p:cBhvr>
                                      <p:tavLst>
                                        <p:tav tm="0">
                                          <p:val>
                                            <p:fltVal val="90"/>
                                          </p:val>
                                        </p:tav>
                                        <p:tav tm="100000">
                                          <p:val>
                                            <p:fltVal val="0"/>
                                          </p:val>
                                        </p:tav>
                                      </p:tavLst>
                                    </p:anim>
                                    <p:animEffect transition="in" filter="fade">
                                      <p:cBhvr>
                                        <p:cTn id="114" dur="300"/>
                                        <p:tgtEl>
                                          <p:spTgt spid="49"/>
                                        </p:tgtEl>
                                      </p:cBhvr>
                                    </p:animEffect>
                                  </p:childTnLst>
                                </p:cTn>
                              </p:par>
                              <p:par>
                                <p:cTn id="115" presetID="31" presetClass="exit" presetSubtype="0" fill="hold" grpId="1" nodeType="withEffect">
                                  <p:stCondLst>
                                    <p:cond delay="0"/>
                                  </p:stCondLst>
                                  <p:childTnLst>
                                    <p:anim calcmode="lin" valueType="num">
                                      <p:cBhvr>
                                        <p:cTn id="116" dur="300"/>
                                        <p:tgtEl>
                                          <p:spTgt spid="49"/>
                                        </p:tgtEl>
                                        <p:attrNameLst>
                                          <p:attrName>ppt_w</p:attrName>
                                        </p:attrNameLst>
                                      </p:cBhvr>
                                      <p:tavLst>
                                        <p:tav tm="0">
                                          <p:val>
                                            <p:strVal val="ppt_w"/>
                                          </p:val>
                                        </p:tav>
                                        <p:tav tm="100000">
                                          <p:val>
                                            <p:fltVal val="0"/>
                                          </p:val>
                                        </p:tav>
                                      </p:tavLst>
                                    </p:anim>
                                    <p:anim calcmode="lin" valueType="num">
                                      <p:cBhvr>
                                        <p:cTn id="117" dur="300"/>
                                        <p:tgtEl>
                                          <p:spTgt spid="49"/>
                                        </p:tgtEl>
                                        <p:attrNameLst>
                                          <p:attrName>ppt_h</p:attrName>
                                        </p:attrNameLst>
                                      </p:cBhvr>
                                      <p:tavLst>
                                        <p:tav tm="0">
                                          <p:val>
                                            <p:strVal val="ppt_h"/>
                                          </p:val>
                                        </p:tav>
                                        <p:tav tm="100000">
                                          <p:val>
                                            <p:fltVal val="0"/>
                                          </p:val>
                                        </p:tav>
                                      </p:tavLst>
                                    </p:anim>
                                    <p:anim calcmode="lin" valueType="num">
                                      <p:cBhvr>
                                        <p:cTn id="118" dur="300"/>
                                        <p:tgtEl>
                                          <p:spTgt spid="49"/>
                                        </p:tgtEl>
                                        <p:attrNameLst>
                                          <p:attrName>style.rotation</p:attrName>
                                        </p:attrNameLst>
                                      </p:cBhvr>
                                      <p:tavLst>
                                        <p:tav tm="0">
                                          <p:val>
                                            <p:fltVal val="0"/>
                                          </p:val>
                                        </p:tav>
                                        <p:tav tm="100000">
                                          <p:val>
                                            <p:fltVal val="90"/>
                                          </p:val>
                                        </p:tav>
                                      </p:tavLst>
                                    </p:anim>
                                    <p:animEffect transition="out" filter="fade">
                                      <p:cBhvr>
                                        <p:cTn id="119" dur="300"/>
                                        <p:tgtEl>
                                          <p:spTgt spid="49"/>
                                        </p:tgtEl>
                                      </p:cBhvr>
                                    </p:animEffect>
                                    <p:set>
                                      <p:cBhvr>
                                        <p:cTn id="120" dur="1" fill="hold">
                                          <p:stCondLst>
                                            <p:cond delay="2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animBg="1"/>
      <p:bldP spid="31" grpId="0" animBg="1"/>
      <p:bldP spid="31" grpId="1" animBg="1"/>
      <p:bldP spid="32" grpId="0"/>
      <p:bldP spid="33" grpId="0" animBg="1"/>
      <p:bldP spid="34" grpId="0" animBg="1"/>
      <p:bldP spid="35" grpId="0" animBg="1"/>
      <p:bldP spid="36" grpId="0" animBg="1"/>
      <p:bldP spid="37" grpId="0" animBg="1"/>
      <p:bldP spid="38" grpId="0" animBg="1"/>
      <p:bldP spid="39" grpId="0" animBg="1"/>
      <p:bldP spid="40" grpId="0" animBg="1"/>
      <p:bldP spid="43" grpId="0"/>
      <p:bldP spid="44" grpId="0"/>
      <p:bldP spid="45" grpId="0"/>
      <p:bldP spid="47" grpId="0" animBg="1"/>
      <p:bldP spid="47" grpId="1" animBg="1"/>
      <p:bldP spid="48" grpId="0" animBg="1"/>
      <p:bldP spid="48" grpId="1" animBg="1"/>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939800" y="1790701"/>
            <a:ext cx="10414000" cy="707886"/>
            <a:chOff x="939800" y="1790700"/>
            <a:chExt cx="10414000" cy="1076325"/>
          </a:xfrm>
        </p:grpSpPr>
        <p:sp>
          <p:nvSpPr>
            <p:cNvPr id="15" name="TextBox 14"/>
            <p:cNvSpPr txBox="1"/>
            <p:nvPr/>
          </p:nvSpPr>
          <p:spPr>
            <a:xfrm>
              <a:off x="939800" y="1790700"/>
              <a:ext cx="10414000" cy="677108"/>
            </a:xfrm>
            <a:prstGeom prst="rect">
              <a:avLst/>
            </a:prstGeom>
            <a:noFill/>
          </p:spPr>
          <p:txBody>
            <a:bodyPr wrap="square" rtlCol="0">
              <a:spAutoFit/>
            </a:bodyPr>
            <a:lstStyle/>
            <a:p>
              <a:r>
                <a:rPr lang="en-GB" sz="2000" dirty="0" err="1">
                  <a:latin typeface="Roboto" panose="02000000000000000000" pitchFamily="2" charset="0"/>
                  <a:ea typeface="Roboto" panose="02000000000000000000" pitchFamily="2" charset="0"/>
                </a:rPr>
                <a:t>Ngôn</a:t>
              </a:r>
              <a:r>
                <a:rPr lang="en-GB" sz="2000" dirty="0">
                  <a:latin typeface="Roboto" panose="02000000000000000000" pitchFamily="2" charset="0"/>
                  <a:ea typeface="Roboto" panose="02000000000000000000" pitchFamily="2" charset="0"/>
                </a:rPr>
                <a:t> ng</a:t>
              </a:r>
              <a:r>
                <a:rPr lang="en-US" sz="2000" dirty="0">
                  <a:latin typeface="Roboto" panose="02000000000000000000" pitchFamily="2" charset="0"/>
                  <a:ea typeface="Roboto" panose="02000000000000000000" pitchFamily="2" charset="0"/>
                </a:rPr>
                <a:t>ữ </a:t>
              </a:r>
            </a:p>
            <a:p>
              <a:r>
                <a:rPr lang="en-US" dirty="0">
                  <a:solidFill>
                    <a:schemeClr val="tx1">
                      <a:lumMod val="50000"/>
                      <a:lumOff val="50000"/>
                    </a:schemeClr>
                  </a:solidFill>
                  <a:latin typeface="Roboto" panose="02000000000000000000" pitchFamily="2" charset="0"/>
                  <a:ea typeface="Roboto" panose="02000000000000000000" pitchFamily="2" charset="0"/>
                </a:rPr>
                <a:t>JavaScript (</a:t>
              </a:r>
              <a:r>
                <a:rPr lang="en-US" i="1" dirty="0">
                  <a:solidFill>
                    <a:schemeClr val="tx1">
                      <a:lumMod val="50000"/>
                      <a:lumOff val="50000"/>
                    </a:schemeClr>
                  </a:solidFill>
                  <a:latin typeface="Roboto" panose="02000000000000000000" pitchFamily="2" charset="0"/>
                  <a:ea typeface="Roboto" panose="02000000000000000000" pitchFamily="2" charset="0"/>
                </a:rPr>
                <a:t>ECMA Script 6 – ES6</a:t>
              </a:r>
              <a:r>
                <a:rPr lang="en-US" dirty="0">
                  <a:solidFill>
                    <a:schemeClr val="tx1">
                      <a:lumMod val="50000"/>
                      <a:lumOff val="50000"/>
                    </a:schemeClr>
                  </a:solidFill>
                  <a:latin typeface="Roboto" panose="02000000000000000000" pitchFamily="2" charset="0"/>
                  <a:ea typeface="Roboto" panose="02000000000000000000" pitchFamily="2" charset="0"/>
                </a:rPr>
                <a:t>)</a:t>
              </a:r>
            </a:p>
          </p:txBody>
        </p:sp>
        <p:cxnSp>
          <p:nvCxnSpPr>
            <p:cNvPr id="17" name="Straight Connector 16"/>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939800" y="2738221"/>
            <a:ext cx="10414000" cy="777875"/>
            <a:chOff x="939800" y="1790700"/>
            <a:chExt cx="10414000" cy="1076325"/>
          </a:xfrm>
        </p:grpSpPr>
        <p:sp>
          <p:nvSpPr>
            <p:cNvPr id="23" name="TextBox 22"/>
            <p:cNvSpPr txBox="1"/>
            <p:nvPr/>
          </p:nvSpPr>
          <p:spPr>
            <a:xfrm>
              <a:off x="939800" y="1790700"/>
              <a:ext cx="10414000" cy="794124"/>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Th</a:t>
              </a:r>
              <a:r>
                <a:rPr lang="vi-VN" sz="2000" dirty="0">
                  <a:latin typeface="Roboto" panose="02000000000000000000" pitchFamily="2" charset="0"/>
                  <a:ea typeface="Roboto" panose="02000000000000000000" pitchFamily="2" charset="0"/>
                </a:rPr>
                <a:t>ư</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viện</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sử</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dụng</a:t>
              </a:r>
              <a:endParaRPr lang="en-US" sz="2000" dirty="0">
                <a:latin typeface="Roboto" panose="02000000000000000000" pitchFamily="2" charset="0"/>
                <a:ea typeface="Roboto" panose="02000000000000000000" pitchFamily="2" charset="0"/>
              </a:endParaRPr>
            </a:p>
            <a:p>
              <a:r>
                <a:rPr lang="en-US" sz="2000" dirty="0">
                  <a:solidFill>
                    <a:schemeClr val="tx1">
                      <a:lumMod val="50000"/>
                      <a:lumOff val="50000"/>
                    </a:schemeClr>
                  </a:solidFill>
                  <a:latin typeface="Roboto" panose="02000000000000000000" pitchFamily="2" charset="0"/>
                </a:rPr>
                <a:t>D3.js (</a:t>
              </a:r>
              <a:r>
                <a:rPr lang="en-US" sz="2000" i="1" dirty="0" err="1">
                  <a:solidFill>
                    <a:schemeClr val="tx1">
                      <a:lumMod val="50000"/>
                      <a:lumOff val="50000"/>
                    </a:schemeClr>
                  </a:solidFill>
                  <a:latin typeface="Roboto" panose="02000000000000000000" pitchFamily="2" charset="0"/>
                </a:rPr>
                <a:t>thành</a:t>
              </a:r>
              <a:r>
                <a:rPr lang="en-US" sz="2000" i="1" dirty="0">
                  <a:solidFill>
                    <a:schemeClr val="tx1">
                      <a:lumMod val="50000"/>
                      <a:lumOff val="50000"/>
                    </a:schemeClr>
                  </a:solidFill>
                  <a:latin typeface="Roboto" panose="02000000000000000000" pitchFamily="2" charset="0"/>
                </a:rPr>
                <a:t> </a:t>
              </a:r>
              <a:r>
                <a:rPr lang="en-US" sz="2000" i="1" dirty="0" err="1">
                  <a:solidFill>
                    <a:schemeClr val="tx1">
                      <a:lumMod val="50000"/>
                      <a:lumOff val="50000"/>
                    </a:schemeClr>
                  </a:solidFill>
                  <a:latin typeface="Roboto" panose="02000000000000000000" pitchFamily="2" charset="0"/>
                </a:rPr>
                <a:t>phần</a:t>
              </a:r>
              <a:r>
                <a:rPr lang="en-US" sz="2000" i="1" dirty="0">
                  <a:solidFill>
                    <a:schemeClr val="tx1">
                      <a:lumMod val="50000"/>
                      <a:lumOff val="50000"/>
                    </a:schemeClr>
                  </a:solidFill>
                  <a:latin typeface="Roboto" panose="02000000000000000000" pitchFamily="2" charset="0"/>
                </a:rPr>
                <a:t> Chart</a:t>
              </a:r>
              <a:r>
                <a:rPr lang="en-US" sz="2000" dirty="0">
                  <a:solidFill>
                    <a:schemeClr val="tx1">
                      <a:lumMod val="50000"/>
                      <a:lumOff val="50000"/>
                    </a:schemeClr>
                  </a:solidFill>
                  <a:latin typeface="Roboto" panose="02000000000000000000" pitchFamily="2" charset="0"/>
                </a:rPr>
                <a:t>), </a:t>
              </a:r>
              <a:r>
                <a:rPr lang="en-US" sz="2000" dirty="0" err="1">
                  <a:solidFill>
                    <a:schemeClr val="tx1">
                      <a:lumMod val="50000"/>
                      <a:lumOff val="50000"/>
                    </a:schemeClr>
                  </a:solidFill>
                  <a:latin typeface="Roboto" panose="02000000000000000000" pitchFamily="2" charset="0"/>
                </a:rPr>
                <a:t>OpenLayers</a:t>
              </a:r>
              <a:r>
                <a:rPr lang="en-US" sz="2000" dirty="0">
                  <a:solidFill>
                    <a:schemeClr val="tx1">
                      <a:lumMod val="50000"/>
                      <a:lumOff val="50000"/>
                    </a:schemeClr>
                  </a:solidFill>
                  <a:latin typeface="Roboto" panose="02000000000000000000" pitchFamily="2" charset="0"/>
                </a:rPr>
                <a:t> 3 (</a:t>
              </a:r>
              <a:r>
                <a:rPr lang="en-US" sz="2000" i="1" dirty="0" err="1">
                  <a:solidFill>
                    <a:schemeClr val="tx1">
                      <a:lumMod val="50000"/>
                      <a:lumOff val="50000"/>
                    </a:schemeClr>
                  </a:solidFill>
                  <a:latin typeface="Roboto" panose="02000000000000000000" pitchFamily="2" charset="0"/>
                </a:rPr>
                <a:t>thành</a:t>
              </a:r>
              <a:r>
                <a:rPr lang="en-US" sz="2000" i="1" dirty="0">
                  <a:solidFill>
                    <a:schemeClr val="tx1">
                      <a:lumMod val="50000"/>
                      <a:lumOff val="50000"/>
                    </a:schemeClr>
                  </a:solidFill>
                  <a:latin typeface="Roboto" panose="02000000000000000000" pitchFamily="2" charset="0"/>
                </a:rPr>
                <a:t> </a:t>
              </a:r>
              <a:r>
                <a:rPr lang="en-US" sz="2000" i="1" dirty="0" err="1">
                  <a:solidFill>
                    <a:schemeClr val="tx1">
                      <a:lumMod val="50000"/>
                      <a:lumOff val="50000"/>
                    </a:schemeClr>
                  </a:solidFill>
                  <a:latin typeface="Roboto" panose="02000000000000000000" pitchFamily="2" charset="0"/>
                </a:rPr>
                <a:t>phần</a:t>
              </a:r>
              <a:r>
                <a:rPr lang="en-US" sz="2000" i="1" dirty="0">
                  <a:solidFill>
                    <a:schemeClr val="tx1">
                      <a:lumMod val="50000"/>
                      <a:lumOff val="50000"/>
                    </a:schemeClr>
                  </a:solidFill>
                  <a:latin typeface="Roboto" panose="02000000000000000000" pitchFamily="2" charset="0"/>
                </a:rPr>
                <a:t> Map</a:t>
              </a:r>
              <a:r>
                <a:rPr lang="en-US" sz="2000" dirty="0">
                  <a:solidFill>
                    <a:schemeClr val="tx1">
                      <a:lumMod val="50000"/>
                      <a:lumOff val="50000"/>
                    </a:schemeClr>
                  </a:solidFill>
                  <a:latin typeface="Roboto" panose="02000000000000000000" pitchFamily="2" charset="0"/>
                </a:rPr>
                <a:t>)</a:t>
              </a:r>
              <a:endParaRPr lang="en-GB" sz="2000" dirty="0">
                <a:solidFill>
                  <a:schemeClr val="tx1">
                    <a:lumMod val="50000"/>
                    <a:lumOff val="50000"/>
                  </a:schemeClr>
                </a:solidFill>
                <a:latin typeface="Roboto" panose="02000000000000000000" pitchFamily="2" charset="0"/>
              </a:endParaRPr>
            </a:p>
          </p:txBody>
        </p:sp>
        <p:cxnSp>
          <p:nvCxnSpPr>
            <p:cNvPr id="24" name="Straight Connector 23"/>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939800" y="3801770"/>
            <a:ext cx="10414000" cy="685853"/>
            <a:chOff x="939800" y="1790700"/>
            <a:chExt cx="10414000" cy="1076325"/>
          </a:xfrm>
        </p:grpSpPr>
        <p:sp>
          <p:nvSpPr>
            <p:cNvPr id="26" name="TextBox 25"/>
            <p:cNvSpPr txBox="1"/>
            <p:nvPr/>
          </p:nvSpPr>
          <p:spPr>
            <a:xfrm>
              <a:off x="939800" y="1790700"/>
              <a:ext cx="10414000" cy="882528"/>
            </a:xfrm>
            <a:prstGeom prst="rect">
              <a:avLst/>
            </a:prstGeom>
            <a:noFill/>
          </p:spPr>
          <p:txBody>
            <a:bodyPr wrap="square" rtlCol="0">
              <a:spAutoFit/>
            </a:bodyPr>
            <a:lstStyle/>
            <a:p>
              <a:pPr fontAlgn="base"/>
              <a:r>
                <a:rPr lang="en-US" sz="2000" dirty="0" err="1">
                  <a:latin typeface="Roboto" panose="02000000000000000000" pitchFamily="2" charset="0"/>
                  <a:ea typeface="Roboto" panose="02000000000000000000" pitchFamily="2" charset="0"/>
                </a:rPr>
                <a:t>Môi</a:t>
              </a:r>
              <a:r>
                <a:rPr lang="en-US" sz="2000" dirty="0">
                  <a:latin typeface="Roboto" panose="02000000000000000000" pitchFamily="2" charset="0"/>
                  <a:ea typeface="Roboto" panose="02000000000000000000" pitchFamily="2" charset="0"/>
                </a:rPr>
                <a:t> </a:t>
              </a:r>
              <a:r>
                <a:rPr lang="en-US" sz="2000" dirty="0" err="1">
                  <a:latin typeface="Roboto" panose="02000000000000000000" pitchFamily="2" charset="0"/>
                  <a:ea typeface="Roboto" panose="02000000000000000000" pitchFamily="2" charset="0"/>
                </a:rPr>
                <a:t>tr</a:t>
              </a:r>
              <a:r>
                <a:rPr lang="vi-VN" sz="2000" dirty="0">
                  <a:latin typeface="Roboto" panose="02000000000000000000" pitchFamily="2" charset="0"/>
                  <a:ea typeface="Roboto" panose="02000000000000000000" pitchFamily="2" charset="0"/>
                </a:rPr>
                <a:t>ư</a:t>
              </a:r>
              <a:r>
                <a:rPr lang="en-US" sz="2000" dirty="0" err="1">
                  <a:latin typeface="Roboto" panose="02000000000000000000" pitchFamily="2" charset="0"/>
                  <a:ea typeface="Roboto" panose="02000000000000000000" pitchFamily="2" charset="0"/>
                </a:rPr>
                <a:t>ờng</a:t>
              </a:r>
              <a:endParaRPr lang="en-US" sz="2000" dirty="0">
                <a:latin typeface="Roboto" panose="02000000000000000000" pitchFamily="2" charset="0"/>
                <a:ea typeface="Roboto" panose="02000000000000000000" pitchFamily="2" charset="0"/>
              </a:endParaRPr>
            </a:p>
            <a:p>
              <a:pPr fontAlgn="base"/>
              <a:r>
                <a:rPr lang="en-US" sz="2000" dirty="0" err="1">
                  <a:solidFill>
                    <a:schemeClr val="bg2">
                      <a:lumMod val="50000"/>
                    </a:schemeClr>
                  </a:solidFill>
                  <a:latin typeface="Roboto" panose="02000000000000000000" pitchFamily="2" charset="0"/>
                  <a:ea typeface="Roboto" panose="02000000000000000000" pitchFamily="2" charset="0"/>
                </a:rPr>
                <a:t>Webpack</a:t>
              </a:r>
              <a:r>
                <a:rPr lang="en-US" sz="2000" dirty="0">
                  <a:solidFill>
                    <a:schemeClr val="bg2">
                      <a:lumMod val="50000"/>
                    </a:schemeClr>
                  </a:solidFill>
                  <a:latin typeface="Roboto" panose="02000000000000000000" pitchFamily="2" charset="0"/>
                  <a:ea typeface="Roboto" panose="02000000000000000000" pitchFamily="2" charset="0"/>
                </a:rPr>
                <a:t> – Grunt </a:t>
              </a:r>
              <a:r>
                <a:rPr lang="en-US" sz="2000" dirty="0" err="1">
                  <a:solidFill>
                    <a:schemeClr val="bg2">
                      <a:lumMod val="50000"/>
                    </a:schemeClr>
                  </a:solidFill>
                  <a:latin typeface="Roboto" panose="02000000000000000000" pitchFamily="2" charset="0"/>
                  <a:ea typeface="Roboto" panose="02000000000000000000" pitchFamily="2" charset="0"/>
                </a:rPr>
                <a:t>tự</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động</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gộp</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tập</a:t>
              </a:r>
              <a:r>
                <a:rPr lang="en-US" sz="2000" dirty="0">
                  <a:solidFill>
                    <a:schemeClr val="bg2">
                      <a:lumMod val="50000"/>
                    </a:schemeClr>
                  </a:solidFill>
                  <a:latin typeface="Roboto" panose="02000000000000000000" pitchFamily="2" charset="0"/>
                  <a:ea typeface="Roboto" panose="02000000000000000000" pitchFamily="2" charset="0"/>
                </a:rPr>
                <a:t> tin, </a:t>
              </a:r>
              <a:r>
                <a:rPr lang="en-US" sz="2000" dirty="0" err="1">
                  <a:solidFill>
                    <a:schemeClr val="bg2">
                      <a:lumMod val="50000"/>
                    </a:schemeClr>
                  </a:solidFill>
                  <a:latin typeface="Roboto" panose="02000000000000000000" pitchFamily="2" charset="0"/>
                  <a:ea typeface="Roboto" panose="02000000000000000000" pitchFamily="2" charset="0"/>
                </a:rPr>
                <a:t>đóng</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gói</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và</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nén</a:t>
              </a:r>
              <a:r>
                <a:rPr lang="en-US" sz="2000" dirty="0">
                  <a:solidFill>
                    <a:schemeClr val="bg2">
                      <a:lumMod val="50000"/>
                    </a:schemeClr>
                  </a:solidFill>
                  <a:latin typeface="Roboto" panose="02000000000000000000" pitchFamily="2" charset="0"/>
                  <a:ea typeface="Roboto" panose="02000000000000000000" pitchFamily="2" charset="0"/>
                </a:rPr>
                <a:t> </a:t>
              </a:r>
            </a:p>
          </p:txBody>
        </p:sp>
        <p:cxnSp>
          <p:nvCxnSpPr>
            <p:cNvPr id="27" name="Straight Connector 26"/>
            <p:cNvCxnSpPr/>
            <p:nvPr/>
          </p:nvCxnSpPr>
          <p:spPr>
            <a:xfrm>
              <a:off x="1231900" y="2844800"/>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1078992"/>
            <a:ext cx="12192000" cy="610108"/>
          </a:xfrm>
          <a:prstGeom prst="rect">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4" name="Rectangle 3"/>
          <p:cNvSpPr/>
          <p:nvPr/>
        </p:nvSpPr>
        <p:spPr>
          <a:xfrm>
            <a:off x="0" y="0"/>
            <a:ext cx="12192000" cy="1078992"/>
          </a:xfrm>
          <a:prstGeom prst="rect">
            <a:avLst/>
          </a:prstGeom>
          <a:solidFill>
            <a:srgbClr val="3F51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06450" y="-21431"/>
            <a:ext cx="10515600" cy="1078992"/>
          </a:xfrm>
        </p:spPr>
        <p:txBody>
          <a:body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8" name="TextBox 7"/>
          <p:cNvSpPr txBox="1"/>
          <p:nvPr/>
        </p:nvSpPr>
        <p:spPr>
          <a:xfrm>
            <a:off x="838200" y="1165061"/>
            <a:ext cx="2095500" cy="461665"/>
          </a:xfrm>
          <a:prstGeom prst="rect">
            <a:avLst/>
          </a:prstGeom>
          <a:noFill/>
          <a:ln>
            <a:noFill/>
          </a:ln>
        </p:spPr>
        <p:txBody>
          <a:bodyPr wrap="square" rtlCol="0">
            <a:spAutoFit/>
          </a:bodyPr>
          <a:lstStyle/>
          <a:p>
            <a:r>
              <a:rPr lang="en-GB" sz="2400" dirty="0">
                <a:solidFill>
                  <a:schemeClr val="bg1"/>
                </a:solidFill>
                <a:latin typeface="Roboto" panose="02000000000000000000" pitchFamily="2" charset="0"/>
                <a:ea typeface="Roboto" panose="02000000000000000000" pitchFamily="2" charset="0"/>
              </a:rPr>
              <a:t>Coding</a:t>
            </a:r>
          </a:p>
        </p:txBody>
      </p:sp>
      <p:sp>
        <p:nvSpPr>
          <p:cNvPr id="9" name="TextBox 8"/>
          <p:cNvSpPr txBox="1"/>
          <p:nvPr/>
        </p:nvSpPr>
        <p:spPr>
          <a:xfrm>
            <a:off x="3124200" y="1165061"/>
            <a:ext cx="2095500" cy="461665"/>
          </a:xfrm>
          <a:prstGeom prst="rect">
            <a:avLst/>
          </a:prstGeom>
          <a:noFill/>
          <a:ln>
            <a:noFill/>
          </a:ln>
        </p:spPr>
        <p:txBody>
          <a:bodyPr wrap="square" rtlCol="0">
            <a:spAutoFit/>
          </a:bodyPr>
          <a:lstStyle/>
          <a:p>
            <a:r>
              <a:rPr lang="en-GB" sz="2400" dirty="0">
                <a:solidFill>
                  <a:srgbClr val="C5CAE9"/>
                </a:solidFill>
                <a:latin typeface="Roboto" panose="02000000000000000000" pitchFamily="2" charset="0"/>
                <a:ea typeface="Roboto" panose="02000000000000000000" pitchFamily="2" charset="0"/>
              </a:rPr>
              <a:t>Testing</a:t>
            </a:r>
          </a:p>
        </p:txBody>
      </p:sp>
      <p:sp>
        <p:nvSpPr>
          <p:cNvPr id="10" name="TextBox 9"/>
          <p:cNvSpPr txBox="1"/>
          <p:nvPr/>
        </p:nvSpPr>
        <p:spPr>
          <a:xfrm>
            <a:off x="5410199" y="1165061"/>
            <a:ext cx="2369457" cy="461665"/>
          </a:xfrm>
          <a:prstGeom prst="rect">
            <a:avLst/>
          </a:prstGeom>
          <a:noFill/>
          <a:ln>
            <a:noFill/>
          </a:ln>
        </p:spPr>
        <p:txBody>
          <a:bodyPr wrap="square" rtlCol="0">
            <a:spAutoFit/>
          </a:bodyPr>
          <a:lstStyle/>
          <a:p>
            <a:r>
              <a:rPr lang="en-GB" sz="2400" dirty="0">
                <a:solidFill>
                  <a:srgbClr val="C5CAE9"/>
                </a:solidFill>
                <a:latin typeface="Roboto" panose="02000000000000000000" pitchFamily="2" charset="0"/>
                <a:ea typeface="Roboto" panose="02000000000000000000" pitchFamily="2" charset="0"/>
              </a:rPr>
              <a:t>Release</a:t>
            </a:r>
          </a:p>
        </p:txBody>
      </p:sp>
      <p:cxnSp>
        <p:nvCxnSpPr>
          <p:cNvPr id="12" name="Straight Connector 11"/>
          <p:cNvCxnSpPr/>
          <p:nvPr/>
        </p:nvCxnSpPr>
        <p:spPr>
          <a:xfrm>
            <a:off x="914400" y="1669588"/>
            <a:ext cx="1790700" cy="0"/>
          </a:xfrm>
          <a:prstGeom prst="line">
            <a:avLst/>
          </a:prstGeom>
          <a:ln w="38100">
            <a:solidFill>
              <a:srgbClr val="C5CAE9"/>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2192000" y="1796034"/>
            <a:ext cx="10414000" cy="746036"/>
            <a:chOff x="939800" y="1790700"/>
            <a:chExt cx="10414000" cy="746036"/>
          </a:xfrm>
        </p:grpSpPr>
        <p:sp>
          <p:nvSpPr>
            <p:cNvPr id="35" name="TextBox 34"/>
            <p:cNvSpPr txBox="1"/>
            <p:nvPr/>
          </p:nvSpPr>
          <p:spPr>
            <a:xfrm>
              <a:off x="939800" y="1790700"/>
              <a:ext cx="10414000" cy="677108"/>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Jasmine</a:t>
              </a:r>
            </a:p>
            <a:p>
              <a:r>
                <a:rPr lang="en-US" dirty="0">
                  <a:solidFill>
                    <a:schemeClr val="tx1">
                      <a:lumMod val="50000"/>
                      <a:lumOff val="50000"/>
                    </a:schemeClr>
                  </a:solidFill>
                  <a:latin typeface="Roboto" panose="02000000000000000000" pitchFamily="2" charset="0"/>
                  <a:ea typeface="Roboto" panose="02000000000000000000" pitchFamily="2" charset="0"/>
                </a:rPr>
                <a:t>Testing framework </a:t>
              </a:r>
              <a:r>
                <a:rPr lang="en-US" dirty="0" err="1">
                  <a:solidFill>
                    <a:schemeClr val="tx1">
                      <a:lumMod val="50000"/>
                      <a:lumOff val="50000"/>
                    </a:schemeClr>
                  </a:solidFill>
                  <a:latin typeface="Roboto" panose="02000000000000000000" pitchFamily="2" charset="0"/>
                  <a:ea typeface="Roboto" panose="02000000000000000000" pitchFamily="2" charset="0"/>
                </a:rPr>
                <a:t>dùng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để</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viết</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các</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bộ</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kiểm</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thử</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i="1" dirty="0">
                  <a:solidFill>
                    <a:schemeClr val="tx1">
                      <a:lumMod val="50000"/>
                      <a:lumOff val="50000"/>
                    </a:schemeClr>
                  </a:solidFill>
                  <a:latin typeface="Roboto" panose="02000000000000000000" pitchFamily="2" charset="0"/>
                  <a:ea typeface="Roboto" panose="02000000000000000000" pitchFamily="2" charset="0"/>
                </a:rPr>
                <a:t>test-suite</a:t>
              </a:r>
              <a:r>
                <a:rPr lang="en-US" dirty="0">
                  <a:solidFill>
                    <a:schemeClr val="tx1">
                      <a:lumMod val="50000"/>
                      <a:lumOff val="50000"/>
                    </a:schemeClr>
                  </a:solidFill>
                  <a:latin typeface="Roboto" panose="02000000000000000000" pitchFamily="2" charset="0"/>
                  <a:ea typeface="Roboto" panose="02000000000000000000" pitchFamily="2" charset="0"/>
                </a:rPr>
                <a:t>)</a:t>
              </a:r>
              <a:endParaRPr lang="en-GB" dirty="0">
                <a:solidFill>
                  <a:schemeClr val="tx1">
                    <a:lumMod val="50000"/>
                    <a:lumOff val="50000"/>
                  </a:schemeClr>
                </a:solidFill>
                <a:latin typeface="Roboto" panose="02000000000000000000" pitchFamily="2" charset="0"/>
                <a:ea typeface="Roboto" panose="02000000000000000000" pitchFamily="2" charset="0"/>
              </a:endParaRPr>
            </a:p>
          </p:txBody>
        </p:sp>
        <p:cxnSp>
          <p:nvCxnSpPr>
            <p:cNvPr id="36" name="Straight Connector 35"/>
            <p:cNvCxnSpPr/>
            <p:nvPr/>
          </p:nvCxnSpPr>
          <p:spPr>
            <a:xfrm>
              <a:off x="1231900" y="2514511"/>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2192000" y="2810894"/>
            <a:ext cx="10414000" cy="746036"/>
            <a:chOff x="939800" y="1790700"/>
            <a:chExt cx="10414000" cy="746036"/>
          </a:xfrm>
        </p:grpSpPr>
        <p:sp>
          <p:nvSpPr>
            <p:cNvPr id="38" name="TextBox 37"/>
            <p:cNvSpPr txBox="1"/>
            <p:nvPr/>
          </p:nvSpPr>
          <p:spPr>
            <a:xfrm>
              <a:off x="939800" y="1790700"/>
              <a:ext cx="10414000" cy="677108"/>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Karma</a:t>
              </a:r>
            </a:p>
            <a:p>
              <a:r>
                <a:rPr lang="en-GB" dirty="0" err="1">
                  <a:solidFill>
                    <a:schemeClr val="tx1">
                      <a:lumMod val="50000"/>
                      <a:lumOff val="50000"/>
                    </a:schemeClr>
                  </a:solidFill>
                  <a:latin typeface="Roboto" panose="02000000000000000000" pitchFamily="2" charset="0"/>
                  <a:ea typeface="Roboto" panose="02000000000000000000" pitchFamily="2" charset="0"/>
                </a:rPr>
                <a:t>Môi</a:t>
              </a:r>
              <a:r>
                <a:rPr lang="en-GB" dirty="0">
                  <a:solidFill>
                    <a:schemeClr val="tx1">
                      <a:lumMod val="50000"/>
                      <a:lumOff val="50000"/>
                    </a:schemeClr>
                  </a:solidFill>
                  <a:latin typeface="Roboto" panose="02000000000000000000" pitchFamily="2" charset="0"/>
                  <a:ea typeface="Roboto" panose="02000000000000000000" pitchFamily="2" charset="0"/>
                </a:rPr>
                <a:t> </a:t>
              </a:r>
              <a:r>
                <a:rPr lang="en-GB" dirty="0" err="1">
                  <a:solidFill>
                    <a:schemeClr val="tx1">
                      <a:lumMod val="50000"/>
                      <a:lumOff val="50000"/>
                    </a:schemeClr>
                  </a:solidFill>
                  <a:latin typeface="Roboto" panose="02000000000000000000" pitchFamily="2" charset="0"/>
                  <a:ea typeface="Roboto" panose="02000000000000000000" pitchFamily="2" charset="0"/>
                </a:rPr>
                <a:t>tr</a:t>
              </a:r>
              <a:r>
                <a:rPr lang="vi-VN" dirty="0">
                  <a:solidFill>
                    <a:schemeClr val="tx1">
                      <a:lumMod val="50000"/>
                      <a:lumOff val="50000"/>
                    </a:schemeClr>
                  </a:solidFill>
                  <a:latin typeface="Roboto" panose="02000000000000000000" pitchFamily="2" charset="0"/>
                  <a:ea typeface="Roboto" panose="02000000000000000000" pitchFamily="2" charset="0"/>
                </a:rPr>
                <a:t>ư</a:t>
              </a:r>
              <a:r>
                <a:rPr lang="en-US" dirty="0" err="1">
                  <a:solidFill>
                    <a:schemeClr val="tx1">
                      <a:lumMod val="50000"/>
                      <a:lumOff val="50000"/>
                    </a:schemeClr>
                  </a:solidFill>
                  <a:latin typeface="Roboto" panose="02000000000000000000" pitchFamily="2" charset="0"/>
                  <a:ea typeface="Roboto" panose="02000000000000000000" pitchFamily="2" charset="0"/>
                </a:rPr>
                <a:t>ờng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để</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chạy</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và</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kiểm</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soát</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trạng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thái</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các</a:t>
              </a:r>
              <a:r>
                <a:rPr lang="en-US" dirty="0">
                  <a:solidFill>
                    <a:schemeClr val="tx1">
                      <a:lumMod val="50000"/>
                      <a:lumOff val="50000"/>
                    </a:schemeClr>
                  </a:solidFill>
                  <a:latin typeface="Roboto" panose="02000000000000000000" pitchFamily="2" charset="0"/>
                  <a:ea typeface="Roboto" panose="02000000000000000000" pitchFamily="2" charset="0"/>
                </a:rPr>
                <a:t> test-case</a:t>
              </a:r>
              <a:r>
                <a:rPr lang="en-GB" dirty="0">
                  <a:solidFill>
                    <a:schemeClr val="tx1">
                      <a:lumMod val="50000"/>
                      <a:lumOff val="50000"/>
                    </a:schemeClr>
                  </a:solidFill>
                  <a:latin typeface="Roboto" panose="02000000000000000000" pitchFamily="2" charset="0"/>
                  <a:ea typeface="Roboto" panose="02000000000000000000" pitchFamily="2" charset="0"/>
                </a:rPr>
                <a:t> </a:t>
              </a:r>
            </a:p>
          </p:txBody>
        </p:sp>
        <p:cxnSp>
          <p:nvCxnSpPr>
            <p:cNvPr id="39" name="Straight Connector 38"/>
            <p:cNvCxnSpPr/>
            <p:nvPr/>
          </p:nvCxnSpPr>
          <p:spPr>
            <a:xfrm>
              <a:off x="1231900" y="2514511"/>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12192000" y="4727699"/>
            <a:ext cx="10414000" cy="759819"/>
            <a:chOff x="939800" y="1790700"/>
            <a:chExt cx="10414000" cy="759819"/>
          </a:xfrm>
        </p:grpSpPr>
        <p:sp>
          <p:nvSpPr>
            <p:cNvPr id="41" name="TextBox 40"/>
            <p:cNvSpPr txBox="1"/>
            <p:nvPr/>
          </p:nvSpPr>
          <p:spPr>
            <a:xfrm>
              <a:off x="939800" y="1790700"/>
              <a:ext cx="10414000" cy="677108"/>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Istanbul</a:t>
              </a:r>
            </a:p>
            <a:p>
              <a:r>
                <a:rPr lang="en-GB" dirty="0" err="1">
                  <a:solidFill>
                    <a:schemeClr val="bg2">
                      <a:lumMod val="50000"/>
                    </a:schemeClr>
                  </a:solidFill>
                  <a:latin typeface="Roboto" panose="02000000000000000000" pitchFamily="2" charset="0"/>
                  <a:ea typeface="Roboto" panose="02000000000000000000" pitchFamily="2" charset="0"/>
                </a:rPr>
                <a:t>Công</a:t>
              </a:r>
              <a:r>
                <a:rPr lang="en-GB" dirty="0">
                  <a:solidFill>
                    <a:schemeClr val="bg2">
                      <a:lumMod val="50000"/>
                    </a:schemeClr>
                  </a:solidFill>
                  <a:latin typeface="Roboto" panose="02000000000000000000" pitchFamily="2" charset="0"/>
                  <a:ea typeface="Roboto" panose="02000000000000000000" pitchFamily="2" charset="0"/>
                </a:rPr>
                <a:t> </a:t>
              </a:r>
              <a:r>
                <a:rPr lang="en-GB" dirty="0" err="1">
                  <a:solidFill>
                    <a:schemeClr val="bg2">
                      <a:lumMod val="50000"/>
                    </a:schemeClr>
                  </a:solidFill>
                  <a:latin typeface="Roboto" panose="02000000000000000000" pitchFamily="2" charset="0"/>
                  <a:ea typeface="Roboto" panose="02000000000000000000" pitchFamily="2" charset="0"/>
                </a:rPr>
                <a:t>cụ</a:t>
              </a:r>
              <a:r>
                <a:rPr lang="en-GB" dirty="0">
                  <a:solidFill>
                    <a:schemeClr val="bg2">
                      <a:lumMod val="50000"/>
                    </a:schemeClr>
                  </a:solidFill>
                  <a:latin typeface="Roboto" panose="02000000000000000000" pitchFamily="2" charset="0"/>
                  <a:ea typeface="Roboto" panose="02000000000000000000" pitchFamily="2" charset="0"/>
                </a:rPr>
                <a:t> </a:t>
              </a:r>
              <a:r>
                <a:rPr lang="en-GB" dirty="0" err="1">
                  <a:solidFill>
                    <a:schemeClr val="bg2">
                      <a:lumMod val="50000"/>
                    </a:schemeClr>
                  </a:solidFill>
                  <a:latin typeface="Roboto" panose="02000000000000000000" pitchFamily="2" charset="0"/>
                  <a:ea typeface="Roboto" panose="02000000000000000000" pitchFamily="2" charset="0"/>
                </a:rPr>
                <a:t>báo</a:t>
              </a:r>
              <a:r>
                <a:rPr lang="en-GB" dirty="0">
                  <a:solidFill>
                    <a:schemeClr val="bg2">
                      <a:lumMod val="50000"/>
                    </a:schemeClr>
                  </a:solidFill>
                  <a:latin typeface="Roboto" panose="02000000000000000000" pitchFamily="2" charset="0"/>
                  <a:ea typeface="Roboto" panose="02000000000000000000" pitchFamily="2" charset="0"/>
                </a:rPr>
                <a:t> </a:t>
              </a:r>
              <a:r>
                <a:rPr lang="en-GB" dirty="0" err="1">
                  <a:solidFill>
                    <a:schemeClr val="bg2">
                      <a:lumMod val="50000"/>
                    </a:schemeClr>
                  </a:solidFill>
                  <a:latin typeface="Roboto" panose="02000000000000000000" pitchFamily="2" charset="0"/>
                  <a:ea typeface="Roboto" panose="02000000000000000000" pitchFamily="2" charset="0"/>
                </a:rPr>
                <a:t>cáo</a:t>
              </a:r>
              <a:r>
                <a:rPr lang="en-GB" dirty="0">
                  <a:solidFill>
                    <a:schemeClr val="bg2">
                      <a:lumMod val="50000"/>
                    </a:schemeClr>
                  </a:solidFill>
                  <a:latin typeface="Roboto" panose="02000000000000000000" pitchFamily="2" charset="0"/>
                  <a:ea typeface="Roboto" panose="02000000000000000000" pitchFamily="2" charset="0"/>
                </a:rPr>
                <a:t> m</a:t>
              </a:r>
              <a:r>
                <a:rPr lang="en-US" dirty="0" err="1">
                  <a:solidFill>
                    <a:schemeClr val="bg2">
                      <a:lumMod val="50000"/>
                    </a:schemeClr>
                  </a:solidFill>
                  <a:latin typeface="Roboto" panose="02000000000000000000" pitchFamily="2" charset="0"/>
                  <a:ea typeface="Roboto" panose="02000000000000000000" pitchFamily="2" charset="0"/>
                </a:rPr>
                <a:t>ức</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độ</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bao</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phủ</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mã</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nguồn</a:t>
              </a:r>
              <a:r>
                <a:rPr lang="en-US" dirty="0">
                  <a:solidFill>
                    <a:schemeClr val="bg2">
                      <a:lumMod val="50000"/>
                    </a:schemeClr>
                  </a:solidFill>
                  <a:latin typeface="Roboto" panose="02000000000000000000" pitchFamily="2" charset="0"/>
                  <a:ea typeface="Roboto" panose="02000000000000000000" pitchFamily="2" charset="0"/>
                </a:rPr>
                <a:t> </a:t>
              </a:r>
              <a:r>
                <a:rPr lang="en-US" i="1" dirty="0">
                  <a:solidFill>
                    <a:schemeClr val="bg2">
                      <a:lumMod val="50000"/>
                    </a:schemeClr>
                  </a:solidFill>
                  <a:latin typeface="Roboto" panose="02000000000000000000" pitchFamily="2" charset="0"/>
                  <a:ea typeface="Roboto" panose="02000000000000000000" pitchFamily="2" charset="0"/>
                </a:rPr>
                <a:t>(code coverage)</a:t>
              </a:r>
              <a:endParaRPr lang="en-GB" i="1" dirty="0">
                <a:solidFill>
                  <a:schemeClr val="bg2">
                    <a:lumMod val="50000"/>
                  </a:schemeClr>
                </a:solidFill>
                <a:latin typeface="Roboto" panose="02000000000000000000" pitchFamily="2" charset="0"/>
                <a:ea typeface="Roboto" panose="02000000000000000000" pitchFamily="2" charset="0"/>
              </a:endParaRPr>
            </a:p>
          </p:txBody>
        </p:sp>
        <p:cxnSp>
          <p:nvCxnSpPr>
            <p:cNvPr id="42" name="Straight Connector 41"/>
            <p:cNvCxnSpPr/>
            <p:nvPr/>
          </p:nvCxnSpPr>
          <p:spPr>
            <a:xfrm>
              <a:off x="1231900" y="2528294"/>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12192000" y="6680314"/>
            <a:ext cx="10414000" cy="840470"/>
            <a:chOff x="939800" y="1790700"/>
            <a:chExt cx="10414000" cy="840470"/>
          </a:xfrm>
        </p:grpSpPr>
        <p:sp>
          <p:nvSpPr>
            <p:cNvPr id="44" name="TextBox 43"/>
            <p:cNvSpPr txBox="1"/>
            <p:nvPr/>
          </p:nvSpPr>
          <p:spPr>
            <a:xfrm>
              <a:off x="939800" y="1790700"/>
              <a:ext cx="10414000" cy="707886"/>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Semantic-release</a:t>
              </a:r>
            </a:p>
            <a:p>
              <a:r>
                <a:rPr lang="en-GB" sz="2000" dirty="0" err="1">
                  <a:solidFill>
                    <a:schemeClr val="bg2">
                      <a:lumMod val="50000"/>
                    </a:schemeClr>
                  </a:solidFill>
                  <a:latin typeface="Roboto" panose="02000000000000000000" pitchFamily="2" charset="0"/>
                  <a:ea typeface="Roboto" panose="02000000000000000000" pitchFamily="2" charset="0"/>
                </a:rPr>
                <a:t>Triển</a:t>
              </a:r>
              <a:r>
                <a:rPr lang="en-GB" sz="2000" dirty="0">
                  <a:solidFill>
                    <a:schemeClr val="bg2">
                      <a:lumMod val="50000"/>
                    </a:schemeClr>
                  </a:solidFill>
                  <a:latin typeface="Roboto" panose="02000000000000000000" pitchFamily="2" charset="0"/>
                  <a:ea typeface="Roboto" panose="02000000000000000000" pitchFamily="2" charset="0"/>
                </a:rPr>
                <a:t> </a:t>
              </a:r>
              <a:r>
                <a:rPr lang="en-GB" sz="2000" dirty="0" err="1">
                  <a:solidFill>
                    <a:schemeClr val="bg2">
                      <a:lumMod val="50000"/>
                    </a:schemeClr>
                  </a:solidFill>
                  <a:latin typeface="Roboto" panose="02000000000000000000" pitchFamily="2" charset="0"/>
                  <a:ea typeface="Roboto" panose="02000000000000000000" pitchFamily="2" charset="0"/>
                </a:rPr>
                <a:t>khai</a:t>
              </a:r>
              <a:r>
                <a:rPr lang="en-GB" sz="2000" dirty="0">
                  <a:solidFill>
                    <a:schemeClr val="bg2">
                      <a:lumMod val="50000"/>
                    </a:schemeClr>
                  </a:solidFill>
                  <a:latin typeface="Roboto" panose="02000000000000000000" pitchFamily="2" charset="0"/>
                  <a:ea typeface="Roboto" panose="02000000000000000000" pitchFamily="2" charset="0"/>
                </a:rPr>
                <a:t> </a:t>
              </a:r>
              <a:r>
                <a:rPr lang="en-GB" sz="2000" dirty="0" err="1">
                  <a:solidFill>
                    <a:schemeClr val="bg2">
                      <a:lumMod val="50000"/>
                    </a:schemeClr>
                  </a:solidFill>
                  <a:latin typeface="Roboto" panose="02000000000000000000" pitchFamily="2" charset="0"/>
                  <a:ea typeface="Roboto" panose="02000000000000000000" pitchFamily="2" charset="0"/>
                </a:rPr>
                <a:t>th</a:t>
              </a:r>
              <a:r>
                <a:rPr lang="vi-VN" sz="2000" dirty="0">
                  <a:solidFill>
                    <a:schemeClr val="bg2">
                      <a:lumMod val="50000"/>
                    </a:schemeClr>
                  </a:solidFill>
                  <a:latin typeface="Roboto" panose="02000000000000000000" pitchFamily="2" charset="0"/>
                  <a:ea typeface="Roboto" panose="02000000000000000000" pitchFamily="2" charset="0"/>
                </a:rPr>
                <a:t>ư</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viện</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tự</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động</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khi</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có</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cập</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nhật</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trong</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mã</a:t>
              </a:r>
              <a:r>
                <a:rPr lang="en-US" sz="2000" dirty="0">
                  <a:solidFill>
                    <a:schemeClr val="bg2">
                      <a:lumMod val="50000"/>
                    </a:schemeClr>
                  </a:solidFill>
                  <a:latin typeface="Roboto" panose="02000000000000000000" pitchFamily="2" charset="0"/>
                  <a:ea typeface="Roboto" panose="02000000000000000000" pitchFamily="2" charset="0"/>
                </a:rPr>
                <a:t> </a:t>
              </a:r>
              <a:r>
                <a:rPr lang="en-US" sz="2000" dirty="0" err="1">
                  <a:solidFill>
                    <a:schemeClr val="bg2">
                      <a:lumMod val="50000"/>
                    </a:schemeClr>
                  </a:solidFill>
                  <a:latin typeface="Roboto" panose="02000000000000000000" pitchFamily="2" charset="0"/>
                  <a:ea typeface="Roboto" panose="02000000000000000000" pitchFamily="2" charset="0"/>
                </a:rPr>
                <a:t>nguồn</a:t>
              </a:r>
              <a:endParaRPr lang="en-GB" sz="2000" dirty="0">
                <a:solidFill>
                  <a:schemeClr val="bg2">
                    <a:lumMod val="50000"/>
                  </a:schemeClr>
                </a:solidFill>
                <a:latin typeface="Roboto" panose="02000000000000000000" pitchFamily="2" charset="0"/>
                <a:ea typeface="Roboto" panose="02000000000000000000" pitchFamily="2" charset="0"/>
              </a:endParaRPr>
            </a:p>
          </p:txBody>
        </p:sp>
        <p:cxnSp>
          <p:nvCxnSpPr>
            <p:cNvPr id="45" name="Straight Connector 44"/>
            <p:cNvCxnSpPr/>
            <p:nvPr/>
          </p:nvCxnSpPr>
          <p:spPr>
            <a:xfrm>
              <a:off x="1231900" y="2608945"/>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4" name="title"/>
          <p:cNvSpPr txBox="1"/>
          <p:nvPr/>
        </p:nvSpPr>
        <p:spPr>
          <a:xfrm>
            <a:off x="7020496" y="92274"/>
            <a:ext cx="5001690" cy="707886"/>
          </a:xfrm>
          <a:prstGeom prst="rect">
            <a:avLst/>
          </a:prstGeom>
          <a:noFill/>
        </p:spPr>
        <p:txBody>
          <a:bodyPr wrap="none" rtlCol="0">
            <a:spAutoFit/>
          </a:bodyPr>
          <a:lstStyle/>
          <a:p>
            <a:r>
              <a:rPr lang="en-US" sz="4000" dirty="0" err="1">
                <a:solidFill>
                  <a:schemeClr val="bg1"/>
                </a:solidFill>
                <a:latin typeface="Roboto" panose="02000000000000000000"/>
              </a:rPr>
              <a:t>Môi</a:t>
            </a:r>
            <a:r>
              <a:rPr lang="en-US" sz="4000" dirty="0">
                <a:solidFill>
                  <a:schemeClr val="bg1"/>
                </a:solidFill>
                <a:latin typeface="Roboto" panose="02000000000000000000"/>
              </a:rPr>
              <a:t> </a:t>
            </a:r>
            <a:r>
              <a:rPr lang="en-US" sz="4000" dirty="0" err="1">
                <a:solidFill>
                  <a:schemeClr val="bg1"/>
                </a:solidFill>
                <a:latin typeface="Roboto" panose="02000000000000000000"/>
              </a:rPr>
              <a:t>tr</a:t>
            </a:r>
            <a:r>
              <a:rPr lang="vi-VN" sz="4000" dirty="0">
                <a:solidFill>
                  <a:schemeClr val="bg1"/>
                </a:solidFill>
                <a:latin typeface="Roboto" panose="02000000000000000000"/>
              </a:rPr>
              <a:t>ư</a:t>
            </a:r>
            <a:r>
              <a:rPr lang="en-US" sz="4000" dirty="0" err="1">
                <a:solidFill>
                  <a:schemeClr val="bg1"/>
                </a:solidFill>
                <a:latin typeface="Roboto" panose="02000000000000000000"/>
              </a:rPr>
              <a:t>ờng</a:t>
            </a:r>
            <a:r>
              <a:rPr lang="en-US" sz="4000" dirty="0">
                <a:solidFill>
                  <a:schemeClr val="bg1"/>
                </a:solidFill>
                <a:latin typeface="Roboto" panose="02000000000000000000"/>
              </a:rPr>
              <a:t> </a:t>
            </a:r>
            <a:r>
              <a:rPr lang="en-US" sz="4000" dirty="0" err="1">
                <a:solidFill>
                  <a:schemeClr val="bg1"/>
                </a:solidFill>
                <a:latin typeface="Roboto" panose="02000000000000000000"/>
              </a:rPr>
              <a:t>phát</a:t>
            </a:r>
            <a:r>
              <a:rPr lang="en-US" sz="4000" dirty="0">
                <a:solidFill>
                  <a:schemeClr val="bg1"/>
                </a:solidFill>
                <a:latin typeface="Roboto" panose="02000000000000000000"/>
              </a:rPr>
              <a:t> </a:t>
            </a:r>
            <a:r>
              <a:rPr lang="en-US" sz="4000" dirty="0" err="1">
                <a:solidFill>
                  <a:schemeClr val="bg1"/>
                </a:solidFill>
                <a:latin typeface="Roboto" panose="02000000000000000000"/>
              </a:rPr>
              <a:t>triển</a:t>
            </a:r>
            <a:endParaRPr lang="en-US" sz="4000" dirty="0">
              <a:solidFill>
                <a:schemeClr val="bg1"/>
              </a:solidFill>
              <a:latin typeface="Roboto" panose="02000000000000000000"/>
            </a:endParaRPr>
          </a:p>
        </p:txBody>
      </p:sp>
      <p:sp>
        <p:nvSpPr>
          <p:cNvPr id="55" name="Isosceles Triangle 54"/>
          <p:cNvSpPr/>
          <p:nvPr/>
        </p:nvSpPr>
        <p:spPr>
          <a:xfrm rot="5400000">
            <a:off x="6565702" y="263628"/>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p:cNvSpPr txBox="1"/>
          <p:nvPr/>
        </p:nvSpPr>
        <p:spPr>
          <a:xfrm>
            <a:off x="7020496" y="86451"/>
            <a:ext cx="2209259" cy="707886"/>
          </a:xfrm>
          <a:prstGeom prst="rect">
            <a:avLst/>
          </a:prstGeom>
          <a:noFill/>
        </p:spPr>
        <p:txBody>
          <a:bodyPr wrap="none" rtlCol="0">
            <a:spAutoFit/>
          </a:bodyPr>
          <a:lstStyle/>
          <a:p>
            <a:r>
              <a:rPr lang="en-US" sz="4000" dirty="0" err="1">
                <a:solidFill>
                  <a:schemeClr val="bg1"/>
                </a:solidFill>
                <a:latin typeface="Roboto" panose="02000000000000000000"/>
              </a:rPr>
              <a:t>Kiến</a:t>
            </a:r>
            <a:r>
              <a:rPr lang="en-US" sz="4000" dirty="0">
                <a:solidFill>
                  <a:schemeClr val="bg1"/>
                </a:solidFill>
                <a:latin typeface="Roboto" panose="02000000000000000000"/>
              </a:rPr>
              <a:t> </a:t>
            </a:r>
            <a:r>
              <a:rPr lang="en-US" sz="4000" dirty="0" err="1">
                <a:solidFill>
                  <a:schemeClr val="bg1"/>
                </a:solidFill>
                <a:latin typeface="Roboto" panose="02000000000000000000"/>
              </a:rPr>
              <a:t>trúc</a:t>
            </a:r>
            <a:endParaRPr lang="en-US" sz="4000" dirty="0">
              <a:solidFill>
                <a:schemeClr val="bg1"/>
              </a:solidFill>
              <a:latin typeface="Roboto" panose="02000000000000000000"/>
            </a:endParaRPr>
          </a:p>
        </p:txBody>
      </p:sp>
      <p:grpSp>
        <p:nvGrpSpPr>
          <p:cNvPr id="66" name="Group 65"/>
          <p:cNvGrpSpPr/>
          <p:nvPr/>
        </p:nvGrpSpPr>
        <p:grpSpPr>
          <a:xfrm>
            <a:off x="12192000" y="5746333"/>
            <a:ext cx="10414000" cy="699333"/>
            <a:chOff x="939800" y="1790700"/>
            <a:chExt cx="10414000" cy="699333"/>
          </a:xfrm>
        </p:grpSpPr>
        <p:sp>
          <p:nvSpPr>
            <p:cNvPr id="67" name="TextBox 66"/>
            <p:cNvSpPr txBox="1"/>
            <p:nvPr/>
          </p:nvSpPr>
          <p:spPr>
            <a:xfrm>
              <a:off x="939800" y="1790700"/>
              <a:ext cx="10414000" cy="677108"/>
            </a:xfrm>
            <a:prstGeom prst="rect">
              <a:avLst/>
            </a:prstGeom>
            <a:noFill/>
          </p:spPr>
          <p:txBody>
            <a:bodyPr wrap="square" rtlCol="0">
              <a:spAutoFit/>
            </a:bodyPr>
            <a:lstStyle/>
            <a:p>
              <a:r>
                <a:rPr lang="en-GB" sz="2000" dirty="0">
                  <a:latin typeface="Roboto" panose="02000000000000000000" pitchFamily="2" charset="0"/>
                  <a:ea typeface="Roboto" panose="02000000000000000000" pitchFamily="2" charset="0"/>
                </a:rPr>
                <a:t>Codecov.io</a:t>
              </a:r>
            </a:p>
            <a:p>
              <a:r>
                <a:rPr lang="en-US" dirty="0" err="1">
                  <a:solidFill>
                    <a:schemeClr val="bg2">
                      <a:lumMod val="50000"/>
                    </a:schemeClr>
                  </a:solidFill>
                  <a:latin typeface="Roboto" panose="02000000000000000000" pitchFamily="2" charset="0"/>
                  <a:ea typeface="Roboto" panose="02000000000000000000" pitchFamily="2" charset="0"/>
                </a:rPr>
                <a:t>Công</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cụ</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cập</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nhật</a:t>
              </a:r>
              <a:r>
                <a:rPr lang="en-US" dirty="0">
                  <a:solidFill>
                    <a:schemeClr val="bg2">
                      <a:lumMod val="50000"/>
                    </a:schemeClr>
                  </a:solidFill>
                  <a:latin typeface="Roboto" panose="02000000000000000000" pitchFamily="2" charset="0"/>
                  <a:ea typeface="Roboto" panose="02000000000000000000" pitchFamily="2" charset="0"/>
                </a:rPr>
                <a:t> </a:t>
              </a:r>
              <a:r>
                <a:rPr lang="en-US" i="1" dirty="0">
                  <a:solidFill>
                    <a:schemeClr val="bg2">
                      <a:lumMod val="50000"/>
                    </a:schemeClr>
                  </a:solidFill>
                  <a:latin typeface="Roboto" panose="02000000000000000000" pitchFamily="2" charset="0"/>
                  <a:ea typeface="Roboto" panose="02000000000000000000" pitchFamily="2" charset="0"/>
                </a:rPr>
                <a:t>code coverage </a:t>
              </a:r>
              <a:r>
                <a:rPr lang="en-US" dirty="0" err="1">
                  <a:solidFill>
                    <a:schemeClr val="bg2">
                      <a:lumMod val="50000"/>
                    </a:schemeClr>
                  </a:solidFill>
                  <a:latin typeface="Roboto" panose="02000000000000000000" pitchFamily="2" charset="0"/>
                  <a:ea typeface="Roboto" panose="02000000000000000000" pitchFamily="2" charset="0"/>
                </a:rPr>
                <a:t>trực</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tuyến</a:t>
              </a:r>
              <a:r>
                <a:rPr lang="en-US" dirty="0">
                  <a:solidFill>
                    <a:schemeClr val="bg2">
                      <a:lumMod val="50000"/>
                    </a:schemeClr>
                  </a:solidFill>
                  <a:latin typeface="Roboto" panose="02000000000000000000" pitchFamily="2" charset="0"/>
                  <a:ea typeface="Roboto" panose="02000000000000000000" pitchFamily="2" charset="0"/>
                </a:rPr>
                <a:t> qua </a:t>
              </a:r>
              <a:r>
                <a:rPr lang="en-US" dirty="0" err="1">
                  <a:solidFill>
                    <a:schemeClr val="bg2">
                      <a:lumMod val="50000"/>
                    </a:schemeClr>
                  </a:solidFill>
                  <a:latin typeface="Roboto" panose="02000000000000000000" pitchFamily="2" charset="0"/>
                  <a:ea typeface="Roboto" panose="02000000000000000000" pitchFamily="2" charset="0"/>
                </a:rPr>
                <a:t>các</a:t>
              </a:r>
              <a:r>
                <a:rPr lang="en-US" dirty="0">
                  <a:solidFill>
                    <a:schemeClr val="bg2">
                      <a:lumMod val="50000"/>
                    </a:schemeClr>
                  </a:solidFill>
                  <a:latin typeface="Roboto" panose="02000000000000000000" pitchFamily="2" charset="0"/>
                  <a:ea typeface="Roboto" panose="02000000000000000000" pitchFamily="2" charset="0"/>
                </a:rPr>
                <a:t> </a:t>
              </a:r>
              <a:r>
                <a:rPr lang="en-US" dirty="0" err="1">
                  <a:solidFill>
                    <a:schemeClr val="bg2">
                      <a:lumMod val="50000"/>
                    </a:schemeClr>
                  </a:solidFill>
                  <a:latin typeface="Roboto" panose="02000000000000000000" pitchFamily="2" charset="0"/>
                  <a:ea typeface="Roboto" panose="02000000000000000000" pitchFamily="2" charset="0"/>
                </a:rPr>
                <a:t>kênh</a:t>
              </a:r>
              <a:r>
                <a:rPr lang="en-US" dirty="0">
                  <a:solidFill>
                    <a:schemeClr val="bg2">
                      <a:lumMod val="50000"/>
                    </a:schemeClr>
                  </a:solidFill>
                  <a:latin typeface="Roboto" panose="02000000000000000000" pitchFamily="2" charset="0"/>
                  <a:ea typeface="Roboto" panose="02000000000000000000" pitchFamily="2" charset="0"/>
                </a:rPr>
                <a:t> GitHub, </a:t>
              </a:r>
              <a:r>
                <a:rPr lang="en-US" dirty="0" err="1">
                  <a:solidFill>
                    <a:schemeClr val="bg2">
                      <a:lumMod val="50000"/>
                    </a:schemeClr>
                  </a:solidFill>
                  <a:latin typeface="Roboto" panose="02000000000000000000" pitchFamily="2" charset="0"/>
                  <a:ea typeface="Roboto" panose="02000000000000000000" pitchFamily="2" charset="0"/>
                </a:rPr>
                <a:t>GitLab</a:t>
              </a:r>
              <a:endParaRPr lang="en-GB" i="1" dirty="0">
                <a:solidFill>
                  <a:schemeClr val="bg2">
                    <a:lumMod val="50000"/>
                  </a:schemeClr>
                </a:solidFill>
                <a:latin typeface="Roboto" panose="02000000000000000000" pitchFamily="2" charset="0"/>
                <a:ea typeface="Roboto" panose="02000000000000000000" pitchFamily="2" charset="0"/>
              </a:endParaRPr>
            </a:p>
          </p:txBody>
        </p:sp>
        <p:cxnSp>
          <p:nvCxnSpPr>
            <p:cNvPr id="68" name="Straight Connector 67"/>
            <p:cNvCxnSpPr/>
            <p:nvPr/>
          </p:nvCxnSpPr>
          <p:spPr>
            <a:xfrm>
              <a:off x="1231900" y="2467808"/>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12192000" y="3700368"/>
            <a:ext cx="10414000" cy="746036"/>
            <a:chOff x="939800" y="1790700"/>
            <a:chExt cx="10414000" cy="746036"/>
          </a:xfrm>
        </p:grpSpPr>
        <p:sp>
          <p:nvSpPr>
            <p:cNvPr id="47" name="TextBox 46"/>
            <p:cNvSpPr txBox="1"/>
            <p:nvPr/>
          </p:nvSpPr>
          <p:spPr>
            <a:xfrm>
              <a:off x="939800" y="1790700"/>
              <a:ext cx="10414000" cy="677108"/>
            </a:xfrm>
            <a:prstGeom prst="rect">
              <a:avLst/>
            </a:prstGeom>
            <a:noFill/>
          </p:spPr>
          <p:txBody>
            <a:bodyPr wrap="square" rtlCol="0">
              <a:spAutoFit/>
            </a:bodyPr>
            <a:lstStyle/>
            <a:p>
              <a:r>
                <a:rPr lang="en-GB" sz="2000" dirty="0" err="1">
                  <a:latin typeface="Roboto" panose="02000000000000000000" pitchFamily="2" charset="0"/>
                  <a:ea typeface="Roboto" panose="02000000000000000000" pitchFamily="2" charset="0"/>
                </a:rPr>
                <a:t>PhantomJS</a:t>
              </a:r>
              <a:endParaRPr lang="en-GB" sz="2000" dirty="0">
                <a:latin typeface="Roboto" panose="02000000000000000000" pitchFamily="2" charset="0"/>
                <a:ea typeface="Roboto" panose="02000000000000000000" pitchFamily="2" charset="0"/>
              </a:endParaRPr>
            </a:p>
            <a:p>
              <a:r>
                <a:rPr lang="en-US" dirty="0" err="1">
                  <a:solidFill>
                    <a:schemeClr val="tx1">
                      <a:lumMod val="50000"/>
                      <a:lumOff val="50000"/>
                    </a:schemeClr>
                  </a:solidFill>
                  <a:latin typeface="Roboto" panose="02000000000000000000" pitchFamily="2" charset="0"/>
                  <a:ea typeface="Roboto" panose="02000000000000000000" pitchFamily="2" charset="0"/>
                </a:rPr>
                <a:t>Ứng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dụng</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giả</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trình</a:t>
              </a:r>
              <a:r>
                <a:rPr lang="en-US" dirty="0">
                  <a:solidFill>
                    <a:schemeClr val="tx1">
                      <a:lumMod val="50000"/>
                      <a:lumOff val="50000"/>
                    </a:schemeClr>
                  </a:solidFill>
                  <a:latin typeface="Roboto" panose="02000000000000000000" pitchFamily="2" charset="0"/>
                  <a:ea typeface="Roboto" panose="02000000000000000000" pitchFamily="2" charset="0"/>
                </a:rPr>
                <a:t> </a:t>
              </a:r>
              <a:r>
                <a:rPr lang="en-US" dirty="0" err="1">
                  <a:solidFill>
                    <a:schemeClr val="tx1">
                      <a:lumMod val="50000"/>
                      <a:lumOff val="50000"/>
                    </a:schemeClr>
                  </a:solidFill>
                  <a:latin typeface="Roboto" panose="02000000000000000000" pitchFamily="2" charset="0"/>
                  <a:ea typeface="Roboto" panose="02000000000000000000" pitchFamily="2" charset="0"/>
                </a:rPr>
                <a:t>duyệt</a:t>
              </a:r>
              <a:endParaRPr lang="en-GB" dirty="0">
                <a:solidFill>
                  <a:schemeClr val="tx1">
                    <a:lumMod val="50000"/>
                    <a:lumOff val="50000"/>
                  </a:schemeClr>
                </a:solidFill>
                <a:latin typeface="Roboto" panose="02000000000000000000" pitchFamily="2" charset="0"/>
                <a:ea typeface="Roboto" panose="02000000000000000000" pitchFamily="2" charset="0"/>
              </a:endParaRPr>
            </a:p>
          </p:txBody>
        </p:sp>
        <p:cxnSp>
          <p:nvCxnSpPr>
            <p:cNvPr id="48" name="Straight Connector 47"/>
            <p:cNvCxnSpPr/>
            <p:nvPr/>
          </p:nvCxnSpPr>
          <p:spPr>
            <a:xfrm>
              <a:off x="1231900" y="2514511"/>
              <a:ext cx="9664700" cy="222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11044518" y="5800165"/>
            <a:ext cx="591670" cy="591670"/>
            <a:chOff x="11044518" y="5800165"/>
            <a:chExt cx="591670" cy="591670"/>
          </a:xfrm>
        </p:grpSpPr>
        <p:sp>
          <p:nvSpPr>
            <p:cNvPr id="3" name="Oval 2"/>
            <p:cNvSpPr/>
            <p:nvPr/>
          </p:nvSpPr>
          <p:spPr>
            <a:xfrm>
              <a:off x="11044518" y="5800165"/>
              <a:ext cx="591670" cy="591670"/>
            </a:xfrm>
            <a:prstGeom prst="ellipse">
              <a:avLst/>
            </a:prstGeom>
            <a:solidFill>
              <a:srgbClr val="F4433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ction Button: Sound 48">
              <a:hlinkClick r:id="rId3" action="ppaction://hlinkfile" highlightClick="1"/>
            </p:cNvPr>
            <p:cNvSpPr/>
            <p:nvPr/>
          </p:nvSpPr>
          <p:spPr>
            <a:xfrm>
              <a:off x="11145370" y="5888553"/>
              <a:ext cx="389965" cy="414894"/>
            </a:xfrm>
            <a:prstGeom prst="actionButtonSound">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Oval 49"/>
          <p:cNvSpPr/>
          <p:nvPr/>
        </p:nvSpPr>
        <p:spPr>
          <a:xfrm>
            <a:off x="-187545" y="6117550"/>
            <a:ext cx="1025745" cy="1025745"/>
          </a:xfrm>
          <a:prstGeom prst="ellipse">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15759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800"/>
                                  </p:stCondLst>
                                  <p:childTnLst>
                                    <p:anim calcmode="lin" valueType="num">
                                      <p:cBhvr additive="base">
                                        <p:cTn id="6" dur="500"/>
                                        <p:tgtEl>
                                          <p:spTgt spid="53"/>
                                        </p:tgtEl>
                                        <p:attrNameLst>
                                          <p:attrName>ppt_x</p:attrName>
                                        </p:attrNameLst>
                                      </p:cBhvr>
                                      <p:tavLst>
                                        <p:tav tm="0">
                                          <p:val>
                                            <p:strVal val="ppt_x"/>
                                          </p:val>
                                        </p:tav>
                                        <p:tav tm="100000">
                                          <p:val>
                                            <p:strVal val="ppt_x"/>
                                          </p:val>
                                        </p:tav>
                                      </p:tavLst>
                                    </p:anim>
                                    <p:anim calcmode="lin" valueType="num">
                                      <p:cBhvr additive="base">
                                        <p:cTn id="7" dur="500"/>
                                        <p:tgtEl>
                                          <p:spTgt spid="53"/>
                                        </p:tgtEl>
                                        <p:attrNameLst>
                                          <p:attrName>ppt_y</p:attrName>
                                        </p:attrNameLst>
                                      </p:cBhvr>
                                      <p:tavLst>
                                        <p:tav tm="0">
                                          <p:val>
                                            <p:strVal val="ppt_y"/>
                                          </p:val>
                                        </p:tav>
                                        <p:tav tm="100000">
                                          <p:val>
                                            <p:strVal val="1+ppt_h/2"/>
                                          </p:val>
                                        </p:tav>
                                      </p:tavLst>
                                    </p:anim>
                                    <p:set>
                                      <p:cBhvr>
                                        <p:cTn id="8" dur="1" fill="hold">
                                          <p:stCondLst>
                                            <p:cond delay="499"/>
                                          </p:stCondLst>
                                        </p:cTn>
                                        <p:tgtEl>
                                          <p:spTgt spid="5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4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4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4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4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4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40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2.5E-6 1.48148E-6 L 0.1901 1.48148E-6 " pathEditMode="relative" rAng="0" ptsTypes="AA">
                                      <p:cBhvr>
                                        <p:cTn id="52" dur="1000" fill="hold"/>
                                        <p:tgtEl>
                                          <p:spTgt spid="12"/>
                                        </p:tgtEl>
                                        <p:attrNameLst>
                                          <p:attrName>ppt_x</p:attrName>
                                          <p:attrName>ppt_y</p:attrName>
                                        </p:attrNameLst>
                                      </p:cBhvr>
                                      <p:rCtr x="9505" y="0"/>
                                    </p:animMotion>
                                  </p:childTnLst>
                                </p:cTn>
                              </p:par>
                              <p:par>
                                <p:cTn id="53" presetID="35" presetClass="path" presetSubtype="0" accel="50000" decel="50000" fill="hold" nodeType="withEffect">
                                  <p:stCondLst>
                                    <p:cond delay="0"/>
                                  </p:stCondLst>
                                  <p:childTnLst>
                                    <p:animMotion origin="layout" path="M 3.33333E-6 -1.48148E-6 L -0.93438 -1.48148E-6 " pathEditMode="relative" rAng="0" ptsTypes="AA">
                                      <p:cBhvr>
                                        <p:cTn id="54" dur="1000" fill="hold"/>
                                        <p:tgtEl>
                                          <p:spTgt spid="21"/>
                                        </p:tgtEl>
                                        <p:attrNameLst>
                                          <p:attrName>ppt_x</p:attrName>
                                          <p:attrName>ppt_y</p:attrName>
                                        </p:attrNameLst>
                                      </p:cBhvr>
                                      <p:rCtr x="-46719" y="0"/>
                                    </p:animMotion>
                                  </p:childTnLst>
                                </p:cTn>
                              </p:par>
                              <p:par>
                                <p:cTn id="55" presetID="35" presetClass="path" presetSubtype="0" accel="50000" decel="50000" fill="hold" nodeType="withEffect">
                                  <p:stCondLst>
                                    <p:cond delay="0"/>
                                  </p:stCondLst>
                                  <p:childTnLst>
                                    <p:animMotion origin="layout" path="M 3.33333E-6 1.48148E-6 L -0.93334 1.48148E-6 " pathEditMode="relative" rAng="0" ptsTypes="AA">
                                      <p:cBhvr>
                                        <p:cTn id="56" dur="1000" fill="hold"/>
                                        <p:tgtEl>
                                          <p:spTgt spid="22"/>
                                        </p:tgtEl>
                                        <p:attrNameLst>
                                          <p:attrName>ppt_x</p:attrName>
                                          <p:attrName>ppt_y</p:attrName>
                                        </p:attrNameLst>
                                      </p:cBhvr>
                                      <p:rCtr x="-46667" y="0"/>
                                    </p:animMotion>
                                  </p:childTnLst>
                                </p:cTn>
                              </p:par>
                              <p:par>
                                <p:cTn id="57" presetID="35" presetClass="path" presetSubtype="0" accel="50000" decel="50000" fill="hold" nodeType="withEffect">
                                  <p:stCondLst>
                                    <p:cond delay="0"/>
                                  </p:stCondLst>
                                  <p:childTnLst>
                                    <p:animMotion origin="layout" path="M 3.33333E-6 1.85185E-6 L -0.93125 1.85185E-6 " pathEditMode="relative" rAng="0" ptsTypes="AA">
                                      <p:cBhvr>
                                        <p:cTn id="58" dur="1000" fill="hold"/>
                                        <p:tgtEl>
                                          <p:spTgt spid="25"/>
                                        </p:tgtEl>
                                        <p:attrNameLst>
                                          <p:attrName>ppt_x</p:attrName>
                                          <p:attrName>ppt_y</p:attrName>
                                        </p:attrNameLst>
                                      </p:cBhvr>
                                      <p:rCtr x="-46562" y="0"/>
                                    </p:animMotion>
                                  </p:childTnLst>
                                </p:cTn>
                              </p:par>
                              <p:par>
                                <p:cTn id="59" presetID="3" presetClass="emph" presetSubtype="2" fill="hold" grpId="1" nodeType="withEffect">
                                  <p:stCondLst>
                                    <p:cond delay="0"/>
                                  </p:stCondLst>
                                  <p:childTnLst>
                                    <p:animClr clrSpc="rgb" dir="cw">
                                      <p:cBhvr override="childStyle">
                                        <p:cTn id="60" dur="1000" fill="hold"/>
                                        <p:tgtEl>
                                          <p:spTgt spid="9"/>
                                        </p:tgtEl>
                                        <p:attrNameLst>
                                          <p:attrName>style.color</p:attrName>
                                        </p:attrNameLst>
                                      </p:cBhvr>
                                      <p:to>
                                        <a:srgbClr val="FFFFFF"/>
                                      </p:to>
                                    </p:animClr>
                                  </p:childTnLst>
                                </p:cTn>
                              </p:par>
                              <p:par>
                                <p:cTn id="61" presetID="3" presetClass="emph" presetSubtype="2" fill="hold" grpId="1" nodeType="withEffect">
                                  <p:stCondLst>
                                    <p:cond delay="0"/>
                                  </p:stCondLst>
                                  <p:childTnLst>
                                    <p:animClr clrSpc="rgb" dir="cw">
                                      <p:cBhvr override="childStyle">
                                        <p:cTn id="62" dur="1000" fill="hold"/>
                                        <p:tgtEl>
                                          <p:spTgt spid="8"/>
                                        </p:tgtEl>
                                        <p:attrNameLst>
                                          <p:attrName>style.color</p:attrName>
                                        </p:attrNameLst>
                                      </p:cBhvr>
                                      <p:to>
                                        <a:srgbClr val="C5CAE9"/>
                                      </p:to>
                                    </p:animClr>
                                  </p:childTnLst>
                                </p:cTn>
                              </p:par>
                              <p:par>
                                <p:cTn id="63" presetID="35" presetClass="path" presetSubtype="0" accel="50000" decel="50000" fill="hold" nodeType="withEffect">
                                  <p:stCondLst>
                                    <p:cond delay="0"/>
                                  </p:stCondLst>
                                  <p:childTnLst>
                                    <p:animMotion origin="layout" path="M -3.33333E-6 -3.7037E-6 L -0.92291 -0.00069 " pathEditMode="relative" rAng="0" ptsTypes="AA">
                                      <p:cBhvr>
                                        <p:cTn id="64" dur="1000" fill="hold"/>
                                        <p:tgtEl>
                                          <p:spTgt spid="34"/>
                                        </p:tgtEl>
                                        <p:attrNameLst>
                                          <p:attrName>ppt_x</p:attrName>
                                          <p:attrName>ppt_y</p:attrName>
                                        </p:attrNameLst>
                                      </p:cBhvr>
                                      <p:rCtr x="-46146" y="-46"/>
                                    </p:animMotion>
                                  </p:childTnLst>
                                </p:cTn>
                              </p:par>
                              <p:par>
                                <p:cTn id="65" presetID="35" presetClass="path" presetSubtype="0" accel="50000" decel="50000" fill="hold" nodeType="withEffect">
                                  <p:stCondLst>
                                    <p:cond delay="0"/>
                                  </p:stCondLst>
                                  <p:childTnLst>
                                    <p:animMotion origin="layout" path="M -3.33333E-6 -1.85185E-6 L -0.92291 -0.00069 " pathEditMode="relative" rAng="0" ptsTypes="AA">
                                      <p:cBhvr>
                                        <p:cTn id="66" dur="1000" fill="hold"/>
                                        <p:tgtEl>
                                          <p:spTgt spid="37"/>
                                        </p:tgtEl>
                                        <p:attrNameLst>
                                          <p:attrName>ppt_x</p:attrName>
                                          <p:attrName>ppt_y</p:attrName>
                                        </p:attrNameLst>
                                      </p:cBhvr>
                                      <p:rCtr x="-46146" y="-46"/>
                                    </p:animMotion>
                                  </p:childTnLst>
                                </p:cTn>
                              </p:par>
                              <p:par>
                                <p:cTn id="67" presetID="35" presetClass="path" presetSubtype="0" accel="50000" decel="50000" fill="hold" nodeType="withEffect">
                                  <p:stCondLst>
                                    <p:cond delay="0"/>
                                  </p:stCondLst>
                                  <p:childTnLst>
                                    <p:animMotion origin="layout" path="M -3.33333E-6 -1.48148E-6 L -0.92291 -0.00069 " pathEditMode="relative" rAng="0" ptsTypes="AA">
                                      <p:cBhvr>
                                        <p:cTn id="68" dur="1000" fill="hold"/>
                                        <p:tgtEl>
                                          <p:spTgt spid="46"/>
                                        </p:tgtEl>
                                        <p:attrNameLst>
                                          <p:attrName>ppt_x</p:attrName>
                                          <p:attrName>ppt_y</p:attrName>
                                        </p:attrNameLst>
                                      </p:cBhvr>
                                      <p:rCtr x="-46146" y="-46"/>
                                    </p:animMotion>
                                  </p:childTnLst>
                                </p:cTn>
                              </p:par>
                              <p:par>
                                <p:cTn id="69" presetID="35" presetClass="path" presetSubtype="0" accel="50000" decel="50000" fill="hold" nodeType="withEffect">
                                  <p:stCondLst>
                                    <p:cond delay="0"/>
                                  </p:stCondLst>
                                  <p:childTnLst>
                                    <p:animMotion origin="layout" path="M -3.33333E-6 4.07407E-6 L -0.92291 -0.0007 " pathEditMode="relative" rAng="0" ptsTypes="AA">
                                      <p:cBhvr>
                                        <p:cTn id="70" dur="1000" fill="hold"/>
                                        <p:tgtEl>
                                          <p:spTgt spid="40"/>
                                        </p:tgtEl>
                                        <p:attrNameLst>
                                          <p:attrName>ppt_x</p:attrName>
                                          <p:attrName>ppt_y</p:attrName>
                                        </p:attrNameLst>
                                      </p:cBhvr>
                                      <p:rCtr x="-46146" y="-46"/>
                                    </p:animMotion>
                                  </p:childTnLst>
                                </p:cTn>
                              </p:par>
                              <p:par>
                                <p:cTn id="71" presetID="35" presetClass="path" presetSubtype="0" accel="50000" decel="50000" fill="hold" nodeType="withEffect">
                                  <p:stCondLst>
                                    <p:cond delay="0"/>
                                  </p:stCondLst>
                                  <p:childTnLst>
                                    <p:animMotion origin="layout" path="M -3.33333E-6 1.11111E-6 L -0.92291 -0.0007 " pathEditMode="relative" rAng="0" ptsTypes="AA">
                                      <p:cBhvr>
                                        <p:cTn id="72" dur="1000" fill="hold"/>
                                        <p:tgtEl>
                                          <p:spTgt spid="66"/>
                                        </p:tgtEl>
                                        <p:attrNameLst>
                                          <p:attrName>ppt_x</p:attrName>
                                          <p:attrName>ppt_y</p:attrName>
                                        </p:attrNameLst>
                                      </p:cBhvr>
                                      <p:rCtr x="-46146" y="-46"/>
                                    </p:animMotion>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nodeType="clickEffect">
                                  <p:stCondLst>
                                    <p:cond delay="0"/>
                                  </p:stCondLst>
                                  <p:childTnLst>
                                    <p:animMotion origin="layout" path="M 0.00261 -0.72385 L -0.92292 -0.72268 " pathEditMode="relative" rAng="0" ptsTypes="AA">
                                      <p:cBhvr>
                                        <p:cTn id="76" dur="1000" fill="hold"/>
                                        <p:tgtEl>
                                          <p:spTgt spid="43"/>
                                        </p:tgtEl>
                                        <p:attrNameLst>
                                          <p:attrName>ppt_x</p:attrName>
                                          <p:attrName>ppt_y</p:attrName>
                                        </p:attrNameLst>
                                      </p:cBhvr>
                                      <p:rCtr x="-46172" y="-301"/>
                                    </p:animMotion>
                                  </p:childTnLst>
                                </p:cTn>
                              </p:par>
                              <p:par>
                                <p:cTn id="77" presetID="3" presetClass="emph" presetSubtype="2" fill="hold" grpId="2" nodeType="withEffect">
                                  <p:stCondLst>
                                    <p:cond delay="0"/>
                                  </p:stCondLst>
                                  <p:childTnLst>
                                    <p:animClr clrSpc="rgb" dir="cw">
                                      <p:cBhvr override="childStyle">
                                        <p:cTn id="78" dur="1000" fill="hold"/>
                                        <p:tgtEl>
                                          <p:spTgt spid="9"/>
                                        </p:tgtEl>
                                        <p:attrNameLst>
                                          <p:attrName>style.color</p:attrName>
                                        </p:attrNameLst>
                                      </p:cBhvr>
                                      <p:to>
                                        <a:srgbClr val="C5CAE9"/>
                                      </p:to>
                                    </p:animClr>
                                  </p:childTnLst>
                                </p:cTn>
                              </p:par>
                              <p:par>
                                <p:cTn id="79" presetID="3" presetClass="emph" presetSubtype="2" fill="hold" grpId="1" nodeType="withEffect">
                                  <p:stCondLst>
                                    <p:cond delay="0"/>
                                  </p:stCondLst>
                                  <p:childTnLst>
                                    <p:animClr clrSpc="rgb" dir="cw">
                                      <p:cBhvr override="childStyle">
                                        <p:cTn id="80" dur="1000" fill="hold"/>
                                        <p:tgtEl>
                                          <p:spTgt spid="10"/>
                                        </p:tgtEl>
                                        <p:attrNameLst>
                                          <p:attrName>style.color</p:attrName>
                                        </p:attrNameLst>
                                      </p:cBhvr>
                                      <p:to>
                                        <a:srgbClr val="FFFFFF"/>
                                      </p:to>
                                    </p:animClr>
                                  </p:childTnLst>
                                </p:cTn>
                              </p:par>
                              <p:par>
                                <p:cTn id="81" presetID="63" presetClass="path" presetSubtype="0" accel="50000" decel="50000" fill="hold" nodeType="withEffect">
                                  <p:stCondLst>
                                    <p:cond delay="0"/>
                                  </p:stCondLst>
                                  <p:childTnLst>
                                    <p:animMotion origin="layout" path="M 0.1901 1.48148E-6 L 0.3694 1.48148E-6 " pathEditMode="relative" rAng="0" ptsTypes="AA">
                                      <p:cBhvr>
                                        <p:cTn id="82" dur="1000" fill="hold"/>
                                        <p:tgtEl>
                                          <p:spTgt spid="12"/>
                                        </p:tgtEl>
                                        <p:attrNameLst>
                                          <p:attrName>ppt_x</p:attrName>
                                          <p:attrName>ppt_y</p:attrName>
                                        </p:attrNameLst>
                                      </p:cBhvr>
                                      <p:rCtr x="9219" y="0"/>
                                    </p:animMotion>
                                  </p:childTnLst>
                                </p:cTn>
                              </p:par>
                              <p:par>
                                <p:cTn id="83" presetID="35" presetClass="path" presetSubtype="0" accel="50000" decel="50000" fill="hold" nodeType="withEffect">
                                  <p:stCondLst>
                                    <p:cond delay="0"/>
                                  </p:stCondLst>
                                  <p:childTnLst>
                                    <p:animMotion origin="layout" path="M -0.92291 -0.00069 L -1.85364 -3.7037E-6 " pathEditMode="relative" rAng="0" ptsTypes="AA">
                                      <p:cBhvr>
                                        <p:cTn id="84" dur="1000" fill="hold"/>
                                        <p:tgtEl>
                                          <p:spTgt spid="34"/>
                                        </p:tgtEl>
                                        <p:attrNameLst>
                                          <p:attrName>ppt_x</p:attrName>
                                          <p:attrName>ppt_y</p:attrName>
                                        </p:attrNameLst>
                                      </p:cBhvr>
                                      <p:rCtr x="-46536" y="23"/>
                                    </p:animMotion>
                                  </p:childTnLst>
                                </p:cTn>
                              </p:par>
                              <p:par>
                                <p:cTn id="85" presetID="35" presetClass="path" presetSubtype="0" accel="50000" decel="50000" fill="hold" nodeType="withEffect">
                                  <p:stCondLst>
                                    <p:cond delay="0"/>
                                  </p:stCondLst>
                                  <p:childTnLst>
                                    <p:animMotion origin="layout" path="M -0.92291 -0.00069 L -1.85677 -0.00069 " pathEditMode="relative" rAng="0" ptsTypes="AA">
                                      <p:cBhvr>
                                        <p:cTn id="86" dur="1000" fill="hold"/>
                                        <p:tgtEl>
                                          <p:spTgt spid="37"/>
                                        </p:tgtEl>
                                        <p:attrNameLst>
                                          <p:attrName>ppt_x</p:attrName>
                                          <p:attrName>ppt_y</p:attrName>
                                        </p:attrNameLst>
                                      </p:cBhvr>
                                      <p:rCtr x="-46693" y="0"/>
                                    </p:animMotion>
                                  </p:childTnLst>
                                </p:cTn>
                              </p:par>
                              <p:par>
                                <p:cTn id="87" presetID="35" presetClass="path" presetSubtype="0" accel="50000" decel="50000" fill="hold" nodeType="withEffect">
                                  <p:stCondLst>
                                    <p:cond delay="0"/>
                                  </p:stCondLst>
                                  <p:childTnLst>
                                    <p:animMotion origin="layout" path="M -0.92291 -0.00069 L -1.85677 -0.00069 " pathEditMode="relative" rAng="0" ptsTypes="AA">
                                      <p:cBhvr>
                                        <p:cTn id="88" dur="1000" fill="hold"/>
                                        <p:tgtEl>
                                          <p:spTgt spid="46"/>
                                        </p:tgtEl>
                                        <p:attrNameLst>
                                          <p:attrName>ppt_x</p:attrName>
                                          <p:attrName>ppt_y</p:attrName>
                                        </p:attrNameLst>
                                      </p:cBhvr>
                                      <p:rCtr x="-46693" y="0"/>
                                    </p:animMotion>
                                  </p:childTnLst>
                                </p:cTn>
                              </p:par>
                              <p:par>
                                <p:cTn id="89" presetID="35" presetClass="path" presetSubtype="0" accel="50000" decel="50000" fill="hold" nodeType="withEffect">
                                  <p:stCondLst>
                                    <p:cond delay="0"/>
                                  </p:stCondLst>
                                  <p:childTnLst>
                                    <p:animMotion origin="layout" path="M -0.92291 -0.0007 L -1.85677 -0.0007 " pathEditMode="relative" rAng="0" ptsTypes="AA">
                                      <p:cBhvr>
                                        <p:cTn id="90" dur="1000" fill="hold"/>
                                        <p:tgtEl>
                                          <p:spTgt spid="40"/>
                                        </p:tgtEl>
                                        <p:attrNameLst>
                                          <p:attrName>ppt_x</p:attrName>
                                          <p:attrName>ppt_y</p:attrName>
                                        </p:attrNameLst>
                                      </p:cBhvr>
                                      <p:rCtr x="-46693" y="0"/>
                                    </p:animMotion>
                                  </p:childTnLst>
                                </p:cTn>
                              </p:par>
                              <p:par>
                                <p:cTn id="91" presetID="35" presetClass="path" presetSubtype="0" accel="50000" decel="50000" fill="hold" nodeType="withEffect">
                                  <p:stCondLst>
                                    <p:cond delay="0"/>
                                  </p:stCondLst>
                                  <p:childTnLst>
                                    <p:animMotion origin="layout" path="M -0.92291 -0.0007 L -1.85677 -0.0007 " pathEditMode="relative" rAng="0" ptsTypes="AA">
                                      <p:cBhvr>
                                        <p:cTn id="92" dur="1000" fill="hold"/>
                                        <p:tgtEl>
                                          <p:spTgt spid="66"/>
                                        </p:tgtEl>
                                        <p:attrNameLst>
                                          <p:attrName>ppt_x</p:attrName>
                                          <p:attrName>ppt_y</p:attrName>
                                        </p:attrNameLst>
                                      </p:cBhvr>
                                      <p:rCtr x="-46693" y="0"/>
                                    </p:animMotion>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500" fill="hold"/>
                                        <p:tgtEl>
                                          <p:spTgt spid="50"/>
                                        </p:tgtEl>
                                        <p:attrNameLst>
                                          <p:attrName>ppt_w</p:attrName>
                                        </p:attrNameLst>
                                      </p:cBhvr>
                                      <p:tavLst>
                                        <p:tav tm="0">
                                          <p:val>
                                            <p:fltVal val="0"/>
                                          </p:val>
                                        </p:tav>
                                        <p:tav tm="100000">
                                          <p:val>
                                            <p:strVal val="#ppt_w"/>
                                          </p:val>
                                        </p:tav>
                                      </p:tavLst>
                                    </p:anim>
                                    <p:anim calcmode="lin" valueType="num">
                                      <p:cBhvr>
                                        <p:cTn id="98" dur="500" fill="hold"/>
                                        <p:tgtEl>
                                          <p:spTgt spid="50"/>
                                        </p:tgtEl>
                                        <p:attrNameLst>
                                          <p:attrName>ppt_h</p:attrName>
                                        </p:attrNameLst>
                                      </p:cBhvr>
                                      <p:tavLst>
                                        <p:tav tm="0">
                                          <p:val>
                                            <p:fltVal val="0"/>
                                          </p:val>
                                        </p:tav>
                                        <p:tav tm="100000">
                                          <p:val>
                                            <p:strVal val="#ppt_h"/>
                                          </p:val>
                                        </p:tav>
                                      </p:tavLst>
                                    </p:anim>
                                    <p:anim calcmode="lin" valueType="num">
                                      <p:cBhvr>
                                        <p:cTn id="99" dur="500" fill="hold"/>
                                        <p:tgtEl>
                                          <p:spTgt spid="50"/>
                                        </p:tgtEl>
                                        <p:attrNameLst>
                                          <p:attrName>style.rotation</p:attrName>
                                        </p:attrNameLst>
                                      </p:cBhvr>
                                      <p:tavLst>
                                        <p:tav tm="0">
                                          <p:val>
                                            <p:fltVal val="90"/>
                                          </p:val>
                                        </p:tav>
                                        <p:tav tm="100000">
                                          <p:val>
                                            <p:fltVal val="0"/>
                                          </p:val>
                                        </p:tav>
                                      </p:tavLst>
                                    </p:anim>
                                    <p:animEffect transition="in" filter="fade">
                                      <p:cBhvr>
                                        <p:cTn id="100" dur="500"/>
                                        <p:tgtEl>
                                          <p:spTgt spid="50"/>
                                        </p:tgtEl>
                                      </p:cBhvr>
                                    </p:animEffect>
                                  </p:childTnLst>
                                </p:cTn>
                              </p:par>
                              <p:par>
                                <p:cTn id="101" presetID="6" presetClass="emph" presetSubtype="0" fill="hold" grpId="1" nodeType="withEffect">
                                  <p:stCondLst>
                                    <p:cond delay="0"/>
                                  </p:stCondLst>
                                  <p:childTnLst>
                                    <p:animScale>
                                      <p:cBhvr>
                                        <p:cTn id="102" dur="500" fill="hold"/>
                                        <p:tgtEl>
                                          <p:spTgt spid="50"/>
                                        </p:tgtEl>
                                      </p:cBhvr>
                                      <p:by x="3000000" y="3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P spid="9" grpId="2"/>
      <p:bldP spid="10" grpId="0"/>
      <p:bldP spid="10" grpId="1"/>
      <p:bldP spid="54" grpId="0"/>
      <p:bldP spid="53" grpId="0"/>
      <p:bldP spid="50" grpId="0" animBg="1"/>
      <p:bldP spid="5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Quá</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trình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a:t>
            </a:r>
            <a:r>
              <a:rPr lang="en-US" dirty="0" err="1">
                <a:solidFill>
                  <a:schemeClr val="bg1"/>
                </a:solidFill>
                <a:latin typeface="Roboto" panose="02000000000000000000" pitchFamily="2" charset="0"/>
                <a:ea typeface="Roboto" panose="02000000000000000000" pitchFamily="2" charset="0"/>
              </a:rPr>
              <a:t>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12</a:t>
            </a:fld>
            <a:endParaRPr lang="en-US"/>
          </a:p>
        </p:txBody>
      </p:sp>
    </p:spTree>
    <p:extLst>
      <p:ext uri="{BB962C8B-B14F-4D97-AF65-F5344CB8AC3E}">
        <p14:creationId xmlns:p14="http://schemas.microsoft.com/office/powerpoint/2010/main" val="4162736544"/>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13</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trình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hiện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17" name="Rectangle: Rounded Corners 16"/>
          <p:cNvSpPr/>
          <p:nvPr/>
        </p:nvSpPr>
        <p:spPr>
          <a:xfrm>
            <a:off x="355168" y="3516047"/>
            <a:ext cx="11145435" cy="230429"/>
          </a:xfrm>
          <a:prstGeom prst="roundRect">
            <a:avLst/>
          </a:prstGeom>
          <a:no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Rectangle: Rounded Corners 32"/>
          <p:cNvSpPr/>
          <p:nvPr/>
        </p:nvSpPr>
        <p:spPr>
          <a:xfrm>
            <a:off x="355167" y="3509614"/>
            <a:ext cx="11145435" cy="230429"/>
          </a:xfrm>
          <a:prstGeom prst="roundRect">
            <a:avLst/>
          </a:prstGeom>
          <a:solidFill>
            <a:schemeClr val="accent5"/>
          </a:solidFill>
          <a:ln w="28575">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34" name="content 89"/>
          <p:cNvGrpSpPr/>
          <p:nvPr/>
        </p:nvGrpSpPr>
        <p:grpSpPr>
          <a:xfrm>
            <a:off x="5389881" y="3905780"/>
            <a:ext cx="1728320" cy="1911130"/>
            <a:chOff x="785163" y="838337"/>
            <a:chExt cx="1728320" cy="1911130"/>
          </a:xfrm>
        </p:grpSpPr>
        <p:sp>
          <p:nvSpPr>
            <p:cNvPr id="35" name="TextBox 34"/>
            <p:cNvSpPr txBox="1"/>
            <p:nvPr/>
          </p:nvSpPr>
          <p:spPr>
            <a:xfrm>
              <a:off x="826803" y="838337"/>
              <a:ext cx="1686680" cy="369332"/>
            </a:xfrm>
            <a:prstGeom prst="rect">
              <a:avLst/>
            </a:prstGeom>
            <a:noFill/>
          </p:spPr>
          <p:txBody>
            <a:bodyPr wrap="none" rtlCol="0">
              <a:spAutoFit/>
            </a:bodyPr>
            <a:lstStyle/>
            <a:p>
              <a:r>
                <a:rPr lang="en-US" dirty="0" err="1">
                  <a:solidFill>
                    <a:schemeClr val="bg1">
                      <a:lumMod val="50000"/>
                    </a:schemeClr>
                  </a:solidFill>
                  <a:latin typeface="Raleway" panose="020B0503030101060003" pitchFamily="34" charset="0"/>
                </a:rPr>
                <a:t>Tách</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biệt</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Utils</a:t>
              </a:r>
              <a:endParaRPr lang="en-US" dirty="0">
                <a:solidFill>
                  <a:schemeClr val="bg1">
                    <a:lumMod val="50000"/>
                  </a:schemeClr>
                </a:solidFill>
                <a:latin typeface="Raleway" panose="020B0503030101060003" pitchFamily="34" charset="0"/>
              </a:endParaRPr>
            </a:p>
          </p:txBody>
        </p:sp>
        <p:sp>
          <p:nvSpPr>
            <p:cNvPr id="36"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952249" y="3357718"/>
            <a:ext cx="573437" cy="588935"/>
            <a:chOff x="3130658" y="2774197"/>
            <a:chExt cx="573437" cy="588935"/>
          </a:xfrm>
        </p:grpSpPr>
        <p:sp>
          <p:nvSpPr>
            <p:cNvPr id="42" name="Flowchart: Connector 41"/>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accent1"/>
                </a:solidFill>
              </a:endParaRPr>
            </a:p>
          </p:txBody>
        </p:sp>
      </p:grpSp>
      <p:grpSp>
        <p:nvGrpSpPr>
          <p:cNvPr id="45" name="Group 44"/>
          <p:cNvGrpSpPr/>
          <p:nvPr/>
        </p:nvGrpSpPr>
        <p:grpSpPr>
          <a:xfrm>
            <a:off x="1878344" y="3336116"/>
            <a:ext cx="573437" cy="588935"/>
            <a:chOff x="3130658" y="2774197"/>
            <a:chExt cx="573437" cy="588935"/>
          </a:xfrm>
        </p:grpSpPr>
        <p:sp>
          <p:nvSpPr>
            <p:cNvPr id="46" name="Flowchart: Connector 45"/>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48" name="Group 47"/>
          <p:cNvGrpSpPr/>
          <p:nvPr/>
        </p:nvGrpSpPr>
        <p:grpSpPr>
          <a:xfrm>
            <a:off x="3078569" y="3350119"/>
            <a:ext cx="573437" cy="588935"/>
            <a:chOff x="3130658" y="2774197"/>
            <a:chExt cx="573437" cy="588935"/>
          </a:xfrm>
        </p:grpSpPr>
        <p:sp>
          <p:nvSpPr>
            <p:cNvPr id="49" name="Flowchart: Connector 48"/>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54" name="content 89"/>
          <p:cNvGrpSpPr/>
          <p:nvPr/>
        </p:nvGrpSpPr>
        <p:grpSpPr>
          <a:xfrm>
            <a:off x="2134000" y="993856"/>
            <a:ext cx="1896635" cy="1911130"/>
            <a:chOff x="785163" y="838337"/>
            <a:chExt cx="1896635" cy="1911130"/>
          </a:xfrm>
        </p:grpSpPr>
        <p:sp>
          <p:nvSpPr>
            <p:cNvPr id="55" name="TextBox 54"/>
            <p:cNvSpPr txBox="1"/>
            <p:nvPr/>
          </p:nvSpPr>
          <p:spPr>
            <a:xfrm>
              <a:off x="826803" y="838337"/>
              <a:ext cx="1854995" cy="923330"/>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Group Bar Chart</a:t>
              </a:r>
            </a:p>
            <a:p>
              <a:r>
                <a:rPr lang="en-US" dirty="0">
                  <a:solidFill>
                    <a:schemeClr val="bg1">
                      <a:lumMod val="50000"/>
                    </a:schemeClr>
                  </a:solidFill>
                  <a:latin typeface="Raleway" panose="020B0503030101060003" pitchFamily="34" charset="0"/>
                </a:rPr>
                <a:t>Multi-line Chart</a:t>
              </a:r>
            </a:p>
            <a:p>
              <a:r>
                <a:rPr lang="en-US" dirty="0" err="1">
                  <a:solidFill>
                    <a:schemeClr val="bg1">
                      <a:lumMod val="50000"/>
                    </a:schemeClr>
                  </a:solidFill>
                  <a:latin typeface="Raleway" panose="020B0503030101060003" pitchFamily="34" charset="0"/>
                </a:rPr>
                <a:t>Webpack</a:t>
              </a:r>
              <a:r>
                <a:rPr lang="en-US" dirty="0">
                  <a:solidFill>
                    <a:schemeClr val="bg1">
                      <a:lumMod val="50000"/>
                    </a:schemeClr>
                  </a:solidFill>
                  <a:latin typeface="Raleway" panose="020B0503030101060003" pitchFamily="34" charset="0"/>
                </a:rPr>
                <a:t>-Grunt</a:t>
              </a:r>
            </a:p>
          </p:txBody>
        </p:sp>
        <p:sp>
          <p:nvSpPr>
            <p:cNvPr id="56"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171821" y="3324438"/>
            <a:ext cx="573437" cy="588935"/>
            <a:chOff x="3130658" y="2774197"/>
            <a:chExt cx="573437" cy="588935"/>
          </a:xfrm>
        </p:grpSpPr>
        <p:sp>
          <p:nvSpPr>
            <p:cNvPr id="58" name="Flowchart: Connector 57"/>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p:cNvGrpSpPr/>
          <p:nvPr/>
        </p:nvGrpSpPr>
        <p:grpSpPr>
          <a:xfrm>
            <a:off x="6317038" y="3338838"/>
            <a:ext cx="573437" cy="588935"/>
            <a:chOff x="3130658" y="2774197"/>
            <a:chExt cx="573437" cy="588935"/>
          </a:xfrm>
        </p:grpSpPr>
        <p:sp>
          <p:nvSpPr>
            <p:cNvPr id="61" name="Flowchart: Connector 60"/>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p:cNvGrpSpPr/>
          <p:nvPr/>
        </p:nvGrpSpPr>
        <p:grpSpPr>
          <a:xfrm>
            <a:off x="7408385" y="3338838"/>
            <a:ext cx="573437" cy="588935"/>
            <a:chOff x="3130658" y="2774197"/>
            <a:chExt cx="573437" cy="588935"/>
          </a:xfrm>
        </p:grpSpPr>
        <p:sp>
          <p:nvSpPr>
            <p:cNvPr id="64" name="Flowchart: Connector 63"/>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8477858" y="3314025"/>
            <a:ext cx="573437" cy="588935"/>
            <a:chOff x="3130658" y="2774197"/>
            <a:chExt cx="573437" cy="588935"/>
          </a:xfrm>
        </p:grpSpPr>
        <p:sp>
          <p:nvSpPr>
            <p:cNvPr id="67" name="Flowchart: Connector 66"/>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9895884" y="3286011"/>
            <a:ext cx="573437" cy="588935"/>
            <a:chOff x="3130658" y="2774197"/>
            <a:chExt cx="573437" cy="588935"/>
          </a:xfrm>
        </p:grpSpPr>
        <p:sp>
          <p:nvSpPr>
            <p:cNvPr id="70" name="Flowchart: Connector 69"/>
            <p:cNvSpPr/>
            <p:nvPr/>
          </p:nvSpPr>
          <p:spPr>
            <a:xfrm>
              <a:off x="3130658" y="2774197"/>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3307596" y="2959092"/>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 name="content 89"/>
          <p:cNvGrpSpPr/>
          <p:nvPr/>
        </p:nvGrpSpPr>
        <p:grpSpPr>
          <a:xfrm>
            <a:off x="4370986" y="1018308"/>
            <a:ext cx="1471840" cy="1911130"/>
            <a:chOff x="785163" y="838337"/>
            <a:chExt cx="1471840" cy="1911130"/>
          </a:xfrm>
        </p:grpSpPr>
        <p:sp>
          <p:nvSpPr>
            <p:cNvPr id="73" name="TextBox 72"/>
            <p:cNvSpPr txBox="1"/>
            <p:nvPr/>
          </p:nvSpPr>
          <p:spPr>
            <a:xfrm>
              <a:off x="826803" y="838337"/>
              <a:ext cx="1430200" cy="1200329"/>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Pie Chart</a:t>
              </a:r>
            </a:p>
            <a:p>
              <a:r>
                <a:rPr lang="en-US" dirty="0">
                  <a:solidFill>
                    <a:schemeClr val="bg1">
                      <a:lumMod val="50000"/>
                    </a:schemeClr>
                  </a:solidFill>
                  <a:latin typeface="Raleway" panose="020B0503030101060003" pitchFamily="34" charset="0"/>
                </a:rPr>
                <a:t>Donut Chart</a:t>
              </a:r>
            </a:p>
            <a:p>
              <a:r>
                <a:rPr lang="en-US" dirty="0">
                  <a:solidFill>
                    <a:schemeClr val="bg1">
                      <a:lumMod val="50000"/>
                    </a:schemeClr>
                  </a:solidFill>
                  <a:latin typeface="Raleway" panose="020B0503030101060003" pitchFamily="34" charset="0"/>
                </a:rPr>
                <a:t>Timeline</a:t>
              </a:r>
            </a:p>
            <a:p>
              <a:r>
                <a:rPr lang="en-US" dirty="0">
                  <a:solidFill>
                    <a:schemeClr val="bg1">
                      <a:lumMod val="50000"/>
                    </a:schemeClr>
                  </a:solidFill>
                  <a:latin typeface="Raleway" panose="020B0503030101060003" pitchFamily="34" charset="0"/>
                </a:rPr>
                <a:t>Map</a:t>
              </a:r>
            </a:p>
          </p:txBody>
        </p:sp>
        <p:sp>
          <p:nvSpPr>
            <p:cNvPr id="74"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content 89"/>
          <p:cNvGrpSpPr/>
          <p:nvPr/>
        </p:nvGrpSpPr>
        <p:grpSpPr>
          <a:xfrm>
            <a:off x="3291462" y="3928099"/>
            <a:ext cx="1580908" cy="1911130"/>
            <a:chOff x="785163" y="838337"/>
            <a:chExt cx="1580908" cy="1911130"/>
          </a:xfrm>
        </p:grpSpPr>
        <p:sp>
          <p:nvSpPr>
            <p:cNvPr id="77" name="TextBox 76"/>
            <p:cNvSpPr txBox="1"/>
            <p:nvPr/>
          </p:nvSpPr>
          <p:spPr>
            <a:xfrm>
              <a:off x="826803" y="838337"/>
              <a:ext cx="1539268" cy="369332"/>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Data Adapter</a:t>
              </a:r>
            </a:p>
          </p:txBody>
        </p:sp>
        <p:sp>
          <p:nvSpPr>
            <p:cNvPr id="78"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content 89"/>
          <p:cNvGrpSpPr/>
          <p:nvPr/>
        </p:nvGrpSpPr>
        <p:grpSpPr>
          <a:xfrm>
            <a:off x="1193053" y="3958497"/>
            <a:ext cx="1298715" cy="1911130"/>
            <a:chOff x="785163" y="838337"/>
            <a:chExt cx="1298715" cy="1911130"/>
          </a:xfrm>
        </p:grpSpPr>
        <p:sp>
          <p:nvSpPr>
            <p:cNvPr id="80" name="TextBox 79"/>
            <p:cNvSpPr txBox="1"/>
            <p:nvPr/>
          </p:nvSpPr>
          <p:spPr>
            <a:xfrm>
              <a:off x="826803" y="838337"/>
              <a:ext cx="1257075" cy="646331"/>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Bar Chart</a:t>
              </a:r>
            </a:p>
            <a:p>
              <a:r>
                <a:rPr lang="en-US" dirty="0">
                  <a:solidFill>
                    <a:schemeClr val="bg1">
                      <a:lumMod val="50000"/>
                    </a:schemeClr>
                  </a:solidFill>
                  <a:latin typeface="Raleway" panose="020B0503030101060003" pitchFamily="34" charset="0"/>
                </a:rPr>
                <a:t>Line Chart</a:t>
              </a:r>
            </a:p>
          </p:txBody>
        </p:sp>
        <p:sp>
          <p:nvSpPr>
            <p:cNvPr id="81"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content 89"/>
          <p:cNvGrpSpPr/>
          <p:nvPr/>
        </p:nvGrpSpPr>
        <p:grpSpPr>
          <a:xfrm>
            <a:off x="7628954" y="3954267"/>
            <a:ext cx="1797249" cy="1911130"/>
            <a:chOff x="785163" y="838337"/>
            <a:chExt cx="1797249" cy="1911130"/>
          </a:xfrm>
        </p:grpSpPr>
        <p:sp>
          <p:nvSpPr>
            <p:cNvPr id="83" name="TextBox 82"/>
            <p:cNvSpPr txBox="1"/>
            <p:nvPr/>
          </p:nvSpPr>
          <p:spPr>
            <a:xfrm>
              <a:off x="826803" y="838337"/>
              <a:ext cx="1755609" cy="1200329"/>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Release v1.0.1</a:t>
              </a:r>
            </a:p>
            <a:p>
              <a:r>
                <a:rPr lang="en-US" dirty="0">
                  <a:solidFill>
                    <a:schemeClr val="bg1">
                      <a:lumMod val="50000"/>
                    </a:schemeClr>
                  </a:solidFill>
                  <a:latin typeface="Raleway" panose="020B0503030101060003" pitchFamily="34" charset="0"/>
                </a:rPr>
                <a:t>CI-CD</a:t>
              </a:r>
            </a:p>
            <a:p>
              <a:r>
                <a:rPr lang="en-US" dirty="0">
                  <a:solidFill>
                    <a:schemeClr val="bg1">
                      <a:lumMod val="50000"/>
                    </a:schemeClr>
                  </a:solidFill>
                  <a:latin typeface="Raleway" panose="020B0503030101060003" pitchFamily="34" charset="0"/>
                </a:rPr>
                <a:t>Documentation</a:t>
              </a:r>
            </a:p>
            <a:p>
              <a:r>
                <a:rPr lang="en-US" dirty="0">
                  <a:solidFill>
                    <a:schemeClr val="bg1">
                      <a:lumMod val="50000"/>
                    </a:schemeClr>
                  </a:solidFill>
                  <a:latin typeface="Raleway" panose="020B0503030101060003" pitchFamily="34" charset="0"/>
                </a:rPr>
                <a:t>Deployment</a:t>
              </a:r>
            </a:p>
          </p:txBody>
        </p:sp>
        <p:sp>
          <p:nvSpPr>
            <p:cNvPr id="84"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content 89"/>
          <p:cNvGrpSpPr/>
          <p:nvPr/>
        </p:nvGrpSpPr>
        <p:grpSpPr>
          <a:xfrm>
            <a:off x="10182602" y="3867353"/>
            <a:ext cx="1731783" cy="1911130"/>
            <a:chOff x="785163" y="838337"/>
            <a:chExt cx="1731783" cy="1911130"/>
          </a:xfrm>
        </p:grpSpPr>
        <p:sp>
          <p:nvSpPr>
            <p:cNvPr id="86" name="TextBox 85"/>
            <p:cNvSpPr txBox="1"/>
            <p:nvPr/>
          </p:nvSpPr>
          <p:spPr>
            <a:xfrm>
              <a:off x="826803" y="838337"/>
              <a:ext cx="1690143" cy="646331"/>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Unit Test</a:t>
              </a:r>
            </a:p>
            <a:p>
              <a:r>
                <a:rPr lang="en-US" dirty="0">
                  <a:solidFill>
                    <a:schemeClr val="bg1">
                      <a:lumMod val="50000"/>
                    </a:schemeClr>
                  </a:solidFill>
                  <a:latin typeface="Raleway" panose="020B0503030101060003" pitchFamily="34" charset="0"/>
                </a:rPr>
                <a:t>Release v1.3.0</a:t>
              </a:r>
            </a:p>
          </p:txBody>
        </p:sp>
        <p:sp>
          <p:nvSpPr>
            <p:cNvPr id="87"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content 89"/>
          <p:cNvGrpSpPr/>
          <p:nvPr/>
        </p:nvGrpSpPr>
        <p:grpSpPr>
          <a:xfrm>
            <a:off x="6582492" y="1018309"/>
            <a:ext cx="1713893" cy="1911130"/>
            <a:chOff x="785163" y="838337"/>
            <a:chExt cx="1713893" cy="1911130"/>
          </a:xfrm>
        </p:grpSpPr>
        <p:sp>
          <p:nvSpPr>
            <p:cNvPr id="89" name="TextBox 88"/>
            <p:cNvSpPr txBox="1"/>
            <p:nvPr/>
          </p:nvSpPr>
          <p:spPr>
            <a:xfrm>
              <a:off x="826803" y="838337"/>
              <a:ext cx="1672253" cy="369332"/>
            </a:xfrm>
            <a:prstGeom prst="rect">
              <a:avLst/>
            </a:prstGeom>
            <a:noFill/>
          </p:spPr>
          <p:txBody>
            <a:bodyPr wrap="none" rtlCol="0">
              <a:spAutoFit/>
            </a:bodyPr>
            <a:lstStyle/>
            <a:p>
              <a:r>
                <a:rPr lang="en-US" dirty="0">
                  <a:solidFill>
                    <a:schemeClr val="bg1">
                      <a:lumMod val="50000"/>
                    </a:schemeClr>
                  </a:solidFill>
                  <a:latin typeface="Raleway" panose="020B0503030101060003" pitchFamily="34" charset="0"/>
                </a:rPr>
                <a:t>Event Listener</a:t>
              </a:r>
            </a:p>
          </p:txBody>
        </p:sp>
        <p:sp>
          <p:nvSpPr>
            <p:cNvPr id="90"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content 89"/>
          <p:cNvGrpSpPr/>
          <p:nvPr/>
        </p:nvGrpSpPr>
        <p:grpSpPr>
          <a:xfrm>
            <a:off x="8725020" y="992490"/>
            <a:ext cx="2605162" cy="1911130"/>
            <a:chOff x="785163" y="838337"/>
            <a:chExt cx="2605162" cy="1911130"/>
          </a:xfrm>
        </p:grpSpPr>
        <p:sp>
          <p:nvSpPr>
            <p:cNvPr id="92" name="TextBox 91"/>
            <p:cNvSpPr txBox="1"/>
            <p:nvPr/>
          </p:nvSpPr>
          <p:spPr>
            <a:xfrm>
              <a:off x="826803" y="838337"/>
              <a:ext cx="2563522" cy="923330"/>
            </a:xfrm>
            <a:prstGeom prst="rect">
              <a:avLst/>
            </a:prstGeom>
            <a:noFill/>
          </p:spPr>
          <p:txBody>
            <a:bodyPr wrap="none" rtlCol="0">
              <a:spAutoFit/>
            </a:bodyPr>
            <a:lstStyle/>
            <a:p>
              <a:r>
                <a:rPr lang="en-US" dirty="0" err="1">
                  <a:solidFill>
                    <a:schemeClr val="bg1">
                      <a:lumMod val="50000"/>
                    </a:schemeClr>
                  </a:solidFill>
                  <a:latin typeface="Raleway" panose="020B0503030101060003" pitchFamily="34" charset="0"/>
                </a:rPr>
                <a:t>Tái</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cấu</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trúc</a:t>
              </a:r>
              <a:r>
                <a:rPr lang="en-US" dirty="0">
                  <a:solidFill>
                    <a:schemeClr val="bg1">
                      <a:lumMod val="50000"/>
                    </a:schemeClr>
                  </a:solidFill>
                  <a:latin typeface="Raleway" panose="020B0503030101060003" pitchFamily="34" charset="0"/>
                </a:rPr>
                <a:t> </a:t>
              </a:r>
              <a:r>
                <a:rPr lang="en-US" dirty="0" err="1">
                  <a:solidFill>
                    <a:schemeClr val="bg1">
                      <a:lumMod val="50000"/>
                    </a:schemeClr>
                  </a:solidFill>
                  <a:latin typeface="Raleway" panose="020B0503030101060003" pitchFamily="34" charset="0"/>
                </a:rPr>
                <a:t>các</a:t>
              </a:r>
              <a:r>
                <a:rPr lang="en-US" dirty="0">
                  <a:solidFill>
                    <a:schemeClr val="bg1">
                      <a:lumMod val="50000"/>
                    </a:schemeClr>
                  </a:solidFill>
                  <a:latin typeface="Raleway" panose="020B0503030101060003" pitchFamily="34" charset="0"/>
                </a:rPr>
                <a:t> option</a:t>
              </a:r>
            </a:p>
            <a:p>
              <a:r>
                <a:rPr lang="en-US" dirty="0" err="1">
                  <a:solidFill>
                    <a:schemeClr val="bg1">
                      <a:lumMod val="50000"/>
                    </a:schemeClr>
                  </a:solidFill>
                  <a:latin typeface="Raleway" panose="020B0503030101060003" pitchFamily="34" charset="0"/>
                </a:rPr>
                <a:t>setOption</a:t>
              </a:r>
              <a:endParaRPr lang="en-US" dirty="0">
                <a:solidFill>
                  <a:schemeClr val="bg1">
                    <a:lumMod val="50000"/>
                  </a:schemeClr>
                </a:solidFill>
                <a:latin typeface="Raleway" panose="020B0503030101060003" pitchFamily="34" charset="0"/>
              </a:endParaRPr>
            </a:p>
            <a:p>
              <a:r>
                <a:rPr lang="en-US" dirty="0" err="1">
                  <a:solidFill>
                    <a:schemeClr val="bg1">
                      <a:lumMod val="50000"/>
                    </a:schemeClr>
                  </a:solidFill>
                  <a:latin typeface="Raleway" panose="020B0503030101060003" pitchFamily="34" charset="0"/>
                </a:rPr>
                <a:t>updateData</a:t>
              </a:r>
              <a:endParaRPr lang="en-US" dirty="0">
                <a:solidFill>
                  <a:schemeClr val="bg1">
                    <a:lumMod val="50000"/>
                  </a:schemeClr>
                </a:solidFill>
                <a:latin typeface="Raleway" panose="020B0503030101060003" pitchFamily="34" charset="0"/>
              </a:endParaRPr>
            </a:p>
          </p:txBody>
        </p:sp>
        <p:sp>
          <p:nvSpPr>
            <p:cNvPr id="93" name="Rounded Rectangle 102"/>
            <p:cNvSpPr/>
            <p:nvPr/>
          </p:nvSpPr>
          <p:spPr>
            <a:xfrm>
              <a:off x="785163" y="920667"/>
              <a:ext cx="83281" cy="1828800"/>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4105259" y="3338838"/>
            <a:ext cx="573437" cy="588935"/>
            <a:chOff x="4105259" y="3338838"/>
            <a:chExt cx="573437" cy="588935"/>
          </a:xfrm>
        </p:grpSpPr>
        <p:sp>
          <p:nvSpPr>
            <p:cNvPr id="52" name="Flowchart: Connector 51"/>
            <p:cNvSpPr/>
            <p:nvPr/>
          </p:nvSpPr>
          <p:spPr>
            <a:xfrm>
              <a:off x="4105259" y="3338838"/>
              <a:ext cx="573437" cy="5889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p:cNvSpPr/>
            <p:nvPr/>
          </p:nvSpPr>
          <p:spPr>
            <a:xfrm>
              <a:off x="4284130" y="3509614"/>
              <a:ext cx="226018" cy="258665"/>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accent1"/>
                </a:solidFill>
              </a:endParaRPr>
            </a:p>
          </p:txBody>
        </p:sp>
      </p:grpSp>
      <p:sp>
        <p:nvSpPr>
          <p:cNvPr id="95" name="TextBox 94"/>
          <p:cNvSpPr txBox="1"/>
          <p:nvPr/>
        </p:nvSpPr>
        <p:spPr>
          <a:xfrm>
            <a:off x="1116904" y="2980992"/>
            <a:ext cx="282444"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3</a:t>
            </a:r>
          </a:p>
        </p:txBody>
      </p:sp>
      <p:sp>
        <p:nvSpPr>
          <p:cNvPr id="96" name="TextBox 95"/>
          <p:cNvSpPr txBox="1"/>
          <p:nvPr/>
        </p:nvSpPr>
        <p:spPr>
          <a:xfrm>
            <a:off x="2037430" y="2982129"/>
            <a:ext cx="282444"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5</a:t>
            </a:r>
          </a:p>
        </p:txBody>
      </p:sp>
      <p:sp>
        <p:nvSpPr>
          <p:cNvPr id="97" name="TextBox 96"/>
          <p:cNvSpPr txBox="1"/>
          <p:nvPr/>
        </p:nvSpPr>
        <p:spPr>
          <a:xfrm>
            <a:off x="3189134" y="3001340"/>
            <a:ext cx="282444"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8</a:t>
            </a:r>
          </a:p>
        </p:txBody>
      </p:sp>
      <p:sp>
        <p:nvSpPr>
          <p:cNvPr id="98" name="TextBox 97"/>
          <p:cNvSpPr txBox="1"/>
          <p:nvPr/>
        </p:nvSpPr>
        <p:spPr>
          <a:xfrm>
            <a:off x="4216359" y="3013371"/>
            <a:ext cx="466759"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10</a:t>
            </a:r>
          </a:p>
        </p:txBody>
      </p:sp>
      <p:sp>
        <p:nvSpPr>
          <p:cNvPr id="99" name="TextBox 98"/>
          <p:cNvSpPr txBox="1"/>
          <p:nvPr/>
        </p:nvSpPr>
        <p:spPr>
          <a:xfrm>
            <a:off x="5231873" y="2967589"/>
            <a:ext cx="434888"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12</a:t>
            </a:r>
          </a:p>
        </p:txBody>
      </p:sp>
      <p:sp>
        <p:nvSpPr>
          <p:cNvPr id="100" name="TextBox 99"/>
          <p:cNvSpPr txBox="1"/>
          <p:nvPr/>
        </p:nvSpPr>
        <p:spPr>
          <a:xfrm>
            <a:off x="6400441" y="2991976"/>
            <a:ext cx="451924"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14</a:t>
            </a:r>
          </a:p>
        </p:txBody>
      </p:sp>
      <p:sp>
        <p:nvSpPr>
          <p:cNvPr id="101" name="TextBox 100"/>
          <p:cNvSpPr txBox="1"/>
          <p:nvPr/>
        </p:nvSpPr>
        <p:spPr>
          <a:xfrm>
            <a:off x="7492979" y="2991977"/>
            <a:ext cx="478110"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16</a:t>
            </a:r>
          </a:p>
        </p:txBody>
      </p:sp>
      <p:sp>
        <p:nvSpPr>
          <p:cNvPr id="102" name="TextBox 101"/>
          <p:cNvSpPr txBox="1"/>
          <p:nvPr/>
        </p:nvSpPr>
        <p:spPr>
          <a:xfrm>
            <a:off x="8578303" y="2968397"/>
            <a:ext cx="434226"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18</a:t>
            </a:r>
          </a:p>
        </p:txBody>
      </p:sp>
      <p:sp>
        <p:nvSpPr>
          <p:cNvPr id="103" name="TextBox 102"/>
          <p:cNvSpPr txBox="1"/>
          <p:nvPr/>
        </p:nvSpPr>
        <p:spPr>
          <a:xfrm>
            <a:off x="9982200" y="2929438"/>
            <a:ext cx="459383" cy="369332"/>
          </a:xfrm>
          <a:prstGeom prst="rect">
            <a:avLst/>
          </a:prstGeom>
          <a:noFill/>
        </p:spPr>
        <p:txBody>
          <a:bodyPr wrap="square" rtlCol="0">
            <a:spAutoFit/>
          </a:bodyPr>
          <a:lstStyle/>
          <a:p>
            <a:r>
              <a:rPr lang="en-US" dirty="0">
                <a:solidFill>
                  <a:schemeClr val="bg1">
                    <a:lumMod val="50000"/>
                  </a:schemeClr>
                </a:solidFill>
                <a:latin typeface="Raleway" panose="020B0503030101060003" pitchFamily="34" charset="0"/>
              </a:rPr>
              <a:t>21</a:t>
            </a:r>
          </a:p>
        </p:txBody>
      </p:sp>
    </p:spTree>
    <p:extLst>
      <p:ext uri="{BB962C8B-B14F-4D97-AF65-F5344CB8AC3E}">
        <p14:creationId xmlns:p14="http://schemas.microsoft.com/office/powerpoint/2010/main" val="411809419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3000" fill="hold"/>
                                        <p:tgtEl>
                                          <p:spTgt spid="33"/>
                                        </p:tgtEl>
                                        <p:attrNameLst>
                                          <p:attrName>ppt_x</p:attrName>
                                        </p:attrNameLst>
                                      </p:cBhvr>
                                      <p:tavLst>
                                        <p:tav tm="0">
                                          <p:val>
                                            <p:strVal val="#ppt_x-#ppt_w/2"/>
                                          </p:val>
                                        </p:tav>
                                        <p:tav tm="100000">
                                          <p:val>
                                            <p:strVal val="#ppt_x"/>
                                          </p:val>
                                        </p:tav>
                                      </p:tavLst>
                                    </p:anim>
                                    <p:anim calcmode="lin" valueType="num">
                                      <p:cBhvr>
                                        <p:cTn id="8" dur="3000" fill="hold"/>
                                        <p:tgtEl>
                                          <p:spTgt spid="33"/>
                                        </p:tgtEl>
                                        <p:attrNameLst>
                                          <p:attrName>ppt_y</p:attrName>
                                        </p:attrNameLst>
                                      </p:cBhvr>
                                      <p:tavLst>
                                        <p:tav tm="0">
                                          <p:val>
                                            <p:strVal val="#ppt_y"/>
                                          </p:val>
                                        </p:tav>
                                        <p:tav tm="100000">
                                          <p:val>
                                            <p:strVal val="#ppt_y"/>
                                          </p:val>
                                        </p:tav>
                                      </p:tavLst>
                                    </p:anim>
                                    <p:anim calcmode="lin" valueType="num">
                                      <p:cBhvr>
                                        <p:cTn id="9" dur="3000" fill="hold"/>
                                        <p:tgtEl>
                                          <p:spTgt spid="33"/>
                                        </p:tgtEl>
                                        <p:attrNameLst>
                                          <p:attrName>ppt_w</p:attrName>
                                        </p:attrNameLst>
                                      </p:cBhvr>
                                      <p:tavLst>
                                        <p:tav tm="0">
                                          <p:val>
                                            <p:fltVal val="0"/>
                                          </p:val>
                                        </p:tav>
                                        <p:tav tm="100000">
                                          <p:val>
                                            <p:strVal val="#ppt_w"/>
                                          </p:val>
                                        </p:tav>
                                      </p:tavLst>
                                    </p:anim>
                                    <p:anim calcmode="lin" valueType="num">
                                      <p:cBhvr>
                                        <p:cTn id="10" dur="30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1000" tmFilter="0, 0; .2, .5; .8, .5; 1, 0"/>
                                        <p:tgtEl>
                                          <p:spTgt spid="44"/>
                                        </p:tgtEl>
                                      </p:cBhvr>
                                    </p:animEffect>
                                    <p:animScale>
                                      <p:cBhvr>
                                        <p:cTn id="15" dur="500" autoRev="1" fill="hold"/>
                                        <p:tgtEl>
                                          <p:spTgt spid="44"/>
                                        </p:tgtEl>
                                      </p:cBhvr>
                                      <p:by x="105000" y="105000"/>
                                    </p:animScale>
                                  </p:childTnLst>
                                </p:cTn>
                              </p:par>
                              <p:par>
                                <p:cTn id="16" presetID="22" presetClass="entr" presetSubtype="1"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wipe(up)">
                                      <p:cBhvr>
                                        <p:cTn id="18" dur="250"/>
                                        <p:tgtEl>
                                          <p:spTgt spid="79"/>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45"/>
                                        </p:tgtEl>
                                      </p:cBhvr>
                                    </p:animEffect>
                                    <p:animScale>
                                      <p:cBhvr>
                                        <p:cTn id="23" dur="250" autoRev="1" fill="hold"/>
                                        <p:tgtEl>
                                          <p:spTgt spid="45"/>
                                        </p:tgtEl>
                                      </p:cBhvr>
                                      <p:by x="105000" y="105000"/>
                                    </p:animScale>
                                  </p:childTnLst>
                                </p:cTn>
                              </p:par>
                              <p:par>
                                <p:cTn id="24" presetID="22" presetClass="entr" presetSubtype="4"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25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48"/>
                                        </p:tgtEl>
                                      </p:cBhvr>
                                    </p:animEffect>
                                    <p:animScale>
                                      <p:cBhvr>
                                        <p:cTn id="31" dur="250" autoRev="1" fill="hold"/>
                                        <p:tgtEl>
                                          <p:spTgt spid="48"/>
                                        </p:tgtEl>
                                      </p:cBhvr>
                                      <p:by x="105000" y="105000"/>
                                    </p:animScale>
                                  </p:childTnLst>
                                </p:cTn>
                              </p:par>
                              <p:par>
                                <p:cTn id="32" presetID="22" presetClass="entr" presetSubtype="1" fill="hold"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wipe(up)">
                                      <p:cBhvr>
                                        <p:cTn id="34" dur="250"/>
                                        <p:tgtEl>
                                          <p:spTgt spid="76"/>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nodeType="clickEffect">
                                  <p:stCondLst>
                                    <p:cond delay="0"/>
                                  </p:stCondLst>
                                  <p:childTnLst>
                                    <p:animEffect transition="out" filter="fade">
                                      <p:cBhvr>
                                        <p:cTn id="38" dur="500" tmFilter="0, 0; .2, .5; .8, .5; 1, 0"/>
                                        <p:tgtEl>
                                          <p:spTgt spid="104"/>
                                        </p:tgtEl>
                                      </p:cBhvr>
                                    </p:animEffect>
                                    <p:animScale>
                                      <p:cBhvr>
                                        <p:cTn id="39" dur="250" autoRev="1" fill="hold"/>
                                        <p:tgtEl>
                                          <p:spTgt spid="104"/>
                                        </p:tgtEl>
                                      </p:cBhvr>
                                      <p:by x="105000" y="105000"/>
                                    </p:animScale>
                                  </p:childTnLst>
                                </p:cTn>
                              </p:par>
                              <p:par>
                                <p:cTn id="40" presetID="22" presetClass="entr" presetSubtype="4" fill="hold"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down)">
                                      <p:cBhvr>
                                        <p:cTn id="42" dur="25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57"/>
                                        </p:tgtEl>
                                      </p:cBhvr>
                                    </p:animEffect>
                                    <p:animScale>
                                      <p:cBhvr>
                                        <p:cTn id="47" dur="250" autoRev="1" fill="hold"/>
                                        <p:tgtEl>
                                          <p:spTgt spid="57"/>
                                        </p:tgtEl>
                                      </p:cBhvr>
                                      <p:by x="105000" y="105000"/>
                                    </p:animScale>
                                  </p:childTnLst>
                                </p:cTn>
                              </p:par>
                              <p:par>
                                <p:cTn id="48" presetID="22" presetClass="entr" presetSubtype="1"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25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60"/>
                                        </p:tgtEl>
                                      </p:cBhvr>
                                    </p:animEffect>
                                    <p:animScale>
                                      <p:cBhvr>
                                        <p:cTn id="55" dur="250" autoRev="1" fill="hold"/>
                                        <p:tgtEl>
                                          <p:spTgt spid="60"/>
                                        </p:tgtEl>
                                      </p:cBhvr>
                                      <p:by x="105000" y="105000"/>
                                    </p:animScale>
                                  </p:childTnLst>
                                </p:cTn>
                              </p:par>
                              <p:par>
                                <p:cTn id="56" presetID="22" presetClass="entr" presetSubtype="4" fill="hold"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wipe(down)">
                                      <p:cBhvr>
                                        <p:cTn id="58" dur="250"/>
                                        <p:tgtEl>
                                          <p:spTgt spid="88"/>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63"/>
                                        </p:tgtEl>
                                      </p:cBhvr>
                                    </p:animEffect>
                                    <p:animScale>
                                      <p:cBhvr>
                                        <p:cTn id="63" dur="250" autoRev="1" fill="hold"/>
                                        <p:tgtEl>
                                          <p:spTgt spid="63"/>
                                        </p:tgtEl>
                                      </p:cBhvr>
                                      <p:by x="105000" y="105000"/>
                                    </p:animScale>
                                  </p:childTnLst>
                                </p:cTn>
                              </p:par>
                              <p:par>
                                <p:cTn id="64" presetID="22" presetClass="entr" presetSubtype="1" fill="hold" nodeType="with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wipe(up)">
                                      <p:cBhvr>
                                        <p:cTn id="66" dur="250"/>
                                        <p:tgtEl>
                                          <p:spTgt spid="82"/>
                                        </p:tgtEl>
                                      </p:cBhvr>
                                    </p:animEffec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66"/>
                                        </p:tgtEl>
                                      </p:cBhvr>
                                    </p:animEffect>
                                    <p:animScale>
                                      <p:cBhvr>
                                        <p:cTn id="71" dur="250" autoRev="1" fill="hold"/>
                                        <p:tgtEl>
                                          <p:spTgt spid="66"/>
                                        </p:tgtEl>
                                      </p:cBhvr>
                                      <p:by x="105000" y="105000"/>
                                    </p:animScale>
                                  </p:childTnLst>
                                </p:cTn>
                              </p:par>
                              <p:par>
                                <p:cTn id="72" presetID="22" presetClass="entr" presetSubtype="4" fill="hold"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wipe(down)">
                                      <p:cBhvr>
                                        <p:cTn id="74" dur="250"/>
                                        <p:tgtEl>
                                          <p:spTgt spid="91"/>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nodeType="clickEffect">
                                  <p:stCondLst>
                                    <p:cond delay="0"/>
                                  </p:stCondLst>
                                  <p:childTnLst>
                                    <p:animEffect transition="out" filter="fade">
                                      <p:cBhvr>
                                        <p:cTn id="78" dur="500" tmFilter="0, 0; .2, .5; .8, .5; 1, 0"/>
                                        <p:tgtEl>
                                          <p:spTgt spid="69"/>
                                        </p:tgtEl>
                                      </p:cBhvr>
                                    </p:animEffect>
                                    <p:animScale>
                                      <p:cBhvr>
                                        <p:cTn id="79" dur="250" autoRev="1" fill="hold"/>
                                        <p:tgtEl>
                                          <p:spTgt spid="69"/>
                                        </p:tgtEl>
                                      </p:cBhvr>
                                      <p:by x="105000" y="105000"/>
                                    </p:animScale>
                                  </p:childTnLst>
                                </p:cTn>
                              </p:par>
                              <p:par>
                                <p:cTn id="80" presetID="22" presetClass="entr" presetSubtype="1" fill="hold" nodeType="with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wipe(up)">
                                      <p:cBhvr>
                                        <p:cTn id="82" dur="2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dirty="0" err="1">
                <a:solidFill>
                  <a:schemeClr val="bg1"/>
                </a:solidFill>
                <a:latin typeface="Roboto" panose="02000000000000000000" pitchFamily="2" charset="0"/>
                <a:ea typeface="Roboto" panose="02000000000000000000" pitchFamily="2" charset="0"/>
              </a:rPr>
              <a:t>Đánh</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14</a:t>
            </a:fld>
            <a:endParaRPr lang="en-US"/>
          </a:p>
        </p:txBody>
      </p:sp>
    </p:spTree>
    <p:extLst>
      <p:ext uri="{BB962C8B-B14F-4D97-AF65-F5344CB8AC3E}">
        <p14:creationId xmlns:p14="http://schemas.microsoft.com/office/powerpoint/2010/main" val="3231296689"/>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Hướng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giải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quyết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15</a:t>
            </a:fld>
            <a:endParaRPr lang="en-US"/>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Đánh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grpSp>
        <p:nvGrpSpPr>
          <p:cNvPr id="8" name="Group 7"/>
          <p:cNvGrpSpPr/>
          <p:nvPr/>
        </p:nvGrpSpPr>
        <p:grpSpPr>
          <a:xfrm>
            <a:off x="828991" y="1177636"/>
            <a:ext cx="7781609" cy="5548046"/>
            <a:chOff x="828991" y="1177636"/>
            <a:chExt cx="7781609" cy="554804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991" y="1177636"/>
              <a:ext cx="7781609" cy="5080069"/>
            </a:xfrm>
            <a:prstGeom prst="rect">
              <a:avLst/>
            </a:prstGeom>
          </p:spPr>
        </p:pic>
        <p:sp>
          <p:nvSpPr>
            <p:cNvPr id="5" name="TextBox 4"/>
            <p:cNvSpPr txBox="1"/>
            <p:nvPr/>
          </p:nvSpPr>
          <p:spPr>
            <a:xfrm>
              <a:off x="1797803" y="6356350"/>
              <a:ext cx="4850970" cy="369332"/>
            </a:xfrm>
            <a:prstGeom prst="rect">
              <a:avLst/>
            </a:prstGeom>
            <a:noFill/>
          </p:spPr>
          <p:txBody>
            <a:bodyPr wrap="square" rtlCol="0">
              <a:spAutoFit/>
            </a:bodyPr>
            <a:lstStyle/>
            <a:p>
              <a:pPr algn="ctr"/>
              <a:r>
                <a:rPr lang="en-US" i="1" dirty="0"/>
                <a:t>Google Analytics Traffic Tracking</a:t>
              </a:r>
            </a:p>
          </p:txBody>
        </p:sp>
      </p:grpSp>
      <p:sp>
        <p:nvSpPr>
          <p:cNvPr id="10" name="Oval 9"/>
          <p:cNvSpPr/>
          <p:nvPr/>
        </p:nvSpPr>
        <p:spPr>
          <a:xfrm>
            <a:off x="8756542" y="1177636"/>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8993114" y="1396395"/>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2" name="TextBox 11"/>
          <p:cNvSpPr txBox="1"/>
          <p:nvPr/>
        </p:nvSpPr>
        <p:spPr>
          <a:xfrm>
            <a:off x="9247114" y="1292562"/>
            <a:ext cx="2349800" cy="461665"/>
          </a:xfrm>
          <a:prstGeom prst="rect">
            <a:avLst/>
          </a:prstGeom>
          <a:noFill/>
        </p:spPr>
        <p:txBody>
          <a:bodyPr wrap="square" rtlCol="0">
            <a:spAutoFit/>
          </a:bodyPr>
          <a:lstStyle/>
          <a:p>
            <a:r>
              <a:rPr lang="en-US" sz="2400" i="1" dirty="0" err="1">
                <a:latin typeface="Roboto" panose="02000000000000000000" pitchFamily="2" charset="0"/>
                <a:ea typeface="Roboto" panose="02000000000000000000" pitchFamily="2" charset="0"/>
              </a:rPr>
              <a:t>Việt</a:t>
            </a:r>
            <a:r>
              <a:rPr lang="en-US" sz="2400" i="1" dirty="0">
                <a:latin typeface="Roboto" panose="02000000000000000000" pitchFamily="2" charset="0"/>
                <a:ea typeface="Roboto" panose="02000000000000000000" pitchFamily="2" charset="0"/>
              </a:rPr>
              <a:t> Nam: </a:t>
            </a:r>
            <a:r>
              <a:rPr lang="en-US" sz="2400" dirty="0">
                <a:latin typeface="Roboto" panose="02000000000000000000" pitchFamily="2" charset="0"/>
                <a:ea typeface="Roboto" panose="02000000000000000000" pitchFamily="2" charset="0"/>
              </a:rPr>
              <a:t>233</a:t>
            </a:r>
            <a:endParaRPr lang="en-GB" sz="2400" dirty="0">
              <a:latin typeface="Roboto" panose="02000000000000000000" pitchFamily="2" charset="0"/>
              <a:ea typeface="Roboto" panose="02000000000000000000" pitchFamily="2" charset="0"/>
            </a:endParaRPr>
          </a:p>
        </p:txBody>
      </p:sp>
      <p:sp>
        <p:nvSpPr>
          <p:cNvPr id="13" name="Rounded Rectangle 5"/>
          <p:cNvSpPr/>
          <p:nvPr/>
        </p:nvSpPr>
        <p:spPr>
          <a:xfrm>
            <a:off x="8993114" y="1396395"/>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993114" y="2354922"/>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5" name="Rounded Rectangle 52"/>
          <p:cNvSpPr/>
          <p:nvPr/>
        </p:nvSpPr>
        <p:spPr>
          <a:xfrm>
            <a:off x="8993114" y="2354922"/>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9247114" y="2258575"/>
            <a:ext cx="1435400" cy="461665"/>
          </a:xfrm>
          <a:prstGeom prst="rect">
            <a:avLst/>
          </a:prstGeom>
          <a:noFill/>
        </p:spPr>
        <p:txBody>
          <a:bodyPr wrap="square" rtlCol="0">
            <a:spAutoFit/>
          </a:bodyPr>
          <a:lstStyle/>
          <a:p>
            <a:r>
              <a:rPr lang="en-US" sz="2400" i="1" dirty="0">
                <a:latin typeface="Roboto" panose="02000000000000000000" pitchFamily="2" charset="0"/>
                <a:ea typeface="Roboto" panose="02000000000000000000" pitchFamily="2" charset="0"/>
              </a:rPr>
              <a:t>Nga: </a:t>
            </a:r>
            <a:r>
              <a:rPr lang="en-US" sz="2400" dirty="0">
                <a:latin typeface="Roboto" panose="02000000000000000000" pitchFamily="2" charset="0"/>
                <a:ea typeface="Roboto" panose="02000000000000000000" pitchFamily="2" charset="0"/>
              </a:rPr>
              <a:t>131</a:t>
            </a:r>
            <a:endParaRPr lang="en-GB" sz="2400" dirty="0">
              <a:latin typeface="Roboto" panose="02000000000000000000" pitchFamily="2" charset="0"/>
              <a:ea typeface="Roboto" panose="02000000000000000000" pitchFamily="2" charset="0"/>
            </a:endParaRPr>
          </a:p>
        </p:txBody>
      </p:sp>
      <p:sp>
        <p:nvSpPr>
          <p:cNvPr id="17" name="Oval 16"/>
          <p:cNvSpPr/>
          <p:nvPr/>
        </p:nvSpPr>
        <p:spPr>
          <a:xfrm>
            <a:off x="8756542" y="2118350"/>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993113" y="329491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9" name="Rounded Rectangle 52"/>
          <p:cNvSpPr/>
          <p:nvPr/>
        </p:nvSpPr>
        <p:spPr>
          <a:xfrm>
            <a:off x="8993113" y="329491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9247114" y="3198567"/>
            <a:ext cx="1435400" cy="461665"/>
          </a:xfrm>
          <a:prstGeom prst="rect">
            <a:avLst/>
          </a:prstGeom>
          <a:noFill/>
        </p:spPr>
        <p:txBody>
          <a:bodyPr wrap="square" rtlCol="0">
            <a:spAutoFit/>
          </a:bodyPr>
          <a:lstStyle/>
          <a:p>
            <a:r>
              <a:rPr lang="en-US" sz="2400" i="1" dirty="0" err="1">
                <a:latin typeface="Roboto" panose="02000000000000000000" pitchFamily="2" charset="0"/>
                <a:ea typeface="Roboto" panose="02000000000000000000" pitchFamily="2" charset="0"/>
              </a:rPr>
              <a:t>Pháp</a:t>
            </a:r>
            <a:r>
              <a:rPr lang="en-US" sz="2400" i="1"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15</a:t>
            </a:r>
            <a:endParaRPr lang="en-GB" sz="2400" dirty="0">
              <a:latin typeface="Roboto" panose="02000000000000000000" pitchFamily="2" charset="0"/>
              <a:ea typeface="Roboto" panose="02000000000000000000" pitchFamily="2" charset="0"/>
            </a:endParaRPr>
          </a:p>
        </p:txBody>
      </p:sp>
      <p:sp>
        <p:nvSpPr>
          <p:cNvPr id="21" name="Oval 20"/>
          <p:cNvSpPr/>
          <p:nvPr/>
        </p:nvSpPr>
        <p:spPr>
          <a:xfrm>
            <a:off x="8756541" y="3058342"/>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98758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ircle(out)">
                                      <p:cBhvr>
                                        <p:cTn id="37" dur="500"/>
                                        <p:tgtEl>
                                          <p:spTgt spid="11"/>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300" fill="hold"/>
                                        <p:tgtEl>
                                          <p:spTgt spid="10"/>
                                        </p:tgtEl>
                                        <p:attrNameLst>
                                          <p:attrName>ppt_w</p:attrName>
                                        </p:attrNameLst>
                                      </p:cBhvr>
                                      <p:tavLst>
                                        <p:tav tm="0">
                                          <p:val>
                                            <p:fltVal val="0"/>
                                          </p:val>
                                        </p:tav>
                                        <p:tav tm="100000">
                                          <p:val>
                                            <p:strVal val="#ppt_w"/>
                                          </p:val>
                                        </p:tav>
                                      </p:tavLst>
                                    </p:anim>
                                    <p:anim calcmode="lin" valueType="num">
                                      <p:cBhvr>
                                        <p:cTn id="41" dur="300" fill="hold"/>
                                        <p:tgtEl>
                                          <p:spTgt spid="10"/>
                                        </p:tgtEl>
                                        <p:attrNameLst>
                                          <p:attrName>ppt_h</p:attrName>
                                        </p:attrNameLst>
                                      </p:cBhvr>
                                      <p:tavLst>
                                        <p:tav tm="0">
                                          <p:val>
                                            <p:fltVal val="0"/>
                                          </p:val>
                                        </p:tav>
                                        <p:tav tm="100000">
                                          <p:val>
                                            <p:strVal val="#ppt_h"/>
                                          </p:val>
                                        </p:tav>
                                      </p:tavLst>
                                    </p:anim>
                                    <p:anim calcmode="lin" valueType="num">
                                      <p:cBhvr>
                                        <p:cTn id="42" dur="300" fill="hold"/>
                                        <p:tgtEl>
                                          <p:spTgt spid="10"/>
                                        </p:tgtEl>
                                        <p:attrNameLst>
                                          <p:attrName>style.rotation</p:attrName>
                                        </p:attrNameLst>
                                      </p:cBhvr>
                                      <p:tavLst>
                                        <p:tav tm="0">
                                          <p:val>
                                            <p:fltVal val="90"/>
                                          </p:val>
                                        </p:tav>
                                        <p:tav tm="100000">
                                          <p:val>
                                            <p:fltVal val="0"/>
                                          </p:val>
                                        </p:tav>
                                      </p:tavLst>
                                    </p:anim>
                                    <p:animEffect transition="in" filter="fade">
                                      <p:cBhvr>
                                        <p:cTn id="43" dur="3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32"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out)">
                                      <p:cBhvr>
                                        <p:cTn id="48" dur="500"/>
                                        <p:tgtEl>
                                          <p:spTgt spid="14"/>
                                        </p:tgtEl>
                                      </p:cBhvr>
                                    </p:animEffect>
                                  </p:childTnLst>
                                </p:cTn>
                              </p:par>
                              <p:par>
                                <p:cTn id="49" presetID="31" presetClass="exit" presetSubtype="0" fill="hold" grpId="1" nodeType="withEffect">
                                  <p:stCondLst>
                                    <p:cond delay="0"/>
                                  </p:stCondLst>
                                  <p:childTnLst>
                                    <p:anim calcmode="lin" valueType="num">
                                      <p:cBhvr>
                                        <p:cTn id="50" dur="300"/>
                                        <p:tgtEl>
                                          <p:spTgt spid="10"/>
                                        </p:tgtEl>
                                        <p:attrNameLst>
                                          <p:attrName>ppt_w</p:attrName>
                                        </p:attrNameLst>
                                      </p:cBhvr>
                                      <p:tavLst>
                                        <p:tav tm="0">
                                          <p:val>
                                            <p:strVal val="ppt_w"/>
                                          </p:val>
                                        </p:tav>
                                        <p:tav tm="100000">
                                          <p:val>
                                            <p:fltVal val="0"/>
                                          </p:val>
                                        </p:tav>
                                      </p:tavLst>
                                    </p:anim>
                                    <p:anim calcmode="lin" valueType="num">
                                      <p:cBhvr>
                                        <p:cTn id="51" dur="300"/>
                                        <p:tgtEl>
                                          <p:spTgt spid="10"/>
                                        </p:tgtEl>
                                        <p:attrNameLst>
                                          <p:attrName>ppt_h</p:attrName>
                                        </p:attrNameLst>
                                      </p:cBhvr>
                                      <p:tavLst>
                                        <p:tav tm="0">
                                          <p:val>
                                            <p:strVal val="ppt_h"/>
                                          </p:val>
                                        </p:tav>
                                        <p:tav tm="100000">
                                          <p:val>
                                            <p:fltVal val="0"/>
                                          </p:val>
                                        </p:tav>
                                      </p:tavLst>
                                    </p:anim>
                                    <p:anim calcmode="lin" valueType="num">
                                      <p:cBhvr>
                                        <p:cTn id="52" dur="300"/>
                                        <p:tgtEl>
                                          <p:spTgt spid="10"/>
                                        </p:tgtEl>
                                        <p:attrNameLst>
                                          <p:attrName>style.rotation</p:attrName>
                                        </p:attrNameLst>
                                      </p:cBhvr>
                                      <p:tavLst>
                                        <p:tav tm="0">
                                          <p:val>
                                            <p:fltVal val="0"/>
                                          </p:val>
                                        </p:tav>
                                        <p:tav tm="100000">
                                          <p:val>
                                            <p:fltVal val="90"/>
                                          </p:val>
                                        </p:tav>
                                      </p:tavLst>
                                    </p:anim>
                                    <p:animEffect transition="out" filter="fade">
                                      <p:cBhvr>
                                        <p:cTn id="53" dur="300"/>
                                        <p:tgtEl>
                                          <p:spTgt spid="10"/>
                                        </p:tgtEl>
                                      </p:cBhvr>
                                    </p:animEffect>
                                    <p:set>
                                      <p:cBhvr>
                                        <p:cTn id="54" dur="1" fill="hold">
                                          <p:stCondLst>
                                            <p:cond delay="299"/>
                                          </p:stCondLst>
                                        </p:cTn>
                                        <p:tgtEl>
                                          <p:spTgt spid="10"/>
                                        </p:tgtEl>
                                        <p:attrNameLst>
                                          <p:attrName>style.visibility</p:attrName>
                                        </p:attrNameLst>
                                      </p:cBhvr>
                                      <p:to>
                                        <p:strVal val="hidden"/>
                                      </p:to>
                                    </p:set>
                                  </p:childTnLst>
                                </p:cTn>
                              </p:par>
                              <p:par>
                                <p:cTn id="55" presetID="3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300" fill="hold"/>
                                        <p:tgtEl>
                                          <p:spTgt spid="17"/>
                                        </p:tgtEl>
                                        <p:attrNameLst>
                                          <p:attrName>ppt_w</p:attrName>
                                        </p:attrNameLst>
                                      </p:cBhvr>
                                      <p:tavLst>
                                        <p:tav tm="0">
                                          <p:val>
                                            <p:fltVal val="0"/>
                                          </p:val>
                                        </p:tav>
                                        <p:tav tm="100000">
                                          <p:val>
                                            <p:strVal val="#ppt_w"/>
                                          </p:val>
                                        </p:tav>
                                      </p:tavLst>
                                    </p:anim>
                                    <p:anim calcmode="lin" valueType="num">
                                      <p:cBhvr>
                                        <p:cTn id="58" dur="300" fill="hold"/>
                                        <p:tgtEl>
                                          <p:spTgt spid="17"/>
                                        </p:tgtEl>
                                        <p:attrNameLst>
                                          <p:attrName>ppt_h</p:attrName>
                                        </p:attrNameLst>
                                      </p:cBhvr>
                                      <p:tavLst>
                                        <p:tav tm="0">
                                          <p:val>
                                            <p:fltVal val="0"/>
                                          </p:val>
                                        </p:tav>
                                        <p:tav tm="100000">
                                          <p:val>
                                            <p:strVal val="#ppt_h"/>
                                          </p:val>
                                        </p:tav>
                                      </p:tavLst>
                                    </p:anim>
                                    <p:anim calcmode="lin" valueType="num">
                                      <p:cBhvr>
                                        <p:cTn id="59" dur="300" fill="hold"/>
                                        <p:tgtEl>
                                          <p:spTgt spid="17"/>
                                        </p:tgtEl>
                                        <p:attrNameLst>
                                          <p:attrName>style.rotation</p:attrName>
                                        </p:attrNameLst>
                                      </p:cBhvr>
                                      <p:tavLst>
                                        <p:tav tm="0">
                                          <p:val>
                                            <p:fltVal val="90"/>
                                          </p:val>
                                        </p:tav>
                                        <p:tav tm="100000">
                                          <p:val>
                                            <p:fltVal val="0"/>
                                          </p:val>
                                        </p:tav>
                                      </p:tavLst>
                                    </p:anim>
                                    <p:animEffect transition="in" filter="fade">
                                      <p:cBhvr>
                                        <p:cTn id="60" dur="3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32"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circle(out)">
                                      <p:cBhvr>
                                        <p:cTn id="65" dur="500"/>
                                        <p:tgtEl>
                                          <p:spTgt spid="18"/>
                                        </p:tgtEl>
                                      </p:cBhvr>
                                    </p:animEffect>
                                  </p:childTnLst>
                                </p:cTn>
                              </p:par>
                              <p:par>
                                <p:cTn id="66" presetID="31" presetClass="exit" presetSubtype="0" fill="hold" grpId="1" nodeType="withEffect">
                                  <p:stCondLst>
                                    <p:cond delay="0"/>
                                  </p:stCondLst>
                                  <p:childTnLst>
                                    <p:anim calcmode="lin" valueType="num">
                                      <p:cBhvr>
                                        <p:cTn id="67" dur="300"/>
                                        <p:tgtEl>
                                          <p:spTgt spid="17"/>
                                        </p:tgtEl>
                                        <p:attrNameLst>
                                          <p:attrName>ppt_w</p:attrName>
                                        </p:attrNameLst>
                                      </p:cBhvr>
                                      <p:tavLst>
                                        <p:tav tm="0">
                                          <p:val>
                                            <p:strVal val="ppt_w"/>
                                          </p:val>
                                        </p:tav>
                                        <p:tav tm="100000">
                                          <p:val>
                                            <p:fltVal val="0"/>
                                          </p:val>
                                        </p:tav>
                                      </p:tavLst>
                                    </p:anim>
                                    <p:anim calcmode="lin" valueType="num">
                                      <p:cBhvr>
                                        <p:cTn id="68" dur="300"/>
                                        <p:tgtEl>
                                          <p:spTgt spid="17"/>
                                        </p:tgtEl>
                                        <p:attrNameLst>
                                          <p:attrName>ppt_h</p:attrName>
                                        </p:attrNameLst>
                                      </p:cBhvr>
                                      <p:tavLst>
                                        <p:tav tm="0">
                                          <p:val>
                                            <p:strVal val="ppt_h"/>
                                          </p:val>
                                        </p:tav>
                                        <p:tav tm="100000">
                                          <p:val>
                                            <p:fltVal val="0"/>
                                          </p:val>
                                        </p:tav>
                                      </p:tavLst>
                                    </p:anim>
                                    <p:anim calcmode="lin" valueType="num">
                                      <p:cBhvr>
                                        <p:cTn id="69" dur="300"/>
                                        <p:tgtEl>
                                          <p:spTgt spid="17"/>
                                        </p:tgtEl>
                                        <p:attrNameLst>
                                          <p:attrName>style.rotation</p:attrName>
                                        </p:attrNameLst>
                                      </p:cBhvr>
                                      <p:tavLst>
                                        <p:tav tm="0">
                                          <p:val>
                                            <p:fltVal val="0"/>
                                          </p:val>
                                        </p:tav>
                                        <p:tav tm="100000">
                                          <p:val>
                                            <p:fltVal val="90"/>
                                          </p:val>
                                        </p:tav>
                                      </p:tavLst>
                                    </p:anim>
                                    <p:animEffect transition="out" filter="fade">
                                      <p:cBhvr>
                                        <p:cTn id="70" dur="300"/>
                                        <p:tgtEl>
                                          <p:spTgt spid="17"/>
                                        </p:tgtEl>
                                      </p:cBhvr>
                                    </p:animEffect>
                                    <p:set>
                                      <p:cBhvr>
                                        <p:cTn id="71" dur="1" fill="hold">
                                          <p:stCondLst>
                                            <p:cond delay="299"/>
                                          </p:stCondLst>
                                        </p:cTn>
                                        <p:tgtEl>
                                          <p:spTgt spid="17"/>
                                        </p:tgtEl>
                                        <p:attrNameLst>
                                          <p:attrName>style.visibility</p:attrName>
                                        </p:attrNameLst>
                                      </p:cBhvr>
                                      <p:to>
                                        <p:strVal val="hidden"/>
                                      </p:to>
                                    </p:set>
                                  </p:childTnLst>
                                </p:cTn>
                              </p:par>
                              <p:par>
                                <p:cTn id="72" presetID="31"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p:cTn id="74" dur="300" fill="hold"/>
                                        <p:tgtEl>
                                          <p:spTgt spid="21"/>
                                        </p:tgtEl>
                                        <p:attrNameLst>
                                          <p:attrName>ppt_w</p:attrName>
                                        </p:attrNameLst>
                                      </p:cBhvr>
                                      <p:tavLst>
                                        <p:tav tm="0">
                                          <p:val>
                                            <p:fltVal val="0"/>
                                          </p:val>
                                        </p:tav>
                                        <p:tav tm="100000">
                                          <p:val>
                                            <p:strVal val="#ppt_w"/>
                                          </p:val>
                                        </p:tav>
                                      </p:tavLst>
                                    </p:anim>
                                    <p:anim calcmode="lin" valueType="num">
                                      <p:cBhvr>
                                        <p:cTn id="75" dur="300" fill="hold"/>
                                        <p:tgtEl>
                                          <p:spTgt spid="21"/>
                                        </p:tgtEl>
                                        <p:attrNameLst>
                                          <p:attrName>ppt_h</p:attrName>
                                        </p:attrNameLst>
                                      </p:cBhvr>
                                      <p:tavLst>
                                        <p:tav tm="0">
                                          <p:val>
                                            <p:fltVal val="0"/>
                                          </p:val>
                                        </p:tav>
                                        <p:tav tm="100000">
                                          <p:val>
                                            <p:strVal val="#ppt_h"/>
                                          </p:val>
                                        </p:tav>
                                      </p:tavLst>
                                    </p:anim>
                                    <p:anim calcmode="lin" valueType="num">
                                      <p:cBhvr>
                                        <p:cTn id="76" dur="300" fill="hold"/>
                                        <p:tgtEl>
                                          <p:spTgt spid="21"/>
                                        </p:tgtEl>
                                        <p:attrNameLst>
                                          <p:attrName>style.rotation</p:attrName>
                                        </p:attrNameLst>
                                      </p:cBhvr>
                                      <p:tavLst>
                                        <p:tav tm="0">
                                          <p:val>
                                            <p:fltVal val="90"/>
                                          </p:val>
                                        </p:tav>
                                        <p:tav tm="100000">
                                          <p:val>
                                            <p:fltVal val="0"/>
                                          </p:val>
                                        </p:tav>
                                      </p:tavLst>
                                    </p:anim>
                                    <p:animEffect transition="in" filter="fade">
                                      <p:cBhvr>
                                        <p:cTn id="77" dur="300"/>
                                        <p:tgtEl>
                                          <p:spTgt spid="21"/>
                                        </p:tgtEl>
                                      </p:cBhvr>
                                    </p:animEffect>
                                  </p:childTnLst>
                                </p:cTn>
                              </p:par>
                              <p:par>
                                <p:cTn id="78" presetID="31" presetClass="exit" presetSubtype="0" fill="hold" grpId="1" nodeType="withEffect">
                                  <p:stCondLst>
                                    <p:cond delay="0"/>
                                  </p:stCondLst>
                                  <p:childTnLst>
                                    <p:anim calcmode="lin" valueType="num">
                                      <p:cBhvr>
                                        <p:cTn id="79" dur="300"/>
                                        <p:tgtEl>
                                          <p:spTgt spid="21"/>
                                        </p:tgtEl>
                                        <p:attrNameLst>
                                          <p:attrName>ppt_w</p:attrName>
                                        </p:attrNameLst>
                                      </p:cBhvr>
                                      <p:tavLst>
                                        <p:tav tm="0">
                                          <p:val>
                                            <p:strVal val="ppt_w"/>
                                          </p:val>
                                        </p:tav>
                                        <p:tav tm="100000">
                                          <p:val>
                                            <p:fltVal val="0"/>
                                          </p:val>
                                        </p:tav>
                                      </p:tavLst>
                                    </p:anim>
                                    <p:anim calcmode="lin" valueType="num">
                                      <p:cBhvr>
                                        <p:cTn id="80" dur="300"/>
                                        <p:tgtEl>
                                          <p:spTgt spid="21"/>
                                        </p:tgtEl>
                                        <p:attrNameLst>
                                          <p:attrName>ppt_h</p:attrName>
                                        </p:attrNameLst>
                                      </p:cBhvr>
                                      <p:tavLst>
                                        <p:tav tm="0">
                                          <p:val>
                                            <p:strVal val="ppt_h"/>
                                          </p:val>
                                        </p:tav>
                                        <p:tav tm="100000">
                                          <p:val>
                                            <p:fltVal val="0"/>
                                          </p:val>
                                        </p:tav>
                                      </p:tavLst>
                                    </p:anim>
                                    <p:anim calcmode="lin" valueType="num">
                                      <p:cBhvr>
                                        <p:cTn id="81" dur="300"/>
                                        <p:tgtEl>
                                          <p:spTgt spid="21"/>
                                        </p:tgtEl>
                                        <p:attrNameLst>
                                          <p:attrName>style.rotation</p:attrName>
                                        </p:attrNameLst>
                                      </p:cBhvr>
                                      <p:tavLst>
                                        <p:tav tm="0">
                                          <p:val>
                                            <p:fltVal val="0"/>
                                          </p:val>
                                        </p:tav>
                                        <p:tav tm="100000">
                                          <p:val>
                                            <p:fltVal val="90"/>
                                          </p:val>
                                        </p:tav>
                                      </p:tavLst>
                                    </p:anim>
                                    <p:animEffect transition="out" filter="fade">
                                      <p:cBhvr>
                                        <p:cTn id="82" dur="300"/>
                                        <p:tgtEl>
                                          <p:spTgt spid="21"/>
                                        </p:tgtEl>
                                      </p:cBhvr>
                                    </p:animEffect>
                                    <p:set>
                                      <p:cBhvr>
                                        <p:cTn id="83" dur="1" fill="hold">
                                          <p:stCondLst>
                                            <p:cond delay="2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p:bldP spid="13" grpId="0" animBg="1"/>
      <p:bldP spid="14" grpId="0" animBg="1"/>
      <p:bldP spid="15" grpId="0" animBg="1"/>
      <p:bldP spid="16" grpId="0"/>
      <p:bldP spid="17" grpId="0" animBg="1"/>
      <p:bldP spid="17" grpId="1" animBg="1"/>
      <p:bldP spid="18" grpId="0" animBg="1"/>
      <p:bldP spid="19" grpId="0" animBg="1"/>
      <p:bldP spid="20" grpId="0"/>
      <p:bldP spid="21" grpId="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Hướng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giải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quyết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và</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hiện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thực</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16</a:t>
            </a:fld>
            <a:endParaRPr lang="en-US" dirty="0"/>
          </a:p>
        </p:txBody>
      </p:sp>
      <p:sp>
        <p:nvSpPr>
          <p:cNvPr id="7" name="Rectangle 6"/>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Đánh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
        <p:nvSpPr>
          <p:cNvPr id="10" name="Oval 9"/>
          <p:cNvSpPr/>
          <p:nvPr/>
        </p:nvSpPr>
        <p:spPr>
          <a:xfrm>
            <a:off x="347628" y="1293750"/>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84200" y="151250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2" name="TextBox 11"/>
          <p:cNvSpPr txBox="1"/>
          <p:nvPr/>
        </p:nvSpPr>
        <p:spPr>
          <a:xfrm>
            <a:off x="838200" y="1408676"/>
            <a:ext cx="10515600" cy="830997"/>
          </a:xfrm>
          <a:prstGeom prst="rect">
            <a:avLst/>
          </a:prstGeom>
          <a:noFill/>
        </p:spPr>
        <p:txBody>
          <a:bodyPr wrap="square" rtlCol="0">
            <a:spAutoFit/>
          </a:bodyPr>
          <a:lstStyle/>
          <a:p>
            <a:r>
              <a:rPr lang="en-US" sz="2400" i="1" dirty="0" err="1">
                <a:latin typeface="Roboto" panose="02000000000000000000" pitchFamily="2" charset="0"/>
                <a:ea typeface="Roboto" panose="02000000000000000000" pitchFamily="2" charset="0"/>
              </a:rPr>
              <a:t>Trực</a:t>
            </a:r>
            <a:r>
              <a:rPr lang="en-US" sz="2400" i="1" dirty="0">
                <a:latin typeface="Roboto" panose="02000000000000000000" pitchFamily="2" charset="0"/>
                <a:ea typeface="Roboto" panose="02000000000000000000" pitchFamily="2" charset="0"/>
              </a:rPr>
              <a:t> </a:t>
            </a:r>
            <a:r>
              <a:rPr lang="en-US" sz="2400" i="1" dirty="0" err="1">
                <a:latin typeface="Roboto" panose="02000000000000000000" pitchFamily="2" charset="0"/>
                <a:ea typeface="Roboto" panose="02000000000000000000" pitchFamily="2" charset="0"/>
              </a:rPr>
              <a:t>quan</a:t>
            </a:r>
            <a:r>
              <a:rPr lang="en-US" sz="2400" i="1" dirty="0">
                <a:latin typeface="Roboto" panose="02000000000000000000" pitchFamily="2" charset="0"/>
                <a:ea typeface="Roboto" panose="02000000000000000000" pitchFamily="2" charset="0"/>
              </a:rPr>
              <a:t> </a:t>
            </a:r>
            <a:r>
              <a:rPr lang="en-US" sz="2400" i="1" dirty="0" err="1">
                <a:latin typeface="Roboto" panose="02000000000000000000" pitchFamily="2" charset="0"/>
                <a:ea typeface="Roboto" panose="02000000000000000000" pitchFamily="2" charset="0"/>
              </a:rPr>
              <a:t>hóa</a:t>
            </a:r>
            <a:r>
              <a:rPr lang="en-US" sz="2400" i="1" dirty="0">
                <a:latin typeface="Roboto" panose="02000000000000000000" pitchFamily="2" charset="0"/>
                <a:ea typeface="Roboto" panose="02000000000000000000" pitchFamily="2" charset="0"/>
              </a:rPr>
              <a:t> </a:t>
            </a:r>
            <a:r>
              <a:rPr lang="en-US" sz="2400" i="1" dirty="0" err="1">
                <a:latin typeface="Roboto" panose="02000000000000000000" pitchFamily="2" charset="0"/>
                <a:ea typeface="Roboto" panose="02000000000000000000" pitchFamily="2" charset="0"/>
              </a:rPr>
              <a:t>dữ</a:t>
            </a:r>
            <a:r>
              <a:rPr lang="en-US" sz="2400" i="1" dirty="0">
                <a:latin typeface="Roboto" panose="02000000000000000000" pitchFamily="2" charset="0"/>
                <a:ea typeface="Roboto" panose="02000000000000000000" pitchFamily="2" charset="0"/>
              </a:rPr>
              <a:t> </a:t>
            </a:r>
            <a:r>
              <a:rPr lang="en-US" sz="2400" i="1" dirty="0" err="1">
                <a:latin typeface="Roboto" panose="02000000000000000000" pitchFamily="2" charset="0"/>
                <a:ea typeface="Roboto" panose="02000000000000000000" pitchFamily="2" charset="0"/>
              </a:rPr>
              <a:t>liệu</a:t>
            </a:r>
            <a:r>
              <a:rPr lang="en-US" sz="2400" i="1"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cột</a:t>
            </a:r>
            <a:r>
              <a:rPr lang="en-US" sz="2400" dirty="0">
                <a:latin typeface="Roboto" panose="0200000000000000000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dòng</a:t>
            </a:r>
            <a:r>
              <a:rPr lang="en-US" sz="2400" dirty="0">
                <a:latin typeface="Roboto" panose="0200000000000000000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tròn</a:t>
            </a:r>
            <a:r>
              <a:rPr lang="en-US" sz="2400" dirty="0">
                <a:latin typeface="Roboto" panose="0200000000000000000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hình</a:t>
            </a:r>
            <a:r>
              <a:rPr lang="en-US" sz="2400" dirty="0">
                <a:latin typeface="Roboto" panose="02000000000000000000"/>
              </a:rPr>
              <a:t> </a:t>
            </a:r>
            <a:r>
              <a:rPr lang="en-US" sz="2400" dirty="0" err="1">
                <a:latin typeface="Roboto" panose="02000000000000000000"/>
              </a:rPr>
              <a:t>xuyến</a:t>
            </a:r>
            <a:r>
              <a:rPr lang="en-US" sz="2400" dirty="0">
                <a:latin typeface="Roboto" panose="02000000000000000000"/>
              </a:rPr>
              <a:t>, </a:t>
            </a:r>
            <a:r>
              <a:rPr lang="en-US" sz="2400" dirty="0" err="1">
                <a:latin typeface="Roboto" panose="02000000000000000000"/>
              </a:rPr>
              <a:t>biểu</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 </a:t>
            </a:r>
            <a:r>
              <a:rPr lang="en-US" sz="2400" dirty="0" err="1">
                <a:latin typeface="Roboto" panose="02000000000000000000"/>
              </a:rPr>
              <a:t>dòng</a:t>
            </a:r>
            <a:r>
              <a:rPr lang="en-US" sz="2400" dirty="0">
                <a:latin typeface="Roboto" panose="02000000000000000000"/>
              </a:rPr>
              <a:t> </a:t>
            </a:r>
            <a:r>
              <a:rPr lang="en-US" sz="2400" dirty="0" err="1">
                <a:latin typeface="Roboto" panose="02000000000000000000"/>
              </a:rPr>
              <a:t>thời</a:t>
            </a:r>
            <a:r>
              <a:rPr lang="en-US" sz="2400" dirty="0">
                <a:latin typeface="Roboto" panose="02000000000000000000"/>
              </a:rPr>
              <a:t> </a:t>
            </a:r>
            <a:r>
              <a:rPr lang="en-US" sz="2400" dirty="0" err="1">
                <a:latin typeface="Roboto" panose="02000000000000000000"/>
              </a:rPr>
              <a:t>gian</a:t>
            </a:r>
            <a:r>
              <a:rPr lang="en-US" sz="2400" dirty="0">
                <a:latin typeface="Roboto" panose="02000000000000000000"/>
              </a:rPr>
              <a:t> </a:t>
            </a:r>
            <a:r>
              <a:rPr lang="en-US" sz="2400" dirty="0" err="1">
                <a:latin typeface="Roboto" panose="02000000000000000000"/>
              </a:rPr>
              <a:t>và</a:t>
            </a:r>
            <a:r>
              <a:rPr lang="en-US" sz="2400" dirty="0">
                <a:latin typeface="Roboto" panose="02000000000000000000"/>
              </a:rPr>
              <a:t> </a:t>
            </a:r>
            <a:r>
              <a:rPr lang="en-US" sz="2400" dirty="0" err="1">
                <a:latin typeface="Roboto" panose="02000000000000000000"/>
              </a:rPr>
              <a:t>bản</a:t>
            </a:r>
            <a:r>
              <a:rPr lang="en-US" sz="2400" dirty="0">
                <a:latin typeface="Roboto" panose="02000000000000000000"/>
              </a:rPr>
              <a:t> </a:t>
            </a:r>
            <a:r>
              <a:rPr lang="en-US" sz="2400" dirty="0" err="1">
                <a:latin typeface="Roboto" panose="02000000000000000000"/>
              </a:rPr>
              <a:t>đồ</a:t>
            </a:r>
            <a:r>
              <a:rPr lang="en-US" sz="2400" dirty="0">
                <a:latin typeface="Roboto" panose="02000000000000000000"/>
              </a:rPr>
              <a:t>.</a:t>
            </a:r>
            <a:endParaRPr lang="en-GB" sz="2400" dirty="0">
              <a:latin typeface="Roboto" panose="02000000000000000000"/>
              <a:ea typeface="Roboto" panose="02000000000000000000" pitchFamily="2" charset="0"/>
            </a:endParaRPr>
          </a:p>
        </p:txBody>
      </p:sp>
      <p:sp>
        <p:nvSpPr>
          <p:cNvPr id="13" name="Rounded Rectangle 5"/>
          <p:cNvSpPr/>
          <p:nvPr/>
        </p:nvSpPr>
        <p:spPr>
          <a:xfrm>
            <a:off x="584200" y="151250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84200" y="2471036"/>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5" name="Rounded Rectangle 52"/>
          <p:cNvSpPr/>
          <p:nvPr/>
        </p:nvSpPr>
        <p:spPr>
          <a:xfrm>
            <a:off x="584200" y="2471036"/>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838200" y="2374689"/>
            <a:ext cx="10515600" cy="830997"/>
          </a:xfrm>
          <a:prstGeom prst="rect">
            <a:avLst/>
          </a:prstGeom>
          <a:noFill/>
        </p:spPr>
        <p:txBody>
          <a:bodyPr wrap="square" rtlCol="0">
            <a:spAutoFit/>
          </a:bodyPr>
          <a:lstStyle/>
          <a:p>
            <a:r>
              <a:rPr lang="en-US" sz="2400" i="1" dirty="0" err="1">
                <a:latin typeface="Roboto" panose="02000000000000000000"/>
              </a:rPr>
              <a:t>Khả</a:t>
            </a:r>
            <a:r>
              <a:rPr lang="en-US" sz="2400" i="1" dirty="0">
                <a:latin typeface="Roboto" panose="02000000000000000000"/>
              </a:rPr>
              <a:t> </a:t>
            </a:r>
            <a:r>
              <a:rPr lang="en-US" sz="2400" i="1" dirty="0" err="1">
                <a:latin typeface="Roboto" panose="02000000000000000000"/>
              </a:rPr>
              <a:t>năng</a:t>
            </a:r>
            <a:r>
              <a:rPr lang="en-US" sz="2400" i="1" dirty="0">
                <a:latin typeface="Roboto" panose="02000000000000000000"/>
              </a:rPr>
              <a:t> </a:t>
            </a:r>
            <a:r>
              <a:rPr lang="en-US" sz="2400" i="1" dirty="0" err="1">
                <a:latin typeface="Roboto" panose="02000000000000000000"/>
              </a:rPr>
              <a:t>mở</a:t>
            </a:r>
            <a:r>
              <a:rPr lang="en-US" sz="2400" i="1" dirty="0">
                <a:latin typeface="Roboto" panose="02000000000000000000"/>
              </a:rPr>
              <a:t> </a:t>
            </a:r>
            <a:r>
              <a:rPr lang="en-US" sz="2400" i="1" dirty="0" err="1">
                <a:latin typeface="Roboto" panose="02000000000000000000"/>
              </a:rPr>
              <a:t>rộng</a:t>
            </a:r>
            <a:r>
              <a:rPr lang="en-US" sz="2400" i="1" dirty="0">
                <a:latin typeface="Roboto" panose="02000000000000000000"/>
              </a:rPr>
              <a:t>: </a:t>
            </a:r>
            <a:r>
              <a:rPr lang="en-US" sz="2400" dirty="0" err="1">
                <a:latin typeface="Roboto" panose="02000000000000000000"/>
              </a:rPr>
              <a:t>Là</a:t>
            </a:r>
            <a:r>
              <a:rPr lang="en-US" sz="2400" dirty="0">
                <a:latin typeface="Roboto" panose="02000000000000000000"/>
              </a:rPr>
              <a:t> </a:t>
            </a:r>
            <a:r>
              <a:rPr lang="en-US" sz="2400" dirty="0" err="1">
                <a:latin typeface="Roboto" panose="02000000000000000000"/>
              </a:rPr>
              <a:t>thư</a:t>
            </a:r>
            <a:r>
              <a:rPr lang="en-US" sz="2400" dirty="0">
                <a:latin typeface="Roboto" panose="02000000000000000000"/>
              </a:rPr>
              <a:t> </a:t>
            </a:r>
            <a:r>
              <a:rPr lang="en-US" sz="2400" dirty="0" err="1">
                <a:latin typeface="Roboto" panose="02000000000000000000"/>
              </a:rPr>
              <a:t>viện</a:t>
            </a:r>
            <a:r>
              <a:rPr lang="en-US" sz="2400" dirty="0">
                <a:latin typeface="Roboto" panose="02000000000000000000"/>
              </a:rPr>
              <a:t> </a:t>
            </a:r>
            <a:r>
              <a:rPr lang="en-US" sz="2400" dirty="0" err="1">
                <a:latin typeface="Roboto" panose="02000000000000000000"/>
              </a:rPr>
              <a:t>mã</a:t>
            </a:r>
            <a:r>
              <a:rPr lang="en-US" sz="2400" dirty="0">
                <a:latin typeface="Roboto" panose="02000000000000000000"/>
              </a:rPr>
              <a:t> </a:t>
            </a:r>
            <a:r>
              <a:rPr lang="en-US" sz="2400" dirty="0" err="1">
                <a:latin typeface="Roboto" panose="02000000000000000000"/>
              </a:rPr>
              <a:t>nguồn</a:t>
            </a:r>
            <a:r>
              <a:rPr lang="en-US" sz="2400" dirty="0">
                <a:latin typeface="Roboto" panose="02000000000000000000"/>
              </a:rPr>
              <a:t> </a:t>
            </a:r>
            <a:r>
              <a:rPr lang="en-US" sz="2400" dirty="0" err="1">
                <a:latin typeface="Roboto" panose="02000000000000000000"/>
              </a:rPr>
              <a:t>mở</a:t>
            </a:r>
            <a:r>
              <a:rPr lang="en-US" sz="2400" dirty="0">
                <a:latin typeface="Roboto" panose="02000000000000000000"/>
              </a:rPr>
              <a:t>, </a:t>
            </a:r>
            <a:r>
              <a:rPr lang="en-US" sz="2400" dirty="0" err="1">
                <a:latin typeface="Roboto" panose="02000000000000000000"/>
              </a:rPr>
              <a:t>dễ</a:t>
            </a:r>
            <a:r>
              <a:rPr lang="en-US" sz="2400" dirty="0">
                <a:latin typeface="Roboto" panose="02000000000000000000"/>
              </a:rPr>
              <a:t> </a:t>
            </a:r>
            <a:r>
              <a:rPr lang="en-US" sz="2400" dirty="0" err="1">
                <a:latin typeface="Roboto" panose="02000000000000000000"/>
              </a:rPr>
              <a:t>dàng</a:t>
            </a:r>
            <a:r>
              <a:rPr lang="en-US" sz="2400" dirty="0">
                <a:latin typeface="Roboto" panose="02000000000000000000"/>
              </a:rPr>
              <a:t> </a:t>
            </a:r>
            <a:r>
              <a:rPr lang="en-US" sz="2400" dirty="0" err="1">
                <a:latin typeface="Roboto" panose="02000000000000000000"/>
              </a:rPr>
              <a:t>mở</a:t>
            </a:r>
            <a:r>
              <a:rPr lang="en-US" sz="2400" dirty="0">
                <a:latin typeface="Roboto" panose="02000000000000000000"/>
              </a:rPr>
              <a:t> </a:t>
            </a:r>
            <a:r>
              <a:rPr lang="en-US" sz="2400" dirty="0" err="1">
                <a:latin typeface="Roboto" panose="02000000000000000000"/>
              </a:rPr>
              <a:t>rộng</a:t>
            </a:r>
            <a:r>
              <a:rPr lang="en-US" sz="2400" dirty="0">
                <a:latin typeface="Roboto" panose="02000000000000000000"/>
              </a:rPr>
              <a:t> </a:t>
            </a:r>
            <a:r>
              <a:rPr lang="en-US" sz="2400" dirty="0" err="1">
                <a:latin typeface="Roboto" panose="02000000000000000000"/>
              </a:rPr>
              <a:t>với</a:t>
            </a:r>
            <a:r>
              <a:rPr lang="en-US" sz="2400" dirty="0">
                <a:latin typeface="Roboto" panose="02000000000000000000"/>
              </a:rPr>
              <a:t> </a:t>
            </a:r>
            <a:r>
              <a:rPr lang="en-US" sz="2400" i="1" dirty="0">
                <a:latin typeface="Roboto" panose="02000000000000000000"/>
              </a:rPr>
              <a:t>component-based</a:t>
            </a:r>
            <a:r>
              <a:rPr lang="en-US" sz="2400" dirty="0">
                <a:latin typeface="Roboto" panose="02000000000000000000"/>
              </a:rPr>
              <a:t>.</a:t>
            </a:r>
            <a:endParaRPr lang="en-GB" sz="2400" dirty="0">
              <a:latin typeface="Roboto" panose="02000000000000000000"/>
              <a:ea typeface="Roboto" panose="02000000000000000000" pitchFamily="2" charset="0"/>
            </a:endParaRPr>
          </a:p>
        </p:txBody>
      </p:sp>
      <p:sp>
        <p:nvSpPr>
          <p:cNvPr id="17" name="Oval 16"/>
          <p:cNvSpPr/>
          <p:nvPr/>
        </p:nvSpPr>
        <p:spPr>
          <a:xfrm>
            <a:off x="347628" y="2234464"/>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84199" y="3411028"/>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19" name="Rounded Rectangle 52"/>
          <p:cNvSpPr/>
          <p:nvPr/>
        </p:nvSpPr>
        <p:spPr>
          <a:xfrm>
            <a:off x="584199" y="3411028"/>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838200" y="3314681"/>
            <a:ext cx="10515600" cy="1200329"/>
          </a:xfrm>
          <a:prstGeom prst="rect">
            <a:avLst/>
          </a:prstGeom>
          <a:noFill/>
        </p:spPr>
        <p:txBody>
          <a:bodyPr wrap="square" rtlCol="0">
            <a:spAutoFit/>
          </a:bodyPr>
          <a:lstStyle/>
          <a:p>
            <a:r>
              <a:rPr lang="en-US" sz="2400" i="1" dirty="0" err="1">
                <a:latin typeface="Roboto" panose="02000000000000000000" pitchFamily="2" charset="0"/>
                <a:ea typeface="Roboto" panose="02000000000000000000" pitchFamily="2" charset="0"/>
              </a:rPr>
              <a:t>Tìm</a:t>
            </a:r>
            <a:r>
              <a:rPr lang="en-US" sz="2400" i="1" dirty="0">
                <a:latin typeface="Roboto" panose="02000000000000000000" pitchFamily="2" charset="0"/>
                <a:ea typeface="Roboto" panose="02000000000000000000" pitchFamily="2" charset="0"/>
              </a:rPr>
              <a:t> </a:t>
            </a:r>
            <a:r>
              <a:rPr lang="en-US" sz="2400" i="1" dirty="0" err="1">
                <a:latin typeface="Roboto" panose="02000000000000000000" pitchFamily="2" charset="0"/>
                <a:ea typeface="Roboto" panose="02000000000000000000" pitchFamily="2" charset="0"/>
              </a:rPr>
              <a:t>hiểu</a:t>
            </a:r>
            <a:r>
              <a:rPr lang="en-US" sz="2400" i="1" dirty="0">
                <a:latin typeface="Roboto" panose="02000000000000000000" pitchFamily="2" charset="0"/>
                <a:ea typeface="Roboto" panose="02000000000000000000" pitchFamily="2" charset="0"/>
              </a:rPr>
              <a:t> &amp; </a:t>
            </a:r>
            <a:r>
              <a:rPr lang="en-US" sz="2400" i="1" dirty="0" err="1">
                <a:latin typeface="Roboto" panose="02000000000000000000" pitchFamily="2" charset="0"/>
                <a:ea typeface="Roboto" panose="02000000000000000000" pitchFamily="2" charset="0"/>
              </a:rPr>
              <a:t>sử</a:t>
            </a:r>
            <a:r>
              <a:rPr lang="en-US" sz="2400" i="1" dirty="0">
                <a:latin typeface="Roboto" panose="02000000000000000000" pitchFamily="2" charset="0"/>
                <a:ea typeface="Roboto" panose="02000000000000000000" pitchFamily="2" charset="0"/>
              </a:rPr>
              <a:t> </a:t>
            </a:r>
            <a:r>
              <a:rPr lang="en-US" sz="2400" i="1" dirty="0" err="1">
                <a:latin typeface="Roboto" panose="02000000000000000000" pitchFamily="2" charset="0"/>
                <a:ea typeface="Roboto" panose="02000000000000000000" pitchFamily="2" charset="0"/>
              </a:rPr>
              <a:t>dụng</a:t>
            </a:r>
            <a:r>
              <a:rPr lang="en-US" sz="2400" i="1" dirty="0">
                <a:latin typeface="Roboto" panose="02000000000000000000" pitchFamily="2" charset="0"/>
                <a:ea typeface="Roboto" panose="02000000000000000000" pitchFamily="2" charset="0"/>
              </a:rPr>
              <a:t>:</a:t>
            </a:r>
            <a:r>
              <a:rPr lang="en-US" sz="2400" dirty="0">
                <a:latin typeface="Roboto" panose="02000000000000000000" pitchFamily="2" charset="0"/>
                <a:ea typeface="Roboto" panose="02000000000000000000" pitchFamily="2" charset="0"/>
              </a:rPr>
              <a:t> </a:t>
            </a:r>
            <a:r>
              <a:rPr lang="en-US" sz="2400" dirty="0" err="1">
                <a:latin typeface="Roboto" panose="02000000000000000000"/>
              </a:rPr>
              <a:t>Không</a:t>
            </a:r>
            <a:r>
              <a:rPr lang="en-US" sz="2400" dirty="0">
                <a:latin typeface="Roboto" panose="02000000000000000000"/>
              </a:rPr>
              <a:t> </a:t>
            </a:r>
            <a:r>
              <a:rPr lang="en-US" sz="2400" dirty="0" err="1">
                <a:latin typeface="Roboto" panose="02000000000000000000"/>
              </a:rPr>
              <a:t>cần</a:t>
            </a:r>
            <a:r>
              <a:rPr lang="en-US" sz="2400" dirty="0">
                <a:latin typeface="Roboto" panose="02000000000000000000"/>
              </a:rPr>
              <a:t> </a:t>
            </a:r>
            <a:r>
              <a:rPr lang="en-US" sz="2400" dirty="0" err="1">
                <a:latin typeface="Roboto" panose="02000000000000000000"/>
              </a:rPr>
              <a:t>phải</a:t>
            </a:r>
            <a:r>
              <a:rPr lang="en-US" sz="2400" dirty="0">
                <a:latin typeface="Roboto" panose="02000000000000000000"/>
              </a:rPr>
              <a:t> </a:t>
            </a:r>
            <a:r>
              <a:rPr lang="en-US" sz="2400" dirty="0" err="1">
                <a:latin typeface="Roboto" panose="02000000000000000000"/>
              </a:rPr>
              <a:t>tìm</a:t>
            </a:r>
            <a:r>
              <a:rPr lang="en-US" sz="2400" dirty="0">
                <a:latin typeface="Roboto" panose="02000000000000000000"/>
              </a:rPr>
              <a:t> </a:t>
            </a:r>
            <a:r>
              <a:rPr lang="en-US" sz="2400" dirty="0" err="1">
                <a:latin typeface="Roboto" panose="02000000000000000000"/>
              </a:rPr>
              <a:t>hiểu</a:t>
            </a:r>
            <a:r>
              <a:rPr lang="en-US" sz="2400" dirty="0">
                <a:latin typeface="Roboto" panose="02000000000000000000"/>
              </a:rPr>
              <a:t> </a:t>
            </a:r>
            <a:r>
              <a:rPr lang="en-US" sz="2400" i="1" dirty="0">
                <a:latin typeface="Roboto" panose="02000000000000000000"/>
              </a:rPr>
              <a:t>D3.js </a:t>
            </a:r>
            <a:r>
              <a:rPr lang="en-US" sz="2400" dirty="0">
                <a:latin typeface="Roboto" panose="02000000000000000000"/>
              </a:rPr>
              <a:t>hay </a:t>
            </a:r>
            <a:r>
              <a:rPr lang="en-US" sz="2400" i="1" dirty="0" err="1">
                <a:latin typeface="Roboto" panose="02000000000000000000"/>
              </a:rPr>
              <a:t>OpenLayers</a:t>
            </a:r>
            <a:r>
              <a:rPr lang="en-US" sz="2400" i="1" dirty="0">
                <a:latin typeface="Roboto" panose="02000000000000000000"/>
              </a:rPr>
              <a:t> 3</a:t>
            </a:r>
            <a:r>
              <a:rPr lang="en-US" sz="2400" dirty="0">
                <a:latin typeface="Roboto" panose="02000000000000000000"/>
              </a:rPr>
              <a:t> </a:t>
            </a:r>
            <a:r>
              <a:rPr lang="en-US" sz="2400" dirty="0" err="1">
                <a:latin typeface="Roboto" panose="02000000000000000000"/>
              </a:rPr>
              <a:t>từ</a:t>
            </a:r>
            <a:r>
              <a:rPr lang="en-US" sz="2400" dirty="0">
                <a:latin typeface="Roboto" panose="02000000000000000000"/>
              </a:rPr>
              <a:t> </a:t>
            </a:r>
            <a:r>
              <a:rPr lang="en-US" sz="2400" dirty="0" err="1">
                <a:latin typeface="Roboto" panose="02000000000000000000"/>
              </a:rPr>
              <a:t>tr</a:t>
            </a:r>
            <a:r>
              <a:rPr lang="vi-VN" sz="2400" dirty="0"/>
              <a:t>ư</a:t>
            </a:r>
            <a:r>
              <a:rPr lang="en-US" sz="2400" dirty="0" err="1">
                <a:latin typeface="Roboto" panose="02000000000000000000"/>
              </a:rPr>
              <a:t>ớc</a:t>
            </a:r>
            <a:r>
              <a:rPr lang="en-US" sz="2400" dirty="0">
                <a:latin typeface="Roboto" panose="02000000000000000000"/>
              </a:rPr>
              <a:t>.</a:t>
            </a:r>
          </a:p>
          <a:p>
            <a:r>
              <a:rPr lang="en-US" sz="2400" dirty="0">
                <a:latin typeface="Roboto" panose="02000000000000000000" pitchFamily="2" charset="0"/>
                <a:ea typeface="Roboto" panose="02000000000000000000" pitchFamily="2" charset="0"/>
              </a:rPr>
              <a:t> </a:t>
            </a:r>
            <a:endParaRPr lang="en-GB" sz="2400" dirty="0">
              <a:latin typeface="Roboto" panose="02000000000000000000" pitchFamily="2" charset="0"/>
              <a:ea typeface="Roboto" panose="02000000000000000000" pitchFamily="2" charset="0"/>
            </a:endParaRPr>
          </a:p>
        </p:txBody>
      </p:sp>
      <p:sp>
        <p:nvSpPr>
          <p:cNvPr id="21" name="Oval 20"/>
          <p:cNvSpPr/>
          <p:nvPr/>
        </p:nvSpPr>
        <p:spPr>
          <a:xfrm>
            <a:off x="347627" y="3174456"/>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584199" y="4351020"/>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3" name="Rounded Rectangle 52"/>
          <p:cNvSpPr/>
          <p:nvPr/>
        </p:nvSpPr>
        <p:spPr>
          <a:xfrm>
            <a:off x="584199" y="4351020"/>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38200" y="4254673"/>
            <a:ext cx="10515600" cy="461665"/>
          </a:xfrm>
          <a:prstGeom prst="rect">
            <a:avLst/>
          </a:prstGeom>
          <a:noFill/>
        </p:spPr>
        <p:txBody>
          <a:bodyPr wrap="square" rtlCol="0">
            <a:spAutoFit/>
          </a:bodyPr>
          <a:lstStyle/>
          <a:p>
            <a:r>
              <a:rPr lang="en-US" sz="2400" i="1" dirty="0">
                <a:latin typeface="Roboto" panose="02000000000000000000"/>
              </a:rPr>
              <a:t>M</a:t>
            </a:r>
            <a:r>
              <a:rPr lang="vi-VN" sz="2400" i="1" dirty="0"/>
              <a:t>ôi trường phát triển</a:t>
            </a:r>
            <a:r>
              <a:rPr lang="en-US" sz="2400" i="1" dirty="0">
                <a:latin typeface="Roboto" panose="02000000000000000000"/>
              </a:rPr>
              <a:t>: </a:t>
            </a:r>
            <a:r>
              <a:rPr lang="en-US" sz="2400" dirty="0" err="1">
                <a:latin typeface="Roboto" panose="02000000000000000000"/>
              </a:rPr>
              <a:t>Áp</a:t>
            </a:r>
            <a:r>
              <a:rPr lang="en-US" sz="2400" dirty="0">
                <a:latin typeface="Roboto" panose="02000000000000000000"/>
              </a:rPr>
              <a:t> </a:t>
            </a:r>
            <a:r>
              <a:rPr lang="en-US" sz="2400" dirty="0" err="1">
                <a:latin typeface="Roboto" panose="02000000000000000000"/>
              </a:rPr>
              <a:t>dụng</a:t>
            </a:r>
            <a:r>
              <a:rPr lang="en-US" sz="2400" dirty="0">
                <a:latin typeface="Roboto" panose="02000000000000000000"/>
              </a:rPr>
              <a:t> </a:t>
            </a:r>
            <a:r>
              <a:rPr lang="en-US" sz="2400" dirty="0" err="1">
                <a:latin typeface="Roboto" panose="02000000000000000000"/>
              </a:rPr>
              <a:t>tích</a:t>
            </a:r>
            <a:r>
              <a:rPr lang="en-US" sz="2400" dirty="0">
                <a:latin typeface="Roboto" panose="02000000000000000000"/>
              </a:rPr>
              <a:t> </a:t>
            </a:r>
            <a:r>
              <a:rPr lang="en-US" sz="2400" dirty="0" err="1">
                <a:latin typeface="Roboto" panose="02000000000000000000"/>
              </a:rPr>
              <a:t>hợp</a:t>
            </a:r>
            <a:r>
              <a:rPr lang="en-US" sz="2400" dirty="0">
                <a:latin typeface="Roboto" panose="02000000000000000000"/>
              </a:rPr>
              <a:t> </a:t>
            </a:r>
            <a:r>
              <a:rPr lang="en-US" sz="2400" dirty="0" err="1">
                <a:latin typeface="Roboto" panose="02000000000000000000"/>
              </a:rPr>
              <a:t>và</a:t>
            </a:r>
            <a:r>
              <a:rPr lang="en-US" sz="2400" dirty="0">
                <a:latin typeface="Roboto" panose="02000000000000000000"/>
              </a:rPr>
              <a:t> </a:t>
            </a:r>
            <a:r>
              <a:rPr lang="en-US" sz="2400" dirty="0" err="1">
                <a:latin typeface="Roboto" panose="02000000000000000000"/>
              </a:rPr>
              <a:t>chuyển</a:t>
            </a:r>
            <a:r>
              <a:rPr lang="en-US" sz="2400" dirty="0">
                <a:latin typeface="Roboto" panose="02000000000000000000"/>
              </a:rPr>
              <a:t> </a:t>
            </a:r>
            <a:r>
              <a:rPr lang="en-US" sz="2400" dirty="0" err="1">
                <a:latin typeface="Roboto" panose="02000000000000000000"/>
              </a:rPr>
              <a:t>giao</a:t>
            </a:r>
            <a:r>
              <a:rPr lang="en-US" sz="2400" dirty="0">
                <a:latin typeface="Roboto" panose="02000000000000000000"/>
              </a:rPr>
              <a:t> </a:t>
            </a:r>
            <a:r>
              <a:rPr lang="en-US" sz="2400" dirty="0" err="1">
                <a:latin typeface="Roboto" panose="02000000000000000000"/>
              </a:rPr>
              <a:t>liên</a:t>
            </a:r>
            <a:r>
              <a:rPr lang="en-US" sz="2400" dirty="0">
                <a:latin typeface="Roboto" panose="02000000000000000000"/>
              </a:rPr>
              <a:t> </a:t>
            </a:r>
            <a:r>
              <a:rPr lang="en-US" sz="2400" dirty="0" err="1">
                <a:latin typeface="Roboto" panose="02000000000000000000"/>
              </a:rPr>
              <a:t>tục</a:t>
            </a:r>
            <a:r>
              <a:rPr lang="en-US" sz="2400" dirty="0">
                <a:latin typeface="Roboto" panose="02000000000000000000"/>
              </a:rPr>
              <a:t>.</a:t>
            </a:r>
            <a:r>
              <a:rPr lang="en-US" sz="2400" dirty="0">
                <a:latin typeface="Roboto" panose="02000000000000000000"/>
                <a:ea typeface="Roboto" panose="02000000000000000000" pitchFamily="2" charset="0"/>
              </a:rPr>
              <a:t> </a:t>
            </a:r>
            <a:endParaRPr lang="en-GB" sz="2400" dirty="0">
              <a:latin typeface="Roboto" panose="02000000000000000000"/>
              <a:ea typeface="Roboto" panose="02000000000000000000" pitchFamily="2" charset="0"/>
            </a:endParaRPr>
          </a:p>
        </p:txBody>
      </p:sp>
      <p:sp>
        <p:nvSpPr>
          <p:cNvPr id="25" name="Oval 24"/>
          <p:cNvSpPr/>
          <p:nvPr/>
        </p:nvSpPr>
        <p:spPr>
          <a:xfrm>
            <a:off x="347627" y="4114448"/>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84199" y="529338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7" name="Rounded Rectangle 52"/>
          <p:cNvSpPr/>
          <p:nvPr/>
        </p:nvSpPr>
        <p:spPr>
          <a:xfrm>
            <a:off x="584199" y="529338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838200" y="5197037"/>
            <a:ext cx="10515600" cy="461665"/>
          </a:xfrm>
          <a:prstGeom prst="rect">
            <a:avLst/>
          </a:prstGeom>
          <a:noFill/>
        </p:spPr>
        <p:txBody>
          <a:bodyPr wrap="square" rtlCol="0">
            <a:spAutoFit/>
          </a:bodyPr>
          <a:lstStyle/>
          <a:p>
            <a:r>
              <a:rPr lang="en-US" sz="2400" i="1" dirty="0" err="1">
                <a:latin typeface="Roboto" panose="02000000000000000000"/>
              </a:rPr>
              <a:t>Vấn</a:t>
            </a:r>
            <a:r>
              <a:rPr lang="en-US" sz="2400" i="1" dirty="0">
                <a:latin typeface="Roboto" panose="02000000000000000000"/>
              </a:rPr>
              <a:t> </a:t>
            </a:r>
            <a:r>
              <a:rPr lang="en-US" sz="2400" i="1" dirty="0" err="1">
                <a:latin typeface="Roboto" panose="02000000000000000000"/>
              </a:rPr>
              <a:t>đề</a:t>
            </a:r>
            <a:r>
              <a:rPr lang="en-US" sz="2400" i="1" dirty="0">
                <a:latin typeface="Roboto" panose="02000000000000000000"/>
              </a:rPr>
              <a:t> </a:t>
            </a:r>
            <a:r>
              <a:rPr lang="en-US" sz="2400" i="1" dirty="0" err="1">
                <a:latin typeface="Roboto" panose="02000000000000000000"/>
              </a:rPr>
              <a:t>kiểm</a:t>
            </a:r>
            <a:r>
              <a:rPr lang="en-US" sz="2400" i="1" dirty="0">
                <a:latin typeface="Roboto" panose="02000000000000000000"/>
              </a:rPr>
              <a:t> </a:t>
            </a:r>
            <a:r>
              <a:rPr lang="en-US" sz="2400" i="1" dirty="0" err="1">
                <a:latin typeface="Roboto" panose="02000000000000000000"/>
              </a:rPr>
              <a:t>thử</a:t>
            </a:r>
            <a:r>
              <a:rPr lang="en-US" sz="2400" i="1" dirty="0">
                <a:latin typeface="Roboto" panose="02000000000000000000"/>
              </a:rPr>
              <a:t>: </a:t>
            </a:r>
            <a:r>
              <a:rPr lang="en-US" sz="2400" dirty="0" err="1">
                <a:latin typeface="Roboto" panose="02000000000000000000"/>
              </a:rPr>
              <a:t>Hiện</a:t>
            </a:r>
            <a:r>
              <a:rPr lang="en-US" sz="2400" dirty="0">
                <a:latin typeface="Roboto" panose="02000000000000000000"/>
              </a:rPr>
              <a:t> </a:t>
            </a:r>
            <a:r>
              <a:rPr lang="en-US" sz="2400" dirty="0" err="1">
                <a:latin typeface="Roboto" panose="02000000000000000000"/>
              </a:rPr>
              <a:t>tại</a:t>
            </a:r>
            <a:r>
              <a:rPr lang="en-US" sz="2400" dirty="0">
                <a:latin typeface="Roboto" panose="02000000000000000000"/>
              </a:rPr>
              <a:t> </a:t>
            </a:r>
            <a:r>
              <a:rPr lang="en-US" sz="2400" dirty="0" err="1">
                <a:latin typeface="Roboto" panose="02000000000000000000"/>
              </a:rPr>
              <a:t>đã</a:t>
            </a:r>
            <a:r>
              <a:rPr lang="en-US" sz="2400" dirty="0">
                <a:latin typeface="Roboto" panose="02000000000000000000"/>
              </a:rPr>
              <a:t> </a:t>
            </a:r>
            <a:r>
              <a:rPr lang="en-US" sz="2400" dirty="0" err="1">
                <a:latin typeface="Roboto" panose="02000000000000000000"/>
              </a:rPr>
              <a:t>kiểm</a:t>
            </a:r>
            <a:r>
              <a:rPr lang="en-US" sz="2400" dirty="0">
                <a:latin typeface="Roboto" panose="02000000000000000000"/>
              </a:rPr>
              <a:t> </a:t>
            </a:r>
            <a:r>
              <a:rPr lang="en-US" sz="2400" dirty="0" err="1">
                <a:latin typeface="Roboto" panose="02000000000000000000"/>
              </a:rPr>
              <a:t>thử</a:t>
            </a:r>
            <a:r>
              <a:rPr lang="en-US" sz="2400" dirty="0">
                <a:latin typeface="Roboto" panose="02000000000000000000"/>
              </a:rPr>
              <a:t> đ</a:t>
            </a:r>
            <a:r>
              <a:rPr lang="vi-VN" sz="2400" dirty="0"/>
              <a:t>ư</a:t>
            </a:r>
            <a:r>
              <a:rPr lang="en-US" sz="2400" dirty="0" err="1">
                <a:latin typeface="Roboto" panose="02000000000000000000"/>
              </a:rPr>
              <a:t>ợc</a:t>
            </a:r>
            <a:r>
              <a:rPr lang="en-US" sz="2400" dirty="0">
                <a:latin typeface="Roboto" panose="02000000000000000000"/>
              </a:rPr>
              <a:t> </a:t>
            </a:r>
            <a:r>
              <a:rPr lang="en-US" sz="2400" i="1" dirty="0">
                <a:latin typeface="Roboto" panose="02000000000000000000"/>
              </a:rPr>
              <a:t>52%</a:t>
            </a:r>
            <a:r>
              <a:rPr lang="en-US" sz="2400" i="1" dirty="0">
                <a:latin typeface="Roboto" panose="02000000000000000000"/>
                <a:ea typeface="Roboto" panose="02000000000000000000" pitchFamily="2" charset="0"/>
              </a:rPr>
              <a:t> </a:t>
            </a:r>
            <a:r>
              <a:rPr lang="en-US" sz="2400" dirty="0">
                <a:latin typeface="Roboto" panose="02000000000000000000"/>
                <a:ea typeface="Roboto" panose="02000000000000000000" pitchFamily="2" charset="0"/>
              </a:rPr>
              <a:t>.</a:t>
            </a:r>
            <a:endParaRPr lang="en-GB" sz="2400" dirty="0">
              <a:latin typeface="Roboto" panose="02000000000000000000"/>
              <a:ea typeface="Roboto" panose="02000000000000000000" pitchFamily="2" charset="0"/>
            </a:endParaRPr>
          </a:p>
        </p:txBody>
      </p:sp>
      <p:sp>
        <p:nvSpPr>
          <p:cNvPr id="29" name="Oval 28"/>
          <p:cNvSpPr/>
          <p:nvPr/>
        </p:nvSpPr>
        <p:spPr>
          <a:xfrm>
            <a:off x="347627" y="5056812"/>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193099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out)">
                                      <p:cBhvr>
                                        <p:cTn id="49" dur="500"/>
                                        <p:tgtEl>
                                          <p:spTgt spid="11"/>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300" fill="hold"/>
                                        <p:tgtEl>
                                          <p:spTgt spid="10"/>
                                        </p:tgtEl>
                                        <p:attrNameLst>
                                          <p:attrName>ppt_w</p:attrName>
                                        </p:attrNameLst>
                                      </p:cBhvr>
                                      <p:tavLst>
                                        <p:tav tm="0">
                                          <p:val>
                                            <p:fltVal val="0"/>
                                          </p:val>
                                        </p:tav>
                                        <p:tav tm="100000">
                                          <p:val>
                                            <p:strVal val="#ppt_w"/>
                                          </p:val>
                                        </p:tav>
                                      </p:tavLst>
                                    </p:anim>
                                    <p:anim calcmode="lin" valueType="num">
                                      <p:cBhvr>
                                        <p:cTn id="53" dur="300" fill="hold"/>
                                        <p:tgtEl>
                                          <p:spTgt spid="10"/>
                                        </p:tgtEl>
                                        <p:attrNameLst>
                                          <p:attrName>ppt_h</p:attrName>
                                        </p:attrNameLst>
                                      </p:cBhvr>
                                      <p:tavLst>
                                        <p:tav tm="0">
                                          <p:val>
                                            <p:fltVal val="0"/>
                                          </p:val>
                                        </p:tav>
                                        <p:tav tm="100000">
                                          <p:val>
                                            <p:strVal val="#ppt_h"/>
                                          </p:val>
                                        </p:tav>
                                      </p:tavLst>
                                    </p:anim>
                                    <p:anim calcmode="lin" valueType="num">
                                      <p:cBhvr>
                                        <p:cTn id="54" dur="300" fill="hold"/>
                                        <p:tgtEl>
                                          <p:spTgt spid="10"/>
                                        </p:tgtEl>
                                        <p:attrNameLst>
                                          <p:attrName>style.rotation</p:attrName>
                                        </p:attrNameLst>
                                      </p:cBhvr>
                                      <p:tavLst>
                                        <p:tav tm="0">
                                          <p:val>
                                            <p:fltVal val="90"/>
                                          </p:val>
                                        </p:tav>
                                        <p:tav tm="100000">
                                          <p:val>
                                            <p:fltVal val="0"/>
                                          </p:val>
                                        </p:tav>
                                      </p:tavLst>
                                    </p:anim>
                                    <p:animEffect transition="in" filter="fade">
                                      <p:cBhvr>
                                        <p:cTn id="55" dur="3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32"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circle(out)">
                                      <p:cBhvr>
                                        <p:cTn id="60" dur="500"/>
                                        <p:tgtEl>
                                          <p:spTgt spid="14"/>
                                        </p:tgtEl>
                                      </p:cBhvr>
                                    </p:animEffect>
                                  </p:childTnLst>
                                </p:cTn>
                              </p:par>
                              <p:par>
                                <p:cTn id="61" presetID="31" presetClass="exit" presetSubtype="0" fill="hold" grpId="1" nodeType="withEffect">
                                  <p:stCondLst>
                                    <p:cond delay="0"/>
                                  </p:stCondLst>
                                  <p:childTnLst>
                                    <p:anim calcmode="lin" valueType="num">
                                      <p:cBhvr>
                                        <p:cTn id="62" dur="300"/>
                                        <p:tgtEl>
                                          <p:spTgt spid="10"/>
                                        </p:tgtEl>
                                        <p:attrNameLst>
                                          <p:attrName>ppt_w</p:attrName>
                                        </p:attrNameLst>
                                      </p:cBhvr>
                                      <p:tavLst>
                                        <p:tav tm="0">
                                          <p:val>
                                            <p:strVal val="ppt_w"/>
                                          </p:val>
                                        </p:tav>
                                        <p:tav tm="100000">
                                          <p:val>
                                            <p:fltVal val="0"/>
                                          </p:val>
                                        </p:tav>
                                      </p:tavLst>
                                    </p:anim>
                                    <p:anim calcmode="lin" valueType="num">
                                      <p:cBhvr>
                                        <p:cTn id="63" dur="300"/>
                                        <p:tgtEl>
                                          <p:spTgt spid="10"/>
                                        </p:tgtEl>
                                        <p:attrNameLst>
                                          <p:attrName>ppt_h</p:attrName>
                                        </p:attrNameLst>
                                      </p:cBhvr>
                                      <p:tavLst>
                                        <p:tav tm="0">
                                          <p:val>
                                            <p:strVal val="ppt_h"/>
                                          </p:val>
                                        </p:tav>
                                        <p:tav tm="100000">
                                          <p:val>
                                            <p:fltVal val="0"/>
                                          </p:val>
                                        </p:tav>
                                      </p:tavLst>
                                    </p:anim>
                                    <p:anim calcmode="lin" valueType="num">
                                      <p:cBhvr>
                                        <p:cTn id="64" dur="300"/>
                                        <p:tgtEl>
                                          <p:spTgt spid="10"/>
                                        </p:tgtEl>
                                        <p:attrNameLst>
                                          <p:attrName>style.rotation</p:attrName>
                                        </p:attrNameLst>
                                      </p:cBhvr>
                                      <p:tavLst>
                                        <p:tav tm="0">
                                          <p:val>
                                            <p:fltVal val="0"/>
                                          </p:val>
                                        </p:tav>
                                        <p:tav tm="100000">
                                          <p:val>
                                            <p:fltVal val="90"/>
                                          </p:val>
                                        </p:tav>
                                      </p:tavLst>
                                    </p:anim>
                                    <p:animEffect transition="out" filter="fade">
                                      <p:cBhvr>
                                        <p:cTn id="65" dur="300"/>
                                        <p:tgtEl>
                                          <p:spTgt spid="10"/>
                                        </p:tgtEl>
                                      </p:cBhvr>
                                    </p:animEffect>
                                    <p:set>
                                      <p:cBhvr>
                                        <p:cTn id="66" dur="1" fill="hold">
                                          <p:stCondLst>
                                            <p:cond delay="299"/>
                                          </p:stCondLst>
                                        </p:cTn>
                                        <p:tgtEl>
                                          <p:spTgt spid="10"/>
                                        </p:tgtEl>
                                        <p:attrNameLst>
                                          <p:attrName>style.visibility</p:attrName>
                                        </p:attrNameLst>
                                      </p:cBhvr>
                                      <p:to>
                                        <p:strVal val="hidden"/>
                                      </p:to>
                                    </p:set>
                                  </p:childTnLst>
                                </p:cTn>
                              </p:par>
                              <p:par>
                                <p:cTn id="67" presetID="31"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300" fill="hold"/>
                                        <p:tgtEl>
                                          <p:spTgt spid="17"/>
                                        </p:tgtEl>
                                        <p:attrNameLst>
                                          <p:attrName>ppt_w</p:attrName>
                                        </p:attrNameLst>
                                      </p:cBhvr>
                                      <p:tavLst>
                                        <p:tav tm="0">
                                          <p:val>
                                            <p:fltVal val="0"/>
                                          </p:val>
                                        </p:tav>
                                        <p:tav tm="100000">
                                          <p:val>
                                            <p:strVal val="#ppt_w"/>
                                          </p:val>
                                        </p:tav>
                                      </p:tavLst>
                                    </p:anim>
                                    <p:anim calcmode="lin" valueType="num">
                                      <p:cBhvr>
                                        <p:cTn id="70" dur="300" fill="hold"/>
                                        <p:tgtEl>
                                          <p:spTgt spid="17"/>
                                        </p:tgtEl>
                                        <p:attrNameLst>
                                          <p:attrName>ppt_h</p:attrName>
                                        </p:attrNameLst>
                                      </p:cBhvr>
                                      <p:tavLst>
                                        <p:tav tm="0">
                                          <p:val>
                                            <p:fltVal val="0"/>
                                          </p:val>
                                        </p:tav>
                                        <p:tav tm="100000">
                                          <p:val>
                                            <p:strVal val="#ppt_h"/>
                                          </p:val>
                                        </p:tav>
                                      </p:tavLst>
                                    </p:anim>
                                    <p:anim calcmode="lin" valueType="num">
                                      <p:cBhvr>
                                        <p:cTn id="71" dur="300" fill="hold"/>
                                        <p:tgtEl>
                                          <p:spTgt spid="17"/>
                                        </p:tgtEl>
                                        <p:attrNameLst>
                                          <p:attrName>style.rotation</p:attrName>
                                        </p:attrNameLst>
                                      </p:cBhvr>
                                      <p:tavLst>
                                        <p:tav tm="0">
                                          <p:val>
                                            <p:fltVal val="90"/>
                                          </p:val>
                                        </p:tav>
                                        <p:tav tm="100000">
                                          <p:val>
                                            <p:fltVal val="0"/>
                                          </p:val>
                                        </p:tav>
                                      </p:tavLst>
                                    </p:anim>
                                    <p:animEffect transition="in" filter="fade">
                                      <p:cBhvr>
                                        <p:cTn id="72" dur="3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32"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circle(out)">
                                      <p:cBhvr>
                                        <p:cTn id="77" dur="500"/>
                                        <p:tgtEl>
                                          <p:spTgt spid="18"/>
                                        </p:tgtEl>
                                      </p:cBhvr>
                                    </p:animEffect>
                                  </p:childTnLst>
                                </p:cTn>
                              </p:par>
                              <p:par>
                                <p:cTn id="78" presetID="31" presetClass="exit" presetSubtype="0" fill="hold" grpId="1" nodeType="withEffect">
                                  <p:stCondLst>
                                    <p:cond delay="0"/>
                                  </p:stCondLst>
                                  <p:childTnLst>
                                    <p:anim calcmode="lin" valueType="num">
                                      <p:cBhvr>
                                        <p:cTn id="79" dur="300"/>
                                        <p:tgtEl>
                                          <p:spTgt spid="17"/>
                                        </p:tgtEl>
                                        <p:attrNameLst>
                                          <p:attrName>ppt_w</p:attrName>
                                        </p:attrNameLst>
                                      </p:cBhvr>
                                      <p:tavLst>
                                        <p:tav tm="0">
                                          <p:val>
                                            <p:strVal val="ppt_w"/>
                                          </p:val>
                                        </p:tav>
                                        <p:tav tm="100000">
                                          <p:val>
                                            <p:fltVal val="0"/>
                                          </p:val>
                                        </p:tav>
                                      </p:tavLst>
                                    </p:anim>
                                    <p:anim calcmode="lin" valueType="num">
                                      <p:cBhvr>
                                        <p:cTn id="80" dur="300"/>
                                        <p:tgtEl>
                                          <p:spTgt spid="17"/>
                                        </p:tgtEl>
                                        <p:attrNameLst>
                                          <p:attrName>ppt_h</p:attrName>
                                        </p:attrNameLst>
                                      </p:cBhvr>
                                      <p:tavLst>
                                        <p:tav tm="0">
                                          <p:val>
                                            <p:strVal val="ppt_h"/>
                                          </p:val>
                                        </p:tav>
                                        <p:tav tm="100000">
                                          <p:val>
                                            <p:fltVal val="0"/>
                                          </p:val>
                                        </p:tav>
                                      </p:tavLst>
                                    </p:anim>
                                    <p:anim calcmode="lin" valueType="num">
                                      <p:cBhvr>
                                        <p:cTn id="81" dur="300"/>
                                        <p:tgtEl>
                                          <p:spTgt spid="17"/>
                                        </p:tgtEl>
                                        <p:attrNameLst>
                                          <p:attrName>style.rotation</p:attrName>
                                        </p:attrNameLst>
                                      </p:cBhvr>
                                      <p:tavLst>
                                        <p:tav tm="0">
                                          <p:val>
                                            <p:fltVal val="0"/>
                                          </p:val>
                                        </p:tav>
                                        <p:tav tm="100000">
                                          <p:val>
                                            <p:fltVal val="90"/>
                                          </p:val>
                                        </p:tav>
                                      </p:tavLst>
                                    </p:anim>
                                    <p:animEffect transition="out" filter="fade">
                                      <p:cBhvr>
                                        <p:cTn id="82" dur="300"/>
                                        <p:tgtEl>
                                          <p:spTgt spid="17"/>
                                        </p:tgtEl>
                                      </p:cBhvr>
                                    </p:animEffect>
                                    <p:set>
                                      <p:cBhvr>
                                        <p:cTn id="83" dur="1" fill="hold">
                                          <p:stCondLst>
                                            <p:cond delay="299"/>
                                          </p:stCondLst>
                                        </p:cTn>
                                        <p:tgtEl>
                                          <p:spTgt spid="17"/>
                                        </p:tgtEl>
                                        <p:attrNameLst>
                                          <p:attrName>style.visibility</p:attrName>
                                        </p:attrNameLst>
                                      </p:cBhvr>
                                      <p:to>
                                        <p:strVal val="hidden"/>
                                      </p:to>
                                    </p:set>
                                  </p:childTnLst>
                                </p:cTn>
                              </p:par>
                              <p:par>
                                <p:cTn id="84" presetID="3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300" fill="hold"/>
                                        <p:tgtEl>
                                          <p:spTgt spid="21"/>
                                        </p:tgtEl>
                                        <p:attrNameLst>
                                          <p:attrName>ppt_w</p:attrName>
                                        </p:attrNameLst>
                                      </p:cBhvr>
                                      <p:tavLst>
                                        <p:tav tm="0">
                                          <p:val>
                                            <p:fltVal val="0"/>
                                          </p:val>
                                        </p:tav>
                                        <p:tav tm="100000">
                                          <p:val>
                                            <p:strVal val="#ppt_w"/>
                                          </p:val>
                                        </p:tav>
                                      </p:tavLst>
                                    </p:anim>
                                    <p:anim calcmode="lin" valueType="num">
                                      <p:cBhvr>
                                        <p:cTn id="87" dur="300" fill="hold"/>
                                        <p:tgtEl>
                                          <p:spTgt spid="21"/>
                                        </p:tgtEl>
                                        <p:attrNameLst>
                                          <p:attrName>ppt_h</p:attrName>
                                        </p:attrNameLst>
                                      </p:cBhvr>
                                      <p:tavLst>
                                        <p:tav tm="0">
                                          <p:val>
                                            <p:fltVal val="0"/>
                                          </p:val>
                                        </p:tav>
                                        <p:tav tm="100000">
                                          <p:val>
                                            <p:strVal val="#ppt_h"/>
                                          </p:val>
                                        </p:tav>
                                      </p:tavLst>
                                    </p:anim>
                                    <p:anim calcmode="lin" valueType="num">
                                      <p:cBhvr>
                                        <p:cTn id="88" dur="300" fill="hold"/>
                                        <p:tgtEl>
                                          <p:spTgt spid="21"/>
                                        </p:tgtEl>
                                        <p:attrNameLst>
                                          <p:attrName>style.rotation</p:attrName>
                                        </p:attrNameLst>
                                      </p:cBhvr>
                                      <p:tavLst>
                                        <p:tav tm="0">
                                          <p:val>
                                            <p:fltVal val="90"/>
                                          </p:val>
                                        </p:tav>
                                        <p:tav tm="100000">
                                          <p:val>
                                            <p:fltVal val="0"/>
                                          </p:val>
                                        </p:tav>
                                      </p:tavLst>
                                    </p:anim>
                                    <p:animEffect transition="in" filter="fade">
                                      <p:cBhvr>
                                        <p:cTn id="89" dur="3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32"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circle(out)">
                                      <p:cBhvr>
                                        <p:cTn id="94" dur="500"/>
                                        <p:tgtEl>
                                          <p:spTgt spid="22"/>
                                        </p:tgtEl>
                                      </p:cBhvr>
                                    </p:animEffect>
                                  </p:childTnLst>
                                </p:cTn>
                              </p:par>
                              <p:par>
                                <p:cTn id="95" presetID="31" presetClass="exit" presetSubtype="0" fill="hold" grpId="1" nodeType="withEffect">
                                  <p:stCondLst>
                                    <p:cond delay="0"/>
                                  </p:stCondLst>
                                  <p:childTnLst>
                                    <p:anim calcmode="lin" valueType="num">
                                      <p:cBhvr>
                                        <p:cTn id="96" dur="300"/>
                                        <p:tgtEl>
                                          <p:spTgt spid="21"/>
                                        </p:tgtEl>
                                        <p:attrNameLst>
                                          <p:attrName>ppt_w</p:attrName>
                                        </p:attrNameLst>
                                      </p:cBhvr>
                                      <p:tavLst>
                                        <p:tav tm="0">
                                          <p:val>
                                            <p:strVal val="ppt_w"/>
                                          </p:val>
                                        </p:tav>
                                        <p:tav tm="100000">
                                          <p:val>
                                            <p:fltVal val="0"/>
                                          </p:val>
                                        </p:tav>
                                      </p:tavLst>
                                    </p:anim>
                                    <p:anim calcmode="lin" valueType="num">
                                      <p:cBhvr>
                                        <p:cTn id="97" dur="300"/>
                                        <p:tgtEl>
                                          <p:spTgt spid="21"/>
                                        </p:tgtEl>
                                        <p:attrNameLst>
                                          <p:attrName>ppt_h</p:attrName>
                                        </p:attrNameLst>
                                      </p:cBhvr>
                                      <p:tavLst>
                                        <p:tav tm="0">
                                          <p:val>
                                            <p:strVal val="ppt_h"/>
                                          </p:val>
                                        </p:tav>
                                        <p:tav tm="100000">
                                          <p:val>
                                            <p:fltVal val="0"/>
                                          </p:val>
                                        </p:tav>
                                      </p:tavLst>
                                    </p:anim>
                                    <p:anim calcmode="lin" valueType="num">
                                      <p:cBhvr>
                                        <p:cTn id="98" dur="300"/>
                                        <p:tgtEl>
                                          <p:spTgt spid="21"/>
                                        </p:tgtEl>
                                        <p:attrNameLst>
                                          <p:attrName>style.rotation</p:attrName>
                                        </p:attrNameLst>
                                      </p:cBhvr>
                                      <p:tavLst>
                                        <p:tav tm="0">
                                          <p:val>
                                            <p:fltVal val="0"/>
                                          </p:val>
                                        </p:tav>
                                        <p:tav tm="100000">
                                          <p:val>
                                            <p:fltVal val="90"/>
                                          </p:val>
                                        </p:tav>
                                      </p:tavLst>
                                    </p:anim>
                                    <p:animEffect transition="out" filter="fade">
                                      <p:cBhvr>
                                        <p:cTn id="99" dur="300"/>
                                        <p:tgtEl>
                                          <p:spTgt spid="21"/>
                                        </p:tgtEl>
                                      </p:cBhvr>
                                    </p:animEffect>
                                    <p:set>
                                      <p:cBhvr>
                                        <p:cTn id="100" dur="1" fill="hold">
                                          <p:stCondLst>
                                            <p:cond delay="299"/>
                                          </p:stCondLst>
                                        </p:cTn>
                                        <p:tgtEl>
                                          <p:spTgt spid="21"/>
                                        </p:tgtEl>
                                        <p:attrNameLst>
                                          <p:attrName>style.visibility</p:attrName>
                                        </p:attrNameLst>
                                      </p:cBhvr>
                                      <p:to>
                                        <p:strVal val="hidden"/>
                                      </p:to>
                                    </p:set>
                                  </p:childTnLst>
                                </p:cTn>
                              </p:par>
                              <p:par>
                                <p:cTn id="101" presetID="3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300" fill="hold"/>
                                        <p:tgtEl>
                                          <p:spTgt spid="25"/>
                                        </p:tgtEl>
                                        <p:attrNameLst>
                                          <p:attrName>ppt_w</p:attrName>
                                        </p:attrNameLst>
                                      </p:cBhvr>
                                      <p:tavLst>
                                        <p:tav tm="0">
                                          <p:val>
                                            <p:fltVal val="0"/>
                                          </p:val>
                                        </p:tav>
                                        <p:tav tm="100000">
                                          <p:val>
                                            <p:strVal val="#ppt_w"/>
                                          </p:val>
                                        </p:tav>
                                      </p:tavLst>
                                    </p:anim>
                                    <p:anim calcmode="lin" valueType="num">
                                      <p:cBhvr>
                                        <p:cTn id="104" dur="300" fill="hold"/>
                                        <p:tgtEl>
                                          <p:spTgt spid="25"/>
                                        </p:tgtEl>
                                        <p:attrNameLst>
                                          <p:attrName>ppt_h</p:attrName>
                                        </p:attrNameLst>
                                      </p:cBhvr>
                                      <p:tavLst>
                                        <p:tav tm="0">
                                          <p:val>
                                            <p:fltVal val="0"/>
                                          </p:val>
                                        </p:tav>
                                        <p:tav tm="100000">
                                          <p:val>
                                            <p:strVal val="#ppt_h"/>
                                          </p:val>
                                        </p:tav>
                                      </p:tavLst>
                                    </p:anim>
                                    <p:anim calcmode="lin" valueType="num">
                                      <p:cBhvr>
                                        <p:cTn id="105" dur="300" fill="hold"/>
                                        <p:tgtEl>
                                          <p:spTgt spid="25"/>
                                        </p:tgtEl>
                                        <p:attrNameLst>
                                          <p:attrName>style.rotation</p:attrName>
                                        </p:attrNameLst>
                                      </p:cBhvr>
                                      <p:tavLst>
                                        <p:tav tm="0">
                                          <p:val>
                                            <p:fltVal val="90"/>
                                          </p:val>
                                        </p:tav>
                                        <p:tav tm="100000">
                                          <p:val>
                                            <p:fltVal val="0"/>
                                          </p:val>
                                        </p:tav>
                                      </p:tavLst>
                                    </p:anim>
                                    <p:animEffect transition="in" filter="fade">
                                      <p:cBhvr>
                                        <p:cTn id="106" dur="3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6" presetClass="entr" presetSubtype="32"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circle(out)">
                                      <p:cBhvr>
                                        <p:cTn id="111" dur="500"/>
                                        <p:tgtEl>
                                          <p:spTgt spid="26"/>
                                        </p:tgtEl>
                                      </p:cBhvr>
                                    </p:animEffect>
                                  </p:childTnLst>
                                </p:cTn>
                              </p:par>
                              <p:par>
                                <p:cTn id="112" presetID="31" presetClass="exit" presetSubtype="0" fill="hold" grpId="1" nodeType="withEffect">
                                  <p:stCondLst>
                                    <p:cond delay="0"/>
                                  </p:stCondLst>
                                  <p:childTnLst>
                                    <p:anim calcmode="lin" valueType="num">
                                      <p:cBhvr>
                                        <p:cTn id="113" dur="300"/>
                                        <p:tgtEl>
                                          <p:spTgt spid="25"/>
                                        </p:tgtEl>
                                        <p:attrNameLst>
                                          <p:attrName>ppt_w</p:attrName>
                                        </p:attrNameLst>
                                      </p:cBhvr>
                                      <p:tavLst>
                                        <p:tav tm="0">
                                          <p:val>
                                            <p:strVal val="ppt_w"/>
                                          </p:val>
                                        </p:tav>
                                        <p:tav tm="100000">
                                          <p:val>
                                            <p:fltVal val="0"/>
                                          </p:val>
                                        </p:tav>
                                      </p:tavLst>
                                    </p:anim>
                                    <p:anim calcmode="lin" valueType="num">
                                      <p:cBhvr>
                                        <p:cTn id="114" dur="300"/>
                                        <p:tgtEl>
                                          <p:spTgt spid="25"/>
                                        </p:tgtEl>
                                        <p:attrNameLst>
                                          <p:attrName>ppt_h</p:attrName>
                                        </p:attrNameLst>
                                      </p:cBhvr>
                                      <p:tavLst>
                                        <p:tav tm="0">
                                          <p:val>
                                            <p:strVal val="ppt_h"/>
                                          </p:val>
                                        </p:tav>
                                        <p:tav tm="100000">
                                          <p:val>
                                            <p:fltVal val="0"/>
                                          </p:val>
                                        </p:tav>
                                      </p:tavLst>
                                    </p:anim>
                                    <p:anim calcmode="lin" valueType="num">
                                      <p:cBhvr>
                                        <p:cTn id="115" dur="300"/>
                                        <p:tgtEl>
                                          <p:spTgt spid="25"/>
                                        </p:tgtEl>
                                        <p:attrNameLst>
                                          <p:attrName>style.rotation</p:attrName>
                                        </p:attrNameLst>
                                      </p:cBhvr>
                                      <p:tavLst>
                                        <p:tav tm="0">
                                          <p:val>
                                            <p:fltVal val="0"/>
                                          </p:val>
                                        </p:tav>
                                        <p:tav tm="100000">
                                          <p:val>
                                            <p:fltVal val="90"/>
                                          </p:val>
                                        </p:tav>
                                      </p:tavLst>
                                    </p:anim>
                                    <p:animEffect transition="out" filter="fade">
                                      <p:cBhvr>
                                        <p:cTn id="116" dur="300"/>
                                        <p:tgtEl>
                                          <p:spTgt spid="25"/>
                                        </p:tgtEl>
                                      </p:cBhvr>
                                    </p:animEffect>
                                    <p:set>
                                      <p:cBhvr>
                                        <p:cTn id="117" dur="1" fill="hold">
                                          <p:stCondLst>
                                            <p:cond delay="299"/>
                                          </p:stCondLst>
                                        </p:cTn>
                                        <p:tgtEl>
                                          <p:spTgt spid="25"/>
                                        </p:tgtEl>
                                        <p:attrNameLst>
                                          <p:attrName>style.visibility</p:attrName>
                                        </p:attrNameLst>
                                      </p:cBhvr>
                                      <p:to>
                                        <p:strVal val="hidden"/>
                                      </p:to>
                                    </p:set>
                                  </p:childTnLst>
                                </p:cTn>
                              </p:par>
                              <p:par>
                                <p:cTn id="118" presetID="31" presetClass="entr" presetSubtype="0" fill="hold" grpId="0" nodeType="withEffect">
                                  <p:stCondLst>
                                    <p:cond delay="0"/>
                                  </p:stCondLst>
                                  <p:childTnLst>
                                    <p:set>
                                      <p:cBhvr>
                                        <p:cTn id="119" dur="1" fill="hold">
                                          <p:stCondLst>
                                            <p:cond delay="0"/>
                                          </p:stCondLst>
                                        </p:cTn>
                                        <p:tgtEl>
                                          <p:spTgt spid="29"/>
                                        </p:tgtEl>
                                        <p:attrNameLst>
                                          <p:attrName>style.visibility</p:attrName>
                                        </p:attrNameLst>
                                      </p:cBhvr>
                                      <p:to>
                                        <p:strVal val="visible"/>
                                      </p:to>
                                    </p:set>
                                    <p:anim calcmode="lin" valueType="num">
                                      <p:cBhvr>
                                        <p:cTn id="120" dur="300" fill="hold"/>
                                        <p:tgtEl>
                                          <p:spTgt spid="29"/>
                                        </p:tgtEl>
                                        <p:attrNameLst>
                                          <p:attrName>ppt_w</p:attrName>
                                        </p:attrNameLst>
                                      </p:cBhvr>
                                      <p:tavLst>
                                        <p:tav tm="0">
                                          <p:val>
                                            <p:fltVal val="0"/>
                                          </p:val>
                                        </p:tav>
                                        <p:tav tm="100000">
                                          <p:val>
                                            <p:strVal val="#ppt_w"/>
                                          </p:val>
                                        </p:tav>
                                      </p:tavLst>
                                    </p:anim>
                                    <p:anim calcmode="lin" valueType="num">
                                      <p:cBhvr>
                                        <p:cTn id="121" dur="300" fill="hold"/>
                                        <p:tgtEl>
                                          <p:spTgt spid="29"/>
                                        </p:tgtEl>
                                        <p:attrNameLst>
                                          <p:attrName>ppt_h</p:attrName>
                                        </p:attrNameLst>
                                      </p:cBhvr>
                                      <p:tavLst>
                                        <p:tav tm="0">
                                          <p:val>
                                            <p:fltVal val="0"/>
                                          </p:val>
                                        </p:tav>
                                        <p:tav tm="100000">
                                          <p:val>
                                            <p:strVal val="#ppt_h"/>
                                          </p:val>
                                        </p:tav>
                                      </p:tavLst>
                                    </p:anim>
                                    <p:anim calcmode="lin" valueType="num">
                                      <p:cBhvr>
                                        <p:cTn id="122" dur="300" fill="hold"/>
                                        <p:tgtEl>
                                          <p:spTgt spid="29"/>
                                        </p:tgtEl>
                                        <p:attrNameLst>
                                          <p:attrName>style.rotation</p:attrName>
                                        </p:attrNameLst>
                                      </p:cBhvr>
                                      <p:tavLst>
                                        <p:tav tm="0">
                                          <p:val>
                                            <p:fltVal val="90"/>
                                          </p:val>
                                        </p:tav>
                                        <p:tav tm="100000">
                                          <p:val>
                                            <p:fltVal val="0"/>
                                          </p:val>
                                        </p:tav>
                                      </p:tavLst>
                                    </p:anim>
                                    <p:animEffect transition="in" filter="fade">
                                      <p:cBhvr>
                                        <p:cTn id="123"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p:bldP spid="13" grpId="0" animBg="1"/>
      <p:bldP spid="14" grpId="0" animBg="1"/>
      <p:bldP spid="15" grpId="0" animBg="1"/>
      <p:bldP spid="16" grpId="0"/>
      <p:bldP spid="17" grpId="0" animBg="1"/>
      <p:bldP spid="17" grpId="1" animBg="1"/>
      <p:bldP spid="18" grpId="0" animBg="1"/>
      <p:bldP spid="19" grpId="0" animBg="1"/>
      <p:bldP spid="20" grpId="0"/>
      <p:bldP spid="21" grpId="0" animBg="1"/>
      <p:bldP spid="21" grpId="1" animBg="1"/>
      <p:bldP spid="22" grpId="0" animBg="1"/>
      <p:bldP spid="23" grpId="0" animBg="1"/>
      <p:bldP spid="24" grpId="0"/>
      <p:bldP spid="25" grpId="0" animBg="1"/>
      <p:bldP spid="25" grpId="1" animBg="1"/>
      <p:bldP spid="26" grpId="0" animBg="1"/>
      <p:bldP spid="27" grpId="0" animBg="1"/>
      <p:bldP spid="28" grpId="0"/>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17</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Đánh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giá</a:t>
            </a:r>
            <a:endParaRPr lang="en-GB"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4983" y="1078992"/>
            <a:ext cx="11825207" cy="369332"/>
          </a:xfrm>
          <a:prstGeom prst="rect">
            <a:avLst/>
          </a:prstGeom>
          <a:noFill/>
        </p:spPr>
        <p:txBody>
          <a:bodyPr wrap="square" rtlCol="0">
            <a:spAutoFit/>
          </a:bodyPr>
          <a:lstStyle/>
          <a:p>
            <a:pPr marL="342900" indent="-342900">
              <a:buAutoNum type="arabicPeriod"/>
            </a:pPr>
            <a:endParaRPr lang="en-US" dirty="0"/>
          </a:p>
        </p:txBody>
      </p:sp>
      <p:sp>
        <p:nvSpPr>
          <p:cNvPr id="4" name="TextBox 3"/>
          <p:cNvSpPr txBox="1"/>
          <p:nvPr/>
        </p:nvSpPr>
        <p:spPr>
          <a:xfrm>
            <a:off x="154983" y="1078992"/>
            <a:ext cx="1182520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80218980"/>
              </p:ext>
            </p:extLst>
          </p:nvPr>
        </p:nvGraphicFramePr>
        <p:xfrm>
          <a:off x="1705429" y="971531"/>
          <a:ext cx="8781141" cy="5852160"/>
        </p:xfrm>
        <a:graphic>
          <a:graphicData uri="http://schemas.openxmlformats.org/drawingml/2006/table">
            <a:tbl>
              <a:tblPr firstRow="1" bandRow="1">
                <a:tableStyleId>{5C22544A-7EE6-4342-B048-85BDC9FD1C3A}</a:tableStyleId>
              </a:tblPr>
              <a:tblGrid>
                <a:gridCol w="2927047">
                  <a:extLst>
                    <a:ext uri="{9D8B030D-6E8A-4147-A177-3AD203B41FA5}">
                      <a16:colId xmlns:a16="http://schemas.microsoft.com/office/drawing/2014/main" val="1298485841"/>
                    </a:ext>
                  </a:extLst>
                </a:gridCol>
                <a:gridCol w="2927047">
                  <a:extLst>
                    <a:ext uri="{9D8B030D-6E8A-4147-A177-3AD203B41FA5}">
                      <a16:colId xmlns:a16="http://schemas.microsoft.com/office/drawing/2014/main" val="775417657"/>
                    </a:ext>
                  </a:extLst>
                </a:gridCol>
                <a:gridCol w="2927047">
                  <a:extLst>
                    <a:ext uri="{9D8B030D-6E8A-4147-A177-3AD203B41FA5}">
                      <a16:colId xmlns:a16="http://schemas.microsoft.com/office/drawing/2014/main" val="3644159673"/>
                    </a:ext>
                  </a:extLst>
                </a:gridCol>
              </a:tblGrid>
              <a:tr h="341037">
                <a:tc>
                  <a:txBody>
                    <a:bodyPr/>
                    <a:lstStyle/>
                    <a:p>
                      <a:r>
                        <a:rPr lang="en-US" dirty="0" err="1">
                          <a:latin typeface="Roboto" panose="02000000000000000000"/>
                        </a:rPr>
                        <a:t>Tiêu</a:t>
                      </a:r>
                      <a:r>
                        <a:rPr lang="en-US" dirty="0">
                          <a:latin typeface="Roboto" panose="02000000000000000000"/>
                        </a:rPr>
                        <a:t> </a:t>
                      </a:r>
                      <a:r>
                        <a:rPr lang="en-US" dirty="0" err="1">
                          <a:latin typeface="Roboto" panose="02000000000000000000"/>
                        </a:rPr>
                        <a:t>chí</a:t>
                      </a:r>
                      <a:endParaRPr lang="en-US" dirty="0">
                        <a:latin typeface="Roboto" panose="02000000000000000000"/>
                      </a:endParaRPr>
                    </a:p>
                  </a:txBody>
                  <a:tcPr/>
                </a:tc>
                <a:tc>
                  <a:txBody>
                    <a:bodyPr/>
                    <a:lstStyle/>
                    <a:p>
                      <a:pPr algn="ctr"/>
                      <a:r>
                        <a:rPr lang="en-US" dirty="0">
                          <a:latin typeface="Roboto" panose="02000000000000000000"/>
                        </a:rPr>
                        <a:t>C9js</a:t>
                      </a:r>
                    </a:p>
                  </a:txBody>
                  <a:tcPr/>
                </a:tc>
                <a:tc>
                  <a:txBody>
                    <a:bodyPr/>
                    <a:lstStyle/>
                    <a:p>
                      <a:pPr algn="ctr"/>
                      <a:r>
                        <a:rPr lang="en-US" dirty="0">
                          <a:latin typeface="Roboto" panose="02000000000000000000"/>
                        </a:rPr>
                        <a:t>C3.js</a:t>
                      </a:r>
                    </a:p>
                  </a:txBody>
                  <a:tcPr/>
                </a:tc>
                <a:extLst>
                  <a:ext uri="{0D108BD9-81ED-4DB2-BD59-A6C34878D82A}">
                    <a16:rowId xmlns:a16="http://schemas.microsoft.com/office/drawing/2014/main" val="2365518907"/>
                  </a:ext>
                </a:extLst>
              </a:tr>
              <a:tr h="1108371">
                <a:tc>
                  <a:txBody>
                    <a:bodyPr/>
                    <a:lstStyle/>
                    <a:p>
                      <a:r>
                        <a:rPr lang="en-US" sz="1800" i="0" kern="1200" dirty="0" err="1">
                          <a:solidFill>
                            <a:schemeClr val="dk1"/>
                          </a:solidFill>
                          <a:effectLst/>
                          <a:latin typeface="Roboto" panose="02000000000000000000"/>
                          <a:ea typeface="+mn-ea"/>
                          <a:cs typeface="+mn-cs"/>
                        </a:rPr>
                        <a:t>Hỗ</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trợ</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trực</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quan</a:t>
                      </a:r>
                      <a:br>
                        <a:rPr lang="en-US" sz="1800" i="0" kern="1200" dirty="0">
                          <a:solidFill>
                            <a:schemeClr val="dk1"/>
                          </a:solidFill>
                          <a:effectLst/>
                          <a:latin typeface="Roboto" panose="02000000000000000000"/>
                          <a:ea typeface="+mn-ea"/>
                          <a:cs typeface="+mn-cs"/>
                        </a:rPr>
                      </a:br>
                      <a:endParaRPr lang="en-US" dirty="0">
                        <a:latin typeface="Roboto" panose="02000000000000000000"/>
                      </a:endParaRPr>
                    </a:p>
                  </a:txBody>
                  <a:tcPr/>
                </a:tc>
                <a:tc>
                  <a:txBody>
                    <a:bodyPr/>
                    <a:lstStyle/>
                    <a:p>
                      <a:r>
                        <a:rPr lang="en-US" sz="1800" i="0" kern="1200" dirty="0" err="1">
                          <a:solidFill>
                            <a:schemeClr val="dk1"/>
                          </a:solidFill>
                          <a:effectLst/>
                          <a:latin typeface="Roboto" panose="02000000000000000000"/>
                          <a:ea typeface="+mn-ea"/>
                          <a:cs typeface="+mn-cs"/>
                        </a:rPr>
                        <a:t>Có</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thêm</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thành</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phần</a:t>
                      </a:r>
                      <a:r>
                        <a:rPr lang="en-US" sz="1800" i="0" kern="1200" dirty="0">
                          <a:solidFill>
                            <a:schemeClr val="dk1"/>
                          </a:solidFill>
                          <a:effectLst/>
                          <a:latin typeface="Roboto" panose="02000000000000000000"/>
                          <a:ea typeface="+mn-ea"/>
                          <a:cs typeface="+mn-cs"/>
                        </a:rPr>
                        <a:t> Map </a:t>
                      </a:r>
                      <a:br>
                        <a:rPr lang="en-US" sz="1800" i="0" kern="1200" dirty="0">
                          <a:solidFill>
                            <a:schemeClr val="dk1"/>
                          </a:solidFill>
                          <a:effectLst/>
                          <a:latin typeface="Roboto" panose="02000000000000000000"/>
                          <a:ea typeface="+mn-ea"/>
                          <a:cs typeface="+mn-cs"/>
                        </a:rPr>
                      </a:br>
                      <a:endParaRPr lang="en-US" dirty="0">
                        <a:latin typeface="Roboto" panose="02000000000000000000"/>
                      </a:endParaRPr>
                    </a:p>
                  </a:txBody>
                  <a:tcPr/>
                </a:tc>
                <a:tc>
                  <a:txBody>
                    <a:bodyPr/>
                    <a:lstStyle/>
                    <a:p>
                      <a:r>
                        <a:rPr lang="vi-VN" sz="1800" i="0" kern="1200" dirty="0">
                          <a:solidFill>
                            <a:schemeClr val="dk1"/>
                          </a:solidFill>
                          <a:effectLst/>
                          <a:latin typeface="+mn-lt"/>
                          <a:ea typeface="+mn-ea"/>
                          <a:cs typeface="+mn-cs"/>
                        </a:rPr>
                        <a:t>Hỗ trợ nhiều loại Chart</a:t>
                      </a:r>
                      <a:br>
                        <a:rPr lang="vi-VN" sz="1800" i="0" kern="1200" dirty="0">
                          <a:solidFill>
                            <a:schemeClr val="dk1"/>
                          </a:solidFill>
                          <a:effectLst/>
                          <a:latin typeface="+mn-lt"/>
                          <a:ea typeface="+mn-ea"/>
                          <a:cs typeface="+mn-cs"/>
                        </a:rPr>
                      </a:br>
                      <a:r>
                        <a:rPr lang="vi-VN" sz="1800" i="0" kern="1200" dirty="0">
                          <a:solidFill>
                            <a:schemeClr val="dk1"/>
                          </a:solidFill>
                          <a:effectLst/>
                          <a:latin typeface="+mn-lt"/>
                          <a:ea typeface="+mn-ea"/>
                          <a:cs typeface="+mn-cs"/>
                        </a:rPr>
                        <a:t>hơn, nhưng không có</a:t>
                      </a:r>
                      <a:br>
                        <a:rPr lang="vi-VN" sz="1800" i="0" kern="1200" dirty="0">
                          <a:solidFill>
                            <a:schemeClr val="dk1"/>
                          </a:solidFill>
                          <a:effectLst/>
                          <a:latin typeface="+mn-lt"/>
                          <a:ea typeface="+mn-ea"/>
                          <a:cs typeface="+mn-cs"/>
                        </a:rPr>
                      </a:br>
                      <a:r>
                        <a:rPr lang="vi-VN" sz="1800" i="0" kern="1200" dirty="0">
                          <a:solidFill>
                            <a:schemeClr val="dk1"/>
                          </a:solidFill>
                          <a:effectLst/>
                          <a:latin typeface="+mn-lt"/>
                          <a:ea typeface="+mn-ea"/>
                          <a:cs typeface="+mn-cs"/>
                        </a:rPr>
                        <a:t>thành phần Ma</a:t>
                      </a:r>
                      <a:r>
                        <a:rPr lang="en-US" sz="1800" i="0" kern="1200" dirty="0">
                          <a:solidFill>
                            <a:schemeClr val="dk1"/>
                          </a:solidFill>
                          <a:effectLst/>
                          <a:latin typeface="Roboto" panose="02000000000000000000"/>
                          <a:ea typeface="+mn-ea"/>
                          <a:cs typeface="+mn-cs"/>
                        </a:rPr>
                        <a:t>p</a:t>
                      </a:r>
                      <a:br>
                        <a:rPr lang="vi-VN" sz="1800" i="0" kern="1200" dirty="0">
                          <a:solidFill>
                            <a:schemeClr val="dk1"/>
                          </a:solidFill>
                          <a:effectLst/>
                          <a:latin typeface="+mn-lt"/>
                          <a:ea typeface="+mn-ea"/>
                          <a:cs typeface="+mn-cs"/>
                        </a:rPr>
                      </a:br>
                      <a:endParaRPr lang="en-US" dirty="0">
                        <a:latin typeface="Roboto" panose="02000000000000000000"/>
                      </a:endParaRPr>
                    </a:p>
                  </a:txBody>
                  <a:tcPr/>
                </a:tc>
                <a:extLst>
                  <a:ext uri="{0D108BD9-81ED-4DB2-BD59-A6C34878D82A}">
                    <a16:rowId xmlns:a16="http://schemas.microsoft.com/office/drawing/2014/main" val="3792382951"/>
                  </a:ext>
                </a:extLst>
              </a:tr>
              <a:tr h="852593">
                <a:tc>
                  <a:txBody>
                    <a:bodyPr/>
                    <a:lstStyle/>
                    <a:p>
                      <a:r>
                        <a:rPr lang="en-US" sz="1800" i="0" kern="1200" dirty="0" err="1">
                          <a:solidFill>
                            <a:schemeClr val="dk1"/>
                          </a:solidFill>
                          <a:effectLst/>
                          <a:latin typeface="Roboto" panose="02000000000000000000"/>
                          <a:ea typeface="+mn-ea"/>
                          <a:cs typeface="+mn-cs"/>
                        </a:rPr>
                        <a:t>Tính</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năng</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mở</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rộng</a:t>
                      </a:r>
                      <a:br>
                        <a:rPr lang="en-US" sz="1800" i="0" kern="1200" dirty="0">
                          <a:solidFill>
                            <a:schemeClr val="dk1"/>
                          </a:solidFill>
                          <a:effectLst/>
                          <a:latin typeface="Roboto" panose="02000000000000000000"/>
                          <a:ea typeface="+mn-ea"/>
                          <a:cs typeface="+mn-cs"/>
                        </a:rPr>
                      </a:br>
                      <a:endParaRPr lang="en-US" dirty="0">
                        <a:latin typeface="Roboto" panose="02000000000000000000"/>
                      </a:endParaRPr>
                    </a:p>
                  </a:txBody>
                  <a:tcPr/>
                </a:tc>
                <a:tc>
                  <a:txBody>
                    <a:bodyPr/>
                    <a:lstStyle/>
                    <a:p>
                      <a:r>
                        <a:rPr lang="en-US" sz="1800" i="1" kern="1200" dirty="0" err="1">
                          <a:solidFill>
                            <a:schemeClr val="dk1"/>
                          </a:solidFill>
                          <a:effectLst/>
                          <a:latin typeface="Roboto" panose="02000000000000000000"/>
                          <a:ea typeface="+mn-ea"/>
                          <a:cs typeface="+mn-cs"/>
                        </a:rPr>
                        <a:t>DataAdapter</a:t>
                      </a:r>
                      <a:r>
                        <a:rPr lang="en-US" sz="1800" i="1" kern="1200" dirty="0">
                          <a:solidFill>
                            <a:schemeClr val="dk1"/>
                          </a:solidFill>
                          <a:effectLst/>
                          <a:latin typeface="Roboto" panose="02000000000000000000"/>
                          <a:ea typeface="+mn-ea"/>
                          <a:cs typeface="+mn-cs"/>
                        </a:rPr>
                        <a:t>, </a:t>
                      </a:r>
                      <a:r>
                        <a:rPr lang="en-US" sz="1800" i="1" kern="1200" dirty="0" err="1">
                          <a:solidFill>
                            <a:schemeClr val="dk1"/>
                          </a:solidFill>
                          <a:effectLst/>
                          <a:latin typeface="Roboto" panose="02000000000000000000"/>
                          <a:ea typeface="+mn-ea"/>
                          <a:cs typeface="+mn-cs"/>
                        </a:rPr>
                        <a:t>setOption</a:t>
                      </a:r>
                      <a:br>
                        <a:rPr lang="en-US" sz="1800" i="0" kern="1200" dirty="0">
                          <a:solidFill>
                            <a:schemeClr val="dk1"/>
                          </a:solidFill>
                          <a:effectLst/>
                          <a:latin typeface="Roboto" panose="02000000000000000000"/>
                          <a:ea typeface="+mn-ea"/>
                          <a:cs typeface="+mn-cs"/>
                        </a:rPr>
                      </a:br>
                      <a:endParaRPr lang="en-US" dirty="0">
                        <a:latin typeface="Roboto" panose="02000000000000000000"/>
                      </a:endParaRPr>
                    </a:p>
                  </a:txBody>
                  <a:tcPr/>
                </a:tc>
                <a:tc>
                  <a:txBody>
                    <a:bodyPr/>
                    <a:lstStyle/>
                    <a:p>
                      <a:r>
                        <a:rPr lang="vi-VN" sz="1800" i="0" kern="1200" dirty="0">
                          <a:solidFill>
                            <a:schemeClr val="dk1"/>
                          </a:solidFill>
                          <a:effectLst/>
                          <a:latin typeface="+mn-lt"/>
                          <a:ea typeface="+mn-ea"/>
                          <a:cs typeface="+mn-cs"/>
                        </a:rPr>
                        <a:t>Nhiều tuỳ chỉnh hơn</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nh</a:t>
                      </a:r>
                      <a:r>
                        <a:rPr lang="vi-VN" sz="1800" i="0" kern="1200" dirty="0">
                          <a:solidFill>
                            <a:schemeClr val="dk1"/>
                          </a:solidFill>
                          <a:effectLst/>
                          <a:latin typeface="+mn-lt"/>
                          <a:ea typeface="+mn-ea"/>
                          <a:cs typeface="+mn-cs"/>
                        </a:rPr>
                        <a:t>ư</a:t>
                      </a:r>
                      <a:r>
                        <a:rPr lang="en-US" sz="1800" i="0" kern="1200" dirty="0">
                          <a:solidFill>
                            <a:schemeClr val="dk1"/>
                          </a:solidFill>
                          <a:effectLst/>
                          <a:latin typeface="Roboto" panose="02000000000000000000"/>
                          <a:ea typeface="+mn-ea"/>
                          <a:cs typeface="+mn-cs"/>
                        </a:rPr>
                        <a:t>ng </a:t>
                      </a:r>
                      <a:r>
                        <a:rPr lang="en-US" sz="1800" i="0" kern="1200" dirty="0" err="1">
                          <a:solidFill>
                            <a:schemeClr val="dk1"/>
                          </a:solidFill>
                          <a:effectLst/>
                          <a:latin typeface="Roboto" panose="02000000000000000000"/>
                          <a:ea typeface="+mn-ea"/>
                          <a:cs typeface="+mn-cs"/>
                        </a:rPr>
                        <a:t>không</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có</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mở</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rộng</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nh</a:t>
                      </a:r>
                      <a:r>
                        <a:rPr lang="vi-VN" sz="1800" i="0" kern="1200" dirty="0">
                          <a:solidFill>
                            <a:schemeClr val="dk1"/>
                          </a:solidFill>
                          <a:effectLst/>
                          <a:latin typeface="+mn-lt"/>
                          <a:ea typeface="+mn-ea"/>
                          <a:cs typeface="+mn-cs"/>
                        </a:rPr>
                        <a:t>ư</a:t>
                      </a:r>
                      <a:r>
                        <a:rPr lang="en-US" sz="1800" i="0" kern="1200" dirty="0">
                          <a:solidFill>
                            <a:schemeClr val="dk1"/>
                          </a:solidFill>
                          <a:effectLst/>
                          <a:latin typeface="Roboto" panose="02000000000000000000"/>
                          <a:ea typeface="+mn-ea"/>
                          <a:cs typeface="+mn-cs"/>
                        </a:rPr>
                        <a:t> C9js</a:t>
                      </a:r>
                      <a:endParaRPr lang="en-US" dirty="0">
                        <a:latin typeface="Roboto" panose="02000000000000000000"/>
                      </a:endParaRPr>
                    </a:p>
                  </a:txBody>
                  <a:tcPr/>
                </a:tc>
                <a:extLst>
                  <a:ext uri="{0D108BD9-81ED-4DB2-BD59-A6C34878D82A}">
                    <a16:rowId xmlns:a16="http://schemas.microsoft.com/office/drawing/2014/main" val="1563605641"/>
                  </a:ext>
                </a:extLst>
              </a:tr>
              <a:tr h="596815">
                <a:tc>
                  <a:txBody>
                    <a:bodyPr/>
                    <a:lstStyle/>
                    <a:p>
                      <a:r>
                        <a:rPr lang="en-US" sz="1800" i="0" kern="1200" dirty="0" err="1">
                          <a:solidFill>
                            <a:schemeClr val="dk1"/>
                          </a:solidFill>
                          <a:effectLst/>
                          <a:latin typeface="Roboto" panose="02000000000000000000"/>
                          <a:ea typeface="+mn-ea"/>
                          <a:cs typeface="+mn-cs"/>
                        </a:rPr>
                        <a:t>Kiến</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trúc</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hệ</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thống</a:t>
                      </a:r>
                      <a:br>
                        <a:rPr lang="en-US" sz="1800" i="0" kern="1200" dirty="0">
                          <a:solidFill>
                            <a:schemeClr val="dk1"/>
                          </a:solidFill>
                          <a:effectLst/>
                          <a:latin typeface="Roboto" panose="02000000000000000000"/>
                          <a:ea typeface="+mn-ea"/>
                          <a:cs typeface="+mn-cs"/>
                        </a:rPr>
                      </a:br>
                      <a:endParaRPr lang="en-US" dirty="0">
                        <a:latin typeface="Roboto" panose="02000000000000000000"/>
                      </a:endParaRPr>
                    </a:p>
                  </a:txBody>
                  <a:tcPr/>
                </a:tc>
                <a:tc>
                  <a:txBody>
                    <a:bodyPr/>
                    <a:lstStyle/>
                    <a:p>
                      <a:r>
                        <a:rPr lang="en-US" dirty="0" err="1">
                          <a:latin typeface="Roboto" panose="02000000000000000000"/>
                        </a:rPr>
                        <a:t>Chuẩn</a:t>
                      </a:r>
                      <a:r>
                        <a:rPr lang="en-US" dirty="0">
                          <a:latin typeface="Roboto" panose="02000000000000000000"/>
                        </a:rPr>
                        <a:t> ES6</a:t>
                      </a:r>
                    </a:p>
                  </a:txBody>
                  <a:tcPr/>
                </a:tc>
                <a:tc>
                  <a:txBody>
                    <a:bodyPr/>
                    <a:lstStyle/>
                    <a:p>
                      <a:r>
                        <a:rPr lang="en-US" dirty="0" err="1">
                          <a:latin typeface="Roboto" panose="02000000000000000000"/>
                        </a:rPr>
                        <a:t>Chuẩn</a:t>
                      </a:r>
                      <a:r>
                        <a:rPr lang="en-US" dirty="0">
                          <a:latin typeface="Roboto" panose="02000000000000000000"/>
                        </a:rPr>
                        <a:t> ES5</a:t>
                      </a:r>
                    </a:p>
                  </a:txBody>
                  <a:tcPr/>
                </a:tc>
                <a:extLst>
                  <a:ext uri="{0D108BD9-81ED-4DB2-BD59-A6C34878D82A}">
                    <a16:rowId xmlns:a16="http://schemas.microsoft.com/office/drawing/2014/main" val="3544810503"/>
                  </a:ext>
                </a:extLst>
              </a:tr>
              <a:tr h="1047896">
                <a:tc>
                  <a:txBody>
                    <a:bodyPr/>
                    <a:lstStyle/>
                    <a:p>
                      <a:r>
                        <a:rPr lang="en-US" sz="1800" i="0" kern="1200" dirty="0" err="1">
                          <a:solidFill>
                            <a:schemeClr val="dk1"/>
                          </a:solidFill>
                          <a:effectLst/>
                          <a:latin typeface="Roboto" panose="02000000000000000000"/>
                          <a:ea typeface="+mn-ea"/>
                          <a:cs typeface="+mn-cs"/>
                        </a:rPr>
                        <a:t>Hiệu</a:t>
                      </a:r>
                      <a:r>
                        <a:rPr lang="en-US" sz="1800" i="0" kern="1200" dirty="0">
                          <a:solidFill>
                            <a:schemeClr val="dk1"/>
                          </a:solidFill>
                          <a:effectLst/>
                          <a:latin typeface="Roboto" panose="02000000000000000000"/>
                          <a:ea typeface="+mn-ea"/>
                          <a:cs typeface="+mn-cs"/>
                        </a:rPr>
                        <a:t> </a:t>
                      </a:r>
                      <a:r>
                        <a:rPr lang="en-US" sz="1800" i="0" kern="1200" dirty="0" err="1">
                          <a:solidFill>
                            <a:schemeClr val="dk1"/>
                          </a:solidFill>
                          <a:effectLst/>
                          <a:latin typeface="Roboto" panose="02000000000000000000"/>
                          <a:ea typeface="+mn-ea"/>
                          <a:cs typeface="+mn-cs"/>
                        </a:rPr>
                        <a:t>suất</a:t>
                      </a:r>
                      <a:br>
                        <a:rPr lang="en-US" sz="1800" i="0" kern="1200" dirty="0">
                          <a:solidFill>
                            <a:schemeClr val="dk1"/>
                          </a:solidFill>
                          <a:effectLst/>
                          <a:latin typeface="Roboto" panose="02000000000000000000"/>
                          <a:ea typeface="+mn-ea"/>
                          <a:cs typeface="+mn-cs"/>
                        </a:rPr>
                      </a:br>
                      <a:endParaRPr lang="en-US" dirty="0">
                        <a:latin typeface="Roboto" panose="02000000000000000000"/>
                      </a:endParaRPr>
                    </a:p>
                  </a:txBody>
                  <a:tcPr/>
                </a:tc>
                <a:tc>
                  <a:txBody>
                    <a:bodyPr/>
                    <a:lstStyle/>
                    <a:p>
                      <a:r>
                        <a:rPr lang="en-US" dirty="0">
                          <a:latin typeface="Roboto" panose="02000000000000000000"/>
                        </a:rPr>
                        <a:t>Chart: </a:t>
                      </a:r>
                      <a:r>
                        <a:rPr lang="en-US" dirty="0" err="1">
                          <a:latin typeface="Roboto" panose="02000000000000000000"/>
                        </a:rPr>
                        <a:t>Đều</a:t>
                      </a:r>
                      <a:r>
                        <a:rPr lang="en-US" dirty="0">
                          <a:latin typeface="Roboto" panose="02000000000000000000"/>
                        </a:rPr>
                        <a:t> </a:t>
                      </a:r>
                      <a:r>
                        <a:rPr lang="en-US" dirty="0" err="1">
                          <a:latin typeface="Roboto" panose="02000000000000000000"/>
                        </a:rPr>
                        <a:t>dựa</a:t>
                      </a:r>
                      <a:r>
                        <a:rPr lang="en-US" dirty="0">
                          <a:latin typeface="Roboto" panose="02000000000000000000"/>
                        </a:rPr>
                        <a:t> </a:t>
                      </a:r>
                      <a:r>
                        <a:rPr lang="en-US" dirty="0" err="1">
                          <a:latin typeface="Roboto" panose="02000000000000000000"/>
                        </a:rPr>
                        <a:t>trên</a:t>
                      </a:r>
                      <a:r>
                        <a:rPr lang="en-US" dirty="0">
                          <a:latin typeface="Roboto" panose="02000000000000000000"/>
                        </a:rPr>
                        <a:t> D3.js </a:t>
                      </a:r>
                      <a:r>
                        <a:rPr lang="en-US" dirty="0" err="1">
                          <a:latin typeface="Roboto" panose="02000000000000000000"/>
                        </a:rPr>
                        <a:t>nên</a:t>
                      </a:r>
                      <a:r>
                        <a:rPr lang="en-US" dirty="0">
                          <a:latin typeface="Roboto" panose="02000000000000000000"/>
                        </a:rPr>
                        <a:t> t</a:t>
                      </a:r>
                      <a:r>
                        <a:rPr lang="vi-VN" dirty="0"/>
                        <a:t>ư</a:t>
                      </a:r>
                      <a:r>
                        <a:rPr lang="en-US" dirty="0" err="1">
                          <a:latin typeface="Roboto" panose="02000000000000000000"/>
                        </a:rPr>
                        <a:t>ơng</a:t>
                      </a:r>
                      <a:r>
                        <a:rPr lang="en-US" dirty="0">
                          <a:latin typeface="Roboto" panose="02000000000000000000"/>
                        </a:rPr>
                        <a:t> đ</a:t>
                      </a:r>
                      <a:r>
                        <a:rPr lang="vi-VN" dirty="0"/>
                        <a:t>ư</a:t>
                      </a:r>
                      <a:r>
                        <a:rPr lang="en-US" dirty="0" err="1">
                          <a:latin typeface="Roboto" panose="02000000000000000000"/>
                        </a:rPr>
                        <a:t>ơng</a:t>
                      </a:r>
                      <a:r>
                        <a:rPr lang="en-US" dirty="0">
                          <a:latin typeface="Roboto" panose="02000000000000000000"/>
                        </a:rPr>
                        <a:t> </a:t>
                      </a:r>
                      <a:r>
                        <a:rPr lang="en-US" dirty="0" err="1">
                          <a:latin typeface="Roboto" panose="02000000000000000000"/>
                        </a:rPr>
                        <a:t>nhau</a:t>
                      </a:r>
                      <a:endParaRPr lang="en-US" dirty="0">
                        <a:latin typeface="Roboto" panose="02000000000000000000"/>
                      </a:endParaRPr>
                    </a:p>
                  </a:txBody>
                  <a:tcPr/>
                </a:tc>
                <a:tc>
                  <a:txBody>
                    <a:bodyPr/>
                    <a:lstStyle/>
                    <a:p>
                      <a:r>
                        <a:rPr lang="en-US" dirty="0" err="1">
                          <a:latin typeface="Roboto" panose="02000000000000000000"/>
                        </a:rPr>
                        <a:t>Không</a:t>
                      </a:r>
                      <a:r>
                        <a:rPr lang="en-US" dirty="0">
                          <a:latin typeface="Roboto" panose="02000000000000000000"/>
                        </a:rPr>
                        <a:t> </a:t>
                      </a:r>
                      <a:r>
                        <a:rPr lang="en-US" dirty="0" err="1">
                          <a:latin typeface="Roboto" panose="02000000000000000000"/>
                        </a:rPr>
                        <a:t>có</a:t>
                      </a:r>
                      <a:r>
                        <a:rPr lang="en-US" dirty="0">
                          <a:latin typeface="Roboto" panose="02000000000000000000"/>
                        </a:rPr>
                        <a:t> </a:t>
                      </a:r>
                      <a:r>
                        <a:rPr lang="en-US" dirty="0" err="1">
                          <a:latin typeface="Roboto" panose="02000000000000000000"/>
                        </a:rPr>
                        <a:t>thành</a:t>
                      </a:r>
                      <a:r>
                        <a:rPr lang="en-US" dirty="0">
                          <a:latin typeface="Roboto" panose="02000000000000000000"/>
                        </a:rPr>
                        <a:t> </a:t>
                      </a:r>
                      <a:r>
                        <a:rPr lang="en-US" dirty="0" err="1">
                          <a:latin typeface="Roboto" panose="02000000000000000000"/>
                        </a:rPr>
                        <a:t>phần</a:t>
                      </a:r>
                      <a:r>
                        <a:rPr lang="en-US" dirty="0">
                          <a:latin typeface="Roboto" panose="02000000000000000000"/>
                        </a:rPr>
                        <a:t> Map </a:t>
                      </a:r>
                      <a:r>
                        <a:rPr lang="en-US" dirty="0" err="1">
                          <a:latin typeface="Roboto" panose="02000000000000000000"/>
                        </a:rPr>
                        <a:t>nên</a:t>
                      </a:r>
                      <a:r>
                        <a:rPr lang="en-US" dirty="0">
                          <a:latin typeface="Roboto" panose="02000000000000000000"/>
                        </a:rPr>
                        <a:t> </a:t>
                      </a:r>
                      <a:r>
                        <a:rPr lang="en-US" dirty="0" err="1">
                          <a:latin typeface="Roboto" panose="02000000000000000000"/>
                        </a:rPr>
                        <a:t>không</a:t>
                      </a:r>
                      <a:r>
                        <a:rPr lang="en-US" dirty="0">
                          <a:latin typeface="Roboto" panose="02000000000000000000"/>
                        </a:rPr>
                        <a:t> </a:t>
                      </a:r>
                      <a:r>
                        <a:rPr lang="en-US" dirty="0" err="1">
                          <a:latin typeface="Roboto" panose="02000000000000000000"/>
                        </a:rPr>
                        <a:t>thể</a:t>
                      </a:r>
                      <a:r>
                        <a:rPr lang="en-US" dirty="0">
                          <a:latin typeface="Roboto" panose="02000000000000000000"/>
                        </a:rPr>
                        <a:t> so </a:t>
                      </a:r>
                      <a:r>
                        <a:rPr lang="en-US" dirty="0" err="1">
                          <a:latin typeface="Roboto" panose="02000000000000000000"/>
                        </a:rPr>
                        <a:t>sánh</a:t>
                      </a:r>
                      <a:r>
                        <a:rPr lang="en-US" dirty="0">
                          <a:latin typeface="Roboto" panose="02000000000000000000"/>
                        </a:rPr>
                        <a:t> </a:t>
                      </a:r>
                      <a:r>
                        <a:rPr lang="en-US" dirty="0" err="1">
                          <a:latin typeface="Roboto" panose="02000000000000000000"/>
                        </a:rPr>
                        <a:t>hiệu</a:t>
                      </a:r>
                      <a:r>
                        <a:rPr lang="en-US" dirty="0">
                          <a:latin typeface="Roboto" panose="02000000000000000000"/>
                        </a:rPr>
                        <a:t> </a:t>
                      </a:r>
                      <a:r>
                        <a:rPr lang="en-US" dirty="0" err="1">
                          <a:latin typeface="Roboto" panose="02000000000000000000"/>
                        </a:rPr>
                        <a:t>năng</a:t>
                      </a:r>
                      <a:r>
                        <a:rPr lang="en-US" dirty="0">
                          <a:latin typeface="Roboto" panose="02000000000000000000"/>
                        </a:rPr>
                        <a:t> </a:t>
                      </a:r>
                      <a:r>
                        <a:rPr lang="en-US" dirty="0" err="1">
                          <a:latin typeface="Roboto" panose="02000000000000000000"/>
                        </a:rPr>
                        <a:t>trên</a:t>
                      </a:r>
                      <a:r>
                        <a:rPr lang="en-US" dirty="0">
                          <a:latin typeface="Roboto" panose="02000000000000000000"/>
                        </a:rPr>
                        <a:t> </a:t>
                      </a:r>
                      <a:r>
                        <a:rPr lang="en-US" dirty="0" err="1">
                          <a:latin typeface="Roboto" panose="02000000000000000000"/>
                        </a:rPr>
                        <a:t>thành</a:t>
                      </a:r>
                      <a:r>
                        <a:rPr lang="en-US" dirty="0">
                          <a:latin typeface="Roboto" panose="02000000000000000000"/>
                        </a:rPr>
                        <a:t> </a:t>
                      </a:r>
                      <a:r>
                        <a:rPr lang="en-US" dirty="0" err="1">
                          <a:latin typeface="Roboto" panose="02000000000000000000"/>
                        </a:rPr>
                        <a:t>phần</a:t>
                      </a:r>
                      <a:r>
                        <a:rPr lang="en-US" dirty="0">
                          <a:latin typeface="Roboto" panose="02000000000000000000"/>
                        </a:rPr>
                        <a:t> </a:t>
                      </a:r>
                      <a:r>
                        <a:rPr lang="en-US" dirty="0" err="1">
                          <a:latin typeface="Roboto" panose="02000000000000000000"/>
                        </a:rPr>
                        <a:t>này</a:t>
                      </a:r>
                      <a:endParaRPr lang="en-US" dirty="0">
                        <a:latin typeface="Roboto" panose="02000000000000000000"/>
                      </a:endParaRPr>
                    </a:p>
                  </a:txBody>
                  <a:tcPr/>
                </a:tc>
                <a:extLst>
                  <a:ext uri="{0D108BD9-81ED-4DB2-BD59-A6C34878D82A}">
                    <a16:rowId xmlns:a16="http://schemas.microsoft.com/office/drawing/2014/main" val="1849905181"/>
                  </a:ext>
                </a:extLst>
              </a:tr>
              <a:tr h="596815">
                <a:tc>
                  <a:txBody>
                    <a:bodyPr/>
                    <a:lstStyle/>
                    <a:p>
                      <a:r>
                        <a:rPr lang="vi-VN" sz="1800" i="0" kern="1200" dirty="0">
                          <a:solidFill>
                            <a:schemeClr val="dk1"/>
                          </a:solidFill>
                          <a:effectLst/>
                          <a:latin typeface="+mn-lt"/>
                          <a:ea typeface="+mn-ea"/>
                          <a:cs typeface="+mn-cs"/>
                        </a:rPr>
                        <a:t>Tài liệu và hướng dẫn</a:t>
                      </a:r>
                      <a:br>
                        <a:rPr lang="vi-VN" sz="1800" i="0" kern="1200" dirty="0">
                          <a:solidFill>
                            <a:schemeClr val="dk1"/>
                          </a:solidFill>
                          <a:effectLst/>
                          <a:latin typeface="+mn-lt"/>
                          <a:ea typeface="+mn-ea"/>
                          <a:cs typeface="+mn-cs"/>
                        </a:rPr>
                      </a:br>
                      <a:endParaRPr lang="en-US" dirty="0">
                        <a:latin typeface="Roboto" panose="02000000000000000000"/>
                      </a:endParaRPr>
                    </a:p>
                  </a:txBody>
                  <a:tcPr/>
                </a:tc>
                <a:tc>
                  <a:txBody>
                    <a:bodyPr/>
                    <a:lstStyle/>
                    <a:p>
                      <a:r>
                        <a:rPr lang="en-US" sz="1800" i="0" kern="1200" dirty="0">
                          <a:solidFill>
                            <a:schemeClr val="dk1"/>
                          </a:solidFill>
                          <a:effectLst/>
                          <a:latin typeface="Roboto" panose="02000000000000000000"/>
                          <a:ea typeface="+mn-ea"/>
                          <a:cs typeface="+mn-cs"/>
                        </a:rPr>
                        <a:t>http://c9js.me/</a:t>
                      </a:r>
                      <a:br>
                        <a:rPr lang="en-US" sz="1800" i="0" kern="1200" dirty="0">
                          <a:solidFill>
                            <a:schemeClr val="dk1"/>
                          </a:solidFill>
                          <a:effectLst/>
                          <a:latin typeface="Roboto" panose="02000000000000000000"/>
                          <a:ea typeface="+mn-ea"/>
                          <a:cs typeface="+mn-cs"/>
                        </a:rPr>
                      </a:br>
                      <a:endParaRPr lang="en-US" dirty="0">
                        <a:latin typeface="Roboto" panose="02000000000000000000"/>
                      </a:endParaRPr>
                    </a:p>
                  </a:txBody>
                  <a:tcPr/>
                </a:tc>
                <a:tc>
                  <a:txBody>
                    <a:bodyPr/>
                    <a:lstStyle/>
                    <a:p>
                      <a:r>
                        <a:rPr lang="en-US" sz="1800" i="0" kern="1200" dirty="0">
                          <a:solidFill>
                            <a:schemeClr val="dk1"/>
                          </a:solidFill>
                          <a:effectLst/>
                          <a:latin typeface="Roboto" panose="02000000000000000000"/>
                          <a:ea typeface="+mn-ea"/>
                          <a:cs typeface="+mn-cs"/>
                        </a:rPr>
                        <a:t>http://c3js.org</a:t>
                      </a:r>
                      <a:endParaRPr lang="en-US" dirty="0">
                        <a:latin typeface="Roboto" panose="02000000000000000000"/>
                      </a:endParaRPr>
                    </a:p>
                  </a:txBody>
                  <a:tcPr/>
                </a:tc>
                <a:extLst>
                  <a:ext uri="{0D108BD9-81ED-4DB2-BD59-A6C34878D82A}">
                    <a16:rowId xmlns:a16="http://schemas.microsoft.com/office/drawing/2014/main" val="2734593749"/>
                  </a:ext>
                </a:extLst>
              </a:tr>
              <a:tr h="852593">
                <a:tc>
                  <a:txBody>
                    <a:bodyPr/>
                    <a:lstStyle/>
                    <a:p>
                      <a:r>
                        <a:rPr lang="en-US" dirty="0" err="1">
                          <a:latin typeface="Roboto" panose="02000000000000000000"/>
                        </a:rPr>
                        <a:t>Đóng</a:t>
                      </a:r>
                      <a:r>
                        <a:rPr lang="en-US" dirty="0">
                          <a:latin typeface="Roboto" panose="02000000000000000000"/>
                        </a:rPr>
                        <a:t> </a:t>
                      </a:r>
                      <a:r>
                        <a:rPr lang="en-US" dirty="0" err="1">
                          <a:latin typeface="Roboto" panose="02000000000000000000"/>
                        </a:rPr>
                        <a:t>góp</a:t>
                      </a:r>
                      <a:r>
                        <a:rPr lang="en-US" dirty="0">
                          <a:latin typeface="Roboto" panose="02000000000000000000"/>
                        </a:rPr>
                        <a:t> </a:t>
                      </a:r>
                      <a:r>
                        <a:rPr lang="en-US" dirty="0" err="1">
                          <a:latin typeface="Roboto" panose="02000000000000000000"/>
                        </a:rPr>
                        <a:t>từ</a:t>
                      </a:r>
                      <a:r>
                        <a:rPr lang="en-US" dirty="0">
                          <a:latin typeface="Roboto" panose="02000000000000000000"/>
                        </a:rPr>
                        <a:t> </a:t>
                      </a:r>
                      <a:r>
                        <a:rPr lang="en-US" dirty="0" err="1">
                          <a:latin typeface="Roboto" panose="02000000000000000000"/>
                        </a:rPr>
                        <a:t>cộng</a:t>
                      </a:r>
                      <a:r>
                        <a:rPr lang="en-US" dirty="0">
                          <a:latin typeface="Roboto" panose="02000000000000000000"/>
                        </a:rPr>
                        <a:t> </a:t>
                      </a:r>
                      <a:r>
                        <a:rPr lang="en-US" dirty="0" err="1">
                          <a:latin typeface="Roboto" panose="02000000000000000000"/>
                        </a:rPr>
                        <a:t>đồng</a:t>
                      </a:r>
                      <a:endParaRPr lang="en-US" dirty="0">
                        <a:latin typeface="Roboto" panose="02000000000000000000"/>
                      </a:endParaRPr>
                    </a:p>
                  </a:txBody>
                  <a:tcPr/>
                </a:tc>
                <a:tc>
                  <a:txBody>
                    <a:bodyPr/>
                    <a:lstStyle/>
                    <a:p>
                      <a:r>
                        <a:rPr lang="en-US" dirty="0">
                          <a:latin typeface="Roboto" panose="02000000000000000000"/>
                        </a:rPr>
                        <a:t>1 </a:t>
                      </a:r>
                      <a:r>
                        <a:rPr lang="en-US" dirty="0" err="1">
                          <a:latin typeface="Roboto" panose="02000000000000000000"/>
                        </a:rPr>
                        <a:t>tháng</a:t>
                      </a:r>
                      <a:r>
                        <a:rPr lang="en-US" dirty="0">
                          <a:latin typeface="Roboto" panose="02000000000000000000"/>
                        </a:rPr>
                        <a:t>, 20 star, 4 fork</a:t>
                      </a:r>
                    </a:p>
                  </a:txBody>
                  <a:tcPr/>
                </a:tc>
                <a:tc>
                  <a:txBody>
                    <a:bodyPr/>
                    <a:lstStyle/>
                    <a:p>
                      <a:r>
                        <a:rPr lang="en-US" dirty="0">
                          <a:latin typeface="Roboto" panose="02000000000000000000"/>
                        </a:rPr>
                        <a:t>3 </a:t>
                      </a:r>
                      <a:r>
                        <a:rPr lang="en-US" dirty="0" err="1">
                          <a:latin typeface="Roboto" panose="02000000000000000000"/>
                        </a:rPr>
                        <a:t>năm</a:t>
                      </a:r>
                      <a:r>
                        <a:rPr lang="en-US" dirty="0">
                          <a:latin typeface="Roboto" panose="02000000000000000000"/>
                        </a:rPr>
                        <a:t> (</a:t>
                      </a:r>
                      <a:r>
                        <a:rPr lang="en-US" dirty="0" err="1">
                          <a:latin typeface="Roboto" panose="02000000000000000000"/>
                        </a:rPr>
                        <a:t>từ</a:t>
                      </a:r>
                      <a:r>
                        <a:rPr lang="en-US" dirty="0">
                          <a:latin typeface="Roboto" panose="02000000000000000000"/>
                        </a:rPr>
                        <a:t> </a:t>
                      </a:r>
                      <a:r>
                        <a:rPr lang="en-US" dirty="0" err="1">
                          <a:latin typeface="Roboto" panose="02000000000000000000"/>
                        </a:rPr>
                        <a:t>năm</a:t>
                      </a:r>
                      <a:r>
                        <a:rPr lang="en-US" dirty="0">
                          <a:latin typeface="Roboto" panose="02000000000000000000"/>
                        </a:rPr>
                        <a:t> 2014), 89 </a:t>
                      </a:r>
                      <a:r>
                        <a:rPr lang="en-US" dirty="0" err="1">
                          <a:latin typeface="Roboto" panose="02000000000000000000"/>
                        </a:rPr>
                        <a:t>cộng</a:t>
                      </a:r>
                      <a:r>
                        <a:rPr lang="en-US" dirty="0">
                          <a:latin typeface="Roboto" panose="02000000000000000000"/>
                        </a:rPr>
                        <a:t> </a:t>
                      </a:r>
                      <a:r>
                        <a:rPr lang="en-US" dirty="0" err="1">
                          <a:latin typeface="Roboto" panose="02000000000000000000"/>
                        </a:rPr>
                        <a:t>sự</a:t>
                      </a:r>
                      <a:r>
                        <a:rPr lang="en-US" dirty="0">
                          <a:latin typeface="Roboto" panose="02000000000000000000"/>
                        </a:rPr>
                        <a:t>, 6362 star </a:t>
                      </a:r>
                      <a:r>
                        <a:rPr lang="en-US" dirty="0" err="1">
                          <a:latin typeface="Roboto" panose="02000000000000000000"/>
                        </a:rPr>
                        <a:t>và</a:t>
                      </a:r>
                      <a:r>
                        <a:rPr lang="en-US" dirty="0">
                          <a:latin typeface="Roboto" panose="02000000000000000000"/>
                        </a:rPr>
                        <a:t> 1018 fork</a:t>
                      </a:r>
                    </a:p>
                  </a:txBody>
                  <a:tcPr/>
                </a:tc>
                <a:extLst>
                  <a:ext uri="{0D108BD9-81ED-4DB2-BD59-A6C34878D82A}">
                    <a16:rowId xmlns:a16="http://schemas.microsoft.com/office/drawing/2014/main" val="3327081928"/>
                  </a:ext>
                </a:extLst>
              </a:tr>
            </a:tbl>
          </a:graphicData>
        </a:graphic>
      </p:graphicFrame>
      <p:grpSp>
        <p:nvGrpSpPr>
          <p:cNvPr id="9" name="Group 8"/>
          <p:cNvGrpSpPr/>
          <p:nvPr/>
        </p:nvGrpSpPr>
        <p:grpSpPr>
          <a:xfrm>
            <a:off x="338536" y="6060515"/>
            <a:ext cx="591670" cy="591670"/>
            <a:chOff x="11044518" y="5800165"/>
            <a:chExt cx="591670" cy="591670"/>
          </a:xfrm>
        </p:grpSpPr>
        <p:sp>
          <p:nvSpPr>
            <p:cNvPr id="10" name="Oval 9"/>
            <p:cNvSpPr/>
            <p:nvPr/>
          </p:nvSpPr>
          <p:spPr>
            <a:xfrm>
              <a:off x="11044518" y="5800165"/>
              <a:ext cx="591670" cy="591670"/>
            </a:xfrm>
            <a:prstGeom prst="ellipse">
              <a:avLst/>
            </a:prstGeom>
            <a:solidFill>
              <a:srgbClr val="F4433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ction Button: Sound 10">
              <a:hlinkClick r:id="rId3" action="ppaction://hlinkfile" highlightClick="1"/>
            </p:cNvPr>
            <p:cNvSpPr/>
            <p:nvPr/>
          </p:nvSpPr>
          <p:spPr>
            <a:xfrm>
              <a:off x="11145370" y="5888553"/>
              <a:ext cx="389965" cy="414894"/>
            </a:xfrm>
            <a:prstGeom prst="actionButtonSound">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1313257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pPr>
              <a:lnSpc>
                <a:spcPct val="100000"/>
              </a:lnSpc>
            </a:pPr>
            <a:r>
              <a:rPr lang="en-GB" dirty="0" err="1">
                <a:solidFill>
                  <a:schemeClr val="bg1"/>
                </a:solidFill>
                <a:latin typeface="Roboto" panose="02000000000000000000" pitchFamily="2" charset="0"/>
                <a:ea typeface="Roboto" panose="02000000000000000000" pitchFamily="2" charset="0"/>
              </a:rPr>
              <a:t>Tổng</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kết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18</a:t>
            </a:fld>
            <a:endParaRPr lang="en-US"/>
          </a:p>
        </p:txBody>
      </p:sp>
    </p:spTree>
    <p:extLst>
      <p:ext uri="{BB962C8B-B14F-4D97-AF65-F5344CB8AC3E}">
        <p14:creationId xmlns:p14="http://schemas.microsoft.com/office/powerpoint/2010/main" val="1842460074"/>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19</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Tổng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kết</a:t>
            </a:r>
            <a:endParaRPr lang="en-GB"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4983" y="1078992"/>
            <a:ext cx="11825207" cy="369332"/>
          </a:xfrm>
          <a:prstGeom prst="rect">
            <a:avLst/>
          </a:prstGeom>
          <a:noFill/>
        </p:spPr>
        <p:txBody>
          <a:bodyPr wrap="square" rtlCol="0">
            <a:spAutoFit/>
          </a:bodyPr>
          <a:lstStyle/>
          <a:p>
            <a:pPr marL="342900" indent="-342900">
              <a:buAutoNum type="arabicPeriod"/>
            </a:pPr>
            <a:endParaRPr lang="en-US" dirty="0"/>
          </a:p>
        </p:txBody>
      </p:sp>
      <p:sp>
        <p:nvSpPr>
          <p:cNvPr id="4" name="TextBox 3"/>
          <p:cNvSpPr txBox="1"/>
          <p:nvPr/>
        </p:nvSpPr>
        <p:spPr>
          <a:xfrm>
            <a:off x="154983" y="1078992"/>
            <a:ext cx="1182520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22" name="title"/>
          <p:cNvSpPr txBox="1"/>
          <p:nvPr/>
        </p:nvSpPr>
        <p:spPr>
          <a:xfrm>
            <a:off x="12192000" y="70009"/>
            <a:ext cx="4296369" cy="707886"/>
          </a:xfrm>
          <a:prstGeom prst="rect">
            <a:avLst/>
          </a:prstGeom>
          <a:noFill/>
        </p:spPr>
        <p:txBody>
          <a:bodyPr wrap="none" rtlCol="0">
            <a:spAutoFit/>
          </a:bodyPr>
          <a:lstStyle/>
          <a:p>
            <a:r>
              <a:rPr lang="en-US" sz="4000" dirty="0" err="1">
                <a:solidFill>
                  <a:schemeClr val="bg1"/>
                </a:solidFill>
                <a:latin typeface="Roboto" panose="02000000000000000000"/>
              </a:rPr>
              <a:t>Ưu</a:t>
            </a:r>
            <a:r>
              <a:rPr lang="en-US" sz="4000" dirty="0">
                <a:solidFill>
                  <a:schemeClr val="bg1"/>
                </a:solidFill>
                <a:latin typeface="Roboto" panose="02000000000000000000"/>
              </a:rPr>
              <a:t> &amp; </a:t>
            </a:r>
            <a:r>
              <a:rPr lang="en-US" sz="4000" dirty="0" err="1">
                <a:solidFill>
                  <a:schemeClr val="bg1"/>
                </a:solidFill>
                <a:latin typeface="Roboto" panose="02000000000000000000"/>
              </a:rPr>
              <a:t>nh</a:t>
            </a:r>
            <a:r>
              <a:rPr lang="vi-VN" sz="4000" dirty="0">
                <a:solidFill>
                  <a:schemeClr val="bg1"/>
                </a:solidFill>
                <a:latin typeface="Roboto" panose="02000000000000000000"/>
              </a:rPr>
              <a:t>ư</a:t>
            </a:r>
            <a:r>
              <a:rPr lang="en-US" sz="4000" dirty="0" err="1">
                <a:solidFill>
                  <a:schemeClr val="bg1"/>
                </a:solidFill>
                <a:latin typeface="Roboto" panose="02000000000000000000"/>
              </a:rPr>
              <a:t>ợc</a:t>
            </a:r>
            <a:r>
              <a:rPr lang="en-US" sz="4000" dirty="0">
                <a:solidFill>
                  <a:schemeClr val="bg1"/>
                </a:solidFill>
                <a:latin typeface="Roboto" panose="02000000000000000000"/>
              </a:rPr>
              <a:t> </a:t>
            </a:r>
            <a:r>
              <a:rPr lang="en-US" sz="4000" dirty="0" err="1">
                <a:solidFill>
                  <a:schemeClr val="bg1"/>
                </a:solidFill>
                <a:latin typeface="Roboto" panose="02000000000000000000"/>
              </a:rPr>
              <a:t>điểm</a:t>
            </a:r>
            <a:endParaRPr lang="en-US" sz="4000" dirty="0">
              <a:solidFill>
                <a:schemeClr val="bg1"/>
              </a:solidFill>
              <a:latin typeface="Roboto" panose="02000000000000000000"/>
            </a:endParaRPr>
          </a:p>
        </p:txBody>
      </p:sp>
      <p:sp>
        <p:nvSpPr>
          <p:cNvPr id="23" name="Isosceles Triangle 22"/>
          <p:cNvSpPr/>
          <p:nvPr/>
        </p:nvSpPr>
        <p:spPr>
          <a:xfrm rot="5400000">
            <a:off x="3484802" y="244110"/>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34052" y="1426888"/>
            <a:ext cx="2192625" cy="523220"/>
          </a:xfrm>
          <a:prstGeom prst="rect">
            <a:avLst/>
          </a:prstGeom>
          <a:solidFill>
            <a:schemeClr val="accent1">
              <a:lumMod val="20000"/>
              <a:lumOff val="80000"/>
            </a:schemeClr>
          </a:solidFill>
        </p:spPr>
        <p:txBody>
          <a:bodyPr wrap="square" rtlCol="0">
            <a:spAutoFit/>
          </a:bodyPr>
          <a:lstStyle/>
          <a:p>
            <a:r>
              <a:rPr lang="en-US" sz="2800" i="1" dirty="0" err="1">
                <a:latin typeface="Roboto" panose="02000000000000000000"/>
              </a:rPr>
              <a:t>Ưu</a:t>
            </a:r>
            <a:r>
              <a:rPr lang="en-US" sz="2800" i="1" dirty="0">
                <a:latin typeface="Roboto" panose="02000000000000000000"/>
              </a:rPr>
              <a:t> </a:t>
            </a:r>
            <a:r>
              <a:rPr lang="en-US" sz="2800" i="1" dirty="0" err="1">
                <a:latin typeface="Roboto" panose="02000000000000000000"/>
              </a:rPr>
              <a:t>điểm</a:t>
            </a:r>
            <a:endParaRPr lang="en-US" i="1" dirty="0">
              <a:latin typeface="Roboto" panose="02000000000000000000"/>
            </a:endParaRPr>
          </a:p>
        </p:txBody>
      </p:sp>
      <p:cxnSp>
        <p:nvCxnSpPr>
          <p:cNvPr id="25" name="Straight Connector 24"/>
          <p:cNvCxnSpPr>
            <a:cxnSpLocks/>
          </p:cNvCxnSpPr>
          <p:nvPr/>
        </p:nvCxnSpPr>
        <p:spPr>
          <a:xfrm>
            <a:off x="227885" y="1426888"/>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sp>
        <p:nvSpPr>
          <p:cNvPr id="26" name="Oval 25"/>
          <p:cNvSpPr/>
          <p:nvPr/>
        </p:nvSpPr>
        <p:spPr>
          <a:xfrm>
            <a:off x="227885" y="2278800"/>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464457" y="249755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8" name="TextBox 27"/>
          <p:cNvSpPr txBox="1"/>
          <p:nvPr/>
        </p:nvSpPr>
        <p:spPr>
          <a:xfrm>
            <a:off x="718456" y="2393726"/>
            <a:ext cx="10869805" cy="461665"/>
          </a:xfrm>
          <a:prstGeom prst="rect">
            <a:avLst/>
          </a:prstGeom>
          <a:noFill/>
        </p:spPr>
        <p:txBody>
          <a:bodyPr wrap="square" rtlCol="0">
            <a:spAutoFit/>
          </a:bodyPr>
          <a:lstStyle/>
          <a:p>
            <a:r>
              <a:rPr lang="en-US" sz="2400" dirty="0">
                <a:latin typeface="Roboto" panose="02000000000000000000"/>
              </a:rPr>
              <a:t>T</a:t>
            </a:r>
            <a:r>
              <a:rPr lang="vi-VN" sz="2400" dirty="0"/>
              <a:t>hư viện được phân phối qua nhiều kênh phổ biến như </a:t>
            </a:r>
            <a:r>
              <a:rPr lang="vi-VN" sz="2400" i="1" dirty="0"/>
              <a:t>npm, bower,</a:t>
            </a:r>
            <a:r>
              <a:rPr lang="en-US" sz="2400" i="1" dirty="0">
                <a:latin typeface="Roboto" panose="02000000000000000000"/>
              </a:rPr>
              <a:t> </a:t>
            </a:r>
            <a:r>
              <a:rPr lang="vi-VN" sz="2400" i="1" dirty="0"/>
              <a:t>GitHub</a:t>
            </a:r>
            <a:r>
              <a:rPr lang="vi-VN" sz="2400" dirty="0"/>
              <a:t>.</a:t>
            </a:r>
            <a:endParaRPr lang="en-US" sz="2400" dirty="0">
              <a:latin typeface="Roboto" panose="02000000000000000000"/>
            </a:endParaRPr>
          </a:p>
        </p:txBody>
      </p:sp>
      <p:sp>
        <p:nvSpPr>
          <p:cNvPr id="29" name="Rounded Rectangle 5"/>
          <p:cNvSpPr/>
          <p:nvPr/>
        </p:nvSpPr>
        <p:spPr>
          <a:xfrm>
            <a:off x="464457" y="249755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64456" y="3796035"/>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1" name="Rounded Rectangle 52"/>
          <p:cNvSpPr/>
          <p:nvPr/>
        </p:nvSpPr>
        <p:spPr>
          <a:xfrm>
            <a:off x="464456" y="3796035"/>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718456" y="3692202"/>
            <a:ext cx="10869804" cy="830997"/>
          </a:xfrm>
          <a:prstGeom prst="rect">
            <a:avLst/>
          </a:prstGeom>
          <a:noFill/>
        </p:spPr>
        <p:txBody>
          <a:bodyPr wrap="square" rtlCol="0">
            <a:spAutoFit/>
          </a:bodyPr>
          <a:lstStyle/>
          <a:p>
            <a:r>
              <a:rPr lang="vi-VN" sz="2400" dirty="0"/>
              <a:t>Hỗ trợ trực quan trên nhiều loại dữ liệu và các đối tượng khác nhau như Chart</a:t>
            </a:r>
            <a:r>
              <a:rPr lang="en-US" sz="2400" dirty="0"/>
              <a:t> </a:t>
            </a:r>
            <a:r>
              <a:rPr lang="vi-VN" sz="2400" dirty="0"/>
              <a:t>và Map</a:t>
            </a:r>
            <a:r>
              <a:rPr lang="en-US" sz="2400" dirty="0"/>
              <a:t>.</a:t>
            </a:r>
            <a:endParaRPr lang="en-GB" sz="2400" dirty="0">
              <a:latin typeface="Roboto" panose="02000000000000000000"/>
              <a:ea typeface="Roboto" panose="02000000000000000000" pitchFamily="2" charset="0"/>
            </a:endParaRPr>
          </a:p>
        </p:txBody>
      </p:sp>
      <p:sp>
        <p:nvSpPr>
          <p:cNvPr id="33" name="Oval 32"/>
          <p:cNvSpPr/>
          <p:nvPr/>
        </p:nvSpPr>
        <p:spPr>
          <a:xfrm>
            <a:off x="227884" y="3551977"/>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227885" y="4825336"/>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64457" y="5044095"/>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2" name="TextBox 41"/>
          <p:cNvSpPr txBox="1"/>
          <p:nvPr/>
        </p:nvSpPr>
        <p:spPr>
          <a:xfrm>
            <a:off x="718456" y="4940262"/>
            <a:ext cx="10869805" cy="461665"/>
          </a:xfrm>
          <a:prstGeom prst="rect">
            <a:avLst/>
          </a:prstGeom>
          <a:noFill/>
        </p:spPr>
        <p:txBody>
          <a:bodyPr wrap="square" rtlCol="0">
            <a:spAutoFit/>
          </a:bodyPr>
          <a:lstStyle/>
          <a:p>
            <a:r>
              <a:rPr lang="vi-VN" sz="2400" dirty="0"/>
              <a:t>Có các tính năng riêng biệt</a:t>
            </a:r>
            <a:r>
              <a:rPr lang="en-US" sz="2400" dirty="0">
                <a:latin typeface="Roboto" panose="02000000000000000000"/>
              </a:rPr>
              <a:t> </a:t>
            </a:r>
            <a:r>
              <a:rPr lang="en-US" sz="2400" dirty="0" err="1">
                <a:latin typeface="Roboto" panose="02000000000000000000"/>
              </a:rPr>
              <a:t>nh</a:t>
            </a:r>
            <a:r>
              <a:rPr lang="vi-VN" sz="2400" dirty="0"/>
              <a:t>ư</a:t>
            </a:r>
            <a:r>
              <a:rPr lang="en-US" sz="2400" dirty="0">
                <a:latin typeface="Roboto" panose="02000000000000000000"/>
              </a:rPr>
              <a:t> </a:t>
            </a:r>
            <a:r>
              <a:rPr lang="en-US" sz="2400" i="1" dirty="0" err="1">
                <a:latin typeface="Roboto" panose="02000000000000000000"/>
              </a:rPr>
              <a:t>DataAdapter</a:t>
            </a:r>
            <a:r>
              <a:rPr lang="en-US" sz="2400" i="1" dirty="0">
                <a:latin typeface="Roboto" panose="02000000000000000000"/>
              </a:rPr>
              <a:t>, </a:t>
            </a:r>
            <a:r>
              <a:rPr lang="en-US" sz="2400" i="1" dirty="0" err="1">
                <a:latin typeface="Roboto" panose="02000000000000000000"/>
              </a:rPr>
              <a:t>setOption</a:t>
            </a:r>
            <a:r>
              <a:rPr lang="en-US" sz="2400" i="1" dirty="0">
                <a:latin typeface="Roboto" panose="02000000000000000000"/>
              </a:rPr>
              <a:t>, </a:t>
            </a:r>
            <a:r>
              <a:rPr lang="en-US" sz="2400" i="1" dirty="0" err="1">
                <a:latin typeface="Roboto" panose="02000000000000000000"/>
              </a:rPr>
              <a:t>EventListener</a:t>
            </a:r>
            <a:r>
              <a:rPr lang="en-US" sz="2400" dirty="0">
                <a:latin typeface="Roboto" panose="02000000000000000000"/>
              </a:rPr>
              <a:t> .</a:t>
            </a:r>
          </a:p>
        </p:txBody>
      </p:sp>
      <p:sp>
        <p:nvSpPr>
          <p:cNvPr id="43" name="Rounded Rectangle 5"/>
          <p:cNvSpPr/>
          <p:nvPr/>
        </p:nvSpPr>
        <p:spPr>
          <a:xfrm>
            <a:off x="464457" y="5044095"/>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823355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35" presetClass="path" presetSubtype="0" accel="50000" decel="50000" fill="hold" grpId="0" nodeType="withEffect">
                                  <p:stCondLst>
                                    <p:cond delay="0"/>
                                  </p:stCondLst>
                                  <p:childTnLst>
                                    <p:animMotion origin="layout" path="M -1.875E-6 4.44444E-6 L -0.65495 -0.00787 " pathEditMode="relative" rAng="0" ptsTypes="AA">
                                      <p:cBhvr>
                                        <p:cTn id="9" dur="2000" fill="hold"/>
                                        <p:tgtEl>
                                          <p:spTgt spid="22"/>
                                        </p:tgtEl>
                                        <p:attrNameLst>
                                          <p:attrName>ppt_x</p:attrName>
                                          <p:attrName>ppt_y</p:attrName>
                                        </p:attrNameLst>
                                      </p:cBhvr>
                                      <p:rCtr x="-32747" y="-394"/>
                                    </p:animMotion>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0-#ppt_w/2"/>
                                          </p:val>
                                        </p:tav>
                                        <p:tav tm="100000">
                                          <p:val>
                                            <p:strVal val="#ppt_x"/>
                                          </p:val>
                                        </p:tav>
                                      </p:tavLst>
                                    </p:anim>
                                    <p:anim calcmode="lin" valueType="num">
                                      <p:cBhvr additive="base">
                                        <p:cTn id="15" dur="500" fill="hold"/>
                                        <p:tgtEl>
                                          <p:spTgt spid="2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0-#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ppt_x"/>
                                          </p:val>
                                        </p:tav>
                                        <p:tav tm="100000">
                                          <p:val>
                                            <p:strVal val="#ppt_x"/>
                                          </p:val>
                                        </p:tav>
                                      </p:tavLst>
                                    </p:anim>
                                    <p:anim calcmode="lin" valueType="num">
                                      <p:cBhvr additive="base">
                                        <p:cTn id="41" dur="500" fill="hold"/>
                                        <p:tgtEl>
                                          <p:spTgt spid="32"/>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32"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circle(out)">
                                      <p:cBhvr>
                                        <p:cTn id="50" dur="500"/>
                                        <p:tgtEl>
                                          <p:spTgt spid="2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300" fill="hold"/>
                                        <p:tgtEl>
                                          <p:spTgt spid="26"/>
                                        </p:tgtEl>
                                        <p:attrNameLst>
                                          <p:attrName>ppt_w</p:attrName>
                                        </p:attrNameLst>
                                      </p:cBhvr>
                                      <p:tavLst>
                                        <p:tav tm="0">
                                          <p:val>
                                            <p:fltVal val="0"/>
                                          </p:val>
                                        </p:tav>
                                        <p:tav tm="100000">
                                          <p:val>
                                            <p:strVal val="#ppt_w"/>
                                          </p:val>
                                        </p:tav>
                                      </p:tavLst>
                                    </p:anim>
                                    <p:anim calcmode="lin" valueType="num">
                                      <p:cBhvr>
                                        <p:cTn id="54" dur="300" fill="hold"/>
                                        <p:tgtEl>
                                          <p:spTgt spid="26"/>
                                        </p:tgtEl>
                                        <p:attrNameLst>
                                          <p:attrName>ppt_h</p:attrName>
                                        </p:attrNameLst>
                                      </p:cBhvr>
                                      <p:tavLst>
                                        <p:tav tm="0">
                                          <p:val>
                                            <p:fltVal val="0"/>
                                          </p:val>
                                        </p:tav>
                                        <p:tav tm="100000">
                                          <p:val>
                                            <p:strVal val="#ppt_h"/>
                                          </p:val>
                                        </p:tav>
                                      </p:tavLst>
                                    </p:anim>
                                    <p:anim calcmode="lin" valueType="num">
                                      <p:cBhvr>
                                        <p:cTn id="55" dur="300" fill="hold"/>
                                        <p:tgtEl>
                                          <p:spTgt spid="26"/>
                                        </p:tgtEl>
                                        <p:attrNameLst>
                                          <p:attrName>style.rotation</p:attrName>
                                        </p:attrNameLst>
                                      </p:cBhvr>
                                      <p:tavLst>
                                        <p:tav tm="0">
                                          <p:val>
                                            <p:fltVal val="90"/>
                                          </p:val>
                                        </p:tav>
                                        <p:tav tm="100000">
                                          <p:val>
                                            <p:fltVal val="0"/>
                                          </p:val>
                                        </p:tav>
                                      </p:tavLst>
                                    </p:anim>
                                    <p:animEffect transition="in" filter="fade">
                                      <p:cBhvr>
                                        <p:cTn id="56" dur="3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32"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circle(out)">
                                      <p:cBhvr>
                                        <p:cTn id="61" dur="500"/>
                                        <p:tgtEl>
                                          <p:spTgt spid="30"/>
                                        </p:tgtEl>
                                      </p:cBhvr>
                                    </p:animEffect>
                                  </p:childTnLst>
                                </p:cTn>
                              </p:par>
                              <p:par>
                                <p:cTn id="62" presetID="31" presetClass="exit" presetSubtype="0" fill="hold" grpId="1" nodeType="withEffect">
                                  <p:stCondLst>
                                    <p:cond delay="0"/>
                                  </p:stCondLst>
                                  <p:childTnLst>
                                    <p:anim calcmode="lin" valueType="num">
                                      <p:cBhvr>
                                        <p:cTn id="63" dur="300"/>
                                        <p:tgtEl>
                                          <p:spTgt spid="26"/>
                                        </p:tgtEl>
                                        <p:attrNameLst>
                                          <p:attrName>ppt_w</p:attrName>
                                        </p:attrNameLst>
                                      </p:cBhvr>
                                      <p:tavLst>
                                        <p:tav tm="0">
                                          <p:val>
                                            <p:strVal val="ppt_w"/>
                                          </p:val>
                                        </p:tav>
                                        <p:tav tm="100000">
                                          <p:val>
                                            <p:fltVal val="0"/>
                                          </p:val>
                                        </p:tav>
                                      </p:tavLst>
                                    </p:anim>
                                    <p:anim calcmode="lin" valueType="num">
                                      <p:cBhvr>
                                        <p:cTn id="64" dur="300"/>
                                        <p:tgtEl>
                                          <p:spTgt spid="26"/>
                                        </p:tgtEl>
                                        <p:attrNameLst>
                                          <p:attrName>ppt_h</p:attrName>
                                        </p:attrNameLst>
                                      </p:cBhvr>
                                      <p:tavLst>
                                        <p:tav tm="0">
                                          <p:val>
                                            <p:strVal val="ppt_h"/>
                                          </p:val>
                                        </p:tav>
                                        <p:tav tm="100000">
                                          <p:val>
                                            <p:fltVal val="0"/>
                                          </p:val>
                                        </p:tav>
                                      </p:tavLst>
                                    </p:anim>
                                    <p:anim calcmode="lin" valueType="num">
                                      <p:cBhvr>
                                        <p:cTn id="65" dur="300"/>
                                        <p:tgtEl>
                                          <p:spTgt spid="26"/>
                                        </p:tgtEl>
                                        <p:attrNameLst>
                                          <p:attrName>style.rotation</p:attrName>
                                        </p:attrNameLst>
                                      </p:cBhvr>
                                      <p:tavLst>
                                        <p:tav tm="0">
                                          <p:val>
                                            <p:fltVal val="0"/>
                                          </p:val>
                                        </p:tav>
                                        <p:tav tm="100000">
                                          <p:val>
                                            <p:fltVal val="90"/>
                                          </p:val>
                                        </p:tav>
                                      </p:tavLst>
                                    </p:anim>
                                    <p:animEffect transition="out" filter="fade">
                                      <p:cBhvr>
                                        <p:cTn id="66" dur="300"/>
                                        <p:tgtEl>
                                          <p:spTgt spid="26"/>
                                        </p:tgtEl>
                                      </p:cBhvr>
                                    </p:animEffect>
                                    <p:set>
                                      <p:cBhvr>
                                        <p:cTn id="67" dur="1" fill="hold">
                                          <p:stCondLst>
                                            <p:cond delay="299"/>
                                          </p:stCondLst>
                                        </p:cTn>
                                        <p:tgtEl>
                                          <p:spTgt spid="26"/>
                                        </p:tgtEl>
                                        <p:attrNameLst>
                                          <p:attrName>style.visibility</p:attrName>
                                        </p:attrNameLst>
                                      </p:cBhvr>
                                      <p:to>
                                        <p:strVal val="hidden"/>
                                      </p:to>
                                    </p:set>
                                  </p:childTnLst>
                                </p:cTn>
                              </p:par>
                              <p:par>
                                <p:cTn id="68" presetID="31"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p:cTn id="70" dur="300" fill="hold"/>
                                        <p:tgtEl>
                                          <p:spTgt spid="33"/>
                                        </p:tgtEl>
                                        <p:attrNameLst>
                                          <p:attrName>ppt_w</p:attrName>
                                        </p:attrNameLst>
                                      </p:cBhvr>
                                      <p:tavLst>
                                        <p:tav tm="0">
                                          <p:val>
                                            <p:fltVal val="0"/>
                                          </p:val>
                                        </p:tav>
                                        <p:tav tm="100000">
                                          <p:val>
                                            <p:strVal val="#ppt_w"/>
                                          </p:val>
                                        </p:tav>
                                      </p:tavLst>
                                    </p:anim>
                                    <p:anim calcmode="lin" valueType="num">
                                      <p:cBhvr>
                                        <p:cTn id="71" dur="300" fill="hold"/>
                                        <p:tgtEl>
                                          <p:spTgt spid="33"/>
                                        </p:tgtEl>
                                        <p:attrNameLst>
                                          <p:attrName>ppt_h</p:attrName>
                                        </p:attrNameLst>
                                      </p:cBhvr>
                                      <p:tavLst>
                                        <p:tav tm="0">
                                          <p:val>
                                            <p:fltVal val="0"/>
                                          </p:val>
                                        </p:tav>
                                        <p:tav tm="100000">
                                          <p:val>
                                            <p:strVal val="#ppt_h"/>
                                          </p:val>
                                        </p:tav>
                                      </p:tavLst>
                                    </p:anim>
                                    <p:anim calcmode="lin" valueType="num">
                                      <p:cBhvr>
                                        <p:cTn id="72" dur="300" fill="hold"/>
                                        <p:tgtEl>
                                          <p:spTgt spid="33"/>
                                        </p:tgtEl>
                                        <p:attrNameLst>
                                          <p:attrName>style.rotation</p:attrName>
                                        </p:attrNameLst>
                                      </p:cBhvr>
                                      <p:tavLst>
                                        <p:tav tm="0">
                                          <p:val>
                                            <p:fltVal val="90"/>
                                          </p:val>
                                        </p:tav>
                                        <p:tav tm="100000">
                                          <p:val>
                                            <p:fltVal val="0"/>
                                          </p:val>
                                        </p:tav>
                                      </p:tavLst>
                                    </p:anim>
                                    <p:animEffect transition="in" filter="fade">
                                      <p:cBhvr>
                                        <p:cTn id="73" dur="300"/>
                                        <p:tgtEl>
                                          <p:spTgt spid="33"/>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32" fill="hold" grpId="0"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circle(out)">
                                      <p:cBhvr>
                                        <p:cTn id="78" dur="500"/>
                                        <p:tgtEl>
                                          <p:spTgt spid="41"/>
                                        </p:tgtEl>
                                      </p:cBhvr>
                                    </p:animEffect>
                                  </p:childTnLst>
                                </p:cTn>
                              </p:par>
                              <p:par>
                                <p:cTn id="79" presetID="31" presetClass="exit" presetSubtype="0" fill="hold" grpId="1" nodeType="withEffect">
                                  <p:stCondLst>
                                    <p:cond delay="0"/>
                                  </p:stCondLst>
                                  <p:childTnLst>
                                    <p:anim calcmode="lin" valueType="num">
                                      <p:cBhvr>
                                        <p:cTn id="80" dur="300"/>
                                        <p:tgtEl>
                                          <p:spTgt spid="33"/>
                                        </p:tgtEl>
                                        <p:attrNameLst>
                                          <p:attrName>ppt_w</p:attrName>
                                        </p:attrNameLst>
                                      </p:cBhvr>
                                      <p:tavLst>
                                        <p:tav tm="0">
                                          <p:val>
                                            <p:strVal val="ppt_w"/>
                                          </p:val>
                                        </p:tav>
                                        <p:tav tm="100000">
                                          <p:val>
                                            <p:fltVal val="0"/>
                                          </p:val>
                                        </p:tav>
                                      </p:tavLst>
                                    </p:anim>
                                    <p:anim calcmode="lin" valueType="num">
                                      <p:cBhvr>
                                        <p:cTn id="81" dur="300"/>
                                        <p:tgtEl>
                                          <p:spTgt spid="33"/>
                                        </p:tgtEl>
                                        <p:attrNameLst>
                                          <p:attrName>ppt_h</p:attrName>
                                        </p:attrNameLst>
                                      </p:cBhvr>
                                      <p:tavLst>
                                        <p:tav tm="0">
                                          <p:val>
                                            <p:strVal val="ppt_h"/>
                                          </p:val>
                                        </p:tav>
                                        <p:tav tm="100000">
                                          <p:val>
                                            <p:fltVal val="0"/>
                                          </p:val>
                                        </p:tav>
                                      </p:tavLst>
                                    </p:anim>
                                    <p:anim calcmode="lin" valueType="num">
                                      <p:cBhvr>
                                        <p:cTn id="82" dur="300"/>
                                        <p:tgtEl>
                                          <p:spTgt spid="33"/>
                                        </p:tgtEl>
                                        <p:attrNameLst>
                                          <p:attrName>style.rotation</p:attrName>
                                        </p:attrNameLst>
                                      </p:cBhvr>
                                      <p:tavLst>
                                        <p:tav tm="0">
                                          <p:val>
                                            <p:fltVal val="0"/>
                                          </p:val>
                                        </p:tav>
                                        <p:tav tm="100000">
                                          <p:val>
                                            <p:fltVal val="90"/>
                                          </p:val>
                                        </p:tav>
                                      </p:tavLst>
                                    </p:anim>
                                    <p:animEffect transition="out" filter="fade">
                                      <p:cBhvr>
                                        <p:cTn id="83" dur="300"/>
                                        <p:tgtEl>
                                          <p:spTgt spid="33"/>
                                        </p:tgtEl>
                                      </p:cBhvr>
                                    </p:animEffect>
                                    <p:set>
                                      <p:cBhvr>
                                        <p:cTn id="84" dur="1" fill="hold">
                                          <p:stCondLst>
                                            <p:cond delay="299"/>
                                          </p:stCondLst>
                                        </p:cTn>
                                        <p:tgtEl>
                                          <p:spTgt spid="33"/>
                                        </p:tgtEl>
                                        <p:attrNameLst>
                                          <p:attrName>style.visibility</p:attrName>
                                        </p:attrNameLst>
                                      </p:cBhvr>
                                      <p:to>
                                        <p:strVal val="hidden"/>
                                      </p:to>
                                    </p:set>
                                  </p:childTnLst>
                                </p:cTn>
                              </p:par>
                              <p:par>
                                <p:cTn id="85" presetID="3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p:cTn id="87" dur="300" fill="hold"/>
                                        <p:tgtEl>
                                          <p:spTgt spid="40"/>
                                        </p:tgtEl>
                                        <p:attrNameLst>
                                          <p:attrName>ppt_w</p:attrName>
                                        </p:attrNameLst>
                                      </p:cBhvr>
                                      <p:tavLst>
                                        <p:tav tm="0">
                                          <p:val>
                                            <p:fltVal val="0"/>
                                          </p:val>
                                        </p:tav>
                                        <p:tav tm="100000">
                                          <p:val>
                                            <p:strVal val="#ppt_w"/>
                                          </p:val>
                                        </p:tav>
                                      </p:tavLst>
                                    </p:anim>
                                    <p:anim calcmode="lin" valueType="num">
                                      <p:cBhvr>
                                        <p:cTn id="88" dur="300" fill="hold"/>
                                        <p:tgtEl>
                                          <p:spTgt spid="40"/>
                                        </p:tgtEl>
                                        <p:attrNameLst>
                                          <p:attrName>ppt_h</p:attrName>
                                        </p:attrNameLst>
                                      </p:cBhvr>
                                      <p:tavLst>
                                        <p:tav tm="0">
                                          <p:val>
                                            <p:fltVal val="0"/>
                                          </p:val>
                                        </p:tav>
                                        <p:tav tm="100000">
                                          <p:val>
                                            <p:strVal val="#ppt_h"/>
                                          </p:val>
                                        </p:tav>
                                      </p:tavLst>
                                    </p:anim>
                                    <p:anim calcmode="lin" valueType="num">
                                      <p:cBhvr>
                                        <p:cTn id="89" dur="300" fill="hold"/>
                                        <p:tgtEl>
                                          <p:spTgt spid="40"/>
                                        </p:tgtEl>
                                        <p:attrNameLst>
                                          <p:attrName>style.rotation</p:attrName>
                                        </p:attrNameLst>
                                      </p:cBhvr>
                                      <p:tavLst>
                                        <p:tav tm="0">
                                          <p:val>
                                            <p:fltVal val="90"/>
                                          </p:val>
                                        </p:tav>
                                        <p:tav tm="100000">
                                          <p:val>
                                            <p:fltVal val="0"/>
                                          </p:val>
                                        </p:tav>
                                      </p:tavLst>
                                    </p:anim>
                                    <p:animEffect transition="in" filter="fade">
                                      <p:cBhvr>
                                        <p:cTn id="90" dur="3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animBg="1"/>
      <p:bldP spid="26" grpId="0" animBg="1"/>
      <p:bldP spid="26" grpId="1" animBg="1"/>
      <p:bldP spid="27" grpId="0" animBg="1"/>
      <p:bldP spid="28" grpId="0"/>
      <p:bldP spid="29" grpId="0" animBg="1"/>
      <p:bldP spid="30" grpId="0" animBg="1"/>
      <p:bldP spid="31" grpId="0" animBg="1"/>
      <p:bldP spid="32" grpId="0"/>
      <p:bldP spid="33" grpId="0" animBg="1"/>
      <p:bldP spid="33" grpId="1" animBg="1"/>
      <p:bldP spid="40" grpId="0" animBg="1"/>
      <p:bldP spid="41" grpId="0" animBg="1"/>
      <p:bldP spid="42" grpId="0"/>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p:cNvSpPr txBox="1">
            <a:spLocks/>
          </p:cNvSpPr>
          <p:nvPr/>
        </p:nvSpPr>
        <p:spPr>
          <a:xfrm>
            <a:off x="831850" y="1709738"/>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Roboto" panose="02000000000000000000" pitchFamily="2" charset="0"/>
                <a:ea typeface="Roboto" panose="02000000000000000000" pitchFamily="2" charset="0"/>
              </a:rPr>
              <a:t>Nội</a:t>
            </a:r>
            <a:r>
              <a:rPr lang="en-GB" dirty="0">
                <a:solidFill>
                  <a:schemeClr val="bg1"/>
                </a:solidFill>
                <a:latin typeface="Roboto" panose="02000000000000000000" pitchFamily="2" charset="0"/>
                <a:ea typeface="Roboto" panose="02000000000000000000" pitchFamily="2" charset="0"/>
              </a:rPr>
              <a:t> dung</a:t>
            </a:r>
            <a:endParaRPr lang="en-GB"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6" name="Text Placeholder 2"/>
          <p:cNvSpPr txBox="1">
            <a:spLocks/>
          </p:cNvSpPr>
          <p:nvPr/>
        </p:nvSpPr>
        <p:spPr>
          <a:xfrm>
            <a:off x="933450" y="4589463"/>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85000"/>
                  <a:lumOff val="15000"/>
                </a:schemeClr>
              </a:solidFill>
            </a:endParaRPr>
          </a:p>
        </p:txBody>
      </p:sp>
    </p:spTree>
    <p:extLst>
      <p:ext uri="{BB962C8B-B14F-4D97-AF65-F5344CB8AC3E}">
        <p14:creationId xmlns:p14="http://schemas.microsoft.com/office/powerpoint/2010/main" val="3561603371"/>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20</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Tổng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kết</a:t>
            </a:r>
            <a:endParaRPr lang="en-GB"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4983" y="1078992"/>
            <a:ext cx="11825207" cy="369332"/>
          </a:xfrm>
          <a:prstGeom prst="rect">
            <a:avLst/>
          </a:prstGeom>
          <a:noFill/>
        </p:spPr>
        <p:txBody>
          <a:bodyPr wrap="square" rtlCol="0">
            <a:spAutoFit/>
          </a:bodyPr>
          <a:lstStyle/>
          <a:p>
            <a:pPr marL="342900" indent="-342900">
              <a:buAutoNum type="arabicPeriod"/>
            </a:pPr>
            <a:endParaRPr lang="en-US" dirty="0"/>
          </a:p>
        </p:txBody>
      </p:sp>
      <p:sp>
        <p:nvSpPr>
          <p:cNvPr id="4" name="TextBox 3"/>
          <p:cNvSpPr txBox="1"/>
          <p:nvPr/>
        </p:nvSpPr>
        <p:spPr>
          <a:xfrm>
            <a:off x="154983" y="1078992"/>
            <a:ext cx="1182520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22" name="title"/>
          <p:cNvSpPr txBox="1"/>
          <p:nvPr/>
        </p:nvSpPr>
        <p:spPr>
          <a:xfrm>
            <a:off x="4314231" y="68969"/>
            <a:ext cx="4296369" cy="707886"/>
          </a:xfrm>
          <a:prstGeom prst="rect">
            <a:avLst/>
          </a:prstGeom>
          <a:noFill/>
        </p:spPr>
        <p:txBody>
          <a:bodyPr wrap="none" rtlCol="0">
            <a:spAutoFit/>
          </a:bodyPr>
          <a:lstStyle/>
          <a:p>
            <a:r>
              <a:rPr lang="en-US" sz="4000" dirty="0" err="1">
                <a:solidFill>
                  <a:schemeClr val="bg1"/>
                </a:solidFill>
                <a:latin typeface="Roboto" panose="02000000000000000000"/>
              </a:rPr>
              <a:t>Ưu</a:t>
            </a:r>
            <a:r>
              <a:rPr lang="en-US" sz="4000" dirty="0">
                <a:solidFill>
                  <a:schemeClr val="bg1"/>
                </a:solidFill>
                <a:latin typeface="Roboto" panose="02000000000000000000"/>
              </a:rPr>
              <a:t> &amp; </a:t>
            </a:r>
            <a:r>
              <a:rPr lang="en-US" sz="4000" dirty="0" err="1">
                <a:solidFill>
                  <a:schemeClr val="bg1"/>
                </a:solidFill>
                <a:latin typeface="Roboto" panose="02000000000000000000"/>
              </a:rPr>
              <a:t>nh</a:t>
            </a:r>
            <a:r>
              <a:rPr lang="vi-VN" sz="4000" dirty="0">
                <a:solidFill>
                  <a:schemeClr val="bg1"/>
                </a:solidFill>
                <a:latin typeface="Roboto" panose="02000000000000000000"/>
              </a:rPr>
              <a:t>ư</a:t>
            </a:r>
            <a:r>
              <a:rPr lang="en-US" sz="4000" dirty="0" err="1">
                <a:solidFill>
                  <a:schemeClr val="bg1"/>
                </a:solidFill>
                <a:latin typeface="Roboto" panose="02000000000000000000"/>
              </a:rPr>
              <a:t>ợc</a:t>
            </a:r>
            <a:r>
              <a:rPr lang="en-US" sz="4000" dirty="0">
                <a:solidFill>
                  <a:schemeClr val="bg1"/>
                </a:solidFill>
                <a:latin typeface="Roboto" panose="02000000000000000000"/>
              </a:rPr>
              <a:t> </a:t>
            </a:r>
            <a:r>
              <a:rPr lang="en-US" sz="4000" dirty="0" err="1">
                <a:solidFill>
                  <a:schemeClr val="bg1"/>
                </a:solidFill>
                <a:latin typeface="Roboto" panose="02000000000000000000"/>
              </a:rPr>
              <a:t>điểm</a:t>
            </a:r>
            <a:endParaRPr lang="en-US" sz="4000" dirty="0">
              <a:solidFill>
                <a:schemeClr val="bg1"/>
              </a:solidFill>
              <a:latin typeface="Roboto" panose="02000000000000000000"/>
            </a:endParaRPr>
          </a:p>
        </p:txBody>
      </p:sp>
      <p:sp>
        <p:nvSpPr>
          <p:cNvPr id="23" name="Isosceles Triangle 22"/>
          <p:cNvSpPr/>
          <p:nvPr/>
        </p:nvSpPr>
        <p:spPr>
          <a:xfrm rot="5400000">
            <a:off x="3484802" y="244110"/>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34052" y="1426888"/>
            <a:ext cx="2192625" cy="523220"/>
          </a:xfrm>
          <a:prstGeom prst="rect">
            <a:avLst/>
          </a:prstGeom>
          <a:solidFill>
            <a:schemeClr val="accent1">
              <a:lumMod val="20000"/>
              <a:lumOff val="80000"/>
            </a:schemeClr>
          </a:solidFill>
        </p:spPr>
        <p:txBody>
          <a:bodyPr wrap="square" rtlCol="0">
            <a:spAutoFit/>
          </a:bodyPr>
          <a:lstStyle/>
          <a:p>
            <a:r>
              <a:rPr lang="en-US" sz="2800" i="1" dirty="0" err="1">
                <a:latin typeface="Roboto" panose="02000000000000000000"/>
              </a:rPr>
              <a:t>Nh</a:t>
            </a:r>
            <a:r>
              <a:rPr lang="vi-VN" sz="2800" i="1" dirty="0">
                <a:latin typeface="Roboto" panose="02000000000000000000"/>
              </a:rPr>
              <a:t>ư</a:t>
            </a:r>
            <a:r>
              <a:rPr lang="en-US" sz="2800" i="1" dirty="0" err="1">
                <a:latin typeface="Roboto" panose="02000000000000000000"/>
              </a:rPr>
              <a:t>ợc</a:t>
            </a:r>
            <a:r>
              <a:rPr lang="en-US" sz="2800" i="1" dirty="0">
                <a:latin typeface="Roboto" panose="02000000000000000000"/>
              </a:rPr>
              <a:t> </a:t>
            </a:r>
            <a:r>
              <a:rPr lang="en-US" sz="2800" i="1" dirty="0" err="1">
                <a:latin typeface="Roboto" panose="02000000000000000000"/>
              </a:rPr>
              <a:t>điểm</a:t>
            </a:r>
            <a:endParaRPr lang="en-US" i="1" dirty="0">
              <a:latin typeface="Roboto" panose="02000000000000000000"/>
            </a:endParaRPr>
          </a:p>
        </p:txBody>
      </p:sp>
      <p:cxnSp>
        <p:nvCxnSpPr>
          <p:cNvPr id="25" name="Straight Connector 24"/>
          <p:cNvCxnSpPr>
            <a:cxnSpLocks/>
          </p:cNvCxnSpPr>
          <p:nvPr/>
        </p:nvCxnSpPr>
        <p:spPr>
          <a:xfrm>
            <a:off x="227885" y="1426888"/>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sp>
        <p:nvSpPr>
          <p:cNvPr id="26" name="Oval 25"/>
          <p:cNvSpPr/>
          <p:nvPr/>
        </p:nvSpPr>
        <p:spPr>
          <a:xfrm>
            <a:off x="227885" y="2278800"/>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464457" y="249755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28" name="TextBox 27"/>
          <p:cNvSpPr txBox="1"/>
          <p:nvPr/>
        </p:nvSpPr>
        <p:spPr>
          <a:xfrm>
            <a:off x="718456" y="2393726"/>
            <a:ext cx="10869805" cy="830997"/>
          </a:xfrm>
          <a:prstGeom prst="rect">
            <a:avLst/>
          </a:prstGeom>
          <a:noFill/>
        </p:spPr>
        <p:txBody>
          <a:bodyPr wrap="square" rtlCol="0">
            <a:spAutoFit/>
          </a:bodyPr>
          <a:lstStyle/>
          <a:p>
            <a:r>
              <a:rPr lang="vi-VN" sz="2400" dirty="0"/>
              <a:t>Thành phần tương tác nằm chung với các thành phần Chart, Map nên việc</a:t>
            </a:r>
            <a:br>
              <a:rPr lang="vi-VN" sz="2400" dirty="0"/>
            </a:br>
            <a:r>
              <a:rPr lang="vi-VN" sz="2400" dirty="0"/>
              <a:t>quản lý tương tác giữa các thành phần khó khăn.</a:t>
            </a:r>
            <a:endParaRPr lang="en-US" sz="2400" dirty="0">
              <a:latin typeface="Roboto" panose="02000000000000000000"/>
            </a:endParaRPr>
          </a:p>
        </p:txBody>
      </p:sp>
      <p:sp>
        <p:nvSpPr>
          <p:cNvPr id="29" name="Rounded Rectangle 5"/>
          <p:cNvSpPr/>
          <p:nvPr/>
        </p:nvSpPr>
        <p:spPr>
          <a:xfrm>
            <a:off x="464457" y="249755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64456" y="3796035"/>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1" name="Rounded Rectangle 52"/>
          <p:cNvSpPr/>
          <p:nvPr/>
        </p:nvSpPr>
        <p:spPr>
          <a:xfrm>
            <a:off x="464456" y="3796035"/>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718456" y="3692202"/>
            <a:ext cx="10869804" cy="830997"/>
          </a:xfrm>
          <a:prstGeom prst="rect">
            <a:avLst/>
          </a:prstGeom>
          <a:noFill/>
        </p:spPr>
        <p:txBody>
          <a:bodyPr wrap="square" rtlCol="0">
            <a:spAutoFit/>
          </a:bodyPr>
          <a:lstStyle/>
          <a:p>
            <a:r>
              <a:rPr lang="vi-VN" sz="2400" dirty="0"/>
              <a:t>Unit Testing hiện chỉ đạt khoảng 52%, chưa tạo được sự tin cậy đúng mức cho</a:t>
            </a:r>
            <a:br>
              <a:rPr lang="vi-VN" sz="2400" dirty="0"/>
            </a:br>
            <a:r>
              <a:rPr lang="vi-VN" sz="2400" dirty="0"/>
              <a:t>người dùng</a:t>
            </a:r>
            <a:r>
              <a:rPr lang="en-US" sz="2400" dirty="0">
                <a:latin typeface="Roboto" panose="02000000000000000000"/>
              </a:rPr>
              <a:t>.</a:t>
            </a:r>
          </a:p>
        </p:txBody>
      </p:sp>
      <p:sp>
        <p:nvSpPr>
          <p:cNvPr id="33" name="Oval 32"/>
          <p:cNvSpPr/>
          <p:nvPr/>
        </p:nvSpPr>
        <p:spPr>
          <a:xfrm>
            <a:off x="227884" y="3551977"/>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227885" y="4825336"/>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64457" y="5044095"/>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2" name="TextBox 41"/>
          <p:cNvSpPr txBox="1"/>
          <p:nvPr/>
        </p:nvSpPr>
        <p:spPr>
          <a:xfrm>
            <a:off x="718456" y="4940262"/>
            <a:ext cx="10869805" cy="830997"/>
          </a:xfrm>
          <a:prstGeom prst="rect">
            <a:avLst/>
          </a:prstGeom>
          <a:noFill/>
        </p:spPr>
        <p:txBody>
          <a:bodyPr wrap="square" rtlCol="0">
            <a:spAutoFit/>
          </a:bodyPr>
          <a:lstStyle/>
          <a:p>
            <a:r>
              <a:rPr lang="vi-VN" sz="2400" dirty="0"/>
              <a:t>Hiện tại đối thành phần Chart chỉ hỗ trợ 5 loại chính, chưa đáp ứng được đủ</a:t>
            </a:r>
            <a:br>
              <a:rPr lang="vi-VN" sz="2400" dirty="0"/>
            </a:br>
            <a:r>
              <a:rPr lang="vi-VN" sz="2400" dirty="0"/>
              <a:t>nhu cầu người dùng.</a:t>
            </a:r>
            <a:endParaRPr lang="en-US" sz="2400" dirty="0">
              <a:latin typeface="Roboto" panose="02000000000000000000"/>
            </a:endParaRPr>
          </a:p>
        </p:txBody>
      </p:sp>
      <p:sp>
        <p:nvSpPr>
          <p:cNvPr id="43" name="Rounded Rectangle 5"/>
          <p:cNvSpPr/>
          <p:nvPr/>
        </p:nvSpPr>
        <p:spPr>
          <a:xfrm>
            <a:off x="464457" y="5044095"/>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227885" y="6103740"/>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464457" y="632249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6" name="TextBox 35"/>
          <p:cNvSpPr txBox="1"/>
          <p:nvPr/>
        </p:nvSpPr>
        <p:spPr>
          <a:xfrm>
            <a:off x="718456" y="6218666"/>
            <a:ext cx="10869805" cy="461665"/>
          </a:xfrm>
          <a:prstGeom prst="rect">
            <a:avLst/>
          </a:prstGeom>
          <a:noFill/>
        </p:spPr>
        <p:txBody>
          <a:bodyPr wrap="square" rtlCol="0">
            <a:spAutoFit/>
          </a:bodyPr>
          <a:lstStyle/>
          <a:p>
            <a:r>
              <a:rPr lang="vi-VN" sz="2400" dirty="0"/>
              <a:t>Chưa cập nhật đủ tài liệu hướng dẫn về thư viện trên trang chủ C9js.</a:t>
            </a:r>
            <a:endParaRPr lang="en-US" dirty="0">
              <a:latin typeface="Roboto" panose="02000000000000000000"/>
            </a:endParaRPr>
          </a:p>
        </p:txBody>
      </p:sp>
      <p:sp>
        <p:nvSpPr>
          <p:cNvPr id="37" name="Rounded Rectangle 5"/>
          <p:cNvSpPr/>
          <p:nvPr/>
        </p:nvSpPr>
        <p:spPr>
          <a:xfrm>
            <a:off x="464457" y="632249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272557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ppt_x"/>
                                          </p:val>
                                        </p:tav>
                                        <p:tav tm="100000">
                                          <p:val>
                                            <p:strVal val="#ppt_x"/>
                                          </p:val>
                                        </p:tav>
                                      </p:tavLst>
                                    </p:anim>
                                    <p:anim calcmode="lin" valueType="num">
                                      <p:cBhvr additive="base">
                                        <p:cTn id="46"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32"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circle(out)">
                                      <p:cBhvr>
                                        <p:cTn id="51" dur="500"/>
                                        <p:tgtEl>
                                          <p:spTgt spid="27"/>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300" fill="hold"/>
                                        <p:tgtEl>
                                          <p:spTgt spid="26"/>
                                        </p:tgtEl>
                                        <p:attrNameLst>
                                          <p:attrName>ppt_w</p:attrName>
                                        </p:attrNameLst>
                                      </p:cBhvr>
                                      <p:tavLst>
                                        <p:tav tm="0">
                                          <p:val>
                                            <p:fltVal val="0"/>
                                          </p:val>
                                        </p:tav>
                                        <p:tav tm="100000">
                                          <p:val>
                                            <p:strVal val="#ppt_w"/>
                                          </p:val>
                                        </p:tav>
                                      </p:tavLst>
                                    </p:anim>
                                    <p:anim calcmode="lin" valueType="num">
                                      <p:cBhvr>
                                        <p:cTn id="55" dur="300" fill="hold"/>
                                        <p:tgtEl>
                                          <p:spTgt spid="26"/>
                                        </p:tgtEl>
                                        <p:attrNameLst>
                                          <p:attrName>ppt_h</p:attrName>
                                        </p:attrNameLst>
                                      </p:cBhvr>
                                      <p:tavLst>
                                        <p:tav tm="0">
                                          <p:val>
                                            <p:fltVal val="0"/>
                                          </p:val>
                                        </p:tav>
                                        <p:tav tm="100000">
                                          <p:val>
                                            <p:strVal val="#ppt_h"/>
                                          </p:val>
                                        </p:tav>
                                      </p:tavLst>
                                    </p:anim>
                                    <p:anim calcmode="lin" valueType="num">
                                      <p:cBhvr>
                                        <p:cTn id="56" dur="300" fill="hold"/>
                                        <p:tgtEl>
                                          <p:spTgt spid="26"/>
                                        </p:tgtEl>
                                        <p:attrNameLst>
                                          <p:attrName>style.rotation</p:attrName>
                                        </p:attrNameLst>
                                      </p:cBhvr>
                                      <p:tavLst>
                                        <p:tav tm="0">
                                          <p:val>
                                            <p:fltVal val="90"/>
                                          </p:val>
                                        </p:tav>
                                        <p:tav tm="100000">
                                          <p:val>
                                            <p:fltVal val="0"/>
                                          </p:val>
                                        </p:tav>
                                      </p:tavLst>
                                    </p:anim>
                                    <p:animEffect transition="in" filter="fade">
                                      <p:cBhvr>
                                        <p:cTn id="57" dur="3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32"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circle(out)">
                                      <p:cBhvr>
                                        <p:cTn id="62" dur="500"/>
                                        <p:tgtEl>
                                          <p:spTgt spid="30"/>
                                        </p:tgtEl>
                                      </p:cBhvr>
                                    </p:animEffect>
                                  </p:childTnLst>
                                </p:cTn>
                              </p:par>
                              <p:par>
                                <p:cTn id="63" presetID="31" presetClass="exit" presetSubtype="0" fill="hold" grpId="1" nodeType="withEffect">
                                  <p:stCondLst>
                                    <p:cond delay="0"/>
                                  </p:stCondLst>
                                  <p:childTnLst>
                                    <p:anim calcmode="lin" valueType="num">
                                      <p:cBhvr>
                                        <p:cTn id="64" dur="300"/>
                                        <p:tgtEl>
                                          <p:spTgt spid="26"/>
                                        </p:tgtEl>
                                        <p:attrNameLst>
                                          <p:attrName>ppt_w</p:attrName>
                                        </p:attrNameLst>
                                      </p:cBhvr>
                                      <p:tavLst>
                                        <p:tav tm="0">
                                          <p:val>
                                            <p:strVal val="ppt_w"/>
                                          </p:val>
                                        </p:tav>
                                        <p:tav tm="100000">
                                          <p:val>
                                            <p:fltVal val="0"/>
                                          </p:val>
                                        </p:tav>
                                      </p:tavLst>
                                    </p:anim>
                                    <p:anim calcmode="lin" valueType="num">
                                      <p:cBhvr>
                                        <p:cTn id="65" dur="300"/>
                                        <p:tgtEl>
                                          <p:spTgt spid="26"/>
                                        </p:tgtEl>
                                        <p:attrNameLst>
                                          <p:attrName>ppt_h</p:attrName>
                                        </p:attrNameLst>
                                      </p:cBhvr>
                                      <p:tavLst>
                                        <p:tav tm="0">
                                          <p:val>
                                            <p:strVal val="ppt_h"/>
                                          </p:val>
                                        </p:tav>
                                        <p:tav tm="100000">
                                          <p:val>
                                            <p:fltVal val="0"/>
                                          </p:val>
                                        </p:tav>
                                      </p:tavLst>
                                    </p:anim>
                                    <p:anim calcmode="lin" valueType="num">
                                      <p:cBhvr>
                                        <p:cTn id="66" dur="300"/>
                                        <p:tgtEl>
                                          <p:spTgt spid="26"/>
                                        </p:tgtEl>
                                        <p:attrNameLst>
                                          <p:attrName>style.rotation</p:attrName>
                                        </p:attrNameLst>
                                      </p:cBhvr>
                                      <p:tavLst>
                                        <p:tav tm="0">
                                          <p:val>
                                            <p:fltVal val="0"/>
                                          </p:val>
                                        </p:tav>
                                        <p:tav tm="100000">
                                          <p:val>
                                            <p:fltVal val="90"/>
                                          </p:val>
                                        </p:tav>
                                      </p:tavLst>
                                    </p:anim>
                                    <p:animEffect transition="out" filter="fade">
                                      <p:cBhvr>
                                        <p:cTn id="67" dur="300"/>
                                        <p:tgtEl>
                                          <p:spTgt spid="26"/>
                                        </p:tgtEl>
                                      </p:cBhvr>
                                    </p:animEffect>
                                    <p:set>
                                      <p:cBhvr>
                                        <p:cTn id="68" dur="1" fill="hold">
                                          <p:stCondLst>
                                            <p:cond delay="299"/>
                                          </p:stCondLst>
                                        </p:cTn>
                                        <p:tgtEl>
                                          <p:spTgt spid="26"/>
                                        </p:tgtEl>
                                        <p:attrNameLst>
                                          <p:attrName>style.visibility</p:attrName>
                                        </p:attrNameLst>
                                      </p:cBhvr>
                                      <p:to>
                                        <p:strVal val="hidden"/>
                                      </p:to>
                                    </p:set>
                                  </p:childTnLst>
                                </p:cTn>
                              </p:par>
                              <p:par>
                                <p:cTn id="69" presetID="3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300" fill="hold"/>
                                        <p:tgtEl>
                                          <p:spTgt spid="33"/>
                                        </p:tgtEl>
                                        <p:attrNameLst>
                                          <p:attrName>ppt_w</p:attrName>
                                        </p:attrNameLst>
                                      </p:cBhvr>
                                      <p:tavLst>
                                        <p:tav tm="0">
                                          <p:val>
                                            <p:fltVal val="0"/>
                                          </p:val>
                                        </p:tav>
                                        <p:tav tm="100000">
                                          <p:val>
                                            <p:strVal val="#ppt_w"/>
                                          </p:val>
                                        </p:tav>
                                      </p:tavLst>
                                    </p:anim>
                                    <p:anim calcmode="lin" valueType="num">
                                      <p:cBhvr>
                                        <p:cTn id="72" dur="300" fill="hold"/>
                                        <p:tgtEl>
                                          <p:spTgt spid="33"/>
                                        </p:tgtEl>
                                        <p:attrNameLst>
                                          <p:attrName>ppt_h</p:attrName>
                                        </p:attrNameLst>
                                      </p:cBhvr>
                                      <p:tavLst>
                                        <p:tav tm="0">
                                          <p:val>
                                            <p:fltVal val="0"/>
                                          </p:val>
                                        </p:tav>
                                        <p:tav tm="100000">
                                          <p:val>
                                            <p:strVal val="#ppt_h"/>
                                          </p:val>
                                        </p:tav>
                                      </p:tavLst>
                                    </p:anim>
                                    <p:anim calcmode="lin" valueType="num">
                                      <p:cBhvr>
                                        <p:cTn id="73" dur="300" fill="hold"/>
                                        <p:tgtEl>
                                          <p:spTgt spid="33"/>
                                        </p:tgtEl>
                                        <p:attrNameLst>
                                          <p:attrName>style.rotation</p:attrName>
                                        </p:attrNameLst>
                                      </p:cBhvr>
                                      <p:tavLst>
                                        <p:tav tm="0">
                                          <p:val>
                                            <p:fltVal val="90"/>
                                          </p:val>
                                        </p:tav>
                                        <p:tav tm="100000">
                                          <p:val>
                                            <p:fltVal val="0"/>
                                          </p:val>
                                        </p:tav>
                                      </p:tavLst>
                                    </p:anim>
                                    <p:animEffect transition="in" filter="fade">
                                      <p:cBhvr>
                                        <p:cTn id="74" dur="3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32"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circle(out)">
                                      <p:cBhvr>
                                        <p:cTn id="79" dur="500"/>
                                        <p:tgtEl>
                                          <p:spTgt spid="41"/>
                                        </p:tgtEl>
                                      </p:cBhvr>
                                    </p:animEffect>
                                  </p:childTnLst>
                                </p:cTn>
                              </p:par>
                              <p:par>
                                <p:cTn id="80" presetID="31" presetClass="exit" presetSubtype="0" fill="hold" grpId="1" nodeType="withEffect">
                                  <p:stCondLst>
                                    <p:cond delay="0"/>
                                  </p:stCondLst>
                                  <p:childTnLst>
                                    <p:anim calcmode="lin" valueType="num">
                                      <p:cBhvr>
                                        <p:cTn id="81" dur="300"/>
                                        <p:tgtEl>
                                          <p:spTgt spid="33"/>
                                        </p:tgtEl>
                                        <p:attrNameLst>
                                          <p:attrName>ppt_w</p:attrName>
                                        </p:attrNameLst>
                                      </p:cBhvr>
                                      <p:tavLst>
                                        <p:tav tm="0">
                                          <p:val>
                                            <p:strVal val="ppt_w"/>
                                          </p:val>
                                        </p:tav>
                                        <p:tav tm="100000">
                                          <p:val>
                                            <p:fltVal val="0"/>
                                          </p:val>
                                        </p:tav>
                                      </p:tavLst>
                                    </p:anim>
                                    <p:anim calcmode="lin" valueType="num">
                                      <p:cBhvr>
                                        <p:cTn id="82" dur="300"/>
                                        <p:tgtEl>
                                          <p:spTgt spid="33"/>
                                        </p:tgtEl>
                                        <p:attrNameLst>
                                          <p:attrName>ppt_h</p:attrName>
                                        </p:attrNameLst>
                                      </p:cBhvr>
                                      <p:tavLst>
                                        <p:tav tm="0">
                                          <p:val>
                                            <p:strVal val="ppt_h"/>
                                          </p:val>
                                        </p:tav>
                                        <p:tav tm="100000">
                                          <p:val>
                                            <p:fltVal val="0"/>
                                          </p:val>
                                        </p:tav>
                                      </p:tavLst>
                                    </p:anim>
                                    <p:anim calcmode="lin" valueType="num">
                                      <p:cBhvr>
                                        <p:cTn id="83" dur="300"/>
                                        <p:tgtEl>
                                          <p:spTgt spid="33"/>
                                        </p:tgtEl>
                                        <p:attrNameLst>
                                          <p:attrName>style.rotation</p:attrName>
                                        </p:attrNameLst>
                                      </p:cBhvr>
                                      <p:tavLst>
                                        <p:tav tm="0">
                                          <p:val>
                                            <p:fltVal val="0"/>
                                          </p:val>
                                        </p:tav>
                                        <p:tav tm="100000">
                                          <p:val>
                                            <p:fltVal val="90"/>
                                          </p:val>
                                        </p:tav>
                                      </p:tavLst>
                                    </p:anim>
                                    <p:animEffect transition="out" filter="fade">
                                      <p:cBhvr>
                                        <p:cTn id="84" dur="300"/>
                                        <p:tgtEl>
                                          <p:spTgt spid="33"/>
                                        </p:tgtEl>
                                      </p:cBhvr>
                                    </p:animEffect>
                                    <p:set>
                                      <p:cBhvr>
                                        <p:cTn id="85" dur="1" fill="hold">
                                          <p:stCondLst>
                                            <p:cond delay="299"/>
                                          </p:stCondLst>
                                        </p:cTn>
                                        <p:tgtEl>
                                          <p:spTgt spid="33"/>
                                        </p:tgtEl>
                                        <p:attrNameLst>
                                          <p:attrName>style.visibility</p:attrName>
                                        </p:attrNameLst>
                                      </p:cBhvr>
                                      <p:to>
                                        <p:strVal val="hidden"/>
                                      </p:to>
                                    </p:set>
                                  </p:childTnLst>
                                </p:cTn>
                              </p:par>
                              <p:par>
                                <p:cTn id="86" presetID="31"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p:cTn id="88" dur="300" fill="hold"/>
                                        <p:tgtEl>
                                          <p:spTgt spid="40"/>
                                        </p:tgtEl>
                                        <p:attrNameLst>
                                          <p:attrName>ppt_w</p:attrName>
                                        </p:attrNameLst>
                                      </p:cBhvr>
                                      <p:tavLst>
                                        <p:tav tm="0">
                                          <p:val>
                                            <p:fltVal val="0"/>
                                          </p:val>
                                        </p:tav>
                                        <p:tav tm="100000">
                                          <p:val>
                                            <p:strVal val="#ppt_w"/>
                                          </p:val>
                                        </p:tav>
                                      </p:tavLst>
                                    </p:anim>
                                    <p:anim calcmode="lin" valueType="num">
                                      <p:cBhvr>
                                        <p:cTn id="89" dur="300" fill="hold"/>
                                        <p:tgtEl>
                                          <p:spTgt spid="40"/>
                                        </p:tgtEl>
                                        <p:attrNameLst>
                                          <p:attrName>ppt_h</p:attrName>
                                        </p:attrNameLst>
                                      </p:cBhvr>
                                      <p:tavLst>
                                        <p:tav tm="0">
                                          <p:val>
                                            <p:fltVal val="0"/>
                                          </p:val>
                                        </p:tav>
                                        <p:tav tm="100000">
                                          <p:val>
                                            <p:strVal val="#ppt_h"/>
                                          </p:val>
                                        </p:tav>
                                      </p:tavLst>
                                    </p:anim>
                                    <p:anim calcmode="lin" valueType="num">
                                      <p:cBhvr>
                                        <p:cTn id="90" dur="300" fill="hold"/>
                                        <p:tgtEl>
                                          <p:spTgt spid="40"/>
                                        </p:tgtEl>
                                        <p:attrNameLst>
                                          <p:attrName>style.rotation</p:attrName>
                                        </p:attrNameLst>
                                      </p:cBhvr>
                                      <p:tavLst>
                                        <p:tav tm="0">
                                          <p:val>
                                            <p:fltVal val="90"/>
                                          </p:val>
                                        </p:tav>
                                        <p:tav tm="100000">
                                          <p:val>
                                            <p:fltVal val="0"/>
                                          </p:val>
                                        </p:tav>
                                      </p:tavLst>
                                    </p:anim>
                                    <p:animEffect transition="in" filter="fade">
                                      <p:cBhvr>
                                        <p:cTn id="91" dur="300"/>
                                        <p:tgtEl>
                                          <p:spTgt spid="40"/>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32" fill="hold" grpId="0" nodeType="click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circle(out)">
                                      <p:cBhvr>
                                        <p:cTn id="96" dur="500"/>
                                        <p:tgtEl>
                                          <p:spTgt spid="35"/>
                                        </p:tgtEl>
                                      </p:cBhvr>
                                    </p:animEffect>
                                  </p:childTnLst>
                                </p:cTn>
                              </p:par>
                              <p:par>
                                <p:cTn id="97" presetID="31" presetClass="exit" presetSubtype="0" fill="hold" grpId="1" nodeType="withEffect">
                                  <p:stCondLst>
                                    <p:cond delay="0"/>
                                  </p:stCondLst>
                                  <p:childTnLst>
                                    <p:anim calcmode="lin" valueType="num">
                                      <p:cBhvr>
                                        <p:cTn id="98" dur="300"/>
                                        <p:tgtEl>
                                          <p:spTgt spid="40"/>
                                        </p:tgtEl>
                                        <p:attrNameLst>
                                          <p:attrName>ppt_w</p:attrName>
                                        </p:attrNameLst>
                                      </p:cBhvr>
                                      <p:tavLst>
                                        <p:tav tm="0">
                                          <p:val>
                                            <p:strVal val="ppt_w"/>
                                          </p:val>
                                        </p:tav>
                                        <p:tav tm="100000">
                                          <p:val>
                                            <p:fltVal val="0"/>
                                          </p:val>
                                        </p:tav>
                                      </p:tavLst>
                                    </p:anim>
                                    <p:anim calcmode="lin" valueType="num">
                                      <p:cBhvr>
                                        <p:cTn id="99" dur="300"/>
                                        <p:tgtEl>
                                          <p:spTgt spid="40"/>
                                        </p:tgtEl>
                                        <p:attrNameLst>
                                          <p:attrName>ppt_h</p:attrName>
                                        </p:attrNameLst>
                                      </p:cBhvr>
                                      <p:tavLst>
                                        <p:tav tm="0">
                                          <p:val>
                                            <p:strVal val="ppt_h"/>
                                          </p:val>
                                        </p:tav>
                                        <p:tav tm="100000">
                                          <p:val>
                                            <p:fltVal val="0"/>
                                          </p:val>
                                        </p:tav>
                                      </p:tavLst>
                                    </p:anim>
                                    <p:anim calcmode="lin" valueType="num">
                                      <p:cBhvr>
                                        <p:cTn id="100" dur="300"/>
                                        <p:tgtEl>
                                          <p:spTgt spid="40"/>
                                        </p:tgtEl>
                                        <p:attrNameLst>
                                          <p:attrName>style.rotation</p:attrName>
                                        </p:attrNameLst>
                                      </p:cBhvr>
                                      <p:tavLst>
                                        <p:tav tm="0">
                                          <p:val>
                                            <p:fltVal val="0"/>
                                          </p:val>
                                        </p:tav>
                                        <p:tav tm="100000">
                                          <p:val>
                                            <p:fltVal val="90"/>
                                          </p:val>
                                        </p:tav>
                                      </p:tavLst>
                                    </p:anim>
                                    <p:animEffect transition="out" filter="fade">
                                      <p:cBhvr>
                                        <p:cTn id="101" dur="300"/>
                                        <p:tgtEl>
                                          <p:spTgt spid="40"/>
                                        </p:tgtEl>
                                      </p:cBhvr>
                                    </p:animEffect>
                                    <p:set>
                                      <p:cBhvr>
                                        <p:cTn id="102" dur="1" fill="hold">
                                          <p:stCondLst>
                                            <p:cond delay="299"/>
                                          </p:stCondLst>
                                        </p:cTn>
                                        <p:tgtEl>
                                          <p:spTgt spid="40"/>
                                        </p:tgtEl>
                                        <p:attrNameLst>
                                          <p:attrName>style.visibility</p:attrName>
                                        </p:attrNameLst>
                                      </p:cBhvr>
                                      <p:to>
                                        <p:strVal val="hidden"/>
                                      </p:to>
                                    </p:set>
                                  </p:childTnLst>
                                </p:cTn>
                              </p:par>
                              <p:par>
                                <p:cTn id="103" presetID="31"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p:cTn id="105" dur="300" fill="hold"/>
                                        <p:tgtEl>
                                          <p:spTgt spid="34"/>
                                        </p:tgtEl>
                                        <p:attrNameLst>
                                          <p:attrName>ppt_w</p:attrName>
                                        </p:attrNameLst>
                                      </p:cBhvr>
                                      <p:tavLst>
                                        <p:tav tm="0">
                                          <p:val>
                                            <p:fltVal val="0"/>
                                          </p:val>
                                        </p:tav>
                                        <p:tav tm="100000">
                                          <p:val>
                                            <p:strVal val="#ppt_w"/>
                                          </p:val>
                                        </p:tav>
                                      </p:tavLst>
                                    </p:anim>
                                    <p:anim calcmode="lin" valueType="num">
                                      <p:cBhvr>
                                        <p:cTn id="106" dur="300" fill="hold"/>
                                        <p:tgtEl>
                                          <p:spTgt spid="34"/>
                                        </p:tgtEl>
                                        <p:attrNameLst>
                                          <p:attrName>ppt_h</p:attrName>
                                        </p:attrNameLst>
                                      </p:cBhvr>
                                      <p:tavLst>
                                        <p:tav tm="0">
                                          <p:val>
                                            <p:fltVal val="0"/>
                                          </p:val>
                                        </p:tav>
                                        <p:tav tm="100000">
                                          <p:val>
                                            <p:strVal val="#ppt_h"/>
                                          </p:val>
                                        </p:tav>
                                      </p:tavLst>
                                    </p:anim>
                                    <p:anim calcmode="lin" valueType="num">
                                      <p:cBhvr>
                                        <p:cTn id="107" dur="300" fill="hold"/>
                                        <p:tgtEl>
                                          <p:spTgt spid="34"/>
                                        </p:tgtEl>
                                        <p:attrNameLst>
                                          <p:attrName>style.rotation</p:attrName>
                                        </p:attrNameLst>
                                      </p:cBhvr>
                                      <p:tavLst>
                                        <p:tav tm="0">
                                          <p:val>
                                            <p:fltVal val="90"/>
                                          </p:val>
                                        </p:tav>
                                        <p:tav tm="100000">
                                          <p:val>
                                            <p:fltVal val="0"/>
                                          </p:val>
                                        </p:tav>
                                      </p:tavLst>
                                    </p:anim>
                                    <p:animEffect transition="in" filter="fade">
                                      <p:cBhvr>
                                        <p:cTn id="108" dur="3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6" grpId="1" animBg="1"/>
      <p:bldP spid="27" grpId="0" animBg="1"/>
      <p:bldP spid="28" grpId="0"/>
      <p:bldP spid="29" grpId="0" animBg="1"/>
      <p:bldP spid="30" grpId="0" animBg="1"/>
      <p:bldP spid="31" grpId="0" animBg="1"/>
      <p:bldP spid="32" grpId="0"/>
      <p:bldP spid="33" grpId="0" animBg="1"/>
      <p:bldP spid="33" grpId="1" animBg="1"/>
      <p:bldP spid="40" grpId="0" animBg="1"/>
      <p:bldP spid="40" grpId="1" animBg="1"/>
      <p:bldP spid="41" grpId="0" animBg="1"/>
      <p:bldP spid="42" grpId="0"/>
      <p:bldP spid="43" grpId="0" animBg="1"/>
      <p:bldP spid="34" grpId="0" animBg="1"/>
      <p:bldP spid="35" grpId="0" animBg="1"/>
      <p:bldP spid="36" grpId="0"/>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21</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Tổng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kết</a:t>
            </a:r>
            <a:endParaRPr lang="en-GB" dirty="0">
              <a:solidFill>
                <a:schemeClr val="bg1"/>
              </a:solidFill>
              <a:latin typeface="Roboto" panose="02000000000000000000" pitchFamily="2" charset="0"/>
              <a:ea typeface="Roboto" panose="02000000000000000000" pitchFamily="2" charset="0"/>
            </a:endParaRPr>
          </a:p>
        </p:txBody>
      </p:sp>
      <p:sp>
        <p:nvSpPr>
          <p:cNvPr id="16" name="TextBox 15"/>
          <p:cNvSpPr txBox="1"/>
          <p:nvPr/>
        </p:nvSpPr>
        <p:spPr>
          <a:xfrm>
            <a:off x="154983" y="1078992"/>
            <a:ext cx="11825207" cy="369332"/>
          </a:xfrm>
          <a:prstGeom prst="rect">
            <a:avLst/>
          </a:prstGeom>
          <a:noFill/>
        </p:spPr>
        <p:txBody>
          <a:bodyPr wrap="square" rtlCol="0">
            <a:spAutoFit/>
          </a:bodyPr>
          <a:lstStyle/>
          <a:p>
            <a:pPr marL="342900" indent="-342900">
              <a:buAutoNum type="arabicPeriod"/>
            </a:pPr>
            <a:endParaRPr lang="en-US" dirty="0"/>
          </a:p>
        </p:txBody>
      </p:sp>
      <p:sp>
        <p:nvSpPr>
          <p:cNvPr id="4" name="TextBox 3"/>
          <p:cNvSpPr txBox="1"/>
          <p:nvPr/>
        </p:nvSpPr>
        <p:spPr>
          <a:xfrm>
            <a:off x="154983" y="1078992"/>
            <a:ext cx="1182520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grpSp>
        <p:nvGrpSpPr>
          <p:cNvPr id="15" name="Group 14"/>
          <p:cNvGrpSpPr/>
          <p:nvPr/>
        </p:nvGrpSpPr>
        <p:grpSpPr>
          <a:xfrm>
            <a:off x="3937333" y="-847179"/>
            <a:ext cx="4296369" cy="1573177"/>
            <a:chOff x="6180795" y="-837211"/>
            <a:chExt cx="4296369" cy="1573177"/>
          </a:xfrm>
        </p:grpSpPr>
        <p:sp>
          <p:nvSpPr>
            <p:cNvPr id="17" name="title"/>
            <p:cNvSpPr txBox="1"/>
            <p:nvPr/>
          </p:nvSpPr>
          <p:spPr>
            <a:xfrm>
              <a:off x="6180795" y="28080"/>
              <a:ext cx="4296369" cy="707886"/>
            </a:xfrm>
            <a:prstGeom prst="rect">
              <a:avLst/>
            </a:prstGeom>
            <a:noFill/>
          </p:spPr>
          <p:txBody>
            <a:bodyPr wrap="none" rtlCol="0">
              <a:spAutoFit/>
            </a:bodyPr>
            <a:lstStyle/>
            <a:p>
              <a:r>
                <a:rPr lang="en-US" sz="4000" dirty="0" err="1">
                  <a:solidFill>
                    <a:schemeClr val="bg1"/>
                  </a:solidFill>
                  <a:latin typeface="Roboto" panose="02000000000000000000"/>
                </a:rPr>
                <a:t>Ưu</a:t>
              </a:r>
              <a:r>
                <a:rPr lang="en-US" sz="4000" dirty="0">
                  <a:solidFill>
                    <a:schemeClr val="bg1"/>
                  </a:solidFill>
                  <a:latin typeface="Roboto" panose="02000000000000000000"/>
                </a:rPr>
                <a:t> &amp; </a:t>
              </a:r>
              <a:r>
                <a:rPr lang="en-US" sz="4000" dirty="0" err="1">
                  <a:solidFill>
                    <a:schemeClr val="bg1"/>
                  </a:solidFill>
                  <a:latin typeface="Roboto" panose="02000000000000000000"/>
                </a:rPr>
                <a:t>nh</a:t>
              </a:r>
              <a:r>
                <a:rPr lang="vi-VN" sz="4000" dirty="0">
                  <a:solidFill>
                    <a:schemeClr val="bg1"/>
                  </a:solidFill>
                  <a:latin typeface="Roboto" panose="02000000000000000000"/>
                </a:rPr>
                <a:t>ư</a:t>
              </a:r>
              <a:r>
                <a:rPr lang="en-US" sz="4000" dirty="0" err="1">
                  <a:solidFill>
                    <a:schemeClr val="bg1"/>
                  </a:solidFill>
                  <a:latin typeface="Roboto" panose="02000000000000000000"/>
                </a:rPr>
                <a:t>ợc</a:t>
              </a:r>
              <a:r>
                <a:rPr lang="en-US" sz="4000" dirty="0">
                  <a:solidFill>
                    <a:schemeClr val="bg1"/>
                  </a:solidFill>
                  <a:latin typeface="Roboto" panose="02000000000000000000"/>
                </a:rPr>
                <a:t> </a:t>
              </a:r>
              <a:r>
                <a:rPr lang="en-US" sz="4000" dirty="0" err="1">
                  <a:solidFill>
                    <a:schemeClr val="bg1"/>
                  </a:solidFill>
                  <a:latin typeface="Roboto" panose="02000000000000000000"/>
                </a:rPr>
                <a:t>điểm</a:t>
              </a:r>
              <a:endParaRPr lang="en-US" sz="4000" dirty="0">
                <a:solidFill>
                  <a:schemeClr val="bg1"/>
                </a:solidFill>
                <a:latin typeface="Roboto" panose="02000000000000000000"/>
              </a:endParaRPr>
            </a:p>
          </p:txBody>
        </p:sp>
        <p:sp>
          <p:nvSpPr>
            <p:cNvPr id="18" name="title"/>
            <p:cNvSpPr txBox="1"/>
            <p:nvPr/>
          </p:nvSpPr>
          <p:spPr>
            <a:xfrm>
              <a:off x="6180795" y="-837211"/>
              <a:ext cx="4087979" cy="707886"/>
            </a:xfrm>
            <a:prstGeom prst="rect">
              <a:avLst/>
            </a:prstGeom>
            <a:noFill/>
          </p:spPr>
          <p:txBody>
            <a:bodyPr wrap="none" rtlCol="0">
              <a:spAutoFit/>
            </a:bodyPr>
            <a:lstStyle/>
            <a:p>
              <a:r>
                <a:rPr lang="en-US" sz="4000" dirty="0">
                  <a:solidFill>
                    <a:schemeClr val="bg1"/>
                  </a:solidFill>
                  <a:latin typeface="Roboto" panose="02000000000000000000"/>
                </a:rPr>
                <a:t>H</a:t>
              </a:r>
              <a:r>
                <a:rPr lang="vi-VN" sz="4000" dirty="0">
                  <a:solidFill>
                    <a:schemeClr val="bg1"/>
                  </a:solidFill>
                  <a:latin typeface="Roboto" panose="02000000000000000000"/>
                </a:rPr>
                <a:t>ư</a:t>
              </a:r>
              <a:r>
                <a:rPr lang="en-US" sz="4000" dirty="0" err="1">
                  <a:solidFill>
                    <a:schemeClr val="bg1"/>
                  </a:solidFill>
                  <a:latin typeface="Roboto" panose="02000000000000000000"/>
                </a:rPr>
                <a:t>ớng</a:t>
              </a:r>
              <a:r>
                <a:rPr lang="en-US" sz="4000" dirty="0">
                  <a:solidFill>
                    <a:schemeClr val="bg1"/>
                  </a:solidFill>
                  <a:latin typeface="Roboto" panose="02000000000000000000"/>
                </a:rPr>
                <a:t> </a:t>
              </a:r>
              <a:r>
                <a:rPr lang="en-US" sz="4000" dirty="0" err="1">
                  <a:solidFill>
                    <a:schemeClr val="bg1"/>
                  </a:solidFill>
                  <a:latin typeface="Roboto" panose="02000000000000000000"/>
                </a:rPr>
                <a:t>phát</a:t>
              </a:r>
              <a:r>
                <a:rPr lang="en-US" sz="4000" dirty="0">
                  <a:solidFill>
                    <a:schemeClr val="bg1"/>
                  </a:solidFill>
                  <a:latin typeface="Roboto" panose="02000000000000000000"/>
                </a:rPr>
                <a:t> </a:t>
              </a:r>
              <a:r>
                <a:rPr lang="en-US" sz="4000" dirty="0" err="1">
                  <a:solidFill>
                    <a:schemeClr val="bg1"/>
                  </a:solidFill>
                  <a:latin typeface="Roboto" panose="02000000000000000000"/>
                </a:rPr>
                <a:t>triển</a:t>
              </a:r>
              <a:endParaRPr lang="en-US" sz="4000" dirty="0">
                <a:solidFill>
                  <a:schemeClr val="bg1"/>
                </a:solidFill>
                <a:latin typeface="Roboto" panose="02000000000000000000"/>
              </a:endParaRPr>
            </a:p>
          </p:txBody>
        </p:sp>
      </p:grpSp>
      <p:sp>
        <p:nvSpPr>
          <p:cNvPr id="22" name="Isosceles Triangle 21"/>
          <p:cNvSpPr/>
          <p:nvPr/>
        </p:nvSpPr>
        <p:spPr>
          <a:xfrm rot="5400000">
            <a:off x="3482539" y="195289"/>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lide Number Placeholder 2"/>
          <p:cNvSpPr txBox="1">
            <a:spLocks/>
          </p:cNvSpPr>
          <p:nvPr/>
        </p:nvSpPr>
        <p:spPr>
          <a:xfrm>
            <a:off x="8636130" y="541094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DFAE3-F0D9-439E-8967-594B4CDF255A}" type="slidenum">
              <a:rPr lang="en-US" smtClean="0"/>
              <a:pPr/>
              <a:t>21</a:t>
            </a:fld>
            <a:endParaRPr lang="en-US"/>
          </a:p>
        </p:txBody>
      </p:sp>
      <p:sp>
        <p:nvSpPr>
          <p:cNvPr id="36" name="Oval 35"/>
          <p:cNvSpPr/>
          <p:nvPr/>
        </p:nvSpPr>
        <p:spPr>
          <a:xfrm>
            <a:off x="253415" y="1333398"/>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89987" y="1552157"/>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38" name="TextBox 37"/>
          <p:cNvSpPr txBox="1"/>
          <p:nvPr/>
        </p:nvSpPr>
        <p:spPr>
          <a:xfrm>
            <a:off x="743986" y="1448324"/>
            <a:ext cx="10869805" cy="461665"/>
          </a:xfrm>
          <a:prstGeom prst="rect">
            <a:avLst/>
          </a:prstGeom>
          <a:noFill/>
        </p:spPr>
        <p:txBody>
          <a:bodyPr wrap="square" rtlCol="0">
            <a:spAutoFit/>
          </a:bodyPr>
          <a:lstStyle/>
          <a:p>
            <a:r>
              <a:rPr lang="en-US" sz="2400" dirty="0" err="1">
                <a:latin typeface="Arial (Body)"/>
              </a:rPr>
              <a:t>Hỗ</a:t>
            </a:r>
            <a:r>
              <a:rPr lang="en-US" sz="2400" dirty="0">
                <a:latin typeface="Arial (Body)"/>
              </a:rPr>
              <a:t> </a:t>
            </a:r>
            <a:r>
              <a:rPr lang="en-US" sz="2400" dirty="0" err="1">
                <a:latin typeface="Arial (Body)"/>
              </a:rPr>
              <a:t>trợ</a:t>
            </a:r>
            <a:r>
              <a:rPr lang="en-US" sz="2400" dirty="0">
                <a:latin typeface="Arial (Body)"/>
              </a:rPr>
              <a:t> </a:t>
            </a:r>
            <a:r>
              <a:rPr lang="en-US" sz="2400" dirty="0" err="1">
                <a:latin typeface="Arial (Body)"/>
              </a:rPr>
              <a:t>nhiều</a:t>
            </a:r>
            <a:r>
              <a:rPr lang="en-US" sz="2400" dirty="0">
                <a:latin typeface="Arial (Body)"/>
              </a:rPr>
              <a:t> </a:t>
            </a:r>
            <a:r>
              <a:rPr lang="en-US" sz="2400" dirty="0" err="1">
                <a:latin typeface="Arial (Body)"/>
              </a:rPr>
              <a:t>kênh</a:t>
            </a:r>
            <a:r>
              <a:rPr lang="en-US" sz="2400" dirty="0">
                <a:latin typeface="Arial (Body)"/>
              </a:rPr>
              <a:t> </a:t>
            </a:r>
            <a:r>
              <a:rPr lang="en-US" sz="2400" dirty="0" err="1">
                <a:latin typeface="Arial (Body)"/>
              </a:rPr>
              <a:t>hơn</a:t>
            </a:r>
            <a:r>
              <a:rPr lang="en-US" sz="2400" dirty="0">
                <a:latin typeface="Arial (Body)"/>
              </a:rPr>
              <a:t>.</a:t>
            </a:r>
          </a:p>
        </p:txBody>
      </p:sp>
      <p:sp>
        <p:nvSpPr>
          <p:cNvPr id="39" name="Rounded Rectangle 5"/>
          <p:cNvSpPr/>
          <p:nvPr/>
        </p:nvSpPr>
        <p:spPr>
          <a:xfrm>
            <a:off x="489987" y="1552157"/>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89986" y="285063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1" name="Rounded Rectangle 52"/>
          <p:cNvSpPr/>
          <p:nvPr/>
        </p:nvSpPr>
        <p:spPr>
          <a:xfrm>
            <a:off x="489986" y="285063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p:cNvSpPr txBox="1"/>
          <p:nvPr/>
        </p:nvSpPr>
        <p:spPr>
          <a:xfrm>
            <a:off x="743986" y="2746800"/>
            <a:ext cx="10869804" cy="461665"/>
          </a:xfrm>
          <a:prstGeom prst="rect">
            <a:avLst/>
          </a:prstGeom>
          <a:noFill/>
        </p:spPr>
        <p:txBody>
          <a:bodyPr wrap="square" rtlCol="0">
            <a:spAutoFit/>
          </a:bodyPr>
          <a:lstStyle/>
          <a:p>
            <a:r>
              <a:rPr lang="en-US" sz="2400" dirty="0" err="1">
                <a:latin typeface="Arial (Body)"/>
              </a:rPr>
              <a:t>Tăng</a:t>
            </a:r>
            <a:r>
              <a:rPr lang="en-US" sz="2400" dirty="0">
                <a:latin typeface="Arial (Body)"/>
              </a:rPr>
              <a:t> </a:t>
            </a:r>
            <a:r>
              <a:rPr lang="en-US" sz="2400" dirty="0" err="1">
                <a:latin typeface="Arial (Body)"/>
              </a:rPr>
              <a:t>mức</a:t>
            </a:r>
            <a:r>
              <a:rPr lang="en-US" sz="2400" dirty="0">
                <a:latin typeface="Arial (Body)"/>
              </a:rPr>
              <a:t> </a:t>
            </a:r>
            <a:r>
              <a:rPr lang="en-US" sz="2400" dirty="0" err="1">
                <a:latin typeface="Arial (Body)"/>
              </a:rPr>
              <a:t>độ</a:t>
            </a:r>
            <a:r>
              <a:rPr lang="en-US" sz="2400" dirty="0">
                <a:latin typeface="Arial (Body)"/>
              </a:rPr>
              <a:t> </a:t>
            </a:r>
            <a:r>
              <a:rPr lang="en-US" sz="2400" dirty="0" err="1">
                <a:latin typeface="Arial (Body)"/>
              </a:rPr>
              <a:t>kiểm</a:t>
            </a:r>
            <a:r>
              <a:rPr lang="en-US" sz="2400" dirty="0">
                <a:latin typeface="Arial (Body)"/>
              </a:rPr>
              <a:t> </a:t>
            </a:r>
            <a:r>
              <a:rPr lang="en-US" sz="2400" dirty="0" err="1">
                <a:latin typeface="Arial (Body)"/>
              </a:rPr>
              <a:t>soát</a:t>
            </a:r>
            <a:r>
              <a:rPr lang="en-US" sz="2400" dirty="0">
                <a:latin typeface="Arial (Body)"/>
              </a:rPr>
              <a:t> </a:t>
            </a:r>
            <a:r>
              <a:rPr lang="en-US" sz="2400" dirty="0" err="1">
                <a:latin typeface="Arial (Body)"/>
              </a:rPr>
              <a:t>mã</a:t>
            </a:r>
            <a:r>
              <a:rPr lang="en-US" sz="2400" dirty="0">
                <a:latin typeface="Arial (Body)"/>
              </a:rPr>
              <a:t> </a:t>
            </a:r>
            <a:r>
              <a:rPr lang="en-US" sz="2400" dirty="0" err="1">
                <a:latin typeface="Arial (Body)"/>
              </a:rPr>
              <a:t>nguồn</a:t>
            </a:r>
            <a:r>
              <a:rPr lang="en-US" sz="2400" dirty="0">
                <a:latin typeface="Arial (Body)"/>
              </a:rPr>
              <a:t> </a:t>
            </a:r>
            <a:r>
              <a:rPr lang="en-US" sz="2400" dirty="0" err="1">
                <a:latin typeface="Arial (Body)"/>
              </a:rPr>
              <a:t>trong</a:t>
            </a:r>
            <a:r>
              <a:rPr lang="en-US" sz="2400" dirty="0">
                <a:latin typeface="Arial (Body)"/>
              </a:rPr>
              <a:t> Unit Testing.</a:t>
            </a:r>
          </a:p>
        </p:txBody>
      </p:sp>
      <p:sp>
        <p:nvSpPr>
          <p:cNvPr id="43" name="Oval 42"/>
          <p:cNvSpPr/>
          <p:nvPr/>
        </p:nvSpPr>
        <p:spPr>
          <a:xfrm>
            <a:off x="253414" y="260657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253415" y="3879934"/>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489987" y="409869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6" name="TextBox 45"/>
          <p:cNvSpPr txBox="1"/>
          <p:nvPr/>
        </p:nvSpPr>
        <p:spPr>
          <a:xfrm>
            <a:off x="743986" y="3994860"/>
            <a:ext cx="10869805" cy="461665"/>
          </a:xfrm>
          <a:prstGeom prst="rect">
            <a:avLst/>
          </a:prstGeom>
          <a:noFill/>
        </p:spPr>
        <p:txBody>
          <a:bodyPr wrap="square" rtlCol="0">
            <a:spAutoFit/>
          </a:bodyPr>
          <a:lstStyle/>
          <a:p>
            <a:r>
              <a:rPr lang="en-US" sz="2400" dirty="0" err="1">
                <a:latin typeface="Arial (Body)"/>
              </a:rPr>
              <a:t>Hiện</a:t>
            </a:r>
            <a:r>
              <a:rPr lang="en-US" sz="2400" dirty="0">
                <a:latin typeface="Arial (Body)"/>
              </a:rPr>
              <a:t> </a:t>
            </a:r>
            <a:r>
              <a:rPr lang="en-US" sz="2400" dirty="0" err="1">
                <a:latin typeface="Arial (Body)"/>
              </a:rPr>
              <a:t>thực</a:t>
            </a:r>
            <a:r>
              <a:rPr lang="en-US" sz="2400" dirty="0">
                <a:latin typeface="Arial (Body)"/>
              </a:rPr>
              <a:t> </a:t>
            </a:r>
            <a:r>
              <a:rPr lang="en-US" sz="2400" dirty="0" err="1">
                <a:latin typeface="Arial (Body)"/>
              </a:rPr>
              <a:t>nhiều</a:t>
            </a:r>
            <a:r>
              <a:rPr lang="en-US" sz="2400" dirty="0">
                <a:latin typeface="Arial (Body)"/>
              </a:rPr>
              <a:t> Chart </a:t>
            </a:r>
            <a:r>
              <a:rPr lang="en-US" sz="2400" dirty="0" err="1">
                <a:latin typeface="Arial (Body)"/>
              </a:rPr>
              <a:t>với</a:t>
            </a:r>
            <a:r>
              <a:rPr lang="en-US" sz="2400" dirty="0">
                <a:latin typeface="Arial (Body)"/>
              </a:rPr>
              <a:t> </a:t>
            </a:r>
            <a:r>
              <a:rPr lang="en-US" sz="2400" dirty="0" err="1">
                <a:latin typeface="Arial (Body)"/>
              </a:rPr>
              <a:t>các</a:t>
            </a:r>
            <a:r>
              <a:rPr lang="en-US" sz="2400" dirty="0">
                <a:latin typeface="Arial (Body)"/>
              </a:rPr>
              <a:t> </a:t>
            </a:r>
            <a:r>
              <a:rPr lang="en-US" sz="2400" dirty="0" err="1">
                <a:latin typeface="Arial (Body)"/>
              </a:rPr>
              <a:t>thành</a:t>
            </a:r>
            <a:r>
              <a:rPr lang="en-US" sz="2400" dirty="0">
                <a:latin typeface="Arial (Body)"/>
              </a:rPr>
              <a:t> </a:t>
            </a:r>
            <a:r>
              <a:rPr lang="en-US" sz="2400" dirty="0" err="1">
                <a:latin typeface="Arial (Body)"/>
              </a:rPr>
              <a:t>phần</a:t>
            </a:r>
            <a:r>
              <a:rPr lang="en-US" sz="2400" dirty="0">
                <a:latin typeface="Arial (Body)"/>
              </a:rPr>
              <a:t> con h</a:t>
            </a:r>
            <a:r>
              <a:rPr lang="vi-VN" sz="2400" dirty="0">
                <a:latin typeface="Arial (Body)"/>
              </a:rPr>
              <a:t>ơ</a:t>
            </a:r>
            <a:r>
              <a:rPr lang="en-US" sz="2400" dirty="0">
                <a:latin typeface="Arial (Body)"/>
              </a:rPr>
              <a:t>n </a:t>
            </a:r>
            <a:r>
              <a:rPr lang="en-US" sz="2400" dirty="0" err="1">
                <a:latin typeface="Arial (Body)"/>
              </a:rPr>
              <a:t>để</a:t>
            </a:r>
            <a:r>
              <a:rPr lang="en-US" sz="2400" dirty="0">
                <a:latin typeface="Arial (Body)"/>
              </a:rPr>
              <a:t> </a:t>
            </a:r>
            <a:r>
              <a:rPr lang="en-US" sz="2400" dirty="0" err="1">
                <a:latin typeface="Arial (Body)"/>
              </a:rPr>
              <a:t>tăng</a:t>
            </a:r>
            <a:r>
              <a:rPr lang="en-US" sz="2400" dirty="0">
                <a:latin typeface="Arial (Body)"/>
              </a:rPr>
              <a:t> </a:t>
            </a:r>
            <a:r>
              <a:rPr lang="en-US" sz="2400" dirty="0" err="1">
                <a:latin typeface="Arial (Body)"/>
              </a:rPr>
              <a:t>tính</a:t>
            </a:r>
            <a:r>
              <a:rPr lang="en-US" sz="2400" dirty="0">
                <a:latin typeface="Arial (Body)"/>
              </a:rPr>
              <a:t> </a:t>
            </a:r>
            <a:r>
              <a:rPr lang="en-US" sz="2400" dirty="0" err="1">
                <a:latin typeface="Arial (Body)"/>
              </a:rPr>
              <a:t>trực</a:t>
            </a:r>
            <a:r>
              <a:rPr lang="en-US" sz="2400" dirty="0">
                <a:latin typeface="Arial (Body)"/>
              </a:rPr>
              <a:t> </a:t>
            </a:r>
            <a:r>
              <a:rPr lang="en-US" sz="2400" dirty="0" err="1">
                <a:latin typeface="Arial (Body)"/>
              </a:rPr>
              <a:t>quan</a:t>
            </a:r>
            <a:r>
              <a:rPr lang="en-US" sz="2400" dirty="0">
                <a:latin typeface="Arial (Body)"/>
              </a:rPr>
              <a:t>.</a:t>
            </a:r>
          </a:p>
        </p:txBody>
      </p:sp>
      <p:sp>
        <p:nvSpPr>
          <p:cNvPr id="47" name="Rounded Rectangle 5"/>
          <p:cNvSpPr/>
          <p:nvPr/>
        </p:nvSpPr>
        <p:spPr>
          <a:xfrm>
            <a:off x="489987" y="409869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253415" y="5158338"/>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489987" y="5377097"/>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0" name="TextBox 49"/>
          <p:cNvSpPr txBox="1"/>
          <p:nvPr/>
        </p:nvSpPr>
        <p:spPr>
          <a:xfrm>
            <a:off x="743986" y="5273264"/>
            <a:ext cx="10869805" cy="461665"/>
          </a:xfrm>
          <a:prstGeom prst="rect">
            <a:avLst/>
          </a:prstGeom>
          <a:noFill/>
        </p:spPr>
        <p:txBody>
          <a:bodyPr wrap="square" rtlCol="0">
            <a:spAutoFit/>
          </a:bodyPr>
          <a:lstStyle/>
          <a:p>
            <a:r>
              <a:rPr lang="en-US" sz="2400" dirty="0" err="1">
                <a:latin typeface="Arial (Body)"/>
              </a:rPr>
              <a:t>Cập</a:t>
            </a:r>
            <a:r>
              <a:rPr lang="en-US" sz="2400" dirty="0">
                <a:latin typeface="Arial (Body)"/>
              </a:rPr>
              <a:t> </a:t>
            </a:r>
            <a:r>
              <a:rPr lang="en-US" sz="2400" dirty="0" err="1">
                <a:latin typeface="Arial (Body)"/>
              </a:rPr>
              <a:t>nhật</a:t>
            </a:r>
            <a:r>
              <a:rPr lang="en-US" sz="2400" dirty="0">
                <a:latin typeface="Arial (Body)"/>
              </a:rPr>
              <a:t> </a:t>
            </a:r>
            <a:r>
              <a:rPr lang="en-US" sz="2400" dirty="0" err="1">
                <a:latin typeface="Arial (Body)"/>
              </a:rPr>
              <a:t>tài</a:t>
            </a:r>
            <a:r>
              <a:rPr lang="en-US" sz="2400" dirty="0">
                <a:latin typeface="Arial (Body)"/>
              </a:rPr>
              <a:t> </a:t>
            </a:r>
            <a:r>
              <a:rPr lang="en-US" sz="2400" dirty="0" err="1">
                <a:latin typeface="Arial (Body)"/>
              </a:rPr>
              <a:t>liệu</a:t>
            </a:r>
            <a:r>
              <a:rPr lang="en-US" sz="2400" dirty="0">
                <a:latin typeface="Arial (Body)"/>
              </a:rPr>
              <a:t> </a:t>
            </a:r>
            <a:r>
              <a:rPr lang="en-US" sz="2400" dirty="0" err="1">
                <a:latin typeface="Arial (Body)"/>
              </a:rPr>
              <a:t>trên</a:t>
            </a:r>
            <a:r>
              <a:rPr lang="en-US" sz="2400" dirty="0">
                <a:latin typeface="Arial (Body)"/>
              </a:rPr>
              <a:t> </a:t>
            </a:r>
            <a:r>
              <a:rPr lang="en-US" sz="2400" dirty="0" err="1">
                <a:latin typeface="Arial (Body)"/>
              </a:rPr>
              <a:t>trang</a:t>
            </a:r>
            <a:r>
              <a:rPr lang="en-US" sz="2400" dirty="0">
                <a:latin typeface="Arial (Body)"/>
              </a:rPr>
              <a:t> </a:t>
            </a:r>
            <a:r>
              <a:rPr lang="en-US" sz="2400" dirty="0" err="1">
                <a:latin typeface="Arial (Body)"/>
              </a:rPr>
              <a:t>chủ</a:t>
            </a:r>
            <a:r>
              <a:rPr lang="en-US" sz="2400" dirty="0">
                <a:latin typeface="Arial (Body)"/>
              </a:rPr>
              <a:t>.</a:t>
            </a:r>
            <a:endParaRPr lang="en-US" dirty="0">
              <a:latin typeface="Arial (Body)"/>
            </a:endParaRPr>
          </a:p>
        </p:txBody>
      </p:sp>
      <p:sp>
        <p:nvSpPr>
          <p:cNvPr id="51" name="Rounded Rectangle 5"/>
          <p:cNvSpPr/>
          <p:nvPr/>
        </p:nvSpPr>
        <p:spPr>
          <a:xfrm>
            <a:off x="489987" y="5377097"/>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059265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45833E-6 -3.7037E-6 L -0.00052 0.1375 " pathEditMode="fixed" rAng="0" ptsTypes="AA">
                                      <p:cBhvr>
                                        <p:cTn id="6" dur="1000" fill="hold"/>
                                        <p:tgtEl>
                                          <p:spTgt spid="15"/>
                                        </p:tgtEl>
                                        <p:attrNameLst>
                                          <p:attrName>ppt_x</p:attrName>
                                          <p:attrName>ppt_y</p:attrName>
                                        </p:attrNameLst>
                                      </p:cBhvr>
                                      <p:rCtr x="-26" y="687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ppt_x"/>
                                          </p:val>
                                        </p:tav>
                                        <p:tav tm="100000">
                                          <p:val>
                                            <p:strVal val="#ppt_x"/>
                                          </p:val>
                                        </p:tav>
                                      </p:tavLst>
                                    </p:anim>
                                    <p:anim calcmode="lin" valueType="num">
                                      <p:cBhvr additive="base">
                                        <p:cTn id="36" dur="500" fill="hold"/>
                                        <p:tgtEl>
                                          <p:spTgt spid="46"/>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6" presetClass="entr" presetSubtype="32"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circle(out)">
                                      <p:cBhvr>
                                        <p:cTn id="45" dur="500"/>
                                        <p:tgtEl>
                                          <p:spTgt spid="37"/>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300" fill="hold"/>
                                        <p:tgtEl>
                                          <p:spTgt spid="36"/>
                                        </p:tgtEl>
                                        <p:attrNameLst>
                                          <p:attrName>ppt_w</p:attrName>
                                        </p:attrNameLst>
                                      </p:cBhvr>
                                      <p:tavLst>
                                        <p:tav tm="0">
                                          <p:val>
                                            <p:fltVal val="0"/>
                                          </p:val>
                                        </p:tav>
                                        <p:tav tm="100000">
                                          <p:val>
                                            <p:strVal val="#ppt_w"/>
                                          </p:val>
                                        </p:tav>
                                      </p:tavLst>
                                    </p:anim>
                                    <p:anim calcmode="lin" valueType="num">
                                      <p:cBhvr>
                                        <p:cTn id="49" dur="300" fill="hold"/>
                                        <p:tgtEl>
                                          <p:spTgt spid="36"/>
                                        </p:tgtEl>
                                        <p:attrNameLst>
                                          <p:attrName>ppt_h</p:attrName>
                                        </p:attrNameLst>
                                      </p:cBhvr>
                                      <p:tavLst>
                                        <p:tav tm="0">
                                          <p:val>
                                            <p:fltVal val="0"/>
                                          </p:val>
                                        </p:tav>
                                        <p:tav tm="100000">
                                          <p:val>
                                            <p:strVal val="#ppt_h"/>
                                          </p:val>
                                        </p:tav>
                                      </p:tavLst>
                                    </p:anim>
                                    <p:anim calcmode="lin" valueType="num">
                                      <p:cBhvr>
                                        <p:cTn id="50" dur="300" fill="hold"/>
                                        <p:tgtEl>
                                          <p:spTgt spid="36"/>
                                        </p:tgtEl>
                                        <p:attrNameLst>
                                          <p:attrName>style.rotation</p:attrName>
                                        </p:attrNameLst>
                                      </p:cBhvr>
                                      <p:tavLst>
                                        <p:tav tm="0">
                                          <p:val>
                                            <p:fltVal val="90"/>
                                          </p:val>
                                        </p:tav>
                                        <p:tav tm="100000">
                                          <p:val>
                                            <p:fltVal val="0"/>
                                          </p:val>
                                        </p:tav>
                                      </p:tavLst>
                                    </p:anim>
                                    <p:animEffect transition="in" filter="fade">
                                      <p:cBhvr>
                                        <p:cTn id="51" dur="3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32"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circle(out)">
                                      <p:cBhvr>
                                        <p:cTn id="56" dur="500"/>
                                        <p:tgtEl>
                                          <p:spTgt spid="40"/>
                                        </p:tgtEl>
                                      </p:cBhvr>
                                    </p:animEffect>
                                  </p:childTnLst>
                                </p:cTn>
                              </p:par>
                              <p:par>
                                <p:cTn id="57" presetID="31" presetClass="exit" presetSubtype="0" fill="hold" grpId="1" nodeType="withEffect">
                                  <p:stCondLst>
                                    <p:cond delay="0"/>
                                  </p:stCondLst>
                                  <p:childTnLst>
                                    <p:anim calcmode="lin" valueType="num">
                                      <p:cBhvr>
                                        <p:cTn id="58" dur="300"/>
                                        <p:tgtEl>
                                          <p:spTgt spid="36"/>
                                        </p:tgtEl>
                                        <p:attrNameLst>
                                          <p:attrName>ppt_w</p:attrName>
                                        </p:attrNameLst>
                                      </p:cBhvr>
                                      <p:tavLst>
                                        <p:tav tm="0">
                                          <p:val>
                                            <p:strVal val="ppt_w"/>
                                          </p:val>
                                        </p:tav>
                                        <p:tav tm="100000">
                                          <p:val>
                                            <p:fltVal val="0"/>
                                          </p:val>
                                        </p:tav>
                                      </p:tavLst>
                                    </p:anim>
                                    <p:anim calcmode="lin" valueType="num">
                                      <p:cBhvr>
                                        <p:cTn id="59" dur="300"/>
                                        <p:tgtEl>
                                          <p:spTgt spid="36"/>
                                        </p:tgtEl>
                                        <p:attrNameLst>
                                          <p:attrName>ppt_h</p:attrName>
                                        </p:attrNameLst>
                                      </p:cBhvr>
                                      <p:tavLst>
                                        <p:tav tm="0">
                                          <p:val>
                                            <p:strVal val="ppt_h"/>
                                          </p:val>
                                        </p:tav>
                                        <p:tav tm="100000">
                                          <p:val>
                                            <p:fltVal val="0"/>
                                          </p:val>
                                        </p:tav>
                                      </p:tavLst>
                                    </p:anim>
                                    <p:anim calcmode="lin" valueType="num">
                                      <p:cBhvr>
                                        <p:cTn id="60" dur="300"/>
                                        <p:tgtEl>
                                          <p:spTgt spid="36"/>
                                        </p:tgtEl>
                                        <p:attrNameLst>
                                          <p:attrName>style.rotation</p:attrName>
                                        </p:attrNameLst>
                                      </p:cBhvr>
                                      <p:tavLst>
                                        <p:tav tm="0">
                                          <p:val>
                                            <p:fltVal val="0"/>
                                          </p:val>
                                        </p:tav>
                                        <p:tav tm="100000">
                                          <p:val>
                                            <p:fltVal val="90"/>
                                          </p:val>
                                        </p:tav>
                                      </p:tavLst>
                                    </p:anim>
                                    <p:animEffect transition="out" filter="fade">
                                      <p:cBhvr>
                                        <p:cTn id="61" dur="300"/>
                                        <p:tgtEl>
                                          <p:spTgt spid="36"/>
                                        </p:tgtEl>
                                      </p:cBhvr>
                                    </p:animEffect>
                                    <p:set>
                                      <p:cBhvr>
                                        <p:cTn id="62" dur="1" fill="hold">
                                          <p:stCondLst>
                                            <p:cond delay="299"/>
                                          </p:stCondLst>
                                        </p:cTn>
                                        <p:tgtEl>
                                          <p:spTgt spid="36"/>
                                        </p:tgtEl>
                                        <p:attrNameLst>
                                          <p:attrName>style.visibility</p:attrName>
                                        </p:attrNameLst>
                                      </p:cBhvr>
                                      <p:to>
                                        <p:strVal val="hidden"/>
                                      </p:to>
                                    </p:set>
                                  </p:childTnLst>
                                </p:cTn>
                              </p:par>
                              <p:par>
                                <p:cTn id="63" presetID="3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p:cTn id="65" dur="300" fill="hold"/>
                                        <p:tgtEl>
                                          <p:spTgt spid="43"/>
                                        </p:tgtEl>
                                        <p:attrNameLst>
                                          <p:attrName>ppt_w</p:attrName>
                                        </p:attrNameLst>
                                      </p:cBhvr>
                                      <p:tavLst>
                                        <p:tav tm="0">
                                          <p:val>
                                            <p:fltVal val="0"/>
                                          </p:val>
                                        </p:tav>
                                        <p:tav tm="100000">
                                          <p:val>
                                            <p:strVal val="#ppt_w"/>
                                          </p:val>
                                        </p:tav>
                                      </p:tavLst>
                                    </p:anim>
                                    <p:anim calcmode="lin" valueType="num">
                                      <p:cBhvr>
                                        <p:cTn id="66" dur="300" fill="hold"/>
                                        <p:tgtEl>
                                          <p:spTgt spid="43"/>
                                        </p:tgtEl>
                                        <p:attrNameLst>
                                          <p:attrName>ppt_h</p:attrName>
                                        </p:attrNameLst>
                                      </p:cBhvr>
                                      <p:tavLst>
                                        <p:tav tm="0">
                                          <p:val>
                                            <p:fltVal val="0"/>
                                          </p:val>
                                        </p:tav>
                                        <p:tav tm="100000">
                                          <p:val>
                                            <p:strVal val="#ppt_h"/>
                                          </p:val>
                                        </p:tav>
                                      </p:tavLst>
                                    </p:anim>
                                    <p:anim calcmode="lin" valueType="num">
                                      <p:cBhvr>
                                        <p:cTn id="67" dur="300" fill="hold"/>
                                        <p:tgtEl>
                                          <p:spTgt spid="43"/>
                                        </p:tgtEl>
                                        <p:attrNameLst>
                                          <p:attrName>style.rotation</p:attrName>
                                        </p:attrNameLst>
                                      </p:cBhvr>
                                      <p:tavLst>
                                        <p:tav tm="0">
                                          <p:val>
                                            <p:fltVal val="90"/>
                                          </p:val>
                                        </p:tav>
                                        <p:tav tm="100000">
                                          <p:val>
                                            <p:fltVal val="0"/>
                                          </p:val>
                                        </p:tav>
                                      </p:tavLst>
                                    </p:anim>
                                    <p:animEffect transition="in" filter="fade">
                                      <p:cBhvr>
                                        <p:cTn id="68" dur="3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32"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circle(out)">
                                      <p:cBhvr>
                                        <p:cTn id="73" dur="500"/>
                                        <p:tgtEl>
                                          <p:spTgt spid="45"/>
                                        </p:tgtEl>
                                      </p:cBhvr>
                                    </p:animEffect>
                                  </p:childTnLst>
                                </p:cTn>
                              </p:par>
                              <p:par>
                                <p:cTn id="74" presetID="31" presetClass="exit" presetSubtype="0" fill="hold" grpId="1" nodeType="withEffect">
                                  <p:stCondLst>
                                    <p:cond delay="0"/>
                                  </p:stCondLst>
                                  <p:childTnLst>
                                    <p:anim calcmode="lin" valueType="num">
                                      <p:cBhvr>
                                        <p:cTn id="75" dur="300"/>
                                        <p:tgtEl>
                                          <p:spTgt spid="43"/>
                                        </p:tgtEl>
                                        <p:attrNameLst>
                                          <p:attrName>ppt_w</p:attrName>
                                        </p:attrNameLst>
                                      </p:cBhvr>
                                      <p:tavLst>
                                        <p:tav tm="0">
                                          <p:val>
                                            <p:strVal val="ppt_w"/>
                                          </p:val>
                                        </p:tav>
                                        <p:tav tm="100000">
                                          <p:val>
                                            <p:fltVal val="0"/>
                                          </p:val>
                                        </p:tav>
                                      </p:tavLst>
                                    </p:anim>
                                    <p:anim calcmode="lin" valueType="num">
                                      <p:cBhvr>
                                        <p:cTn id="76" dur="300"/>
                                        <p:tgtEl>
                                          <p:spTgt spid="43"/>
                                        </p:tgtEl>
                                        <p:attrNameLst>
                                          <p:attrName>ppt_h</p:attrName>
                                        </p:attrNameLst>
                                      </p:cBhvr>
                                      <p:tavLst>
                                        <p:tav tm="0">
                                          <p:val>
                                            <p:strVal val="ppt_h"/>
                                          </p:val>
                                        </p:tav>
                                        <p:tav tm="100000">
                                          <p:val>
                                            <p:fltVal val="0"/>
                                          </p:val>
                                        </p:tav>
                                      </p:tavLst>
                                    </p:anim>
                                    <p:anim calcmode="lin" valueType="num">
                                      <p:cBhvr>
                                        <p:cTn id="77" dur="300"/>
                                        <p:tgtEl>
                                          <p:spTgt spid="43"/>
                                        </p:tgtEl>
                                        <p:attrNameLst>
                                          <p:attrName>style.rotation</p:attrName>
                                        </p:attrNameLst>
                                      </p:cBhvr>
                                      <p:tavLst>
                                        <p:tav tm="0">
                                          <p:val>
                                            <p:fltVal val="0"/>
                                          </p:val>
                                        </p:tav>
                                        <p:tav tm="100000">
                                          <p:val>
                                            <p:fltVal val="90"/>
                                          </p:val>
                                        </p:tav>
                                      </p:tavLst>
                                    </p:anim>
                                    <p:animEffect transition="out" filter="fade">
                                      <p:cBhvr>
                                        <p:cTn id="78" dur="300"/>
                                        <p:tgtEl>
                                          <p:spTgt spid="43"/>
                                        </p:tgtEl>
                                      </p:cBhvr>
                                    </p:animEffect>
                                    <p:set>
                                      <p:cBhvr>
                                        <p:cTn id="79" dur="1" fill="hold">
                                          <p:stCondLst>
                                            <p:cond delay="299"/>
                                          </p:stCondLst>
                                        </p:cTn>
                                        <p:tgtEl>
                                          <p:spTgt spid="43"/>
                                        </p:tgtEl>
                                        <p:attrNameLst>
                                          <p:attrName>style.visibility</p:attrName>
                                        </p:attrNameLst>
                                      </p:cBhvr>
                                      <p:to>
                                        <p:strVal val="hidden"/>
                                      </p:to>
                                    </p:set>
                                  </p:childTnLst>
                                </p:cTn>
                              </p:par>
                              <p:par>
                                <p:cTn id="80" presetID="31"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 calcmode="lin" valueType="num">
                                      <p:cBhvr>
                                        <p:cTn id="82" dur="300" fill="hold"/>
                                        <p:tgtEl>
                                          <p:spTgt spid="44"/>
                                        </p:tgtEl>
                                        <p:attrNameLst>
                                          <p:attrName>ppt_w</p:attrName>
                                        </p:attrNameLst>
                                      </p:cBhvr>
                                      <p:tavLst>
                                        <p:tav tm="0">
                                          <p:val>
                                            <p:fltVal val="0"/>
                                          </p:val>
                                        </p:tav>
                                        <p:tav tm="100000">
                                          <p:val>
                                            <p:strVal val="#ppt_w"/>
                                          </p:val>
                                        </p:tav>
                                      </p:tavLst>
                                    </p:anim>
                                    <p:anim calcmode="lin" valueType="num">
                                      <p:cBhvr>
                                        <p:cTn id="83" dur="300" fill="hold"/>
                                        <p:tgtEl>
                                          <p:spTgt spid="44"/>
                                        </p:tgtEl>
                                        <p:attrNameLst>
                                          <p:attrName>ppt_h</p:attrName>
                                        </p:attrNameLst>
                                      </p:cBhvr>
                                      <p:tavLst>
                                        <p:tav tm="0">
                                          <p:val>
                                            <p:fltVal val="0"/>
                                          </p:val>
                                        </p:tav>
                                        <p:tav tm="100000">
                                          <p:val>
                                            <p:strVal val="#ppt_h"/>
                                          </p:val>
                                        </p:tav>
                                      </p:tavLst>
                                    </p:anim>
                                    <p:anim calcmode="lin" valueType="num">
                                      <p:cBhvr>
                                        <p:cTn id="84" dur="300" fill="hold"/>
                                        <p:tgtEl>
                                          <p:spTgt spid="44"/>
                                        </p:tgtEl>
                                        <p:attrNameLst>
                                          <p:attrName>style.rotation</p:attrName>
                                        </p:attrNameLst>
                                      </p:cBhvr>
                                      <p:tavLst>
                                        <p:tav tm="0">
                                          <p:val>
                                            <p:fltVal val="90"/>
                                          </p:val>
                                        </p:tav>
                                        <p:tav tm="100000">
                                          <p:val>
                                            <p:fltVal val="0"/>
                                          </p:val>
                                        </p:tav>
                                      </p:tavLst>
                                    </p:anim>
                                    <p:animEffect transition="in" filter="fade">
                                      <p:cBhvr>
                                        <p:cTn id="85" dur="300"/>
                                        <p:tgtEl>
                                          <p:spTgt spid="44"/>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32"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circle(out)">
                                      <p:cBhvr>
                                        <p:cTn id="90" dur="500"/>
                                        <p:tgtEl>
                                          <p:spTgt spid="49"/>
                                        </p:tgtEl>
                                      </p:cBhvr>
                                    </p:animEffect>
                                  </p:childTnLst>
                                </p:cTn>
                              </p:par>
                              <p:par>
                                <p:cTn id="91" presetID="31" presetClass="exit" presetSubtype="0" fill="hold" grpId="1" nodeType="withEffect">
                                  <p:stCondLst>
                                    <p:cond delay="0"/>
                                  </p:stCondLst>
                                  <p:childTnLst>
                                    <p:anim calcmode="lin" valueType="num">
                                      <p:cBhvr>
                                        <p:cTn id="92" dur="300"/>
                                        <p:tgtEl>
                                          <p:spTgt spid="44"/>
                                        </p:tgtEl>
                                        <p:attrNameLst>
                                          <p:attrName>ppt_w</p:attrName>
                                        </p:attrNameLst>
                                      </p:cBhvr>
                                      <p:tavLst>
                                        <p:tav tm="0">
                                          <p:val>
                                            <p:strVal val="ppt_w"/>
                                          </p:val>
                                        </p:tav>
                                        <p:tav tm="100000">
                                          <p:val>
                                            <p:fltVal val="0"/>
                                          </p:val>
                                        </p:tav>
                                      </p:tavLst>
                                    </p:anim>
                                    <p:anim calcmode="lin" valueType="num">
                                      <p:cBhvr>
                                        <p:cTn id="93" dur="300"/>
                                        <p:tgtEl>
                                          <p:spTgt spid="44"/>
                                        </p:tgtEl>
                                        <p:attrNameLst>
                                          <p:attrName>ppt_h</p:attrName>
                                        </p:attrNameLst>
                                      </p:cBhvr>
                                      <p:tavLst>
                                        <p:tav tm="0">
                                          <p:val>
                                            <p:strVal val="ppt_h"/>
                                          </p:val>
                                        </p:tav>
                                        <p:tav tm="100000">
                                          <p:val>
                                            <p:fltVal val="0"/>
                                          </p:val>
                                        </p:tav>
                                      </p:tavLst>
                                    </p:anim>
                                    <p:anim calcmode="lin" valueType="num">
                                      <p:cBhvr>
                                        <p:cTn id="94" dur="300"/>
                                        <p:tgtEl>
                                          <p:spTgt spid="44"/>
                                        </p:tgtEl>
                                        <p:attrNameLst>
                                          <p:attrName>style.rotation</p:attrName>
                                        </p:attrNameLst>
                                      </p:cBhvr>
                                      <p:tavLst>
                                        <p:tav tm="0">
                                          <p:val>
                                            <p:fltVal val="0"/>
                                          </p:val>
                                        </p:tav>
                                        <p:tav tm="100000">
                                          <p:val>
                                            <p:fltVal val="90"/>
                                          </p:val>
                                        </p:tav>
                                      </p:tavLst>
                                    </p:anim>
                                    <p:animEffect transition="out" filter="fade">
                                      <p:cBhvr>
                                        <p:cTn id="95" dur="300"/>
                                        <p:tgtEl>
                                          <p:spTgt spid="44"/>
                                        </p:tgtEl>
                                      </p:cBhvr>
                                    </p:animEffect>
                                    <p:set>
                                      <p:cBhvr>
                                        <p:cTn id="96" dur="1" fill="hold">
                                          <p:stCondLst>
                                            <p:cond delay="299"/>
                                          </p:stCondLst>
                                        </p:cTn>
                                        <p:tgtEl>
                                          <p:spTgt spid="44"/>
                                        </p:tgtEl>
                                        <p:attrNameLst>
                                          <p:attrName>style.visibility</p:attrName>
                                        </p:attrNameLst>
                                      </p:cBhvr>
                                      <p:to>
                                        <p:strVal val="hidden"/>
                                      </p:to>
                                    </p:set>
                                  </p:childTnLst>
                                </p:cTn>
                              </p:par>
                              <p:par>
                                <p:cTn id="97" presetID="3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p:cTn id="99" dur="300" fill="hold"/>
                                        <p:tgtEl>
                                          <p:spTgt spid="48"/>
                                        </p:tgtEl>
                                        <p:attrNameLst>
                                          <p:attrName>ppt_w</p:attrName>
                                        </p:attrNameLst>
                                      </p:cBhvr>
                                      <p:tavLst>
                                        <p:tav tm="0">
                                          <p:val>
                                            <p:fltVal val="0"/>
                                          </p:val>
                                        </p:tav>
                                        <p:tav tm="100000">
                                          <p:val>
                                            <p:strVal val="#ppt_w"/>
                                          </p:val>
                                        </p:tav>
                                      </p:tavLst>
                                    </p:anim>
                                    <p:anim calcmode="lin" valueType="num">
                                      <p:cBhvr>
                                        <p:cTn id="100" dur="300" fill="hold"/>
                                        <p:tgtEl>
                                          <p:spTgt spid="48"/>
                                        </p:tgtEl>
                                        <p:attrNameLst>
                                          <p:attrName>ppt_h</p:attrName>
                                        </p:attrNameLst>
                                      </p:cBhvr>
                                      <p:tavLst>
                                        <p:tav tm="0">
                                          <p:val>
                                            <p:fltVal val="0"/>
                                          </p:val>
                                        </p:tav>
                                        <p:tav tm="100000">
                                          <p:val>
                                            <p:strVal val="#ppt_h"/>
                                          </p:val>
                                        </p:tav>
                                      </p:tavLst>
                                    </p:anim>
                                    <p:anim calcmode="lin" valueType="num">
                                      <p:cBhvr>
                                        <p:cTn id="101" dur="300" fill="hold"/>
                                        <p:tgtEl>
                                          <p:spTgt spid="48"/>
                                        </p:tgtEl>
                                        <p:attrNameLst>
                                          <p:attrName>style.rotation</p:attrName>
                                        </p:attrNameLst>
                                      </p:cBhvr>
                                      <p:tavLst>
                                        <p:tav tm="0">
                                          <p:val>
                                            <p:fltVal val="90"/>
                                          </p:val>
                                        </p:tav>
                                        <p:tav tm="100000">
                                          <p:val>
                                            <p:fltVal val="0"/>
                                          </p:val>
                                        </p:tav>
                                      </p:tavLst>
                                    </p:anim>
                                    <p:animEffect transition="in" filter="fade">
                                      <p:cBhvr>
                                        <p:cTn id="102"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8" grpId="0"/>
      <p:bldP spid="39" grpId="0" animBg="1"/>
      <p:bldP spid="40" grpId="0" animBg="1"/>
      <p:bldP spid="41" grpId="0" animBg="1"/>
      <p:bldP spid="42" grpId="0"/>
      <p:bldP spid="43" grpId="0" animBg="1"/>
      <p:bldP spid="43" grpId="1" animBg="1"/>
      <p:bldP spid="44" grpId="0" animBg="1"/>
      <p:bldP spid="44" grpId="1" animBg="1"/>
      <p:bldP spid="45" grpId="0" animBg="1"/>
      <p:bldP spid="46" grpId="0"/>
      <p:bldP spid="47" grpId="0" animBg="1"/>
      <p:bldP spid="48" grpId="0" animBg="1"/>
      <p:bldP spid="49" grpId="0" animBg="1"/>
      <p:bldP spid="50" grpId="0"/>
      <p:bldP spid="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532341" y="1751807"/>
            <a:ext cx="11127317" cy="2852737"/>
          </a:xfrm>
        </p:spPr>
        <p:txBody>
          <a:bodyPr anchor="ctr">
            <a:normAutofit/>
          </a:bodyPr>
          <a:lstStyle/>
          <a:p>
            <a:pPr algn="ctr">
              <a:lnSpc>
                <a:spcPct val="100000"/>
              </a:lnSpc>
            </a:pPr>
            <a:r>
              <a:rPr lang="en-GB" dirty="0" err="1">
                <a:solidFill>
                  <a:schemeClr val="bg1"/>
                </a:solidFill>
                <a:latin typeface="Roboto" panose="02000000000000000000" pitchFamily="2" charset="0"/>
                <a:ea typeface="Roboto" panose="02000000000000000000" pitchFamily="2" charset="0"/>
              </a:rPr>
              <a:t>Cảm</a:t>
            </a:r>
            <a:r>
              <a:rPr lang="en-GB" dirty="0">
                <a:solidFill>
                  <a:schemeClr val="bg1"/>
                </a:solidFill>
                <a:latin typeface="Roboto" panose="02000000000000000000" pitchFamily="2" charset="0"/>
                <a:ea typeface="Roboto" panose="02000000000000000000" pitchFamily="2" charset="0"/>
              </a:rPr>
              <a:t> </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n </a:t>
            </a:r>
            <a:r>
              <a:rPr lang="en-US" dirty="0" err="1">
                <a:solidFill>
                  <a:schemeClr val="bg1"/>
                </a:solidFill>
                <a:latin typeface="Roboto" panose="02000000000000000000" pitchFamily="2" charset="0"/>
                <a:ea typeface="Roboto" panose="02000000000000000000" pitchFamily="2" charset="0"/>
              </a:rPr>
              <a:t>hội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đồng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đã</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lắng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nghe</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22</a:t>
            </a:fld>
            <a:endParaRPr lang="en-US"/>
          </a:p>
        </p:txBody>
      </p:sp>
    </p:spTree>
    <p:extLst>
      <p:ext uri="{BB962C8B-B14F-4D97-AF65-F5344CB8AC3E}">
        <p14:creationId xmlns:p14="http://schemas.microsoft.com/office/powerpoint/2010/main" val="1512535133"/>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576228" y="1140094"/>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066800" y="1255020"/>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Động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cơ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nghiên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cứu</a:t>
            </a:r>
            <a:endParaRPr lang="en-GB" sz="2400" dirty="0">
              <a:latin typeface="Roboto" panose="02000000000000000000" pitchFamily="2" charset="0"/>
              <a:ea typeface="Roboto" panose="02000000000000000000" pitchFamily="2" charset="0"/>
            </a:endParaRPr>
          </a:p>
        </p:txBody>
      </p:sp>
      <p:sp>
        <p:nvSpPr>
          <p:cNvPr id="11" name="Rectangle 10"/>
          <p:cNvSpPr/>
          <p:nvPr/>
        </p:nvSpPr>
        <p:spPr>
          <a:xfrm>
            <a:off x="812800" y="1358853"/>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6" name="Rounded Rectangle 5"/>
          <p:cNvSpPr/>
          <p:nvPr/>
        </p:nvSpPr>
        <p:spPr>
          <a:xfrm>
            <a:off x="812800" y="1358853"/>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12800" y="2225456"/>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3" name="Rounded Rectangle 52"/>
          <p:cNvSpPr/>
          <p:nvPr/>
        </p:nvSpPr>
        <p:spPr>
          <a:xfrm>
            <a:off x="812800" y="2225456"/>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12800" y="3214547"/>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5" name="Rounded Rectangle 54"/>
          <p:cNvSpPr/>
          <p:nvPr/>
        </p:nvSpPr>
        <p:spPr>
          <a:xfrm>
            <a:off x="812800" y="3214547"/>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12800" y="4200664"/>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7" name="Rounded Rectangle 56"/>
          <p:cNvSpPr/>
          <p:nvPr/>
        </p:nvSpPr>
        <p:spPr>
          <a:xfrm>
            <a:off x="812800" y="4200664"/>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812800" y="5186781"/>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9" name="Rounded Rectangle 58"/>
          <p:cNvSpPr/>
          <p:nvPr/>
        </p:nvSpPr>
        <p:spPr>
          <a:xfrm>
            <a:off x="812800" y="5186781"/>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1066800" y="2121623"/>
            <a:ext cx="10452100" cy="461665"/>
          </a:xfrm>
          <a:prstGeom prst="rect">
            <a:avLst/>
          </a:prstGeom>
          <a:noFill/>
        </p:spPr>
        <p:txBody>
          <a:bodyPr wrap="square" rtlCol="0">
            <a:spAutoFit/>
          </a:bodyPr>
          <a:lstStyle/>
          <a:p>
            <a:r>
              <a:rPr lang="en-GB" sz="2400" dirty="0">
                <a:latin typeface="Roboto" panose="02000000000000000000" pitchFamily="2" charset="0"/>
                <a:ea typeface="Roboto" panose="02000000000000000000" pitchFamily="2" charset="0"/>
              </a:rPr>
              <a:t>Ph</a:t>
            </a:r>
            <a:r>
              <a:rPr lang="vi-VN" sz="2400" dirty="0">
                <a:latin typeface="Roboto" panose="02000000000000000000" pitchFamily="2" charset="0"/>
                <a:ea typeface="Roboto" panose="02000000000000000000" pitchFamily="2" charset="0"/>
              </a:rPr>
              <a:t>ư</a:t>
            </a:r>
            <a:r>
              <a:rPr lang="en-US" sz="2400" dirty="0" err="1">
                <a:latin typeface="Roboto" panose="02000000000000000000" pitchFamily="2" charset="0"/>
                <a:ea typeface="Roboto" panose="02000000000000000000" pitchFamily="2" charset="0"/>
              </a:rPr>
              <a:t>ơng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pháp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đề</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xuất</a:t>
            </a:r>
            <a:endParaRPr lang="en-GB" sz="2400" dirty="0">
              <a:latin typeface="Roboto" panose="02000000000000000000" pitchFamily="2" charset="0"/>
              <a:ea typeface="Roboto" panose="02000000000000000000" pitchFamily="2" charset="0"/>
            </a:endParaRPr>
          </a:p>
        </p:txBody>
      </p:sp>
      <p:sp>
        <p:nvSpPr>
          <p:cNvPr id="61" name="TextBox 60"/>
          <p:cNvSpPr txBox="1"/>
          <p:nvPr/>
        </p:nvSpPr>
        <p:spPr>
          <a:xfrm>
            <a:off x="1066800" y="3110714"/>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Quá</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trình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hiện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a:t>
            </a:r>
            <a:r>
              <a:rPr lang="en-US" sz="2400" dirty="0" err="1">
                <a:latin typeface="Roboto" panose="02000000000000000000" pitchFamily="2" charset="0"/>
                <a:ea typeface="Roboto" panose="02000000000000000000" pitchFamily="2" charset="0"/>
              </a:rPr>
              <a:t>ực</a:t>
            </a:r>
            <a:endParaRPr lang="en-GB" sz="2400" dirty="0">
              <a:latin typeface="Roboto" panose="02000000000000000000" pitchFamily="2" charset="0"/>
              <a:ea typeface="Roboto" panose="02000000000000000000" pitchFamily="2" charset="0"/>
            </a:endParaRPr>
          </a:p>
        </p:txBody>
      </p:sp>
      <p:sp>
        <p:nvSpPr>
          <p:cNvPr id="62" name="TextBox 61"/>
          <p:cNvSpPr txBox="1"/>
          <p:nvPr/>
        </p:nvSpPr>
        <p:spPr>
          <a:xfrm>
            <a:off x="1066800" y="4096831"/>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Đánh</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giá</a:t>
            </a:r>
            <a:endParaRPr lang="en-GB" sz="2400" dirty="0">
              <a:latin typeface="Roboto" panose="02000000000000000000" pitchFamily="2" charset="0"/>
              <a:ea typeface="Roboto" panose="02000000000000000000" pitchFamily="2" charset="0"/>
            </a:endParaRPr>
          </a:p>
        </p:txBody>
      </p:sp>
      <p:sp>
        <p:nvSpPr>
          <p:cNvPr id="63" name="TextBox 62"/>
          <p:cNvSpPr txBox="1"/>
          <p:nvPr/>
        </p:nvSpPr>
        <p:spPr>
          <a:xfrm>
            <a:off x="1066800" y="5082948"/>
            <a:ext cx="10452100" cy="461665"/>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Tổng</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kết</a:t>
            </a:r>
            <a:endParaRPr lang="en-GB" sz="2400" dirty="0">
              <a:latin typeface="Roboto" panose="02000000000000000000" pitchFamily="2" charset="0"/>
              <a:ea typeface="Roboto" panose="02000000000000000000" pitchFamily="2" charset="0"/>
            </a:endParaRPr>
          </a:p>
        </p:txBody>
      </p:sp>
      <p:sp>
        <p:nvSpPr>
          <p:cNvPr id="4" name="Rectangle 3"/>
          <p:cNvSpPr/>
          <p:nvPr/>
        </p:nvSpPr>
        <p:spPr>
          <a:xfrm>
            <a:off x="0" y="0"/>
            <a:ext cx="12192000" cy="9144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838200" y="0"/>
            <a:ext cx="10515600" cy="908242"/>
          </a:xfrm>
        </p:spPr>
        <p:txBody>
          <a:bodyPr/>
          <a:lstStyle/>
          <a:p>
            <a:r>
              <a:rPr lang="en-GB" dirty="0" err="1">
                <a:solidFill>
                  <a:schemeClr val="bg1"/>
                </a:solidFill>
                <a:latin typeface="Roboto" panose="02000000000000000000" pitchFamily="2" charset="0"/>
                <a:ea typeface="Roboto" panose="02000000000000000000" pitchFamily="2" charset="0"/>
              </a:rPr>
              <a:t>Nội</a:t>
            </a:r>
            <a:r>
              <a:rPr lang="en-GB" dirty="0">
                <a:solidFill>
                  <a:schemeClr val="bg1"/>
                </a:solidFill>
                <a:latin typeface="Roboto" panose="02000000000000000000" pitchFamily="2" charset="0"/>
                <a:ea typeface="Roboto" panose="02000000000000000000" pitchFamily="2" charset="0"/>
              </a:rPr>
              <a:t> dung</a:t>
            </a:r>
            <a:endParaRPr lang="en-GB"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64" name="Oval 63"/>
          <p:cNvSpPr/>
          <p:nvPr/>
        </p:nvSpPr>
        <p:spPr>
          <a:xfrm>
            <a:off x="576228" y="1981398"/>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576228" y="2973255"/>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576228" y="3964091"/>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576228" y="4954927"/>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87545" y="6117550"/>
            <a:ext cx="1025745" cy="1025745"/>
          </a:xfrm>
          <a:prstGeom prst="ellipse">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7011368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ppt_x"/>
                                          </p:val>
                                        </p:tav>
                                        <p:tav tm="100000">
                                          <p:val>
                                            <p:strVal val="#ppt_x"/>
                                          </p:val>
                                        </p:tav>
                                      </p:tavLst>
                                    </p:anim>
                                    <p:anim calcmode="lin" valueType="num">
                                      <p:cBhvr additive="base">
                                        <p:cTn id="16" dur="500" fill="hold"/>
                                        <p:tgtEl>
                                          <p:spTgt spid="5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ppt_x"/>
                                          </p:val>
                                        </p:tav>
                                        <p:tav tm="100000">
                                          <p:val>
                                            <p:strVal val="#ppt_x"/>
                                          </p:val>
                                        </p:tav>
                                      </p:tavLst>
                                    </p:anim>
                                    <p:anim calcmode="lin" valueType="num">
                                      <p:cBhvr additive="base">
                                        <p:cTn id="32" dur="500" fill="hold"/>
                                        <p:tgtEl>
                                          <p:spTgt spid="6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 calcmode="lin" valueType="num">
                                      <p:cBhvr additive="base">
                                        <p:cTn id="35" dur="500" fill="hold"/>
                                        <p:tgtEl>
                                          <p:spTgt spid="61"/>
                                        </p:tgtEl>
                                        <p:attrNameLst>
                                          <p:attrName>ppt_x</p:attrName>
                                        </p:attrNameLst>
                                      </p:cBhvr>
                                      <p:tavLst>
                                        <p:tav tm="0">
                                          <p:val>
                                            <p:strVal val="#ppt_x"/>
                                          </p:val>
                                        </p:tav>
                                        <p:tav tm="100000">
                                          <p:val>
                                            <p:strVal val="#ppt_x"/>
                                          </p:val>
                                        </p:tav>
                                      </p:tavLst>
                                    </p:anim>
                                    <p:anim calcmode="lin" valueType="num">
                                      <p:cBhvr additive="base">
                                        <p:cTn id="36" dur="500" fill="hold"/>
                                        <p:tgtEl>
                                          <p:spTgt spid="6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ppt_x"/>
                                          </p:val>
                                        </p:tav>
                                        <p:tav tm="100000">
                                          <p:val>
                                            <p:strVal val="#ppt_x"/>
                                          </p:val>
                                        </p:tav>
                                      </p:tavLst>
                                    </p:anim>
                                    <p:anim calcmode="lin" valueType="num">
                                      <p:cBhvr additive="base">
                                        <p:cTn id="40" dur="500" fill="hold"/>
                                        <p:tgtEl>
                                          <p:spTgt spid="62"/>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out)">
                                      <p:cBhvr>
                                        <p:cTn id="49" dur="500"/>
                                        <p:tgtEl>
                                          <p:spTgt spid="11"/>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300" fill="hold"/>
                                        <p:tgtEl>
                                          <p:spTgt spid="13"/>
                                        </p:tgtEl>
                                        <p:attrNameLst>
                                          <p:attrName>ppt_w</p:attrName>
                                        </p:attrNameLst>
                                      </p:cBhvr>
                                      <p:tavLst>
                                        <p:tav tm="0">
                                          <p:val>
                                            <p:fltVal val="0"/>
                                          </p:val>
                                        </p:tav>
                                        <p:tav tm="100000">
                                          <p:val>
                                            <p:strVal val="#ppt_w"/>
                                          </p:val>
                                        </p:tav>
                                      </p:tavLst>
                                    </p:anim>
                                    <p:anim calcmode="lin" valueType="num">
                                      <p:cBhvr>
                                        <p:cTn id="53" dur="300" fill="hold"/>
                                        <p:tgtEl>
                                          <p:spTgt spid="13"/>
                                        </p:tgtEl>
                                        <p:attrNameLst>
                                          <p:attrName>ppt_h</p:attrName>
                                        </p:attrNameLst>
                                      </p:cBhvr>
                                      <p:tavLst>
                                        <p:tav tm="0">
                                          <p:val>
                                            <p:fltVal val="0"/>
                                          </p:val>
                                        </p:tav>
                                        <p:tav tm="100000">
                                          <p:val>
                                            <p:strVal val="#ppt_h"/>
                                          </p:val>
                                        </p:tav>
                                      </p:tavLst>
                                    </p:anim>
                                    <p:anim calcmode="lin" valueType="num">
                                      <p:cBhvr>
                                        <p:cTn id="54" dur="300" fill="hold"/>
                                        <p:tgtEl>
                                          <p:spTgt spid="13"/>
                                        </p:tgtEl>
                                        <p:attrNameLst>
                                          <p:attrName>style.rotation</p:attrName>
                                        </p:attrNameLst>
                                      </p:cBhvr>
                                      <p:tavLst>
                                        <p:tav tm="0">
                                          <p:val>
                                            <p:fltVal val="90"/>
                                          </p:val>
                                        </p:tav>
                                        <p:tav tm="100000">
                                          <p:val>
                                            <p:fltVal val="0"/>
                                          </p:val>
                                        </p:tav>
                                      </p:tavLst>
                                    </p:anim>
                                    <p:animEffect transition="in" filter="fade">
                                      <p:cBhvr>
                                        <p:cTn id="55" dur="3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32"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circle(out)">
                                      <p:cBhvr>
                                        <p:cTn id="60" dur="500"/>
                                        <p:tgtEl>
                                          <p:spTgt spid="52"/>
                                        </p:tgtEl>
                                      </p:cBhvr>
                                    </p:animEffect>
                                  </p:childTnLst>
                                </p:cTn>
                              </p:par>
                              <p:par>
                                <p:cTn id="61" presetID="31" presetClass="exit" presetSubtype="0" fill="hold" grpId="1" nodeType="withEffect">
                                  <p:stCondLst>
                                    <p:cond delay="0"/>
                                  </p:stCondLst>
                                  <p:childTnLst>
                                    <p:anim calcmode="lin" valueType="num">
                                      <p:cBhvr>
                                        <p:cTn id="62" dur="300"/>
                                        <p:tgtEl>
                                          <p:spTgt spid="13"/>
                                        </p:tgtEl>
                                        <p:attrNameLst>
                                          <p:attrName>ppt_w</p:attrName>
                                        </p:attrNameLst>
                                      </p:cBhvr>
                                      <p:tavLst>
                                        <p:tav tm="0">
                                          <p:val>
                                            <p:strVal val="ppt_w"/>
                                          </p:val>
                                        </p:tav>
                                        <p:tav tm="100000">
                                          <p:val>
                                            <p:fltVal val="0"/>
                                          </p:val>
                                        </p:tav>
                                      </p:tavLst>
                                    </p:anim>
                                    <p:anim calcmode="lin" valueType="num">
                                      <p:cBhvr>
                                        <p:cTn id="63" dur="300"/>
                                        <p:tgtEl>
                                          <p:spTgt spid="13"/>
                                        </p:tgtEl>
                                        <p:attrNameLst>
                                          <p:attrName>ppt_h</p:attrName>
                                        </p:attrNameLst>
                                      </p:cBhvr>
                                      <p:tavLst>
                                        <p:tav tm="0">
                                          <p:val>
                                            <p:strVal val="ppt_h"/>
                                          </p:val>
                                        </p:tav>
                                        <p:tav tm="100000">
                                          <p:val>
                                            <p:fltVal val="0"/>
                                          </p:val>
                                        </p:tav>
                                      </p:tavLst>
                                    </p:anim>
                                    <p:anim calcmode="lin" valueType="num">
                                      <p:cBhvr>
                                        <p:cTn id="64" dur="300"/>
                                        <p:tgtEl>
                                          <p:spTgt spid="13"/>
                                        </p:tgtEl>
                                        <p:attrNameLst>
                                          <p:attrName>style.rotation</p:attrName>
                                        </p:attrNameLst>
                                      </p:cBhvr>
                                      <p:tavLst>
                                        <p:tav tm="0">
                                          <p:val>
                                            <p:fltVal val="0"/>
                                          </p:val>
                                        </p:tav>
                                        <p:tav tm="100000">
                                          <p:val>
                                            <p:fltVal val="90"/>
                                          </p:val>
                                        </p:tav>
                                      </p:tavLst>
                                    </p:anim>
                                    <p:animEffect transition="out" filter="fade">
                                      <p:cBhvr>
                                        <p:cTn id="65" dur="300"/>
                                        <p:tgtEl>
                                          <p:spTgt spid="13"/>
                                        </p:tgtEl>
                                      </p:cBhvr>
                                    </p:animEffect>
                                    <p:set>
                                      <p:cBhvr>
                                        <p:cTn id="66" dur="1" fill="hold">
                                          <p:stCondLst>
                                            <p:cond delay="299"/>
                                          </p:stCondLst>
                                        </p:cTn>
                                        <p:tgtEl>
                                          <p:spTgt spid="13"/>
                                        </p:tgtEl>
                                        <p:attrNameLst>
                                          <p:attrName>style.visibility</p:attrName>
                                        </p:attrNameLst>
                                      </p:cBhvr>
                                      <p:to>
                                        <p:strVal val="hidden"/>
                                      </p:to>
                                    </p:set>
                                  </p:childTnLst>
                                </p:cTn>
                              </p:par>
                              <p:par>
                                <p:cTn id="67" presetID="3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p:cTn id="69" dur="300" fill="hold"/>
                                        <p:tgtEl>
                                          <p:spTgt spid="64"/>
                                        </p:tgtEl>
                                        <p:attrNameLst>
                                          <p:attrName>ppt_w</p:attrName>
                                        </p:attrNameLst>
                                      </p:cBhvr>
                                      <p:tavLst>
                                        <p:tav tm="0">
                                          <p:val>
                                            <p:fltVal val="0"/>
                                          </p:val>
                                        </p:tav>
                                        <p:tav tm="100000">
                                          <p:val>
                                            <p:strVal val="#ppt_w"/>
                                          </p:val>
                                        </p:tav>
                                      </p:tavLst>
                                    </p:anim>
                                    <p:anim calcmode="lin" valueType="num">
                                      <p:cBhvr>
                                        <p:cTn id="70" dur="300" fill="hold"/>
                                        <p:tgtEl>
                                          <p:spTgt spid="64"/>
                                        </p:tgtEl>
                                        <p:attrNameLst>
                                          <p:attrName>ppt_h</p:attrName>
                                        </p:attrNameLst>
                                      </p:cBhvr>
                                      <p:tavLst>
                                        <p:tav tm="0">
                                          <p:val>
                                            <p:fltVal val="0"/>
                                          </p:val>
                                        </p:tav>
                                        <p:tav tm="100000">
                                          <p:val>
                                            <p:strVal val="#ppt_h"/>
                                          </p:val>
                                        </p:tav>
                                      </p:tavLst>
                                    </p:anim>
                                    <p:anim calcmode="lin" valueType="num">
                                      <p:cBhvr>
                                        <p:cTn id="71" dur="300" fill="hold"/>
                                        <p:tgtEl>
                                          <p:spTgt spid="64"/>
                                        </p:tgtEl>
                                        <p:attrNameLst>
                                          <p:attrName>style.rotation</p:attrName>
                                        </p:attrNameLst>
                                      </p:cBhvr>
                                      <p:tavLst>
                                        <p:tav tm="0">
                                          <p:val>
                                            <p:fltVal val="90"/>
                                          </p:val>
                                        </p:tav>
                                        <p:tav tm="100000">
                                          <p:val>
                                            <p:fltVal val="0"/>
                                          </p:val>
                                        </p:tav>
                                      </p:tavLst>
                                    </p:anim>
                                    <p:animEffect transition="in" filter="fade">
                                      <p:cBhvr>
                                        <p:cTn id="72" dur="3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32"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circle(out)">
                                      <p:cBhvr>
                                        <p:cTn id="77" dur="500"/>
                                        <p:tgtEl>
                                          <p:spTgt spid="54"/>
                                        </p:tgtEl>
                                      </p:cBhvr>
                                    </p:animEffect>
                                  </p:childTnLst>
                                </p:cTn>
                              </p:par>
                              <p:par>
                                <p:cTn id="78" presetID="31" presetClass="exit" presetSubtype="0" fill="hold" grpId="1" nodeType="withEffect">
                                  <p:stCondLst>
                                    <p:cond delay="0"/>
                                  </p:stCondLst>
                                  <p:childTnLst>
                                    <p:anim calcmode="lin" valueType="num">
                                      <p:cBhvr>
                                        <p:cTn id="79" dur="300"/>
                                        <p:tgtEl>
                                          <p:spTgt spid="64"/>
                                        </p:tgtEl>
                                        <p:attrNameLst>
                                          <p:attrName>ppt_w</p:attrName>
                                        </p:attrNameLst>
                                      </p:cBhvr>
                                      <p:tavLst>
                                        <p:tav tm="0">
                                          <p:val>
                                            <p:strVal val="ppt_w"/>
                                          </p:val>
                                        </p:tav>
                                        <p:tav tm="100000">
                                          <p:val>
                                            <p:fltVal val="0"/>
                                          </p:val>
                                        </p:tav>
                                      </p:tavLst>
                                    </p:anim>
                                    <p:anim calcmode="lin" valueType="num">
                                      <p:cBhvr>
                                        <p:cTn id="80" dur="300"/>
                                        <p:tgtEl>
                                          <p:spTgt spid="64"/>
                                        </p:tgtEl>
                                        <p:attrNameLst>
                                          <p:attrName>ppt_h</p:attrName>
                                        </p:attrNameLst>
                                      </p:cBhvr>
                                      <p:tavLst>
                                        <p:tav tm="0">
                                          <p:val>
                                            <p:strVal val="ppt_h"/>
                                          </p:val>
                                        </p:tav>
                                        <p:tav tm="100000">
                                          <p:val>
                                            <p:fltVal val="0"/>
                                          </p:val>
                                        </p:tav>
                                      </p:tavLst>
                                    </p:anim>
                                    <p:anim calcmode="lin" valueType="num">
                                      <p:cBhvr>
                                        <p:cTn id="81" dur="300"/>
                                        <p:tgtEl>
                                          <p:spTgt spid="64"/>
                                        </p:tgtEl>
                                        <p:attrNameLst>
                                          <p:attrName>style.rotation</p:attrName>
                                        </p:attrNameLst>
                                      </p:cBhvr>
                                      <p:tavLst>
                                        <p:tav tm="0">
                                          <p:val>
                                            <p:fltVal val="0"/>
                                          </p:val>
                                        </p:tav>
                                        <p:tav tm="100000">
                                          <p:val>
                                            <p:fltVal val="90"/>
                                          </p:val>
                                        </p:tav>
                                      </p:tavLst>
                                    </p:anim>
                                    <p:animEffect transition="out" filter="fade">
                                      <p:cBhvr>
                                        <p:cTn id="82" dur="300"/>
                                        <p:tgtEl>
                                          <p:spTgt spid="64"/>
                                        </p:tgtEl>
                                      </p:cBhvr>
                                    </p:animEffect>
                                    <p:set>
                                      <p:cBhvr>
                                        <p:cTn id="83" dur="1" fill="hold">
                                          <p:stCondLst>
                                            <p:cond delay="299"/>
                                          </p:stCondLst>
                                        </p:cTn>
                                        <p:tgtEl>
                                          <p:spTgt spid="64"/>
                                        </p:tgtEl>
                                        <p:attrNameLst>
                                          <p:attrName>style.visibility</p:attrName>
                                        </p:attrNameLst>
                                      </p:cBhvr>
                                      <p:to>
                                        <p:strVal val="hidden"/>
                                      </p:to>
                                    </p:set>
                                  </p:childTnLst>
                                </p:cTn>
                              </p:par>
                              <p:par>
                                <p:cTn id="84" presetID="31" presetClass="entr" presetSubtype="0" fill="hold" grpId="0" nodeType="withEffect">
                                  <p:stCondLst>
                                    <p:cond delay="0"/>
                                  </p:stCondLst>
                                  <p:childTnLst>
                                    <p:set>
                                      <p:cBhvr>
                                        <p:cTn id="85" dur="1" fill="hold">
                                          <p:stCondLst>
                                            <p:cond delay="0"/>
                                          </p:stCondLst>
                                        </p:cTn>
                                        <p:tgtEl>
                                          <p:spTgt spid="65"/>
                                        </p:tgtEl>
                                        <p:attrNameLst>
                                          <p:attrName>style.visibility</p:attrName>
                                        </p:attrNameLst>
                                      </p:cBhvr>
                                      <p:to>
                                        <p:strVal val="visible"/>
                                      </p:to>
                                    </p:set>
                                    <p:anim calcmode="lin" valueType="num">
                                      <p:cBhvr>
                                        <p:cTn id="86" dur="300" fill="hold"/>
                                        <p:tgtEl>
                                          <p:spTgt spid="65"/>
                                        </p:tgtEl>
                                        <p:attrNameLst>
                                          <p:attrName>ppt_w</p:attrName>
                                        </p:attrNameLst>
                                      </p:cBhvr>
                                      <p:tavLst>
                                        <p:tav tm="0">
                                          <p:val>
                                            <p:fltVal val="0"/>
                                          </p:val>
                                        </p:tav>
                                        <p:tav tm="100000">
                                          <p:val>
                                            <p:strVal val="#ppt_w"/>
                                          </p:val>
                                        </p:tav>
                                      </p:tavLst>
                                    </p:anim>
                                    <p:anim calcmode="lin" valueType="num">
                                      <p:cBhvr>
                                        <p:cTn id="87" dur="300" fill="hold"/>
                                        <p:tgtEl>
                                          <p:spTgt spid="65"/>
                                        </p:tgtEl>
                                        <p:attrNameLst>
                                          <p:attrName>ppt_h</p:attrName>
                                        </p:attrNameLst>
                                      </p:cBhvr>
                                      <p:tavLst>
                                        <p:tav tm="0">
                                          <p:val>
                                            <p:fltVal val="0"/>
                                          </p:val>
                                        </p:tav>
                                        <p:tav tm="100000">
                                          <p:val>
                                            <p:strVal val="#ppt_h"/>
                                          </p:val>
                                        </p:tav>
                                      </p:tavLst>
                                    </p:anim>
                                    <p:anim calcmode="lin" valueType="num">
                                      <p:cBhvr>
                                        <p:cTn id="88" dur="300" fill="hold"/>
                                        <p:tgtEl>
                                          <p:spTgt spid="65"/>
                                        </p:tgtEl>
                                        <p:attrNameLst>
                                          <p:attrName>style.rotation</p:attrName>
                                        </p:attrNameLst>
                                      </p:cBhvr>
                                      <p:tavLst>
                                        <p:tav tm="0">
                                          <p:val>
                                            <p:fltVal val="90"/>
                                          </p:val>
                                        </p:tav>
                                        <p:tav tm="100000">
                                          <p:val>
                                            <p:fltVal val="0"/>
                                          </p:val>
                                        </p:tav>
                                      </p:tavLst>
                                    </p:anim>
                                    <p:animEffect transition="in" filter="fade">
                                      <p:cBhvr>
                                        <p:cTn id="89" dur="3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32"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circle(out)">
                                      <p:cBhvr>
                                        <p:cTn id="94" dur="500"/>
                                        <p:tgtEl>
                                          <p:spTgt spid="56"/>
                                        </p:tgtEl>
                                      </p:cBhvr>
                                    </p:animEffect>
                                  </p:childTnLst>
                                </p:cTn>
                              </p:par>
                              <p:par>
                                <p:cTn id="95" presetID="31" presetClass="exit" presetSubtype="0" fill="hold" grpId="1" nodeType="withEffect">
                                  <p:stCondLst>
                                    <p:cond delay="0"/>
                                  </p:stCondLst>
                                  <p:childTnLst>
                                    <p:anim calcmode="lin" valueType="num">
                                      <p:cBhvr>
                                        <p:cTn id="96" dur="300"/>
                                        <p:tgtEl>
                                          <p:spTgt spid="65"/>
                                        </p:tgtEl>
                                        <p:attrNameLst>
                                          <p:attrName>ppt_w</p:attrName>
                                        </p:attrNameLst>
                                      </p:cBhvr>
                                      <p:tavLst>
                                        <p:tav tm="0">
                                          <p:val>
                                            <p:strVal val="ppt_w"/>
                                          </p:val>
                                        </p:tav>
                                        <p:tav tm="100000">
                                          <p:val>
                                            <p:fltVal val="0"/>
                                          </p:val>
                                        </p:tav>
                                      </p:tavLst>
                                    </p:anim>
                                    <p:anim calcmode="lin" valueType="num">
                                      <p:cBhvr>
                                        <p:cTn id="97" dur="300"/>
                                        <p:tgtEl>
                                          <p:spTgt spid="65"/>
                                        </p:tgtEl>
                                        <p:attrNameLst>
                                          <p:attrName>ppt_h</p:attrName>
                                        </p:attrNameLst>
                                      </p:cBhvr>
                                      <p:tavLst>
                                        <p:tav tm="0">
                                          <p:val>
                                            <p:strVal val="ppt_h"/>
                                          </p:val>
                                        </p:tav>
                                        <p:tav tm="100000">
                                          <p:val>
                                            <p:fltVal val="0"/>
                                          </p:val>
                                        </p:tav>
                                      </p:tavLst>
                                    </p:anim>
                                    <p:anim calcmode="lin" valueType="num">
                                      <p:cBhvr>
                                        <p:cTn id="98" dur="300"/>
                                        <p:tgtEl>
                                          <p:spTgt spid="65"/>
                                        </p:tgtEl>
                                        <p:attrNameLst>
                                          <p:attrName>style.rotation</p:attrName>
                                        </p:attrNameLst>
                                      </p:cBhvr>
                                      <p:tavLst>
                                        <p:tav tm="0">
                                          <p:val>
                                            <p:fltVal val="0"/>
                                          </p:val>
                                        </p:tav>
                                        <p:tav tm="100000">
                                          <p:val>
                                            <p:fltVal val="90"/>
                                          </p:val>
                                        </p:tav>
                                      </p:tavLst>
                                    </p:anim>
                                    <p:animEffect transition="out" filter="fade">
                                      <p:cBhvr>
                                        <p:cTn id="99" dur="300"/>
                                        <p:tgtEl>
                                          <p:spTgt spid="65"/>
                                        </p:tgtEl>
                                      </p:cBhvr>
                                    </p:animEffect>
                                    <p:set>
                                      <p:cBhvr>
                                        <p:cTn id="100" dur="1" fill="hold">
                                          <p:stCondLst>
                                            <p:cond delay="299"/>
                                          </p:stCondLst>
                                        </p:cTn>
                                        <p:tgtEl>
                                          <p:spTgt spid="65"/>
                                        </p:tgtEl>
                                        <p:attrNameLst>
                                          <p:attrName>style.visibility</p:attrName>
                                        </p:attrNameLst>
                                      </p:cBhvr>
                                      <p:to>
                                        <p:strVal val="hidden"/>
                                      </p:to>
                                    </p:set>
                                  </p:childTnLst>
                                </p:cTn>
                              </p:par>
                              <p:par>
                                <p:cTn id="101" presetID="31"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p:cTn id="103" dur="300" fill="hold"/>
                                        <p:tgtEl>
                                          <p:spTgt spid="66"/>
                                        </p:tgtEl>
                                        <p:attrNameLst>
                                          <p:attrName>ppt_w</p:attrName>
                                        </p:attrNameLst>
                                      </p:cBhvr>
                                      <p:tavLst>
                                        <p:tav tm="0">
                                          <p:val>
                                            <p:fltVal val="0"/>
                                          </p:val>
                                        </p:tav>
                                        <p:tav tm="100000">
                                          <p:val>
                                            <p:strVal val="#ppt_w"/>
                                          </p:val>
                                        </p:tav>
                                      </p:tavLst>
                                    </p:anim>
                                    <p:anim calcmode="lin" valueType="num">
                                      <p:cBhvr>
                                        <p:cTn id="104" dur="300" fill="hold"/>
                                        <p:tgtEl>
                                          <p:spTgt spid="66"/>
                                        </p:tgtEl>
                                        <p:attrNameLst>
                                          <p:attrName>ppt_h</p:attrName>
                                        </p:attrNameLst>
                                      </p:cBhvr>
                                      <p:tavLst>
                                        <p:tav tm="0">
                                          <p:val>
                                            <p:fltVal val="0"/>
                                          </p:val>
                                        </p:tav>
                                        <p:tav tm="100000">
                                          <p:val>
                                            <p:strVal val="#ppt_h"/>
                                          </p:val>
                                        </p:tav>
                                      </p:tavLst>
                                    </p:anim>
                                    <p:anim calcmode="lin" valueType="num">
                                      <p:cBhvr>
                                        <p:cTn id="105" dur="300" fill="hold"/>
                                        <p:tgtEl>
                                          <p:spTgt spid="66"/>
                                        </p:tgtEl>
                                        <p:attrNameLst>
                                          <p:attrName>style.rotation</p:attrName>
                                        </p:attrNameLst>
                                      </p:cBhvr>
                                      <p:tavLst>
                                        <p:tav tm="0">
                                          <p:val>
                                            <p:fltVal val="90"/>
                                          </p:val>
                                        </p:tav>
                                        <p:tav tm="100000">
                                          <p:val>
                                            <p:fltVal val="0"/>
                                          </p:val>
                                        </p:tav>
                                      </p:tavLst>
                                    </p:anim>
                                    <p:animEffect transition="in" filter="fade">
                                      <p:cBhvr>
                                        <p:cTn id="106" dur="300"/>
                                        <p:tgtEl>
                                          <p:spTgt spid="66"/>
                                        </p:tgtEl>
                                      </p:cBhvr>
                                    </p:animEffect>
                                  </p:childTnLst>
                                </p:cTn>
                              </p:par>
                            </p:childTnLst>
                          </p:cTn>
                        </p:par>
                      </p:childTnLst>
                    </p:cTn>
                  </p:par>
                  <p:par>
                    <p:cTn id="107" fill="hold">
                      <p:stCondLst>
                        <p:cond delay="indefinite"/>
                      </p:stCondLst>
                      <p:childTnLst>
                        <p:par>
                          <p:cTn id="108" fill="hold">
                            <p:stCondLst>
                              <p:cond delay="0"/>
                            </p:stCondLst>
                            <p:childTnLst>
                              <p:par>
                                <p:cTn id="109" presetID="6" presetClass="entr" presetSubtype="32" fill="hold" grpId="0" nodeType="click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circle(out)">
                                      <p:cBhvr>
                                        <p:cTn id="111" dur="500"/>
                                        <p:tgtEl>
                                          <p:spTgt spid="58"/>
                                        </p:tgtEl>
                                      </p:cBhvr>
                                    </p:animEffect>
                                  </p:childTnLst>
                                </p:cTn>
                              </p:par>
                              <p:par>
                                <p:cTn id="112" presetID="31" presetClass="exit" presetSubtype="0" fill="hold" grpId="1" nodeType="withEffect">
                                  <p:stCondLst>
                                    <p:cond delay="0"/>
                                  </p:stCondLst>
                                  <p:childTnLst>
                                    <p:anim calcmode="lin" valueType="num">
                                      <p:cBhvr>
                                        <p:cTn id="113" dur="300"/>
                                        <p:tgtEl>
                                          <p:spTgt spid="66"/>
                                        </p:tgtEl>
                                        <p:attrNameLst>
                                          <p:attrName>ppt_w</p:attrName>
                                        </p:attrNameLst>
                                      </p:cBhvr>
                                      <p:tavLst>
                                        <p:tav tm="0">
                                          <p:val>
                                            <p:strVal val="ppt_w"/>
                                          </p:val>
                                        </p:tav>
                                        <p:tav tm="100000">
                                          <p:val>
                                            <p:fltVal val="0"/>
                                          </p:val>
                                        </p:tav>
                                      </p:tavLst>
                                    </p:anim>
                                    <p:anim calcmode="lin" valueType="num">
                                      <p:cBhvr>
                                        <p:cTn id="114" dur="300"/>
                                        <p:tgtEl>
                                          <p:spTgt spid="66"/>
                                        </p:tgtEl>
                                        <p:attrNameLst>
                                          <p:attrName>ppt_h</p:attrName>
                                        </p:attrNameLst>
                                      </p:cBhvr>
                                      <p:tavLst>
                                        <p:tav tm="0">
                                          <p:val>
                                            <p:strVal val="ppt_h"/>
                                          </p:val>
                                        </p:tav>
                                        <p:tav tm="100000">
                                          <p:val>
                                            <p:fltVal val="0"/>
                                          </p:val>
                                        </p:tav>
                                      </p:tavLst>
                                    </p:anim>
                                    <p:anim calcmode="lin" valueType="num">
                                      <p:cBhvr>
                                        <p:cTn id="115" dur="300"/>
                                        <p:tgtEl>
                                          <p:spTgt spid="66"/>
                                        </p:tgtEl>
                                        <p:attrNameLst>
                                          <p:attrName>style.rotation</p:attrName>
                                        </p:attrNameLst>
                                      </p:cBhvr>
                                      <p:tavLst>
                                        <p:tav tm="0">
                                          <p:val>
                                            <p:fltVal val="0"/>
                                          </p:val>
                                        </p:tav>
                                        <p:tav tm="100000">
                                          <p:val>
                                            <p:fltVal val="90"/>
                                          </p:val>
                                        </p:tav>
                                      </p:tavLst>
                                    </p:anim>
                                    <p:animEffect transition="out" filter="fade">
                                      <p:cBhvr>
                                        <p:cTn id="116" dur="300"/>
                                        <p:tgtEl>
                                          <p:spTgt spid="66"/>
                                        </p:tgtEl>
                                      </p:cBhvr>
                                    </p:animEffect>
                                    <p:set>
                                      <p:cBhvr>
                                        <p:cTn id="117" dur="1" fill="hold">
                                          <p:stCondLst>
                                            <p:cond delay="299"/>
                                          </p:stCondLst>
                                        </p:cTn>
                                        <p:tgtEl>
                                          <p:spTgt spid="66"/>
                                        </p:tgtEl>
                                        <p:attrNameLst>
                                          <p:attrName>style.visibility</p:attrName>
                                        </p:attrNameLst>
                                      </p:cBhvr>
                                      <p:to>
                                        <p:strVal val="hidden"/>
                                      </p:to>
                                    </p:set>
                                  </p:childTnLst>
                                </p:cTn>
                              </p:par>
                              <p:par>
                                <p:cTn id="118" presetID="31" presetClass="entr" presetSubtype="0" fill="hold" grpId="0" nodeType="withEffect">
                                  <p:stCondLst>
                                    <p:cond delay="0"/>
                                  </p:stCondLst>
                                  <p:childTnLst>
                                    <p:set>
                                      <p:cBhvr>
                                        <p:cTn id="119" dur="1" fill="hold">
                                          <p:stCondLst>
                                            <p:cond delay="0"/>
                                          </p:stCondLst>
                                        </p:cTn>
                                        <p:tgtEl>
                                          <p:spTgt spid="67"/>
                                        </p:tgtEl>
                                        <p:attrNameLst>
                                          <p:attrName>style.visibility</p:attrName>
                                        </p:attrNameLst>
                                      </p:cBhvr>
                                      <p:to>
                                        <p:strVal val="visible"/>
                                      </p:to>
                                    </p:set>
                                    <p:anim calcmode="lin" valueType="num">
                                      <p:cBhvr>
                                        <p:cTn id="120" dur="300" fill="hold"/>
                                        <p:tgtEl>
                                          <p:spTgt spid="67"/>
                                        </p:tgtEl>
                                        <p:attrNameLst>
                                          <p:attrName>ppt_w</p:attrName>
                                        </p:attrNameLst>
                                      </p:cBhvr>
                                      <p:tavLst>
                                        <p:tav tm="0">
                                          <p:val>
                                            <p:fltVal val="0"/>
                                          </p:val>
                                        </p:tav>
                                        <p:tav tm="100000">
                                          <p:val>
                                            <p:strVal val="#ppt_w"/>
                                          </p:val>
                                        </p:tav>
                                      </p:tavLst>
                                    </p:anim>
                                    <p:anim calcmode="lin" valueType="num">
                                      <p:cBhvr>
                                        <p:cTn id="121" dur="300" fill="hold"/>
                                        <p:tgtEl>
                                          <p:spTgt spid="67"/>
                                        </p:tgtEl>
                                        <p:attrNameLst>
                                          <p:attrName>ppt_h</p:attrName>
                                        </p:attrNameLst>
                                      </p:cBhvr>
                                      <p:tavLst>
                                        <p:tav tm="0">
                                          <p:val>
                                            <p:fltVal val="0"/>
                                          </p:val>
                                        </p:tav>
                                        <p:tav tm="100000">
                                          <p:val>
                                            <p:strVal val="#ppt_h"/>
                                          </p:val>
                                        </p:tav>
                                      </p:tavLst>
                                    </p:anim>
                                    <p:anim calcmode="lin" valueType="num">
                                      <p:cBhvr>
                                        <p:cTn id="122" dur="300" fill="hold"/>
                                        <p:tgtEl>
                                          <p:spTgt spid="67"/>
                                        </p:tgtEl>
                                        <p:attrNameLst>
                                          <p:attrName>style.rotation</p:attrName>
                                        </p:attrNameLst>
                                      </p:cBhvr>
                                      <p:tavLst>
                                        <p:tav tm="0">
                                          <p:val>
                                            <p:fltVal val="90"/>
                                          </p:val>
                                        </p:tav>
                                        <p:tav tm="100000">
                                          <p:val>
                                            <p:fltVal val="0"/>
                                          </p:val>
                                        </p:tav>
                                      </p:tavLst>
                                    </p:anim>
                                    <p:animEffect transition="in" filter="fade">
                                      <p:cBhvr>
                                        <p:cTn id="123" dur="300"/>
                                        <p:tgtEl>
                                          <p:spTgt spid="67"/>
                                        </p:tgtEl>
                                      </p:cBhvr>
                                    </p:animEffect>
                                  </p:childTnLst>
                                </p:cTn>
                              </p:par>
                            </p:childTnLst>
                          </p:cTn>
                        </p:par>
                      </p:childTnLst>
                    </p:cTn>
                  </p:par>
                  <p:par>
                    <p:cTn id="124" fill="hold">
                      <p:stCondLst>
                        <p:cond delay="indefinite"/>
                      </p:stCondLst>
                      <p:childTnLst>
                        <p:par>
                          <p:cTn id="125" fill="hold">
                            <p:stCondLst>
                              <p:cond delay="0"/>
                            </p:stCondLst>
                            <p:childTnLst>
                              <p:par>
                                <p:cTn id="126" presetID="31" presetClass="entr" presetSubtype="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anim calcmode="lin" valueType="num">
                                      <p:cBhvr>
                                        <p:cTn id="128" dur="500" fill="hold"/>
                                        <p:tgtEl>
                                          <p:spTgt spid="14"/>
                                        </p:tgtEl>
                                        <p:attrNameLst>
                                          <p:attrName>ppt_w</p:attrName>
                                        </p:attrNameLst>
                                      </p:cBhvr>
                                      <p:tavLst>
                                        <p:tav tm="0">
                                          <p:val>
                                            <p:fltVal val="0"/>
                                          </p:val>
                                        </p:tav>
                                        <p:tav tm="100000">
                                          <p:val>
                                            <p:strVal val="#ppt_w"/>
                                          </p:val>
                                        </p:tav>
                                      </p:tavLst>
                                    </p:anim>
                                    <p:anim calcmode="lin" valueType="num">
                                      <p:cBhvr>
                                        <p:cTn id="129" dur="500" fill="hold"/>
                                        <p:tgtEl>
                                          <p:spTgt spid="14"/>
                                        </p:tgtEl>
                                        <p:attrNameLst>
                                          <p:attrName>ppt_h</p:attrName>
                                        </p:attrNameLst>
                                      </p:cBhvr>
                                      <p:tavLst>
                                        <p:tav tm="0">
                                          <p:val>
                                            <p:fltVal val="0"/>
                                          </p:val>
                                        </p:tav>
                                        <p:tav tm="100000">
                                          <p:val>
                                            <p:strVal val="#ppt_h"/>
                                          </p:val>
                                        </p:tav>
                                      </p:tavLst>
                                    </p:anim>
                                    <p:anim calcmode="lin" valueType="num">
                                      <p:cBhvr>
                                        <p:cTn id="130" dur="500" fill="hold"/>
                                        <p:tgtEl>
                                          <p:spTgt spid="14"/>
                                        </p:tgtEl>
                                        <p:attrNameLst>
                                          <p:attrName>style.rotation</p:attrName>
                                        </p:attrNameLst>
                                      </p:cBhvr>
                                      <p:tavLst>
                                        <p:tav tm="0">
                                          <p:val>
                                            <p:fltVal val="90"/>
                                          </p:val>
                                        </p:tav>
                                        <p:tav tm="100000">
                                          <p:val>
                                            <p:fltVal val="0"/>
                                          </p:val>
                                        </p:tav>
                                      </p:tavLst>
                                    </p:anim>
                                    <p:animEffect transition="in" filter="fade">
                                      <p:cBhvr>
                                        <p:cTn id="131" dur="500"/>
                                        <p:tgtEl>
                                          <p:spTgt spid="14"/>
                                        </p:tgtEl>
                                      </p:cBhvr>
                                    </p:animEffect>
                                  </p:childTnLst>
                                </p:cTn>
                              </p:par>
                              <p:par>
                                <p:cTn id="132" presetID="6" presetClass="emph" presetSubtype="0" fill="hold" grpId="1" nodeType="withEffect">
                                  <p:stCondLst>
                                    <p:cond delay="0"/>
                                  </p:stCondLst>
                                  <p:childTnLst>
                                    <p:animScale>
                                      <p:cBhvr>
                                        <p:cTn id="133" dur="500" fill="hold"/>
                                        <p:tgtEl>
                                          <p:spTgt spid="14"/>
                                        </p:tgtEl>
                                      </p:cBhvr>
                                      <p:by x="3000000" y="3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5" grpId="0"/>
      <p:bldP spid="11" grpId="0" animBg="1"/>
      <p:bldP spid="6" grpId="0" animBg="1"/>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animBg="1"/>
      <p:bldP spid="64" grpId="1" animBg="1"/>
      <p:bldP spid="65" grpId="0" animBg="1"/>
      <p:bldP spid="65" grpId="1" animBg="1"/>
      <p:bldP spid="66" grpId="0" animBg="1"/>
      <p:bldP spid="66" grpId="1" animBg="1"/>
      <p:bldP spid="67" grpId="0" animBg="1"/>
      <p:bldP spid="14" grpId="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
        <p:nvSpPr>
          <p:cNvPr id="3" name="Text Placeholder 2"/>
          <p:cNvSpPr>
            <a:spLocks noGrp="1"/>
          </p:cNvSpPr>
          <p:nvPr>
            <p:ph type="body" idx="1"/>
          </p:nvPr>
        </p:nvSpPr>
        <p:spPr>
          <a:xfrm>
            <a:off x="933450" y="4589463"/>
            <a:ext cx="10515600" cy="1500187"/>
          </a:xfrm>
        </p:spPr>
        <p:txBody>
          <a:bodyPr/>
          <a:lstStyle/>
          <a:p>
            <a:endParaRPr lang="en-GB" dirty="0">
              <a:solidFill>
                <a:schemeClr val="bg1"/>
              </a:solidFill>
            </a:endParaRPr>
          </a:p>
        </p:txBody>
      </p:sp>
    </p:spTree>
    <p:extLst>
      <p:ext uri="{BB962C8B-B14F-4D97-AF65-F5344CB8AC3E}">
        <p14:creationId xmlns:p14="http://schemas.microsoft.com/office/powerpoint/2010/main" val="1324230744"/>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144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838200" y="0"/>
            <a:ext cx="10515600" cy="908242"/>
          </a:xfrm>
        </p:spPr>
        <p:txBody>
          <a:body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sp>
        <p:nvSpPr>
          <p:cNvPr id="25" name="Rectangle 24"/>
          <p:cNvSpPr/>
          <p:nvPr/>
        </p:nvSpPr>
        <p:spPr>
          <a:xfrm>
            <a:off x="838200" y="1978879"/>
            <a:ext cx="10417296" cy="2677656"/>
          </a:xfrm>
          <a:prstGeom prst="rect">
            <a:avLst/>
          </a:prstGeom>
        </p:spPr>
        <p:txBody>
          <a:bodyPr wrap="square">
            <a:spAutoFit/>
          </a:bodyPr>
          <a:lstStyle/>
          <a:p>
            <a:pPr algn="just"/>
            <a:r>
              <a:rPr lang="en-US" sz="2800" dirty="0">
                <a:solidFill>
                  <a:schemeClr val="bg1">
                    <a:lumMod val="50000"/>
                  </a:schemeClr>
                </a:solidFill>
                <a:latin typeface="Raleway" panose="020B0503030101060003" pitchFamily="34" charset="0"/>
              </a:rPr>
              <a:t>Data visualization or data </a:t>
            </a:r>
            <a:r>
              <a:rPr lang="en-US" sz="2800" dirty="0" err="1">
                <a:solidFill>
                  <a:schemeClr val="bg1">
                    <a:lumMod val="50000"/>
                  </a:schemeClr>
                </a:solidFill>
                <a:latin typeface="Raleway" panose="020B0503030101060003" pitchFamily="34" charset="0"/>
              </a:rPr>
              <a:t>visualisation</a:t>
            </a:r>
            <a:r>
              <a:rPr lang="en-US" sz="2800" dirty="0">
                <a:solidFill>
                  <a:schemeClr val="bg1">
                    <a:lumMod val="50000"/>
                  </a:schemeClr>
                </a:solidFill>
                <a:latin typeface="Raleway" panose="020B0503030101060003" pitchFamily="34" charset="0"/>
              </a:rPr>
              <a:t> is viewed by many disciplines as a modern equivalent of visual communication. It involves the creation and study of the visual representation of data, meaning "information that has been abstracted in some schematic form, including attributes or variables for the units of information.</a:t>
            </a:r>
          </a:p>
        </p:txBody>
      </p:sp>
      <p:sp>
        <p:nvSpPr>
          <p:cNvPr id="26" name="TextBox 25"/>
          <p:cNvSpPr txBox="1"/>
          <p:nvPr/>
        </p:nvSpPr>
        <p:spPr>
          <a:xfrm>
            <a:off x="46505" y="1814286"/>
            <a:ext cx="856843" cy="1569660"/>
          </a:xfrm>
          <a:prstGeom prst="rect">
            <a:avLst/>
          </a:prstGeom>
          <a:noFill/>
        </p:spPr>
        <p:txBody>
          <a:bodyPr wrap="square" rtlCol="0">
            <a:spAutoFit/>
          </a:bodyPr>
          <a:lstStyle/>
          <a:p>
            <a:r>
              <a:rPr lang="en-US" sz="9600" dirty="0">
                <a:solidFill>
                  <a:schemeClr val="bg1">
                    <a:lumMod val="50000"/>
                  </a:schemeClr>
                </a:solidFill>
                <a:latin typeface=".VnTifani HeavyH" panose="020B7200000000000000" pitchFamily="34" charset="0"/>
              </a:rPr>
              <a:t>“</a:t>
            </a:r>
            <a:endParaRPr lang="en-US" sz="1050" dirty="0">
              <a:solidFill>
                <a:schemeClr val="bg1">
                  <a:lumMod val="50000"/>
                </a:schemeClr>
              </a:solidFill>
              <a:latin typeface=".VnTifani HeavyH" panose="020B7200000000000000" pitchFamily="34" charset="0"/>
            </a:endParaRPr>
          </a:p>
        </p:txBody>
      </p:sp>
      <p:sp>
        <p:nvSpPr>
          <p:cNvPr id="27" name="TextBox 26"/>
          <p:cNvSpPr txBox="1"/>
          <p:nvPr/>
        </p:nvSpPr>
        <p:spPr>
          <a:xfrm>
            <a:off x="11255496" y="3923052"/>
            <a:ext cx="856843" cy="1569660"/>
          </a:xfrm>
          <a:prstGeom prst="rect">
            <a:avLst/>
          </a:prstGeom>
          <a:noFill/>
        </p:spPr>
        <p:txBody>
          <a:bodyPr wrap="square" rtlCol="0">
            <a:spAutoFit/>
          </a:bodyPr>
          <a:lstStyle/>
          <a:p>
            <a:r>
              <a:rPr lang="en-US" sz="9600" dirty="0">
                <a:solidFill>
                  <a:schemeClr val="bg1">
                    <a:lumMod val="50000"/>
                  </a:schemeClr>
                </a:solidFill>
                <a:latin typeface=".VnTifani HeavyH" panose="020B7200000000000000" pitchFamily="34" charset="0"/>
              </a:rPr>
              <a:t>”</a:t>
            </a:r>
            <a:endParaRPr lang="en-US" sz="1050" dirty="0">
              <a:solidFill>
                <a:schemeClr val="bg1">
                  <a:lumMod val="50000"/>
                </a:schemeClr>
              </a:solidFill>
              <a:latin typeface=".VnTifani HeavyH" panose="020B7200000000000000" pitchFamily="34" charset="0"/>
            </a:endParaRPr>
          </a:p>
        </p:txBody>
      </p:sp>
      <p:cxnSp>
        <p:nvCxnSpPr>
          <p:cNvPr id="28" name="Straight Connector 27"/>
          <p:cNvCxnSpPr/>
          <p:nvPr/>
        </p:nvCxnSpPr>
        <p:spPr>
          <a:xfrm>
            <a:off x="5961750" y="4759228"/>
            <a:ext cx="51816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946777" y="4805369"/>
            <a:ext cx="3407023" cy="523220"/>
          </a:xfrm>
          <a:prstGeom prst="rect">
            <a:avLst/>
          </a:prstGeom>
        </p:spPr>
        <p:txBody>
          <a:bodyPr wrap="none">
            <a:spAutoFit/>
          </a:bodyPr>
          <a:lstStyle/>
          <a:p>
            <a:r>
              <a:rPr lang="en-US" sz="2800" dirty="0">
                <a:solidFill>
                  <a:schemeClr val="bg1">
                    <a:lumMod val="65000"/>
                  </a:schemeClr>
                </a:solidFill>
                <a:latin typeface="Raleway" panose="020B0503030101060003" pitchFamily="34" charset="0"/>
              </a:rPr>
              <a:t>www. wikipedia.org</a:t>
            </a:r>
          </a:p>
        </p:txBody>
      </p:sp>
      <p:sp>
        <p:nvSpPr>
          <p:cNvPr id="38" name="title"/>
          <p:cNvSpPr txBox="1"/>
          <p:nvPr/>
        </p:nvSpPr>
        <p:spPr>
          <a:xfrm>
            <a:off x="12724456" y="43871"/>
            <a:ext cx="4673267" cy="707886"/>
          </a:xfrm>
          <a:prstGeom prst="rect">
            <a:avLst/>
          </a:prstGeom>
          <a:noFill/>
        </p:spPr>
        <p:txBody>
          <a:bodyPr wrap="none" rtlCol="0">
            <a:spAutoFit/>
          </a:bodyPr>
          <a:lstStyle/>
          <a:p>
            <a:r>
              <a:rPr lang="en-US" sz="4000" dirty="0" err="1">
                <a:solidFill>
                  <a:schemeClr val="bg1"/>
                </a:solidFill>
                <a:latin typeface="Roboto" panose="02000000000000000000"/>
              </a:rPr>
              <a:t>Trực</a:t>
            </a:r>
            <a:r>
              <a:rPr lang="en-US" sz="4000" dirty="0">
                <a:solidFill>
                  <a:schemeClr val="bg1"/>
                </a:solidFill>
                <a:latin typeface="Roboto" panose="02000000000000000000"/>
              </a:rPr>
              <a:t> </a:t>
            </a:r>
            <a:r>
              <a:rPr lang="en-US" sz="4000" dirty="0" err="1">
                <a:solidFill>
                  <a:schemeClr val="bg1"/>
                </a:solidFill>
                <a:latin typeface="Roboto" panose="02000000000000000000"/>
              </a:rPr>
              <a:t>quan</a:t>
            </a:r>
            <a:r>
              <a:rPr lang="en-US" sz="4000" dirty="0">
                <a:solidFill>
                  <a:schemeClr val="bg1"/>
                </a:solidFill>
                <a:latin typeface="Roboto" panose="02000000000000000000"/>
              </a:rPr>
              <a:t> </a:t>
            </a:r>
            <a:r>
              <a:rPr lang="en-US" sz="4000" dirty="0" err="1">
                <a:solidFill>
                  <a:schemeClr val="bg1"/>
                </a:solidFill>
                <a:latin typeface="Roboto" panose="02000000000000000000"/>
              </a:rPr>
              <a:t>dữ</a:t>
            </a:r>
            <a:r>
              <a:rPr lang="en-US" sz="4000" dirty="0">
                <a:solidFill>
                  <a:schemeClr val="bg1"/>
                </a:solidFill>
                <a:latin typeface="Roboto" panose="02000000000000000000"/>
              </a:rPr>
              <a:t> </a:t>
            </a:r>
            <a:r>
              <a:rPr lang="en-US" sz="4000" dirty="0" err="1">
                <a:solidFill>
                  <a:schemeClr val="bg1"/>
                </a:solidFill>
                <a:latin typeface="Roboto" panose="02000000000000000000"/>
              </a:rPr>
              <a:t>liệu</a:t>
            </a:r>
            <a:r>
              <a:rPr lang="en-US" sz="4000" dirty="0">
                <a:solidFill>
                  <a:schemeClr val="bg1"/>
                </a:solidFill>
                <a:latin typeface="Roboto" panose="02000000000000000000"/>
              </a:rPr>
              <a:t> ?</a:t>
            </a:r>
          </a:p>
        </p:txBody>
      </p:sp>
      <p:sp>
        <p:nvSpPr>
          <p:cNvPr id="42" name="Isosceles Triangle 41"/>
          <p:cNvSpPr/>
          <p:nvPr/>
        </p:nvSpPr>
        <p:spPr>
          <a:xfrm rot="5400000">
            <a:off x="6565702" y="263628"/>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6506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35" presetClass="path" presetSubtype="0" accel="50000" decel="50000" fill="hold" grpId="0" nodeType="withEffect">
                                  <p:stCondLst>
                                    <p:cond delay="0"/>
                                  </p:stCondLst>
                                  <p:childTnLst>
                                    <p:animMotion origin="layout" path="M 3.54167E-6 -0.00208 L -0.46914 -0.00046 " pathEditMode="relative" rAng="0" ptsTypes="AA">
                                      <p:cBhvr>
                                        <p:cTn id="9" dur="2000" fill="hold"/>
                                        <p:tgtEl>
                                          <p:spTgt spid="38"/>
                                        </p:tgtEl>
                                        <p:attrNameLst>
                                          <p:attrName>ppt_x</p:attrName>
                                          <p:attrName>ppt_y</p:attrName>
                                        </p:attrNameLst>
                                      </p:cBhvr>
                                      <p:rCtr x="-23464" y="69"/>
                                    </p:animMotion>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randombar(horizontal)">
                                      <p:cBhvr>
                                        <p:cTn id="14" dur="500"/>
                                        <p:tgtEl>
                                          <p:spTgt spid="2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randombar(horizontal)">
                                      <p:cBhvr>
                                        <p:cTn id="17" dur="500"/>
                                        <p:tgtEl>
                                          <p:spTgt spid="26"/>
                                        </p:tgtEl>
                                      </p:cBhvr>
                                    </p:animEffect>
                                  </p:childTnLst>
                                </p:cTn>
                              </p:par>
                              <p:par>
                                <p:cTn id="18" presetID="14" presetClass="entr" presetSubtype="1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randombar(horizontal)">
                                      <p:cBhvr>
                                        <p:cTn id="20" dur="500"/>
                                        <p:tgtEl>
                                          <p:spTgt spid="28"/>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randombar(horizont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grpId="1" nodeType="clickEffect">
                                  <p:stCondLst>
                                    <p:cond delay="0"/>
                                  </p:stCondLst>
                                  <p:childTnLst>
                                    <p:animEffect transition="out" filter="barn(inVertical)">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6" presetClass="exit" presetSubtype="21" fill="hold" nodeType="withEffect">
                                  <p:stCondLst>
                                    <p:cond delay="0"/>
                                  </p:stCondLst>
                                  <p:childTnLst>
                                    <p:animEffect transition="out" filter="barn(inVertical)">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6" presetClass="exit" presetSubtype="21" fill="hold" grpId="1" nodeType="withEffect">
                                  <p:stCondLst>
                                    <p:cond delay="0"/>
                                  </p:stCondLst>
                                  <p:childTnLst>
                                    <p:animEffect transition="out" filter="barn(inVertical)">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27" grpId="1"/>
      <p:bldP spid="29" grpId="0"/>
      <p:bldP spid="29" grpId="1"/>
      <p:bldP spid="38" grpId="0"/>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144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p:cNvGrpSpPr/>
          <p:nvPr/>
        </p:nvGrpSpPr>
        <p:grpSpPr>
          <a:xfrm>
            <a:off x="7020496" y="-657660"/>
            <a:ext cx="4673267" cy="1451997"/>
            <a:chOff x="6180795" y="-716031"/>
            <a:chExt cx="4673267" cy="1451997"/>
          </a:xfrm>
        </p:grpSpPr>
        <p:sp>
          <p:nvSpPr>
            <p:cNvPr id="32" name="title"/>
            <p:cNvSpPr txBox="1"/>
            <p:nvPr/>
          </p:nvSpPr>
          <p:spPr>
            <a:xfrm>
              <a:off x="6180795" y="28080"/>
              <a:ext cx="4673267" cy="707886"/>
            </a:xfrm>
            <a:prstGeom prst="rect">
              <a:avLst/>
            </a:prstGeom>
            <a:noFill/>
          </p:spPr>
          <p:txBody>
            <a:bodyPr wrap="none" rtlCol="0">
              <a:spAutoFit/>
            </a:bodyPr>
            <a:lstStyle/>
            <a:p>
              <a:r>
                <a:rPr lang="en-US" sz="4000" dirty="0" err="1">
                  <a:solidFill>
                    <a:schemeClr val="bg1"/>
                  </a:solidFill>
                  <a:latin typeface="Roboto" panose="02000000000000000000"/>
                </a:rPr>
                <a:t>Trực</a:t>
              </a:r>
              <a:r>
                <a:rPr lang="en-US" sz="4000" dirty="0">
                  <a:solidFill>
                    <a:schemeClr val="bg1"/>
                  </a:solidFill>
                  <a:latin typeface="Roboto" panose="02000000000000000000"/>
                </a:rPr>
                <a:t> </a:t>
              </a:r>
              <a:r>
                <a:rPr lang="en-US" sz="4000" dirty="0" err="1">
                  <a:solidFill>
                    <a:schemeClr val="bg1"/>
                  </a:solidFill>
                  <a:latin typeface="Roboto" panose="02000000000000000000"/>
                </a:rPr>
                <a:t>quan</a:t>
              </a:r>
              <a:r>
                <a:rPr lang="en-US" sz="4000" dirty="0">
                  <a:solidFill>
                    <a:schemeClr val="bg1"/>
                  </a:solidFill>
                  <a:latin typeface="Roboto" panose="02000000000000000000"/>
                </a:rPr>
                <a:t> </a:t>
              </a:r>
              <a:r>
                <a:rPr lang="en-US" sz="4000" dirty="0" err="1">
                  <a:solidFill>
                    <a:schemeClr val="bg1"/>
                  </a:solidFill>
                  <a:latin typeface="Roboto" panose="02000000000000000000"/>
                </a:rPr>
                <a:t>dữ</a:t>
              </a:r>
              <a:r>
                <a:rPr lang="en-US" sz="4000" dirty="0">
                  <a:solidFill>
                    <a:schemeClr val="bg1"/>
                  </a:solidFill>
                  <a:latin typeface="Roboto" panose="02000000000000000000"/>
                </a:rPr>
                <a:t> </a:t>
              </a:r>
              <a:r>
                <a:rPr lang="en-US" sz="4000" dirty="0" err="1">
                  <a:solidFill>
                    <a:schemeClr val="bg1"/>
                  </a:solidFill>
                  <a:latin typeface="Roboto" panose="02000000000000000000"/>
                </a:rPr>
                <a:t>liệu</a:t>
              </a:r>
              <a:r>
                <a:rPr lang="en-US" sz="4000" dirty="0">
                  <a:solidFill>
                    <a:schemeClr val="bg1"/>
                  </a:solidFill>
                  <a:latin typeface="Roboto" panose="02000000000000000000"/>
                </a:rPr>
                <a:t> ?</a:t>
              </a:r>
            </a:p>
          </p:txBody>
        </p:sp>
        <p:sp>
          <p:nvSpPr>
            <p:cNvPr id="33" name="title"/>
            <p:cNvSpPr txBox="1"/>
            <p:nvPr/>
          </p:nvSpPr>
          <p:spPr>
            <a:xfrm>
              <a:off x="6180795" y="-716031"/>
              <a:ext cx="2180405" cy="707886"/>
            </a:xfrm>
            <a:prstGeom prst="rect">
              <a:avLst/>
            </a:prstGeom>
            <a:noFill/>
          </p:spPr>
          <p:txBody>
            <a:bodyPr wrap="none" rtlCol="0">
              <a:spAutoFit/>
            </a:bodyPr>
            <a:lstStyle/>
            <a:p>
              <a:r>
                <a:rPr lang="en-US" sz="4000" dirty="0" err="1">
                  <a:solidFill>
                    <a:schemeClr val="bg1"/>
                  </a:solidFill>
                  <a:latin typeface="Roboto" panose="02000000000000000000"/>
                </a:rPr>
                <a:t>Bối</a:t>
              </a:r>
              <a:r>
                <a:rPr lang="en-US" sz="4000" dirty="0">
                  <a:solidFill>
                    <a:schemeClr val="bg1"/>
                  </a:solidFill>
                  <a:latin typeface="Roboto" panose="02000000000000000000"/>
                </a:rPr>
                <a:t> </a:t>
              </a:r>
              <a:r>
                <a:rPr lang="en-US" sz="4000" dirty="0" err="1">
                  <a:solidFill>
                    <a:schemeClr val="bg1"/>
                  </a:solidFill>
                  <a:latin typeface="Roboto" panose="02000000000000000000"/>
                </a:rPr>
                <a:t>cảnh</a:t>
              </a:r>
              <a:endParaRPr lang="en-US" sz="4000" dirty="0">
                <a:solidFill>
                  <a:schemeClr val="bg1"/>
                </a:solidFill>
                <a:latin typeface="Roboto" panose="02000000000000000000"/>
              </a:endParaRPr>
            </a:p>
          </p:txBody>
        </p:sp>
      </p:grpSp>
      <p:sp>
        <p:nvSpPr>
          <p:cNvPr id="2" name="Title 1"/>
          <p:cNvSpPr>
            <a:spLocks noGrp="1"/>
          </p:cNvSpPr>
          <p:nvPr>
            <p:ph type="title"/>
          </p:nvPr>
        </p:nvSpPr>
        <p:spPr>
          <a:xfrm>
            <a:off x="838200" y="0"/>
            <a:ext cx="10515600" cy="908242"/>
          </a:xfrm>
        </p:spPr>
        <p:txBody>
          <a:body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bg1"/>
              </a:solidFill>
              <a:latin typeface="Roboto" panose="02000000000000000000" pitchFamily="2" charset="0"/>
              <a:ea typeface="Roboto" panose="02000000000000000000" pitchFamily="2" charset="0"/>
            </a:endParaRPr>
          </a:p>
        </p:txBody>
      </p:sp>
      <p:pic>
        <p:nvPicPr>
          <p:cNvPr id="11" name="Picture 10"/>
          <p:cNvPicPr>
            <a:picLocks noChangeAspect="1"/>
          </p:cNvPicPr>
          <p:nvPr/>
        </p:nvPicPr>
        <p:blipFill>
          <a:blip r:embed="rId3"/>
          <a:stretch>
            <a:fillRect/>
          </a:stretch>
        </p:blipFill>
        <p:spPr>
          <a:xfrm>
            <a:off x="3638550" y="2392050"/>
            <a:ext cx="4914900" cy="1942857"/>
          </a:xfrm>
          <a:prstGeom prst="rect">
            <a:avLst/>
          </a:prstGeom>
        </p:spPr>
      </p:pic>
      <p:sp>
        <p:nvSpPr>
          <p:cNvPr id="7" name="TextBox 6"/>
          <p:cNvSpPr txBox="1"/>
          <p:nvPr/>
        </p:nvSpPr>
        <p:spPr>
          <a:xfrm>
            <a:off x="4705350" y="6395481"/>
            <a:ext cx="7486650" cy="369332"/>
          </a:xfrm>
          <a:prstGeom prst="rect">
            <a:avLst/>
          </a:prstGeom>
          <a:noFill/>
        </p:spPr>
        <p:txBody>
          <a:bodyPr wrap="square" rtlCol="0">
            <a:spAutoFit/>
          </a:bodyPr>
          <a:lstStyle/>
          <a:p>
            <a:r>
              <a:rPr lang="en-US" i="1" dirty="0">
                <a:solidFill>
                  <a:schemeClr val="bg2">
                    <a:lumMod val="50000"/>
                  </a:schemeClr>
                </a:solidFill>
                <a:latin typeface="Roboto" panose="02000000000000000000"/>
              </a:rPr>
              <a:t>(Theo Subiz.com – </a:t>
            </a:r>
            <a:r>
              <a:rPr lang="en-US" i="1" dirty="0" err="1">
                <a:solidFill>
                  <a:schemeClr val="bg2">
                    <a:lumMod val="50000"/>
                  </a:schemeClr>
                </a:solidFill>
                <a:latin typeface="Roboto" panose="02000000000000000000"/>
              </a:rPr>
              <a:t>Sử</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dụng</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hình</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ảnh</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trực</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quan</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cho</a:t>
            </a:r>
            <a:r>
              <a:rPr lang="en-US" i="1" dirty="0">
                <a:solidFill>
                  <a:schemeClr val="bg2">
                    <a:lumMod val="50000"/>
                  </a:schemeClr>
                </a:solidFill>
                <a:latin typeface="Roboto" panose="02000000000000000000"/>
              </a:rPr>
              <a:t> Content Marketing)</a:t>
            </a:r>
          </a:p>
        </p:txBody>
      </p:sp>
      <p:graphicFrame>
        <p:nvGraphicFramePr>
          <p:cNvPr id="6" name="Chart 5"/>
          <p:cNvGraphicFramePr/>
          <p:nvPr>
            <p:extLst>
              <p:ext uri="{D42A27DB-BD31-4B8C-83A1-F6EECF244321}">
                <p14:modId xmlns:p14="http://schemas.microsoft.com/office/powerpoint/2010/main" val="4000331419"/>
              </p:ext>
            </p:extLst>
          </p:nvPr>
        </p:nvGraphicFramePr>
        <p:xfrm>
          <a:off x="2667000" y="1436441"/>
          <a:ext cx="6858000" cy="4936259"/>
        </p:xfrm>
        <a:graphic>
          <a:graphicData uri="http://schemas.openxmlformats.org/drawingml/2006/chart">
            <c:chart xmlns:c="http://schemas.openxmlformats.org/drawingml/2006/chart" xmlns:r="http://schemas.openxmlformats.org/officeDocument/2006/relationships" r:id="rId4"/>
          </a:graphicData>
        </a:graphic>
      </p:graphicFrame>
      <p:sp>
        <p:nvSpPr>
          <p:cNvPr id="35" name="Isosceles Triangle 34"/>
          <p:cNvSpPr/>
          <p:nvPr/>
        </p:nvSpPr>
        <p:spPr>
          <a:xfrm rot="5400000">
            <a:off x="6565702" y="263628"/>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6530" y="6099646"/>
            <a:ext cx="591670" cy="591670"/>
          </a:xfrm>
          <a:prstGeom prst="ellipse">
            <a:avLst/>
          </a:prstGeom>
          <a:solidFill>
            <a:srgbClr val="F4433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ction Button: Sound 11">
            <a:hlinkClick r:id="rId5" action="ppaction://hlinkfile" highlightClick="1"/>
          </p:cNvPr>
          <p:cNvSpPr/>
          <p:nvPr/>
        </p:nvSpPr>
        <p:spPr>
          <a:xfrm>
            <a:off x="347382" y="6165253"/>
            <a:ext cx="389965" cy="414894"/>
          </a:xfrm>
          <a:prstGeom prst="actionButtonSound">
            <a:avLst/>
          </a:prstGeom>
          <a:solidFill>
            <a:srgbClr val="F44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3851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13 0.00186 L 0.00039 0.10579 " pathEditMode="fixed" rAng="0" ptsTypes="AA">
                                      <p:cBhvr>
                                        <p:cTn id="6" dur="1000" fill="hold"/>
                                        <p:tgtEl>
                                          <p:spTgt spid="31"/>
                                        </p:tgtEl>
                                        <p:attrNameLst>
                                          <p:attrName>ppt_x</p:attrName>
                                          <p:attrName>ppt_y</p:attrName>
                                        </p:attrNameLst>
                                      </p:cBhvr>
                                      <p:rCtr x="-52" y="5185"/>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6" grpId="0">
        <p:bldAsOne/>
      </p:bldGraphic>
      <p:bldGraphic spid="6" grpId="1">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213371" y="1432069"/>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49943" y="1650828"/>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 name="TextBox 4"/>
          <p:cNvSpPr txBox="1"/>
          <p:nvPr/>
        </p:nvSpPr>
        <p:spPr>
          <a:xfrm>
            <a:off x="703943" y="1546995"/>
            <a:ext cx="10452100" cy="830997"/>
          </a:xfrm>
          <a:prstGeom prst="rect">
            <a:avLst/>
          </a:prstGeom>
          <a:noFill/>
        </p:spPr>
        <p:txBody>
          <a:bodyPr wrap="square" rtlCol="0">
            <a:spAutoFit/>
          </a:bodyPr>
          <a:lstStyle/>
          <a:p>
            <a:r>
              <a:rPr lang="en-GB" sz="2400" dirty="0" err="1">
                <a:latin typeface="Roboto" panose="02000000000000000000" pitchFamily="2" charset="0"/>
                <a:ea typeface="Roboto" panose="02000000000000000000" pitchFamily="2" charset="0"/>
              </a:rPr>
              <a:t>Rút</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ngắn</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th</a:t>
            </a:r>
            <a:r>
              <a:rPr lang="en-US" sz="2400" dirty="0" err="1">
                <a:latin typeface="Roboto" panose="02000000000000000000" pitchFamily="2" charset="0"/>
                <a:ea typeface="Roboto" panose="02000000000000000000" pitchFamily="2" charset="0"/>
              </a:rPr>
              <a:t>ời</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gian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hiện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ứng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dụng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trực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quan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trên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nền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tảng</a:t>
            </a:r>
            <a:r>
              <a:rPr lang="en-US" sz="2400" dirty="0">
                <a:latin typeface="Roboto" panose="02000000000000000000" pitchFamily="2" charset="0"/>
                <a:ea typeface="Roboto" panose="02000000000000000000" pitchFamily="2" charset="0"/>
              </a:rPr>
              <a:t> Web</a:t>
            </a:r>
            <a:endParaRPr lang="en-GB" sz="2400" dirty="0">
              <a:latin typeface="Roboto" panose="02000000000000000000" pitchFamily="2" charset="0"/>
              <a:ea typeface="Roboto" panose="02000000000000000000" pitchFamily="2" charset="0"/>
            </a:endParaRPr>
          </a:p>
        </p:txBody>
      </p:sp>
      <p:sp>
        <p:nvSpPr>
          <p:cNvPr id="6" name="Rounded Rectangle 5"/>
          <p:cNvSpPr/>
          <p:nvPr/>
        </p:nvSpPr>
        <p:spPr>
          <a:xfrm>
            <a:off x="449943" y="1650828"/>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449943" y="2517431"/>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53" name="Rounded Rectangle 52"/>
          <p:cNvSpPr/>
          <p:nvPr/>
        </p:nvSpPr>
        <p:spPr>
          <a:xfrm>
            <a:off x="449943" y="2517431"/>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p:cNvSpPr txBox="1"/>
          <p:nvPr/>
        </p:nvSpPr>
        <p:spPr>
          <a:xfrm>
            <a:off x="703943" y="2413598"/>
            <a:ext cx="10452100" cy="461665"/>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Đóng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góp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vào</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cộng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đồng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mã</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nguồn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mở</a:t>
            </a:r>
            <a:endParaRPr lang="en-GB" sz="2400" dirty="0">
              <a:latin typeface="Roboto" panose="02000000000000000000" pitchFamily="2" charset="0"/>
              <a:ea typeface="Roboto" panose="02000000000000000000" pitchFamily="2" charset="0"/>
            </a:endParaRPr>
          </a:p>
        </p:txBody>
      </p:sp>
      <p:sp>
        <p:nvSpPr>
          <p:cNvPr id="4" name="Rectangle 3"/>
          <p:cNvSpPr/>
          <p:nvPr/>
        </p:nvSpPr>
        <p:spPr>
          <a:xfrm>
            <a:off x="0" y="0"/>
            <a:ext cx="12192000" cy="9144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838200" y="0"/>
            <a:ext cx="10515600" cy="908242"/>
          </a:xfrm>
        </p:spPr>
        <p:txBody>
          <a:bodyPr/>
          <a:lstStyle/>
          <a:p>
            <a:r>
              <a:rPr lang="en-GB" dirty="0" err="1">
                <a:solidFill>
                  <a:schemeClr val="bg1"/>
                </a:solidFill>
                <a:latin typeface="Roboto" panose="02000000000000000000" pitchFamily="2" charset="0"/>
                <a:ea typeface="Roboto" panose="02000000000000000000" pitchFamily="2" charset="0"/>
              </a:rPr>
              <a:t>Động</a:t>
            </a:r>
            <a:r>
              <a:rPr lang="en-GB" dirty="0">
                <a:solidFill>
                  <a:schemeClr val="bg1"/>
                </a:solidFill>
                <a:latin typeface="Roboto" panose="02000000000000000000" pitchFamily="2" charset="0"/>
                <a:ea typeface="Roboto" panose="02000000000000000000" pitchFamily="2" charset="0"/>
              </a:rPr>
              <a:t> c</a:t>
            </a:r>
            <a:r>
              <a:rPr lang="vi-VN" dirty="0">
                <a:solidFill>
                  <a:schemeClr val="bg1"/>
                </a:solidFill>
                <a:latin typeface="Roboto" panose="02000000000000000000" pitchFamily="2" charset="0"/>
                <a:ea typeface="Roboto" panose="02000000000000000000" pitchFamily="2" charset="0"/>
              </a:rPr>
              <a:t>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nghiên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cứu</a:t>
            </a:r>
            <a:endParaRPr lang="en-GB" dirty="0">
              <a:solidFill>
                <a:schemeClr val="tx1">
                  <a:lumMod val="85000"/>
                  <a:lumOff val="15000"/>
                </a:schemeClr>
              </a:solidFill>
              <a:latin typeface="Roboto" panose="02000000000000000000" pitchFamily="2" charset="0"/>
              <a:ea typeface="Roboto" panose="02000000000000000000" pitchFamily="2" charset="0"/>
            </a:endParaRPr>
          </a:p>
        </p:txBody>
      </p:sp>
      <p:grpSp>
        <p:nvGrpSpPr>
          <p:cNvPr id="25" name="Group 24"/>
          <p:cNvGrpSpPr/>
          <p:nvPr/>
        </p:nvGrpSpPr>
        <p:grpSpPr>
          <a:xfrm>
            <a:off x="7020496" y="-730230"/>
            <a:ext cx="3522118" cy="1524567"/>
            <a:chOff x="6180795" y="-788601"/>
            <a:chExt cx="3522118" cy="1524567"/>
          </a:xfrm>
        </p:grpSpPr>
        <p:sp>
          <p:nvSpPr>
            <p:cNvPr id="26" name="title"/>
            <p:cNvSpPr txBox="1"/>
            <p:nvPr/>
          </p:nvSpPr>
          <p:spPr>
            <a:xfrm>
              <a:off x="6180795" y="28080"/>
              <a:ext cx="2180405" cy="707886"/>
            </a:xfrm>
            <a:prstGeom prst="rect">
              <a:avLst/>
            </a:prstGeom>
            <a:noFill/>
          </p:spPr>
          <p:txBody>
            <a:bodyPr wrap="none" rtlCol="0">
              <a:spAutoFit/>
            </a:bodyPr>
            <a:lstStyle/>
            <a:p>
              <a:r>
                <a:rPr lang="en-US" sz="4000" dirty="0" err="1">
                  <a:solidFill>
                    <a:schemeClr val="bg1"/>
                  </a:solidFill>
                  <a:latin typeface="Roboto" panose="02000000000000000000"/>
                </a:rPr>
                <a:t>Bối</a:t>
              </a:r>
              <a:r>
                <a:rPr lang="en-US" sz="4000" dirty="0">
                  <a:solidFill>
                    <a:schemeClr val="bg1"/>
                  </a:solidFill>
                  <a:latin typeface="Roboto" panose="02000000000000000000"/>
                </a:rPr>
                <a:t> </a:t>
              </a:r>
              <a:r>
                <a:rPr lang="en-US" sz="4000" dirty="0" err="1">
                  <a:solidFill>
                    <a:schemeClr val="bg1"/>
                  </a:solidFill>
                  <a:latin typeface="Roboto" panose="02000000000000000000"/>
                </a:rPr>
                <a:t>cảnh</a:t>
              </a:r>
              <a:endParaRPr lang="en-US" sz="4000" dirty="0">
                <a:solidFill>
                  <a:schemeClr val="bg1"/>
                </a:solidFill>
                <a:latin typeface="Roboto" panose="02000000000000000000"/>
              </a:endParaRPr>
            </a:p>
          </p:txBody>
        </p:sp>
        <p:sp>
          <p:nvSpPr>
            <p:cNvPr id="27" name="title"/>
            <p:cNvSpPr txBox="1"/>
            <p:nvPr/>
          </p:nvSpPr>
          <p:spPr>
            <a:xfrm>
              <a:off x="6180795" y="-788601"/>
              <a:ext cx="3522118" cy="707886"/>
            </a:xfrm>
            <a:prstGeom prst="rect">
              <a:avLst/>
            </a:prstGeom>
            <a:noFill/>
          </p:spPr>
          <p:txBody>
            <a:bodyPr wrap="none" rtlCol="0">
              <a:spAutoFit/>
            </a:bodyPr>
            <a:lstStyle/>
            <a:p>
              <a:r>
                <a:rPr lang="en-US" sz="4000" dirty="0" err="1">
                  <a:solidFill>
                    <a:schemeClr val="bg1"/>
                  </a:solidFill>
                  <a:latin typeface="Roboto" panose="02000000000000000000"/>
                </a:rPr>
                <a:t>Mục</a:t>
              </a:r>
              <a:r>
                <a:rPr lang="en-US" sz="4000" dirty="0">
                  <a:solidFill>
                    <a:schemeClr val="bg1"/>
                  </a:solidFill>
                  <a:latin typeface="Roboto" panose="02000000000000000000"/>
                </a:rPr>
                <a:t> </a:t>
              </a:r>
              <a:r>
                <a:rPr lang="en-US" sz="4000" dirty="0" err="1">
                  <a:solidFill>
                    <a:schemeClr val="bg1"/>
                  </a:solidFill>
                  <a:latin typeface="Roboto" panose="02000000000000000000"/>
                </a:rPr>
                <a:t>tiêu</a:t>
              </a:r>
              <a:r>
                <a:rPr lang="en-US" sz="4000" dirty="0">
                  <a:solidFill>
                    <a:schemeClr val="bg1"/>
                  </a:solidFill>
                  <a:latin typeface="Roboto" panose="02000000000000000000"/>
                </a:rPr>
                <a:t> </a:t>
              </a:r>
              <a:r>
                <a:rPr lang="en-US" sz="4000" dirty="0" err="1">
                  <a:solidFill>
                    <a:schemeClr val="bg1"/>
                  </a:solidFill>
                  <a:latin typeface="Roboto" panose="02000000000000000000"/>
                </a:rPr>
                <a:t>đề</a:t>
              </a:r>
              <a:r>
                <a:rPr lang="en-US" sz="4000" dirty="0">
                  <a:solidFill>
                    <a:schemeClr val="bg1"/>
                  </a:solidFill>
                  <a:latin typeface="Roboto" panose="02000000000000000000"/>
                </a:rPr>
                <a:t> </a:t>
              </a:r>
              <a:r>
                <a:rPr lang="en-US" sz="4000" dirty="0" err="1">
                  <a:solidFill>
                    <a:schemeClr val="bg1"/>
                  </a:solidFill>
                  <a:latin typeface="Roboto" panose="02000000000000000000"/>
                </a:rPr>
                <a:t>tài</a:t>
              </a:r>
              <a:endParaRPr lang="en-US" sz="4000" dirty="0">
                <a:solidFill>
                  <a:schemeClr val="bg1"/>
                </a:solidFill>
                <a:latin typeface="Roboto" panose="02000000000000000000"/>
              </a:endParaRPr>
            </a:p>
          </p:txBody>
        </p:sp>
      </p:grpSp>
      <p:sp>
        <p:nvSpPr>
          <p:cNvPr id="28" name="Isosceles Triangle 27"/>
          <p:cNvSpPr/>
          <p:nvPr/>
        </p:nvSpPr>
        <p:spPr>
          <a:xfrm rot="5400000">
            <a:off x="6565702" y="263628"/>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13371" y="2273373"/>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187545" y="6117550"/>
            <a:ext cx="1025745" cy="1025745"/>
          </a:xfrm>
          <a:prstGeom prst="ellipse">
            <a:avLst/>
          </a:prstGeom>
          <a:solidFill>
            <a:srgbClr val="3F5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54987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117 0.01042 L -2.29167E-6 0.12384 " pathEditMode="fixed" rAng="0" ptsTypes="AA">
                                      <p:cBhvr>
                                        <p:cTn id="6" dur="1000" fill="hold"/>
                                        <p:tgtEl>
                                          <p:spTgt spid="25"/>
                                        </p:tgtEl>
                                        <p:attrNameLst>
                                          <p:attrName>ppt_x</p:attrName>
                                          <p:attrName>ppt_y</p:attrName>
                                        </p:attrNameLst>
                                      </p:cBhvr>
                                      <p:rCtr x="52" y="5671"/>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ppt_x"/>
                                          </p:val>
                                        </p:tav>
                                        <p:tav tm="100000">
                                          <p:val>
                                            <p:strVal val="#ppt_x"/>
                                          </p:val>
                                        </p:tav>
                                      </p:tavLst>
                                    </p:anim>
                                    <p:anim calcmode="lin" valueType="num">
                                      <p:cBhvr additive="base">
                                        <p:cTn id="24"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3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out)">
                                      <p:cBhvr>
                                        <p:cTn id="29" dur="500"/>
                                        <p:tgtEl>
                                          <p:spTgt spid="11"/>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300" fill="hold"/>
                                        <p:tgtEl>
                                          <p:spTgt spid="13"/>
                                        </p:tgtEl>
                                        <p:attrNameLst>
                                          <p:attrName>ppt_w</p:attrName>
                                        </p:attrNameLst>
                                      </p:cBhvr>
                                      <p:tavLst>
                                        <p:tav tm="0">
                                          <p:val>
                                            <p:fltVal val="0"/>
                                          </p:val>
                                        </p:tav>
                                        <p:tav tm="100000">
                                          <p:val>
                                            <p:strVal val="#ppt_w"/>
                                          </p:val>
                                        </p:tav>
                                      </p:tavLst>
                                    </p:anim>
                                    <p:anim calcmode="lin" valueType="num">
                                      <p:cBhvr>
                                        <p:cTn id="33" dur="300" fill="hold"/>
                                        <p:tgtEl>
                                          <p:spTgt spid="13"/>
                                        </p:tgtEl>
                                        <p:attrNameLst>
                                          <p:attrName>ppt_h</p:attrName>
                                        </p:attrNameLst>
                                      </p:cBhvr>
                                      <p:tavLst>
                                        <p:tav tm="0">
                                          <p:val>
                                            <p:fltVal val="0"/>
                                          </p:val>
                                        </p:tav>
                                        <p:tav tm="100000">
                                          <p:val>
                                            <p:strVal val="#ppt_h"/>
                                          </p:val>
                                        </p:tav>
                                      </p:tavLst>
                                    </p:anim>
                                    <p:anim calcmode="lin" valueType="num">
                                      <p:cBhvr>
                                        <p:cTn id="34" dur="300" fill="hold"/>
                                        <p:tgtEl>
                                          <p:spTgt spid="13"/>
                                        </p:tgtEl>
                                        <p:attrNameLst>
                                          <p:attrName>style.rotation</p:attrName>
                                        </p:attrNameLst>
                                      </p:cBhvr>
                                      <p:tavLst>
                                        <p:tav tm="0">
                                          <p:val>
                                            <p:fltVal val="90"/>
                                          </p:val>
                                        </p:tav>
                                        <p:tav tm="100000">
                                          <p:val>
                                            <p:fltVal val="0"/>
                                          </p:val>
                                        </p:tav>
                                      </p:tavLst>
                                    </p:anim>
                                    <p:animEffect transition="in" filter="fade">
                                      <p:cBhvr>
                                        <p:cTn id="35" dur="3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32"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circle(out)">
                                      <p:cBhvr>
                                        <p:cTn id="40" dur="500"/>
                                        <p:tgtEl>
                                          <p:spTgt spid="52"/>
                                        </p:tgtEl>
                                      </p:cBhvr>
                                    </p:animEffect>
                                  </p:childTnLst>
                                </p:cTn>
                              </p:par>
                              <p:par>
                                <p:cTn id="41" presetID="31" presetClass="exit" presetSubtype="0" fill="hold" grpId="1" nodeType="withEffect">
                                  <p:stCondLst>
                                    <p:cond delay="0"/>
                                  </p:stCondLst>
                                  <p:childTnLst>
                                    <p:anim calcmode="lin" valueType="num">
                                      <p:cBhvr>
                                        <p:cTn id="42" dur="300"/>
                                        <p:tgtEl>
                                          <p:spTgt spid="13"/>
                                        </p:tgtEl>
                                        <p:attrNameLst>
                                          <p:attrName>ppt_w</p:attrName>
                                        </p:attrNameLst>
                                      </p:cBhvr>
                                      <p:tavLst>
                                        <p:tav tm="0">
                                          <p:val>
                                            <p:strVal val="ppt_w"/>
                                          </p:val>
                                        </p:tav>
                                        <p:tav tm="100000">
                                          <p:val>
                                            <p:fltVal val="0"/>
                                          </p:val>
                                        </p:tav>
                                      </p:tavLst>
                                    </p:anim>
                                    <p:anim calcmode="lin" valueType="num">
                                      <p:cBhvr>
                                        <p:cTn id="43" dur="300"/>
                                        <p:tgtEl>
                                          <p:spTgt spid="13"/>
                                        </p:tgtEl>
                                        <p:attrNameLst>
                                          <p:attrName>ppt_h</p:attrName>
                                        </p:attrNameLst>
                                      </p:cBhvr>
                                      <p:tavLst>
                                        <p:tav tm="0">
                                          <p:val>
                                            <p:strVal val="ppt_h"/>
                                          </p:val>
                                        </p:tav>
                                        <p:tav tm="100000">
                                          <p:val>
                                            <p:fltVal val="0"/>
                                          </p:val>
                                        </p:tav>
                                      </p:tavLst>
                                    </p:anim>
                                    <p:anim calcmode="lin" valueType="num">
                                      <p:cBhvr>
                                        <p:cTn id="44" dur="300"/>
                                        <p:tgtEl>
                                          <p:spTgt spid="13"/>
                                        </p:tgtEl>
                                        <p:attrNameLst>
                                          <p:attrName>style.rotation</p:attrName>
                                        </p:attrNameLst>
                                      </p:cBhvr>
                                      <p:tavLst>
                                        <p:tav tm="0">
                                          <p:val>
                                            <p:fltVal val="0"/>
                                          </p:val>
                                        </p:tav>
                                        <p:tav tm="100000">
                                          <p:val>
                                            <p:fltVal val="90"/>
                                          </p:val>
                                        </p:tav>
                                      </p:tavLst>
                                    </p:anim>
                                    <p:animEffect transition="out" filter="fade">
                                      <p:cBhvr>
                                        <p:cTn id="45" dur="300"/>
                                        <p:tgtEl>
                                          <p:spTgt spid="13"/>
                                        </p:tgtEl>
                                      </p:cBhvr>
                                    </p:animEffect>
                                    <p:set>
                                      <p:cBhvr>
                                        <p:cTn id="46" dur="1" fill="hold">
                                          <p:stCondLst>
                                            <p:cond delay="299"/>
                                          </p:stCondLst>
                                        </p:cTn>
                                        <p:tgtEl>
                                          <p:spTgt spid="13"/>
                                        </p:tgtEl>
                                        <p:attrNameLst>
                                          <p:attrName>style.visibility</p:attrName>
                                        </p:attrNameLst>
                                      </p:cBhvr>
                                      <p:to>
                                        <p:strVal val="hidden"/>
                                      </p:to>
                                    </p:set>
                                  </p:childTnLst>
                                </p:cTn>
                              </p:par>
                              <p:par>
                                <p:cTn id="47" presetID="3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p:cTn id="49" dur="300" fill="hold"/>
                                        <p:tgtEl>
                                          <p:spTgt spid="64"/>
                                        </p:tgtEl>
                                        <p:attrNameLst>
                                          <p:attrName>ppt_w</p:attrName>
                                        </p:attrNameLst>
                                      </p:cBhvr>
                                      <p:tavLst>
                                        <p:tav tm="0">
                                          <p:val>
                                            <p:fltVal val="0"/>
                                          </p:val>
                                        </p:tav>
                                        <p:tav tm="100000">
                                          <p:val>
                                            <p:strVal val="#ppt_w"/>
                                          </p:val>
                                        </p:tav>
                                      </p:tavLst>
                                    </p:anim>
                                    <p:anim calcmode="lin" valueType="num">
                                      <p:cBhvr>
                                        <p:cTn id="50" dur="300" fill="hold"/>
                                        <p:tgtEl>
                                          <p:spTgt spid="64"/>
                                        </p:tgtEl>
                                        <p:attrNameLst>
                                          <p:attrName>ppt_h</p:attrName>
                                        </p:attrNameLst>
                                      </p:cBhvr>
                                      <p:tavLst>
                                        <p:tav tm="0">
                                          <p:val>
                                            <p:fltVal val="0"/>
                                          </p:val>
                                        </p:tav>
                                        <p:tav tm="100000">
                                          <p:val>
                                            <p:strVal val="#ppt_h"/>
                                          </p:val>
                                        </p:tav>
                                      </p:tavLst>
                                    </p:anim>
                                    <p:anim calcmode="lin" valueType="num">
                                      <p:cBhvr>
                                        <p:cTn id="51" dur="300" fill="hold"/>
                                        <p:tgtEl>
                                          <p:spTgt spid="64"/>
                                        </p:tgtEl>
                                        <p:attrNameLst>
                                          <p:attrName>style.rotation</p:attrName>
                                        </p:attrNameLst>
                                      </p:cBhvr>
                                      <p:tavLst>
                                        <p:tav tm="0">
                                          <p:val>
                                            <p:fltVal val="90"/>
                                          </p:val>
                                        </p:tav>
                                        <p:tav tm="100000">
                                          <p:val>
                                            <p:fltVal val="0"/>
                                          </p:val>
                                        </p:tav>
                                      </p:tavLst>
                                    </p:anim>
                                    <p:animEffect transition="in" filter="fade">
                                      <p:cBhvr>
                                        <p:cTn id="52" dur="300"/>
                                        <p:tgtEl>
                                          <p:spTgt spid="64"/>
                                        </p:tgtEl>
                                      </p:cBhvr>
                                    </p:animEffect>
                                  </p:childTnLst>
                                </p:cTn>
                              </p:par>
                              <p:par>
                                <p:cTn id="53" presetID="31" presetClass="exit" presetSubtype="0" fill="hold" grpId="1" nodeType="withEffect">
                                  <p:stCondLst>
                                    <p:cond delay="0"/>
                                  </p:stCondLst>
                                  <p:childTnLst>
                                    <p:anim calcmode="lin" valueType="num">
                                      <p:cBhvr>
                                        <p:cTn id="54" dur="300"/>
                                        <p:tgtEl>
                                          <p:spTgt spid="64"/>
                                        </p:tgtEl>
                                        <p:attrNameLst>
                                          <p:attrName>ppt_w</p:attrName>
                                        </p:attrNameLst>
                                      </p:cBhvr>
                                      <p:tavLst>
                                        <p:tav tm="0">
                                          <p:val>
                                            <p:strVal val="ppt_w"/>
                                          </p:val>
                                        </p:tav>
                                        <p:tav tm="100000">
                                          <p:val>
                                            <p:fltVal val="0"/>
                                          </p:val>
                                        </p:tav>
                                      </p:tavLst>
                                    </p:anim>
                                    <p:anim calcmode="lin" valueType="num">
                                      <p:cBhvr>
                                        <p:cTn id="55" dur="300"/>
                                        <p:tgtEl>
                                          <p:spTgt spid="64"/>
                                        </p:tgtEl>
                                        <p:attrNameLst>
                                          <p:attrName>ppt_h</p:attrName>
                                        </p:attrNameLst>
                                      </p:cBhvr>
                                      <p:tavLst>
                                        <p:tav tm="0">
                                          <p:val>
                                            <p:strVal val="ppt_h"/>
                                          </p:val>
                                        </p:tav>
                                        <p:tav tm="100000">
                                          <p:val>
                                            <p:fltVal val="0"/>
                                          </p:val>
                                        </p:tav>
                                      </p:tavLst>
                                    </p:anim>
                                    <p:anim calcmode="lin" valueType="num">
                                      <p:cBhvr>
                                        <p:cTn id="56" dur="300"/>
                                        <p:tgtEl>
                                          <p:spTgt spid="64"/>
                                        </p:tgtEl>
                                        <p:attrNameLst>
                                          <p:attrName>style.rotation</p:attrName>
                                        </p:attrNameLst>
                                      </p:cBhvr>
                                      <p:tavLst>
                                        <p:tav tm="0">
                                          <p:val>
                                            <p:fltVal val="0"/>
                                          </p:val>
                                        </p:tav>
                                        <p:tav tm="100000">
                                          <p:val>
                                            <p:fltVal val="90"/>
                                          </p:val>
                                        </p:tav>
                                      </p:tavLst>
                                    </p:anim>
                                    <p:animEffect transition="out" filter="fade">
                                      <p:cBhvr>
                                        <p:cTn id="57" dur="300"/>
                                        <p:tgtEl>
                                          <p:spTgt spid="64"/>
                                        </p:tgtEl>
                                      </p:cBhvr>
                                    </p:animEffect>
                                    <p:set>
                                      <p:cBhvr>
                                        <p:cTn id="58" dur="1" fill="hold">
                                          <p:stCondLst>
                                            <p:cond delay="299"/>
                                          </p:stCondLst>
                                        </p:cTn>
                                        <p:tgtEl>
                                          <p:spTgt spid="6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ppt_w</p:attrName>
                                        </p:attrNameLst>
                                      </p:cBhvr>
                                      <p:tavLst>
                                        <p:tav tm="0">
                                          <p:val>
                                            <p:fltVal val="0"/>
                                          </p:val>
                                        </p:tav>
                                        <p:tav tm="100000">
                                          <p:val>
                                            <p:strVal val="#ppt_w"/>
                                          </p:val>
                                        </p:tav>
                                      </p:tavLst>
                                    </p:anim>
                                    <p:anim calcmode="lin" valueType="num">
                                      <p:cBhvr>
                                        <p:cTn id="64" dur="500" fill="hold"/>
                                        <p:tgtEl>
                                          <p:spTgt spid="14"/>
                                        </p:tgtEl>
                                        <p:attrNameLst>
                                          <p:attrName>ppt_h</p:attrName>
                                        </p:attrNameLst>
                                      </p:cBhvr>
                                      <p:tavLst>
                                        <p:tav tm="0">
                                          <p:val>
                                            <p:fltVal val="0"/>
                                          </p:val>
                                        </p:tav>
                                        <p:tav tm="100000">
                                          <p:val>
                                            <p:strVal val="#ppt_h"/>
                                          </p:val>
                                        </p:tav>
                                      </p:tavLst>
                                    </p:anim>
                                    <p:anim calcmode="lin" valueType="num">
                                      <p:cBhvr>
                                        <p:cTn id="65" dur="500" fill="hold"/>
                                        <p:tgtEl>
                                          <p:spTgt spid="14"/>
                                        </p:tgtEl>
                                        <p:attrNameLst>
                                          <p:attrName>style.rotation</p:attrName>
                                        </p:attrNameLst>
                                      </p:cBhvr>
                                      <p:tavLst>
                                        <p:tav tm="0">
                                          <p:val>
                                            <p:fltVal val="90"/>
                                          </p:val>
                                        </p:tav>
                                        <p:tav tm="100000">
                                          <p:val>
                                            <p:fltVal val="0"/>
                                          </p:val>
                                        </p:tav>
                                      </p:tavLst>
                                    </p:anim>
                                    <p:animEffect transition="in" filter="fade">
                                      <p:cBhvr>
                                        <p:cTn id="66" dur="500"/>
                                        <p:tgtEl>
                                          <p:spTgt spid="14"/>
                                        </p:tgtEl>
                                      </p:cBhvr>
                                    </p:animEffect>
                                  </p:childTnLst>
                                </p:cTn>
                              </p:par>
                              <p:par>
                                <p:cTn id="67" presetID="6" presetClass="emph" presetSubtype="0" fill="hold" grpId="1" nodeType="withEffect">
                                  <p:stCondLst>
                                    <p:cond delay="0"/>
                                  </p:stCondLst>
                                  <p:childTnLst>
                                    <p:animScale>
                                      <p:cBhvr>
                                        <p:cTn id="68" dur="500" fill="hold"/>
                                        <p:tgtEl>
                                          <p:spTgt spid="14"/>
                                        </p:tgtEl>
                                      </p:cBhvr>
                                      <p:by x="3000000" y="3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1" grpId="0" animBg="1"/>
      <p:bldP spid="5" grpId="0"/>
      <p:bldP spid="6" grpId="0" animBg="1"/>
      <p:bldP spid="52" grpId="0" animBg="1"/>
      <p:bldP spid="53" grpId="0" animBg="1"/>
      <p:bldP spid="60" grpId="0"/>
      <p:bldP spid="64" grpId="0" animBg="1"/>
      <p:bldP spid="64" grpId="1" animBg="1"/>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fontScale="90000"/>
          </a:bodyPr>
          <a:lstStyle/>
          <a:p>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br>
              <a:rPr lang="en-GB" dirty="0">
                <a:solidFill>
                  <a:schemeClr val="bg1"/>
                </a:solidFill>
                <a:latin typeface="Roboto" panose="02000000000000000000" pitchFamily="2" charset="0"/>
                <a:ea typeface="Roboto" panose="02000000000000000000" pitchFamily="2" charset="0"/>
              </a:rPr>
            </a:br>
            <a:r>
              <a:rPr lang="en-GB"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8</a:t>
            </a:fld>
            <a:endParaRPr lang="en-US"/>
          </a:p>
        </p:txBody>
      </p:sp>
    </p:spTree>
    <p:extLst>
      <p:ext uri="{BB962C8B-B14F-4D97-AF65-F5344CB8AC3E}">
        <p14:creationId xmlns:p14="http://schemas.microsoft.com/office/powerpoint/2010/main" val="3967194418"/>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8992"/>
          </a:xfrm>
        </p:spPr>
        <p:txBody>
          <a:bodyPr>
            <a:normAutofit/>
          </a:bodyPr>
          <a:lstStyle/>
          <a:p>
            <a:r>
              <a:rPr lang="en-GB" dirty="0" err="1">
                <a:solidFill>
                  <a:schemeClr val="bg1"/>
                </a:solidFill>
                <a:latin typeface="Roboto" panose="02000000000000000000" pitchFamily="2" charset="0"/>
                <a:ea typeface="Roboto" panose="02000000000000000000" pitchFamily="2" charset="0"/>
              </a:rPr>
              <a:t>Bài</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toán</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đặt</a:t>
            </a:r>
            <a:r>
              <a:rPr lang="en-GB" dirty="0">
                <a:solidFill>
                  <a:schemeClr val="bg1"/>
                </a:solidFill>
                <a:latin typeface="Roboto" panose="02000000000000000000" pitchFamily="2" charset="0"/>
                <a:ea typeface="Roboto" panose="02000000000000000000" pitchFamily="2" charset="0"/>
              </a:rPr>
              <a:t> </a:t>
            </a:r>
            <a:r>
              <a:rPr lang="en-GB" dirty="0" err="1">
                <a:solidFill>
                  <a:schemeClr val="bg1"/>
                </a:solidFill>
                <a:latin typeface="Roboto" panose="02000000000000000000" pitchFamily="2" charset="0"/>
                <a:ea typeface="Roboto" panose="02000000000000000000" pitchFamily="2" charset="0"/>
              </a:rPr>
              <a:t>ra</a:t>
            </a:r>
            <a:endParaRPr lang="en-GB" dirty="0">
              <a:solidFill>
                <a:schemeClr val="bg1"/>
              </a:solidFill>
              <a:latin typeface="Roboto" panose="02000000000000000000" pitchFamily="2" charset="0"/>
              <a:ea typeface="Roboto" panose="02000000000000000000" pitchFamily="2" charset="0"/>
            </a:endParaRPr>
          </a:p>
        </p:txBody>
      </p:sp>
      <p:sp>
        <p:nvSpPr>
          <p:cNvPr id="3" name="Slide Number Placeholder 2"/>
          <p:cNvSpPr>
            <a:spLocks noGrp="1"/>
          </p:cNvSpPr>
          <p:nvPr>
            <p:ph type="sldNum" sz="quarter" idx="12"/>
          </p:nvPr>
        </p:nvSpPr>
        <p:spPr/>
        <p:txBody>
          <a:bodyPr/>
          <a:lstStyle/>
          <a:p>
            <a:fld id="{11ADFAE3-F0D9-439E-8967-594B4CDF255A}" type="slidenum">
              <a:rPr lang="en-US" smtClean="0"/>
              <a:t>9</a:t>
            </a:fld>
            <a:endParaRPr lang="en-US"/>
          </a:p>
        </p:txBody>
      </p:sp>
      <p:sp>
        <p:nvSpPr>
          <p:cNvPr id="6" name="Rectangle 5"/>
          <p:cNvSpPr/>
          <p:nvPr/>
        </p:nvSpPr>
        <p:spPr>
          <a:xfrm>
            <a:off x="0" y="0"/>
            <a:ext cx="12192000" cy="883403"/>
          </a:xfrm>
          <a:prstGeom prst="rect">
            <a:avLst/>
          </a:prstGeom>
          <a:solidFill>
            <a:srgbClr val="3F51B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itle 1"/>
          <p:cNvSpPr txBox="1">
            <a:spLocks/>
          </p:cNvSpPr>
          <p:nvPr/>
        </p:nvSpPr>
        <p:spPr>
          <a:xfrm>
            <a:off x="838200" y="0"/>
            <a:ext cx="10515600" cy="883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Roboto" panose="02000000000000000000" pitchFamily="2" charset="0"/>
                <a:ea typeface="Roboto" panose="02000000000000000000" pitchFamily="2" charset="0"/>
              </a:rPr>
              <a:t>Ph</a:t>
            </a:r>
            <a:r>
              <a:rPr lang="vi-VN" dirty="0">
                <a:solidFill>
                  <a:schemeClr val="bg1"/>
                </a:solidFill>
                <a:latin typeface="Roboto" panose="02000000000000000000" pitchFamily="2" charset="0"/>
                <a:ea typeface="Roboto" panose="02000000000000000000" pitchFamily="2" charset="0"/>
              </a:rPr>
              <a:t>ư</a:t>
            </a:r>
            <a:r>
              <a:rPr lang="en-US" dirty="0" err="1">
                <a:solidFill>
                  <a:schemeClr val="bg1"/>
                </a:solidFill>
                <a:latin typeface="Roboto" panose="02000000000000000000" pitchFamily="2" charset="0"/>
                <a:ea typeface="Roboto" panose="02000000000000000000" pitchFamily="2" charset="0"/>
              </a:rPr>
              <a:t>ơng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pháp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đề</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xuất</a:t>
            </a:r>
            <a:endParaRPr lang="en-GB" dirty="0">
              <a:solidFill>
                <a:schemeClr val="bg1"/>
              </a:solidFill>
              <a:latin typeface="Roboto" panose="02000000000000000000" pitchFamily="2" charset="0"/>
              <a:ea typeface="Roboto" panose="02000000000000000000" pitchFamily="2" charset="0"/>
            </a:endParaRPr>
          </a:p>
        </p:txBody>
      </p:sp>
      <p:sp>
        <p:nvSpPr>
          <p:cNvPr id="13" name="title"/>
          <p:cNvSpPr txBox="1"/>
          <p:nvPr/>
        </p:nvSpPr>
        <p:spPr>
          <a:xfrm>
            <a:off x="12724456" y="43871"/>
            <a:ext cx="2209259" cy="707886"/>
          </a:xfrm>
          <a:prstGeom prst="rect">
            <a:avLst/>
          </a:prstGeom>
          <a:noFill/>
        </p:spPr>
        <p:txBody>
          <a:bodyPr wrap="none" rtlCol="0">
            <a:spAutoFit/>
          </a:bodyPr>
          <a:lstStyle/>
          <a:p>
            <a:r>
              <a:rPr lang="en-US" sz="4000" dirty="0" err="1">
                <a:solidFill>
                  <a:schemeClr val="bg1"/>
                </a:solidFill>
                <a:latin typeface="Roboto" panose="02000000000000000000"/>
              </a:rPr>
              <a:t>Kiến</a:t>
            </a:r>
            <a:r>
              <a:rPr lang="en-US" sz="4000" dirty="0">
                <a:solidFill>
                  <a:schemeClr val="bg1"/>
                </a:solidFill>
                <a:latin typeface="Roboto" panose="02000000000000000000"/>
              </a:rPr>
              <a:t> </a:t>
            </a:r>
            <a:r>
              <a:rPr lang="en-US" sz="4000" dirty="0" err="1">
                <a:solidFill>
                  <a:schemeClr val="bg1"/>
                </a:solidFill>
                <a:latin typeface="Roboto" panose="02000000000000000000"/>
              </a:rPr>
              <a:t>trúc</a:t>
            </a:r>
            <a:endParaRPr lang="en-US" sz="4000" dirty="0">
              <a:solidFill>
                <a:schemeClr val="bg1"/>
              </a:solidFill>
              <a:latin typeface="Roboto" panose="02000000000000000000"/>
            </a:endParaRPr>
          </a:p>
        </p:txBody>
      </p:sp>
      <p:sp>
        <p:nvSpPr>
          <p:cNvPr id="14" name="Isosceles Triangle 13"/>
          <p:cNvSpPr/>
          <p:nvPr/>
        </p:nvSpPr>
        <p:spPr>
          <a:xfrm rot="5400000">
            <a:off x="6565702" y="263628"/>
            <a:ext cx="412182" cy="3809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765" y="1327021"/>
            <a:ext cx="6644640" cy="3801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5722256" y="5834743"/>
            <a:ext cx="5239658" cy="369332"/>
          </a:xfrm>
          <a:prstGeom prst="rect">
            <a:avLst/>
          </a:prstGeom>
          <a:noFill/>
        </p:spPr>
        <p:txBody>
          <a:bodyPr wrap="square" rtlCol="0">
            <a:spAutoFit/>
          </a:bodyPr>
          <a:lstStyle/>
          <a:p>
            <a:pPr algn="ctr"/>
            <a:r>
              <a:rPr lang="en-US" i="1" dirty="0" err="1">
                <a:solidFill>
                  <a:schemeClr val="bg2">
                    <a:lumMod val="50000"/>
                  </a:schemeClr>
                </a:solidFill>
                <a:latin typeface="Roboto" panose="02000000000000000000"/>
              </a:rPr>
              <a:t>Kiến</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trúc</a:t>
            </a:r>
            <a:r>
              <a:rPr lang="en-US" i="1" dirty="0">
                <a:solidFill>
                  <a:schemeClr val="bg2">
                    <a:lumMod val="50000"/>
                  </a:schemeClr>
                </a:solidFill>
                <a:latin typeface="Roboto" panose="02000000000000000000"/>
              </a:rPr>
              <a:t> Component-based </a:t>
            </a:r>
            <a:r>
              <a:rPr lang="en-US" i="1" dirty="0" err="1">
                <a:solidFill>
                  <a:schemeClr val="bg2">
                    <a:lumMod val="50000"/>
                  </a:schemeClr>
                </a:solidFill>
                <a:latin typeface="Roboto" panose="02000000000000000000"/>
              </a:rPr>
              <a:t>trong</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th</a:t>
            </a:r>
            <a:r>
              <a:rPr lang="vi-VN" i="1" dirty="0">
                <a:solidFill>
                  <a:schemeClr val="bg2">
                    <a:lumMod val="50000"/>
                  </a:schemeClr>
                </a:solidFill>
              </a:rPr>
              <a:t>ư</a:t>
            </a:r>
            <a:r>
              <a:rPr lang="en-US" i="1" dirty="0">
                <a:solidFill>
                  <a:schemeClr val="bg2">
                    <a:lumMod val="50000"/>
                  </a:schemeClr>
                </a:solidFill>
                <a:latin typeface="Roboto" panose="02000000000000000000"/>
              </a:rPr>
              <a:t> </a:t>
            </a:r>
            <a:r>
              <a:rPr lang="en-US" i="1" dirty="0" err="1">
                <a:solidFill>
                  <a:schemeClr val="bg2">
                    <a:lumMod val="50000"/>
                  </a:schemeClr>
                </a:solidFill>
                <a:latin typeface="Roboto" panose="02000000000000000000"/>
              </a:rPr>
              <a:t>viện</a:t>
            </a:r>
            <a:r>
              <a:rPr lang="en-US" i="1" dirty="0">
                <a:solidFill>
                  <a:schemeClr val="bg2">
                    <a:lumMod val="50000"/>
                  </a:schemeClr>
                </a:solidFill>
                <a:latin typeface="Roboto" panose="02000000000000000000"/>
              </a:rPr>
              <a:t> C9js</a:t>
            </a:r>
          </a:p>
        </p:txBody>
      </p:sp>
      <p:sp>
        <p:nvSpPr>
          <p:cNvPr id="27" name="TextBox 26"/>
          <p:cNvSpPr txBox="1"/>
          <p:nvPr/>
        </p:nvSpPr>
        <p:spPr>
          <a:xfrm>
            <a:off x="234052" y="1426888"/>
            <a:ext cx="3249377" cy="523220"/>
          </a:xfrm>
          <a:prstGeom prst="rect">
            <a:avLst/>
          </a:prstGeom>
          <a:solidFill>
            <a:schemeClr val="accent1">
              <a:lumMod val="20000"/>
              <a:lumOff val="80000"/>
            </a:schemeClr>
          </a:solidFill>
        </p:spPr>
        <p:txBody>
          <a:bodyPr wrap="square" rtlCol="0">
            <a:spAutoFit/>
          </a:bodyPr>
          <a:lstStyle/>
          <a:p>
            <a:r>
              <a:rPr lang="en-US" sz="2800" i="1" dirty="0">
                <a:latin typeface="Roboto" panose="02000000000000000000"/>
              </a:rPr>
              <a:t>Component-based</a:t>
            </a:r>
            <a:endParaRPr lang="en-US" i="1" dirty="0">
              <a:latin typeface="Roboto" panose="02000000000000000000"/>
            </a:endParaRPr>
          </a:p>
        </p:txBody>
      </p:sp>
      <p:cxnSp>
        <p:nvCxnSpPr>
          <p:cNvPr id="28" name="Straight Connector 27"/>
          <p:cNvCxnSpPr>
            <a:cxnSpLocks/>
          </p:cNvCxnSpPr>
          <p:nvPr/>
        </p:nvCxnSpPr>
        <p:spPr>
          <a:xfrm>
            <a:off x="227885" y="1426888"/>
            <a:ext cx="0" cy="523220"/>
          </a:xfrm>
          <a:prstGeom prst="line">
            <a:avLst/>
          </a:prstGeom>
          <a:ln w="38100">
            <a:solidFill>
              <a:srgbClr val="3F51B5"/>
            </a:solidFill>
          </a:ln>
        </p:spPr>
        <p:style>
          <a:lnRef idx="3">
            <a:schemeClr val="accent2"/>
          </a:lnRef>
          <a:fillRef idx="0">
            <a:schemeClr val="accent2"/>
          </a:fillRef>
          <a:effectRef idx="2">
            <a:schemeClr val="accent2"/>
          </a:effectRef>
          <a:fontRef idx="minor">
            <a:schemeClr val="tx1"/>
          </a:fontRef>
        </p:style>
      </p:cxnSp>
      <p:sp>
        <p:nvSpPr>
          <p:cNvPr id="88" name="Oval 87"/>
          <p:cNvSpPr/>
          <p:nvPr/>
        </p:nvSpPr>
        <p:spPr>
          <a:xfrm>
            <a:off x="227885" y="2278800"/>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p:cNvSpPr/>
          <p:nvPr/>
        </p:nvSpPr>
        <p:spPr>
          <a:xfrm>
            <a:off x="464457" y="2497559"/>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90" name="TextBox 89"/>
          <p:cNvSpPr txBox="1"/>
          <p:nvPr/>
        </p:nvSpPr>
        <p:spPr>
          <a:xfrm>
            <a:off x="718457" y="2393726"/>
            <a:ext cx="4301308" cy="830997"/>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rPr>
              <a:t>Chia </a:t>
            </a:r>
            <a:r>
              <a:rPr lang="en-US" sz="2400" dirty="0" err="1">
                <a:latin typeface="Roboto" panose="02000000000000000000" pitchFamily="2" charset="0"/>
                <a:ea typeface="Roboto" panose="02000000000000000000" pitchFamily="2" charset="0"/>
              </a:rPr>
              <a:t>nhỏ</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thành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các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thành</a:t>
            </a:r>
            <a:r>
              <a:rPr lang="en-US" sz="2400" dirty="0">
                <a:latin typeface="Roboto" panose="02000000000000000000" pitchFamily="2" charset="0"/>
                <a:ea typeface="Roboto" panose="02000000000000000000" pitchFamily="2" charset="0"/>
              </a:rPr>
              <a:t> </a:t>
            </a:r>
          </a:p>
          <a:p>
            <a:r>
              <a:rPr lang="en-US" sz="2400" dirty="0" err="1">
                <a:latin typeface="Roboto" panose="02000000000000000000" pitchFamily="2" charset="0"/>
                <a:ea typeface="Roboto" panose="02000000000000000000" pitchFamily="2" charset="0"/>
              </a:rPr>
              <a:t>phần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riêng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biệt</a:t>
            </a:r>
            <a:endParaRPr lang="en-GB" sz="2400" dirty="0">
              <a:latin typeface="Roboto" panose="02000000000000000000" pitchFamily="2" charset="0"/>
              <a:ea typeface="Roboto" panose="02000000000000000000" pitchFamily="2" charset="0"/>
            </a:endParaRPr>
          </a:p>
        </p:txBody>
      </p:sp>
      <p:sp>
        <p:nvSpPr>
          <p:cNvPr id="91" name="Rounded Rectangle 5"/>
          <p:cNvSpPr/>
          <p:nvPr/>
        </p:nvSpPr>
        <p:spPr>
          <a:xfrm>
            <a:off x="464457" y="2497559"/>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ectangle 91"/>
          <p:cNvSpPr/>
          <p:nvPr/>
        </p:nvSpPr>
        <p:spPr>
          <a:xfrm>
            <a:off x="464457" y="3364162"/>
            <a:ext cx="254000" cy="254000"/>
          </a:xfrm>
          <a:prstGeom prst="rect">
            <a:avLst/>
          </a:prstGeom>
          <a:solidFill>
            <a:srgbClr val="009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93" name="Rounded Rectangle 52"/>
          <p:cNvSpPr/>
          <p:nvPr/>
        </p:nvSpPr>
        <p:spPr>
          <a:xfrm>
            <a:off x="464457" y="3364162"/>
            <a:ext cx="254000" cy="254000"/>
          </a:xfrm>
          <a:prstGeom prst="roundRect">
            <a:avLst/>
          </a:prstGeom>
          <a:noFill/>
          <a:ln w="38100">
            <a:solidFill>
              <a:srgbClr val="009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p:cNvSpPr txBox="1"/>
          <p:nvPr/>
        </p:nvSpPr>
        <p:spPr>
          <a:xfrm>
            <a:off x="718457" y="3260329"/>
            <a:ext cx="4301308" cy="830997"/>
          </a:xfrm>
          <a:prstGeom prst="rect">
            <a:avLst/>
          </a:prstGeom>
          <a:noFill/>
        </p:spPr>
        <p:txBody>
          <a:bodyPr wrap="square" rtlCol="0">
            <a:spAutoFit/>
          </a:bodyPr>
          <a:lstStyle/>
          <a:p>
            <a:r>
              <a:rPr lang="en-US" sz="2400" dirty="0" err="1">
                <a:latin typeface="Roboto" panose="02000000000000000000" pitchFamily="2" charset="0"/>
                <a:ea typeface="Roboto" panose="02000000000000000000" pitchFamily="2" charset="0"/>
              </a:rPr>
              <a:t>Giúp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cấu</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trúc</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mã</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nguồn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rõ</a:t>
            </a:r>
            <a:r>
              <a:rPr lang="en-US" sz="2400" dirty="0">
                <a:latin typeface="Roboto" panose="02000000000000000000" pitchFamily="2" charset="0"/>
                <a:ea typeface="Roboto" panose="02000000000000000000" pitchFamily="2" charset="0"/>
              </a:rPr>
              <a:t> </a:t>
            </a:r>
          </a:p>
          <a:p>
            <a:r>
              <a:rPr lang="en-US" sz="2400" dirty="0" err="1">
                <a:latin typeface="Roboto" panose="02000000000000000000" pitchFamily="2" charset="0"/>
                <a:ea typeface="Roboto" panose="02000000000000000000" pitchFamily="2" charset="0"/>
              </a:rPr>
              <a:t>ràng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dễ</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dàng</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mở</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rộng</a:t>
            </a:r>
            <a:endParaRPr lang="en-GB" sz="2400" dirty="0">
              <a:latin typeface="Roboto" panose="02000000000000000000" pitchFamily="2" charset="0"/>
              <a:ea typeface="Roboto" panose="02000000000000000000" pitchFamily="2" charset="0"/>
            </a:endParaRPr>
          </a:p>
        </p:txBody>
      </p:sp>
      <p:sp>
        <p:nvSpPr>
          <p:cNvPr id="95" name="Oval 94"/>
          <p:cNvSpPr/>
          <p:nvPr/>
        </p:nvSpPr>
        <p:spPr>
          <a:xfrm>
            <a:off x="227885" y="3120104"/>
            <a:ext cx="727144" cy="727144"/>
          </a:xfrm>
          <a:prstGeom prst="ellipse">
            <a:avLst/>
          </a:prstGeom>
          <a:solidFill>
            <a:srgbClr val="009688">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290127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35" presetClass="path" presetSubtype="0" accel="50000" decel="50000" fill="hold" grpId="0" nodeType="withEffect">
                                  <p:stCondLst>
                                    <p:cond delay="0"/>
                                  </p:stCondLst>
                                  <p:childTnLst>
                                    <p:animMotion origin="layout" path="M 3.54167E-6 -0.00208 L -0.46914 -0.00046 " pathEditMode="relative" rAng="0" ptsTypes="AA">
                                      <p:cBhvr>
                                        <p:cTn id="9" dur="2000" fill="hold"/>
                                        <p:tgtEl>
                                          <p:spTgt spid="13"/>
                                        </p:tgtEl>
                                        <p:attrNameLst>
                                          <p:attrName>ppt_x</p:attrName>
                                          <p:attrName>ppt_y</p:attrName>
                                        </p:attrNameLst>
                                      </p:cBhvr>
                                      <p:rCtr x="-23464" y="69"/>
                                    </p:animMotion>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0-#ppt_w/2"/>
                                          </p:val>
                                        </p:tav>
                                        <p:tav tm="100000">
                                          <p:val>
                                            <p:strVal val="#ppt_x"/>
                                          </p:val>
                                        </p:tav>
                                      </p:tavLst>
                                    </p:anim>
                                    <p:anim calcmode="lin" valueType="num">
                                      <p:cBhvr additive="base">
                                        <p:cTn id="15" dur="500" fill="hold"/>
                                        <p:tgtEl>
                                          <p:spTgt spid="2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additive="base">
                                        <p:cTn id="24" dur="500" fill="hold"/>
                                        <p:tgtEl>
                                          <p:spTgt spid="90"/>
                                        </p:tgtEl>
                                        <p:attrNameLst>
                                          <p:attrName>ppt_x</p:attrName>
                                        </p:attrNameLst>
                                      </p:cBhvr>
                                      <p:tavLst>
                                        <p:tav tm="0">
                                          <p:val>
                                            <p:strVal val="#ppt_x"/>
                                          </p:val>
                                        </p:tav>
                                        <p:tav tm="100000">
                                          <p:val>
                                            <p:strVal val="#ppt_x"/>
                                          </p:val>
                                        </p:tav>
                                      </p:tavLst>
                                    </p:anim>
                                    <p:anim calcmode="lin" valueType="num">
                                      <p:cBhvr additive="base">
                                        <p:cTn id="25" dur="500" fill="hold"/>
                                        <p:tgtEl>
                                          <p:spTgt spid="90"/>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anim calcmode="lin" valueType="num">
                                      <p:cBhvr additive="base">
                                        <p:cTn id="28" dur="500" fill="hold"/>
                                        <p:tgtEl>
                                          <p:spTgt spid="91"/>
                                        </p:tgtEl>
                                        <p:attrNameLst>
                                          <p:attrName>ppt_x</p:attrName>
                                        </p:attrNameLst>
                                      </p:cBhvr>
                                      <p:tavLst>
                                        <p:tav tm="0">
                                          <p:val>
                                            <p:strVal val="#ppt_x"/>
                                          </p:val>
                                        </p:tav>
                                        <p:tav tm="100000">
                                          <p:val>
                                            <p:strVal val="#ppt_x"/>
                                          </p:val>
                                        </p:tav>
                                      </p:tavLst>
                                    </p:anim>
                                    <p:anim calcmode="lin" valueType="num">
                                      <p:cBhvr additive="base">
                                        <p:cTn id="29" dur="500" fill="hold"/>
                                        <p:tgtEl>
                                          <p:spTgt spid="91"/>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 calcmode="lin" valueType="num">
                                      <p:cBhvr additive="base">
                                        <p:cTn id="32" dur="500" fill="hold"/>
                                        <p:tgtEl>
                                          <p:spTgt spid="93"/>
                                        </p:tgtEl>
                                        <p:attrNameLst>
                                          <p:attrName>ppt_x</p:attrName>
                                        </p:attrNameLst>
                                      </p:cBhvr>
                                      <p:tavLst>
                                        <p:tav tm="0">
                                          <p:val>
                                            <p:strVal val="#ppt_x"/>
                                          </p:val>
                                        </p:tav>
                                        <p:tav tm="100000">
                                          <p:val>
                                            <p:strVal val="#ppt_x"/>
                                          </p:val>
                                        </p:tav>
                                      </p:tavLst>
                                    </p:anim>
                                    <p:anim calcmode="lin" valueType="num">
                                      <p:cBhvr additive="base">
                                        <p:cTn id="33" dur="500" fill="hold"/>
                                        <p:tgtEl>
                                          <p:spTgt spid="93"/>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 calcmode="lin" valueType="num">
                                      <p:cBhvr additive="base">
                                        <p:cTn id="36" dur="500" fill="hold"/>
                                        <p:tgtEl>
                                          <p:spTgt spid="94"/>
                                        </p:tgtEl>
                                        <p:attrNameLst>
                                          <p:attrName>ppt_x</p:attrName>
                                        </p:attrNameLst>
                                      </p:cBhvr>
                                      <p:tavLst>
                                        <p:tav tm="0">
                                          <p:val>
                                            <p:strVal val="#ppt_x"/>
                                          </p:val>
                                        </p:tav>
                                        <p:tav tm="100000">
                                          <p:val>
                                            <p:strVal val="#ppt_x"/>
                                          </p:val>
                                        </p:tav>
                                      </p:tavLst>
                                    </p:anim>
                                    <p:anim calcmode="lin" valueType="num">
                                      <p:cBhvr additive="base">
                                        <p:cTn id="37" dur="500" fill="hold"/>
                                        <p:tgtEl>
                                          <p:spTgt spid="94"/>
                                        </p:tgtEl>
                                        <p:attrNameLst>
                                          <p:attrName>ppt_y</p:attrName>
                                        </p:attrNameLst>
                                      </p:cBhvr>
                                      <p:tavLst>
                                        <p:tav tm="0">
                                          <p:val>
                                            <p:strVal val="0-#ppt_h/2"/>
                                          </p:val>
                                        </p:tav>
                                        <p:tav tm="100000">
                                          <p:val>
                                            <p:strVal val="#ppt_y"/>
                                          </p:val>
                                        </p:tav>
                                      </p:tavLst>
                                    </p:anim>
                                  </p:childTnLst>
                                </p:cTn>
                              </p:par>
                              <p:par>
                                <p:cTn id="38" presetID="2" presetClass="entr" presetSubtype="1"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32" fill="hold" grpId="0" nodeType="click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circle(out)">
                                      <p:cBhvr>
                                        <p:cTn id="50" dur="500"/>
                                        <p:tgtEl>
                                          <p:spTgt spid="89"/>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88"/>
                                        </p:tgtEl>
                                        <p:attrNameLst>
                                          <p:attrName>style.visibility</p:attrName>
                                        </p:attrNameLst>
                                      </p:cBhvr>
                                      <p:to>
                                        <p:strVal val="visible"/>
                                      </p:to>
                                    </p:set>
                                    <p:anim calcmode="lin" valueType="num">
                                      <p:cBhvr>
                                        <p:cTn id="53" dur="300" fill="hold"/>
                                        <p:tgtEl>
                                          <p:spTgt spid="88"/>
                                        </p:tgtEl>
                                        <p:attrNameLst>
                                          <p:attrName>ppt_w</p:attrName>
                                        </p:attrNameLst>
                                      </p:cBhvr>
                                      <p:tavLst>
                                        <p:tav tm="0">
                                          <p:val>
                                            <p:fltVal val="0"/>
                                          </p:val>
                                        </p:tav>
                                        <p:tav tm="100000">
                                          <p:val>
                                            <p:strVal val="#ppt_w"/>
                                          </p:val>
                                        </p:tav>
                                      </p:tavLst>
                                    </p:anim>
                                    <p:anim calcmode="lin" valueType="num">
                                      <p:cBhvr>
                                        <p:cTn id="54" dur="300" fill="hold"/>
                                        <p:tgtEl>
                                          <p:spTgt spid="88"/>
                                        </p:tgtEl>
                                        <p:attrNameLst>
                                          <p:attrName>ppt_h</p:attrName>
                                        </p:attrNameLst>
                                      </p:cBhvr>
                                      <p:tavLst>
                                        <p:tav tm="0">
                                          <p:val>
                                            <p:fltVal val="0"/>
                                          </p:val>
                                        </p:tav>
                                        <p:tav tm="100000">
                                          <p:val>
                                            <p:strVal val="#ppt_h"/>
                                          </p:val>
                                        </p:tav>
                                      </p:tavLst>
                                    </p:anim>
                                    <p:anim calcmode="lin" valueType="num">
                                      <p:cBhvr>
                                        <p:cTn id="55" dur="300" fill="hold"/>
                                        <p:tgtEl>
                                          <p:spTgt spid="88"/>
                                        </p:tgtEl>
                                        <p:attrNameLst>
                                          <p:attrName>style.rotation</p:attrName>
                                        </p:attrNameLst>
                                      </p:cBhvr>
                                      <p:tavLst>
                                        <p:tav tm="0">
                                          <p:val>
                                            <p:fltVal val="90"/>
                                          </p:val>
                                        </p:tav>
                                        <p:tav tm="100000">
                                          <p:val>
                                            <p:fltVal val="0"/>
                                          </p:val>
                                        </p:tav>
                                      </p:tavLst>
                                    </p:anim>
                                    <p:animEffect transition="in" filter="fade">
                                      <p:cBhvr>
                                        <p:cTn id="56" dur="300"/>
                                        <p:tgtEl>
                                          <p:spTgt spid="88"/>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32"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circle(out)">
                                      <p:cBhvr>
                                        <p:cTn id="61" dur="500"/>
                                        <p:tgtEl>
                                          <p:spTgt spid="92"/>
                                        </p:tgtEl>
                                      </p:cBhvr>
                                    </p:animEffect>
                                  </p:childTnLst>
                                </p:cTn>
                              </p:par>
                              <p:par>
                                <p:cTn id="62" presetID="31" presetClass="exit" presetSubtype="0" fill="hold" grpId="1" nodeType="withEffect">
                                  <p:stCondLst>
                                    <p:cond delay="0"/>
                                  </p:stCondLst>
                                  <p:childTnLst>
                                    <p:anim calcmode="lin" valueType="num">
                                      <p:cBhvr>
                                        <p:cTn id="63" dur="300"/>
                                        <p:tgtEl>
                                          <p:spTgt spid="88"/>
                                        </p:tgtEl>
                                        <p:attrNameLst>
                                          <p:attrName>ppt_w</p:attrName>
                                        </p:attrNameLst>
                                      </p:cBhvr>
                                      <p:tavLst>
                                        <p:tav tm="0">
                                          <p:val>
                                            <p:strVal val="ppt_w"/>
                                          </p:val>
                                        </p:tav>
                                        <p:tav tm="100000">
                                          <p:val>
                                            <p:fltVal val="0"/>
                                          </p:val>
                                        </p:tav>
                                      </p:tavLst>
                                    </p:anim>
                                    <p:anim calcmode="lin" valueType="num">
                                      <p:cBhvr>
                                        <p:cTn id="64" dur="300"/>
                                        <p:tgtEl>
                                          <p:spTgt spid="88"/>
                                        </p:tgtEl>
                                        <p:attrNameLst>
                                          <p:attrName>ppt_h</p:attrName>
                                        </p:attrNameLst>
                                      </p:cBhvr>
                                      <p:tavLst>
                                        <p:tav tm="0">
                                          <p:val>
                                            <p:strVal val="ppt_h"/>
                                          </p:val>
                                        </p:tav>
                                        <p:tav tm="100000">
                                          <p:val>
                                            <p:fltVal val="0"/>
                                          </p:val>
                                        </p:tav>
                                      </p:tavLst>
                                    </p:anim>
                                    <p:anim calcmode="lin" valueType="num">
                                      <p:cBhvr>
                                        <p:cTn id="65" dur="300"/>
                                        <p:tgtEl>
                                          <p:spTgt spid="88"/>
                                        </p:tgtEl>
                                        <p:attrNameLst>
                                          <p:attrName>style.rotation</p:attrName>
                                        </p:attrNameLst>
                                      </p:cBhvr>
                                      <p:tavLst>
                                        <p:tav tm="0">
                                          <p:val>
                                            <p:fltVal val="0"/>
                                          </p:val>
                                        </p:tav>
                                        <p:tav tm="100000">
                                          <p:val>
                                            <p:fltVal val="90"/>
                                          </p:val>
                                        </p:tav>
                                      </p:tavLst>
                                    </p:anim>
                                    <p:animEffect transition="out" filter="fade">
                                      <p:cBhvr>
                                        <p:cTn id="66" dur="300"/>
                                        <p:tgtEl>
                                          <p:spTgt spid="88"/>
                                        </p:tgtEl>
                                      </p:cBhvr>
                                    </p:animEffect>
                                    <p:set>
                                      <p:cBhvr>
                                        <p:cTn id="67" dur="1" fill="hold">
                                          <p:stCondLst>
                                            <p:cond delay="299"/>
                                          </p:stCondLst>
                                        </p:cTn>
                                        <p:tgtEl>
                                          <p:spTgt spid="88"/>
                                        </p:tgtEl>
                                        <p:attrNameLst>
                                          <p:attrName>style.visibility</p:attrName>
                                        </p:attrNameLst>
                                      </p:cBhvr>
                                      <p:to>
                                        <p:strVal val="hidden"/>
                                      </p:to>
                                    </p:set>
                                  </p:childTnLst>
                                </p:cTn>
                              </p:par>
                              <p:par>
                                <p:cTn id="68" presetID="31" presetClass="entr" presetSubtype="0" fill="hold" grpId="0" nodeType="with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p:cTn id="70" dur="300" fill="hold"/>
                                        <p:tgtEl>
                                          <p:spTgt spid="95"/>
                                        </p:tgtEl>
                                        <p:attrNameLst>
                                          <p:attrName>ppt_w</p:attrName>
                                        </p:attrNameLst>
                                      </p:cBhvr>
                                      <p:tavLst>
                                        <p:tav tm="0">
                                          <p:val>
                                            <p:fltVal val="0"/>
                                          </p:val>
                                        </p:tav>
                                        <p:tav tm="100000">
                                          <p:val>
                                            <p:strVal val="#ppt_w"/>
                                          </p:val>
                                        </p:tav>
                                      </p:tavLst>
                                    </p:anim>
                                    <p:anim calcmode="lin" valueType="num">
                                      <p:cBhvr>
                                        <p:cTn id="71" dur="300" fill="hold"/>
                                        <p:tgtEl>
                                          <p:spTgt spid="95"/>
                                        </p:tgtEl>
                                        <p:attrNameLst>
                                          <p:attrName>ppt_h</p:attrName>
                                        </p:attrNameLst>
                                      </p:cBhvr>
                                      <p:tavLst>
                                        <p:tav tm="0">
                                          <p:val>
                                            <p:fltVal val="0"/>
                                          </p:val>
                                        </p:tav>
                                        <p:tav tm="100000">
                                          <p:val>
                                            <p:strVal val="#ppt_h"/>
                                          </p:val>
                                        </p:tav>
                                      </p:tavLst>
                                    </p:anim>
                                    <p:anim calcmode="lin" valueType="num">
                                      <p:cBhvr>
                                        <p:cTn id="72" dur="300" fill="hold"/>
                                        <p:tgtEl>
                                          <p:spTgt spid="95"/>
                                        </p:tgtEl>
                                        <p:attrNameLst>
                                          <p:attrName>style.rotation</p:attrName>
                                        </p:attrNameLst>
                                      </p:cBhvr>
                                      <p:tavLst>
                                        <p:tav tm="0">
                                          <p:val>
                                            <p:fltVal val="90"/>
                                          </p:val>
                                        </p:tav>
                                        <p:tav tm="100000">
                                          <p:val>
                                            <p:fltVal val="0"/>
                                          </p:val>
                                        </p:tav>
                                      </p:tavLst>
                                    </p:anim>
                                    <p:animEffect transition="in" filter="fade">
                                      <p:cBhvr>
                                        <p:cTn id="73" dur="300"/>
                                        <p:tgtEl>
                                          <p:spTgt spid="95"/>
                                        </p:tgtEl>
                                      </p:cBhvr>
                                    </p:animEffect>
                                  </p:childTnLst>
                                </p:cTn>
                              </p:par>
                              <p:par>
                                <p:cTn id="74" presetID="31" presetClass="exit" presetSubtype="0" fill="hold" grpId="1" nodeType="withEffect">
                                  <p:stCondLst>
                                    <p:cond delay="0"/>
                                  </p:stCondLst>
                                  <p:childTnLst>
                                    <p:anim calcmode="lin" valueType="num">
                                      <p:cBhvr>
                                        <p:cTn id="75" dur="300"/>
                                        <p:tgtEl>
                                          <p:spTgt spid="95"/>
                                        </p:tgtEl>
                                        <p:attrNameLst>
                                          <p:attrName>ppt_w</p:attrName>
                                        </p:attrNameLst>
                                      </p:cBhvr>
                                      <p:tavLst>
                                        <p:tav tm="0">
                                          <p:val>
                                            <p:strVal val="ppt_w"/>
                                          </p:val>
                                        </p:tav>
                                        <p:tav tm="100000">
                                          <p:val>
                                            <p:fltVal val="0"/>
                                          </p:val>
                                        </p:tav>
                                      </p:tavLst>
                                    </p:anim>
                                    <p:anim calcmode="lin" valueType="num">
                                      <p:cBhvr>
                                        <p:cTn id="76" dur="300"/>
                                        <p:tgtEl>
                                          <p:spTgt spid="95"/>
                                        </p:tgtEl>
                                        <p:attrNameLst>
                                          <p:attrName>ppt_h</p:attrName>
                                        </p:attrNameLst>
                                      </p:cBhvr>
                                      <p:tavLst>
                                        <p:tav tm="0">
                                          <p:val>
                                            <p:strVal val="ppt_h"/>
                                          </p:val>
                                        </p:tav>
                                        <p:tav tm="100000">
                                          <p:val>
                                            <p:fltVal val="0"/>
                                          </p:val>
                                        </p:tav>
                                      </p:tavLst>
                                    </p:anim>
                                    <p:anim calcmode="lin" valueType="num">
                                      <p:cBhvr>
                                        <p:cTn id="77" dur="300"/>
                                        <p:tgtEl>
                                          <p:spTgt spid="95"/>
                                        </p:tgtEl>
                                        <p:attrNameLst>
                                          <p:attrName>style.rotation</p:attrName>
                                        </p:attrNameLst>
                                      </p:cBhvr>
                                      <p:tavLst>
                                        <p:tav tm="0">
                                          <p:val>
                                            <p:fltVal val="0"/>
                                          </p:val>
                                        </p:tav>
                                        <p:tav tm="100000">
                                          <p:val>
                                            <p:fltVal val="90"/>
                                          </p:val>
                                        </p:tav>
                                      </p:tavLst>
                                    </p:anim>
                                    <p:animEffect transition="out" filter="fade">
                                      <p:cBhvr>
                                        <p:cTn id="78" dur="300"/>
                                        <p:tgtEl>
                                          <p:spTgt spid="95"/>
                                        </p:tgtEl>
                                      </p:cBhvr>
                                    </p:animEffect>
                                    <p:set>
                                      <p:cBhvr>
                                        <p:cTn id="79" dur="1" fill="hold">
                                          <p:stCondLst>
                                            <p:cond delay="2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5" grpId="0"/>
      <p:bldP spid="27" grpId="0" animBg="1"/>
      <p:bldP spid="88" grpId="0" animBg="1"/>
      <p:bldP spid="88" grpId="1" animBg="1"/>
      <p:bldP spid="89" grpId="0" animBg="1"/>
      <p:bldP spid="90" grpId="0"/>
      <p:bldP spid="91" grpId="0" animBg="1"/>
      <p:bldP spid="92" grpId="0" animBg="1"/>
      <p:bldP spid="93" grpId="0" animBg="1"/>
      <p:bldP spid="94" grpId="0"/>
      <p:bldP spid="95" grpId="0" animBg="1"/>
      <p:bldP spid="9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2600</TotalTime>
  <Words>2076</Words>
  <Application>Microsoft Office PowerPoint</Application>
  <PresentationFormat>Widescreen</PresentationFormat>
  <Paragraphs>300</Paragraphs>
  <Slides>22</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.VnTifani HeavyH</vt:lpstr>
      <vt:lpstr>Arial</vt:lpstr>
      <vt:lpstr>Arial (Body)</vt:lpstr>
      <vt:lpstr>Calibri</vt:lpstr>
      <vt:lpstr>Calibri Light</vt:lpstr>
      <vt:lpstr>Consolas</vt:lpstr>
      <vt:lpstr>Raleway</vt:lpstr>
      <vt:lpstr>Roboto</vt:lpstr>
      <vt:lpstr>Wingdings</vt:lpstr>
      <vt:lpstr>Office Theme</vt:lpstr>
      <vt:lpstr>Trực quan dữ liệu với  thư viện C9js</vt:lpstr>
      <vt:lpstr>PowerPoint Presentation</vt:lpstr>
      <vt:lpstr>Nội dung</vt:lpstr>
      <vt:lpstr>Động cơ nghiên cứu</vt:lpstr>
      <vt:lpstr>Động cơ nghiên cứu</vt:lpstr>
      <vt:lpstr>Động cơ nghiên cứu</vt:lpstr>
      <vt:lpstr>Động cơ nghiên cứu</vt:lpstr>
      <vt:lpstr>    Phương pháp đề xuất</vt:lpstr>
      <vt:lpstr>Bài toán đặt ra</vt:lpstr>
      <vt:lpstr>Bài toán đặt ra</vt:lpstr>
      <vt:lpstr>Phương pháp đề xuất</vt:lpstr>
      <vt:lpstr>Quá trình hiện thực</vt:lpstr>
      <vt:lpstr>Bài toán đặt ra</vt:lpstr>
      <vt:lpstr>Đánh giá</vt:lpstr>
      <vt:lpstr>Hướng giải quyết và hiện thực</vt:lpstr>
      <vt:lpstr>Hướng giải quyết và hiện thực</vt:lpstr>
      <vt:lpstr>Bài toán đặt ra</vt:lpstr>
      <vt:lpstr>Tổng kết</vt:lpstr>
      <vt:lpstr>Bài toán đặt ra</vt:lpstr>
      <vt:lpstr>Bài toán đặt ra</vt:lpstr>
      <vt:lpstr>Bài toán đặt ra</vt:lpstr>
      <vt:lpstr>Cảm ơn hội đồng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Trực quan dữ liệu với C9js</dc:title>
  <dc:creator>Thanh Cong</dc:creator>
  <cp:lastModifiedBy>Thanh Cong</cp:lastModifiedBy>
  <cp:revision>243</cp:revision>
  <dcterms:created xsi:type="dcterms:W3CDTF">2016-10-23T13:55:31Z</dcterms:created>
  <dcterms:modified xsi:type="dcterms:W3CDTF">2016-12-22T15:52:48Z</dcterms:modified>
</cp:coreProperties>
</file>