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handoutMasterIdLst>
    <p:handoutMasterId r:id="rId47"/>
  </p:handoutMasterIdLst>
  <p:sldIdLst>
    <p:sldId id="257" r:id="rId2"/>
    <p:sldId id="258" r:id="rId3"/>
    <p:sldId id="259" r:id="rId4"/>
    <p:sldId id="260" r:id="rId5"/>
    <p:sldId id="297" r:id="rId6"/>
    <p:sldId id="299" r:id="rId7"/>
    <p:sldId id="300" r:id="rId8"/>
    <p:sldId id="262" r:id="rId9"/>
    <p:sldId id="263" r:id="rId10"/>
    <p:sldId id="265" r:id="rId11"/>
    <p:sldId id="266" r:id="rId12"/>
    <p:sldId id="267" r:id="rId13"/>
    <p:sldId id="268" r:id="rId14"/>
    <p:sldId id="269" r:id="rId15"/>
    <p:sldId id="270" r:id="rId16"/>
    <p:sldId id="271" r:id="rId17"/>
    <p:sldId id="274" r:id="rId18"/>
    <p:sldId id="273" r:id="rId19"/>
    <p:sldId id="272" r:id="rId20"/>
    <p:sldId id="275" r:id="rId21"/>
    <p:sldId id="277" r:id="rId22"/>
    <p:sldId id="278" r:id="rId23"/>
    <p:sldId id="301" r:id="rId24"/>
    <p:sldId id="302" r:id="rId25"/>
    <p:sldId id="303" r:id="rId26"/>
    <p:sldId id="279" r:id="rId27"/>
    <p:sldId id="304" r:id="rId28"/>
    <p:sldId id="305" r:id="rId29"/>
    <p:sldId id="280" r:id="rId30"/>
    <p:sldId id="282" r:id="rId31"/>
    <p:sldId id="281" r:id="rId32"/>
    <p:sldId id="283" r:id="rId33"/>
    <p:sldId id="284" r:id="rId34"/>
    <p:sldId id="285" r:id="rId35"/>
    <p:sldId id="286" r:id="rId36"/>
    <p:sldId id="295" r:id="rId37"/>
    <p:sldId id="287" r:id="rId38"/>
    <p:sldId id="288" r:id="rId39"/>
    <p:sldId id="289" r:id="rId40"/>
    <p:sldId id="290" r:id="rId41"/>
    <p:sldId id="291" r:id="rId42"/>
    <p:sldId id="292" r:id="rId43"/>
    <p:sldId id="293" r:id="rId44"/>
    <p:sldId id="29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877" autoAdjust="0"/>
  </p:normalViewPr>
  <p:slideViewPr>
    <p:cSldViewPr snapToGrid="0">
      <p:cViewPr varScale="1">
        <p:scale>
          <a:sx n="62" d="100"/>
          <a:sy n="62" d="100"/>
        </p:scale>
        <p:origin x="105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F633-4F45-A165-B080B66A9B50}"/>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c:ext xmlns:c16="http://schemas.microsoft.com/office/drawing/2014/chart" uri="{C3380CC4-5D6E-409C-BE32-E72D297353CC}">
                <c16:uniqueId val="{00000003-0630-4D3E-8C18-29D9E3383A4E}"/>
              </c:ext>
            </c:extLst>
          </c:dPt>
          <c:dPt>
            <c:idx val="2"/>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5-0630-4D3E-8C18-29D9E3383A4E}"/>
              </c:ext>
            </c:extLst>
          </c:dPt>
          <c:dPt>
            <c:idx val="3"/>
            <c:bubble3D val="0"/>
            <c:spPr>
              <a:pattFill prst="ltUpDiag">
                <a:fgClr>
                  <a:schemeClr val="accent4"/>
                </a:fgClr>
                <a:bgClr>
                  <a:schemeClr val="accent4">
                    <a:lumMod val="20000"/>
                    <a:lumOff val="80000"/>
                  </a:schemeClr>
                </a:bgClr>
              </a:pattFill>
              <a:ln w="19050">
                <a:solidFill>
                  <a:schemeClr val="lt1"/>
                </a:solidFill>
              </a:ln>
              <a:effectLst>
                <a:innerShdw blurRad="114300">
                  <a:schemeClr val="accent4"/>
                </a:innerShdw>
              </a:effectLst>
            </c:spPr>
            <c:extLst>
              <c:ext xmlns:c16="http://schemas.microsoft.com/office/drawing/2014/chart" uri="{C3380CC4-5D6E-409C-BE32-E72D297353CC}">
                <c16:uniqueId val="{00000007-0630-4D3E-8C18-29D9E3383A4E}"/>
              </c:ext>
            </c:extLst>
          </c:dPt>
          <c:dLbls>
            <c:dLbl>
              <c:idx val="0"/>
              <c:layout>
                <c:manualLayout>
                  <c:x val="-0.10766238984181035"/>
                  <c:y val="-0.25668508151940911"/>
                </c:manualLayout>
              </c:layout>
              <c:tx>
                <c:rich>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fld id="{7D522D72-DCAE-4ECB-B966-58994B37A2CB}" type="VALUE">
                      <a:rPr lang="en-US" sz="2800">
                        <a:solidFill>
                          <a:schemeClr val="bg1"/>
                        </a:solidFill>
                        <a:latin typeface="Roboto" panose="02000000000000000000"/>
                      </a:rPr>
                      <a:pPr>
                        <a:defRPr/>
                      </a:pPr>
                      <a:t>[VALUE]</a:t>
                    </a:fld>
                    <a:endParaRPr lang="en-US"/>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15866036397740474"/>
                      <c:h val="0.22702787951541581"/>
                    </c:manualLayout>
                  </c15:layout>
                  <c15:dlblFieldTable/>
                  <c15:showDataLabelsRange val="0"/>
                </c:ext>
                <c:ext xmlns:c16="http://schemas.microsoft.com/office/drawing/2014/chart" uri="{C3380CC4-5D6E-409C-BE32-E72D297353CC}">
                  <c16:uniqueId val="{00000001-F633-4F45-A165-B080B66A9B5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numRef>
              <c:f>Sheet1!$A$2:$A$5</c:f>
              <c:numCache>
                <c:formatCode>General</c:formatCode>
                <c:ptCount val="4"/>
              </c:numCache>
            </c:numRef>
          </c:cat>
          <c:val>
            <c:numRef>
              <c:f>Sheet1!$B$2:$B$5</c:f>
              <c:numCache>
                <c:formatCode>General</c:formatCode>
                <c:ptCount val="4"/>
                <c:pt idx="0">
                  <c:v>87</c:v>
                </c:pt>
                <c:pt idx="1">
                  <c:v>13</c:v>
                </c:pt>
              </c:numCache>
            </c:numRef>
          </c:val>
          <c:extLst>
            <c:ext xmlns:c16="http://schemas.microsoft.com/office/drawing/2014/chart" uri="{C3380CC4-5D6E-409C-BE32-E72D297353CC}">
              <c16:uniqueId val="{00000000-F633-4F45-A165-B080B66A9B5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9841-4D22-81A6-6B25D7B40962}"/>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c:ext xmlns:c16="http://schemas.microsoft.com/office/drawing/2014/chart" uri="{C3380CC4-5D6E-409C-BE32-E72D297353CC}">
                <c16:uniqueId val="{00000003-9841-4D22-81A6-6B25D7B40962}"/>
              </c:ext>
            </c:extLst>
          </c:dPt>
          <c:dPt>
            <c:idx val="2"/>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5-9841-4D22-81A6-6B25D7B40962}"/>
              </c:ext>
            </c:extLst>
          </c:dPt>
          <c:dPt>
            <c:idx val="3"/>
            <c:bubble3D val="0"/>
            <c:spPr>
              <a:pattFill prst="ltUpDiag">
                <a:fgClr>
                  <a:schemeClr val="accent4"/>
                </a:fgClr>
                <a:bgClr>
                  <a:schemeClr val="accent4">
                    <a:lumMod val="20000"/>
                    <a:lumOff val="80000"/>
                  </a:schemeClr>
                </a:bgClr>
              </a:pattFill>
              <a:ln w="19050">
                <a:solidFill>
                  <a:schemeClr val="lt1"/>
                </a:solidFill>
              </a:ln>
              <a:effectLst>
                <a:innerShdw blurRad="114300">
                  <a:schemeClr val="accent4"/>
                </a:innerShdw>
              </a:effectLst>
            </c:spPr>
            <c:extLst>
              <c:ext xmlns:c16="http://schemas.microsoft.com/office/drawing/2014/chart" uri="{C3380CC4-5D6E-409C-BE32-E72D297353CC}">
                <c16:uniqueId val="{00000007-9841-4D22-81A6-6B25D7B40962}"/>
              </c:ext>
            </c:extLst>
          </c:dPt>
          <c:dLbls>
            <c:dLbl>
              <c:idx val="0"/>
              <c:layout>
                <c:manualLayout>
                  <c:x val="-0.10766238984181035"/>
                  <c:y val="-0.25668508151940911"/>
                </c:manualLayout>
              </c:layout>
              <c:tx>
                <c:rich>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fld id="{7D522D72-DCAE-4ECB-B966-58994B37A2CB}" type="VALUE">
                      <a:rPr lang="en-US" sz="2800">
                        <a:solidFill>
                          <a:schemeClr val="bg1"/>
                        </a:solidFill>
                        <a:latin typeface="Roboto" panose="02000000000000000000"/>
                      </a:rPr>
                      <a:pPr>
                        <a:defRPr/>
                      </a:pPr>
                      <a:t>[VALUE]</a:t>
                    </a:fld>
                    <a:endParaRPr lang="en-US"/>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15866036397740474"/>
                      <c:h val="0.22702787951541581"/>
                    </c:manualLayout>
                  </c15:layout>
                  <c15:dlblFieldTable/>
                  <c15:showDataLabelsRange val="0"/>
                </c:ext>
                <c:ext xmlns:c16="http://schemas.microsoft.com/office/drawing/2014/chart" uri="{C3380CC4-5D6E-409C-BE32-E72D297353CC}">
                  <c16:uniqueId val="{00000001-9841-4D22-81A6-6B25D7B4096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numRef>
              <c:f>Sheet1!$A$2:$A$5</c:f>
              <c:numCache>
                <c:formatCode>General</c:formatCode>
                <c:ptCount val="4"/>
              </c:numCache>
            </c:numRef>
          </c:cat>
          <c:val>
            <c:numRef>
              <c:f>Sheet1!$B$2:$B$5</c:f>
              <c:numCache>
                <c:formatCode>General</c:formatCode>
                <c:ptCount val="4"/>
                <c:pt idx="0">
                  <c:v>94</c:v>
                </c:pt>
                <c:pt idx="1">
                  <c:v>6</c:v>
                </c:pt>
              </c:numCache>
            </c:numRef>
          </c:val>
          <c:extLst>
            <c:ext xmlns:c16="http://schemas.microsoft.com/office/drawing/2014/chart" uri="{C3380CC4-5D6E-409C-BE32-E72D297353CC}">
              <c16:uniqueId val="{00000008-9841-4D22-81A6-6B25D7B4096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32A5E2-4C70-43D4-8080-3325D88ED05B}" type="datetimeFigureOut">
              <a:rPr lang="en-US" smtClean="0"/>
              <a:t>12/21/2016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7FB38E-2CD6-44CE-A4F9-7060AA01DB0E}" type="slidenum">
              <a:rPr lang="en-US" smtClean="0"/>
              <a:t>‹#›</a:t>
            </a:fld>
            <a:endParaRPr lang="en-US"/>
          </a:p>
        </p:txBody>
      </p:sp>
    </p:spTree>
    <p:extLst>
      <p:ext uri="{BB962C8B-B14F-4D97-AF65-F5344CB8AC3E}">
        <p14:creationId xmlns:p14="http://schemas.microsoft.com/office/powerpoint/2010/main" val="2424362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0B4196-AB69-40CA-BE87-A0E8C39B2A89}" type="datetimeFigureOut">
              <a:rPr lang="en-US" smtClean="0"/>
              <a:t>12/21/2016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64A039-19AD-4DF5-B634-06BC8790B25B}" type="slidenum">
              <a:rPr lang="en-US" smtClean="0"/>
              <a:t>‹#›</a:t>
            </a:fld>
            <a:endParaRPr lang="en-US"/>
          </a:p>
        </p:txBody>
      </p:sp>
    </p:spTree>
    <p:extLst>
      <p:ext uri="{BB962C8B-B14F-4D97-AF65-F5344CB8AC3E}">
        <p14:creationId xmlns:p14="http://schemas.microsoft.com/office/powerpoint/2010/main" val="13384182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ubiz.com/blog/xay-dung-noi-dung-vuot-troi-so-voi-doi-thu.html"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subiz.com/blog/video-tuong-tac-co-trong-chien-luoc-marketing-cua-ban-nam-nay.html"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github.com/csethanhcong/C9js/releases"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npmjs.com/"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Tiềm</a:t>
            </a:r>
            <a:r>
              <a:rPr lang="en-US" dirty="0"/>
              <a:t> </a:t>
            </a:r>
            <a:r>
              <a:rPr lang="en-US" dirty="0" err="1"/>
              <a:t>năng</a:t>
            </a:r>
            <a:r>
              <a:rPr lang="en-US" dirty="0"/>
              <a:t> </a:t>
            </a:r>
            <a:r>
              <a:rPr lang="en-US" dirty="0" err="1"/>
              <a:t>của</a:t>
            </a:r>
            <a:r>
              <a:rPr lang="en-US" dirty="0"/>
              <a:t> </a:t>
            </a:r>
            <a:r>
              <a:rPr lang="en-US" dirty="0" err="1"/>
              <a:t>tqdl</a:t>
            </a:r>
            <a:r>
              <a:rPr lang="en-US" dirty="0"/>
              <a:t> </a:t>
            </a:r>
            <a:r>
              <a:rPr lang="en-US" dirty="0" err="1"/>
              <a:t>trên</a:t>
            </a:r>
            <a:r>
              <a:rPr lang="en-US" dirty="0"/>
              <a:t> </a:t>
            </a:r>
            <a:r>
              <a:rPr lang="en-US" dirty="0" err="1"/>
              <a:t>nền</a:t>
            </a:r>
            <a:r>
              <a:rPr lang="en-US" dirty="0"/>
              <a:t> </a:t>
            </a:r>
            <a:r>
              <a:rPr lang="en-US" dirty="0" err="1"/>
              <a:t>tảng</a:t>
            </a:r>
            <a:r>
              <a:rPr lang="en-US" dirty="0"/>
              <a:t> web (report)</a:t>
            </a:r>
          </a:p>
        </p:txBody>
      </p:sp>
      <p:sp>
        <p:nvSpPr>
          <p:cNvPr id="4" name="Slide Number Placeholder 3"/>
          <p:cNvSpPr>
            <a:spLocks noGrp="1"/>
          </p:cNvSpPr>
          <p:nvPr>
            <p:ph type="sldNum" sz="quarter" idx="10"/>
          </p:nvPr>
        </p:nvSpPr>
        <p:spPr/>
        <p:txBody>
          <a:bodyPr/>
          <a:lstStyle/>
          <a:p>
            <a:fld id="{C764A039-19AD-4DF5-B634-06BC8790B25B}" type="slidenum">
              <a:rPr lang="en-US" smtClean="0"/>
              <a:t>5</a:t>
            </a:fld>
            <a:endParaRPr lang="en-US"/>
          </a:p>
        </p:txBody>
      </p:sp>
    </p:spTree>
    <p:extLst>
      <p:ext uri="{BB962C8B-B14F-4D97-AF65-F5344CB8AC3E}">
        <p14:creationId xmlns:p14="http://schemas.microsoft.com/office/powerpoint/2010/main" val="1029994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14</a:t>
            </a:fld>
            <a:endParaRPr lang="en-US"/>
          </a:p>
        </p:txBody>
      </p:sp>
    </p:spTree>
    <p:extLst>
      <p:ext uri="{BB962C8B-B14F-4D97-AF65-F5344CB8AC3E}">
        <p14:creationId xmlns:p14="http://schemas.microsoft.com/office/powerpoint/2010/main" val="783223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Cách 1 thì tẻ nhạt và không hữu ích trong việc phân tích xu hướng, hoặc phát hiện những bất thường bởi vì kích thước của nó. Cách 2, trong khi phân tích dữ liệu có thể bị giới hạn, thường dẫn đến sự mất dữ liệu. Cách 3, dữ liệu cũng có thể bị mất trong quá trình kết tụ dữ liệu. Chỉ có một lựa chọn khả thi để hoàn thiện tất cả các dữ liệu là cách 4, đây là hình thức đơn giản bằng cách biểu diễn trực quan: vẽ đồ thị. Những đồ thị làm việc tốt khi bạn xem chúng trong một chiều, ví dụ như dữ liệu chuỗi thời gian hoặc bán hàng đối với dữ liệu sản xuất. Nhưng những gì về bán hàng đối với dữ liệu sản xuất như một loạt thời gian? Đây là nơi mà những hạn chế của đồ thị bình thường ngăn cấm việc phân tích thêm.</a:t>
            </a: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15</a:t>
            </a:fld>
            <a:endParaRPr lang="en-US"/>
          </a:p>
        </p:txBody>
      </p:sp>
    </p:spTree>
    <p:extLst>
      <p:ext uri="{BB962C8B-B14F-4D97-AF65-F5344CB8AC3E}">
        <p14:creationId xmlns:p14="http://schemas.microsoft.com/office/powerpoint/2010/main" val="340092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16</a:t>
            </a:fld>
            <a:endParaRPr lang="en-US"/>
          </a:p>
        </p:txBody>
      </p:sp>
    </p:spTree>
    <p:extLst>
      <p:ext uri="{BB962C8B-B14F-4D97-AF65-F5344CB8AC3E}">
        <p14:creationId xmlns:p14="http://schemas.microsoft.com/office/powerpoint/2010/main" val="3162093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17</a:t>
            </a:fld>
            <a:endParaRPr lang="en-US"/>
          </a:p>
        </p:txBody>
      </p:sp>
    </p:spTree>
    <p:extLst>
      <p:ext uri="{BB962C8B-B14F-4D97-AF65-F5344CB8AC3E}">
        <p14:creationId xmlns:p14="http://schemas.microsoft.com/office/powerpoint/2010/main" val="2503023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18</a:t>
            </a:fld>
            <a:endParaRPr lang="en-US"/>
          </a:p>
        </p:txBody>
      </p:sp>
    </p:spTree>
    <p:extLst>
      <p:ext uri="{BB962C8B-B14F-4D97-AF65-F5344CB8AC3E}">
        <p14:creationId xmlns:p14="http://schemas.microsoft.com/office/powerpoint/2010/main" val="3638127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19</a:t>
            </a:fld>
            <a:endParaRPr lang="en-US"/>
          </a:p>
        </p:txBody>
      </p:sp>
    </p:spTree>
    <p:extLst>
      <p:ext uri="{BB962C8B-B14F-4D97-AF65-F5344CB8AC3E}">
        <p14:creationId xmlns:p14="http://schemas.microsoft.com/office/powerpoint/2010/main" val="3193238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Infographic: </a:t>
            </a:r>
            <a:r>
              <a:rPr lang="vi-VN" sz="1200" b="0" i="0" kern="1200" dirty="0">
                <a:solidFill>
                  <a:schemeClr val="tx1"/>
                </a:solidFill>
                <a:effectLst/>
                <a:latin typeface="+mn-lt"/>
                <a:ea typeface="+mn-ea"/>
                <a:cs typeface="+mn-cs"/>
              </a:rPr>
              <a:t>Thông tin sẽ được thể hiện dưới dạng đồ họa nên rất dễ đón nhận, dễ hiểu và gây hứng thú cho người xem. Hơn thế nữa, chúng còn được chia sẻ rộng rãi qua các kênh mạng xã hội như Facebook, Twitter hay Instagram. Các công ty có thể thêm logo một cách khéo léo mà không khiến người xem cảm thấy khó chịu và sau đó chờ đợi hiệu ứng lan truyền từ </a:t>
            </a:r>
            <a:r>
              <a:rPr lang="vi-VN" sz="1200" b="0" i="0" u="none" strike="noStrike" kern="1200" dirty="0">
                <a:solidFill>
                  <a:schemeClr val="tx1"/>
                </a:solidFill>
                <a:effectLst/>
                <a:latin typeface="+mn-lt"/>
                <a:ea typeface="+mn-ea"/>
                <a:cs typeface="+mn-cs"/>
                <a:hlinkClick r:id="rId3" tooltip="[Infographic] Xây dựng nội dung vượt trội so với đối thủ"/>
              </a:rPr>
              <a:t>Infographic</a:t>
            </a:r>
            <a:r>
              <a:rPr lang="vi-VN"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Video:</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Không ai có thể phủ nhận sức mạnh của </a:t>
            </a:r>
            <a:r>
              <a:rPr lang="vi-VN" sz="1200" b="0" i="0" u="none" strike="noStrike" kern="1200" dirty="0">
                <a:solidFill>
                  <a:schemeClr val="tx1"/>
                </a:solidFill>
                <a:effectLst/>
                <a:latin typeface="+mn-lt"/>
                <a:ea typeface="+mn-ea"/>
                <a:cs typeface="+mn-cs"/>
                <a:hlinkClick r:id="rId4" tooltip="Video tương tác có trong chiến lược Marketing của bạn năm nay?"/>
              </a:rPr>
              <a:t>video</a:t>
            </a:r>
            <a:r>
              <a:rPr lang="vi-VN" sz="1200" b="0" i="0" kern="1200" dirty="0">
                <a:solidFill>
                  <a:schemeClr val="tx1"/>
                </a:solidFill>
                <a:effectLst/>
                <a:latin typeface="+mn-lt"/>
                <a:ea typeface="+mn-ea"/>
                <a:cs typeface="+mn-cs"/>
              </a:rPr>
              <a:t>. Video ngày càng phát triển mạnh mẽ trong vài năm trở lại đây và chưa có dấu hiệu dừng lại. Các doanh nghiệp có khả năng tạo ra những video phù hợp với rất nhiều hoàn cảnh và sản phẩm khác nhau, sau đó đăng tải lên Youtube hay Vimeo. Ngoài ra, bạn còn có thể chia sẻ đường dẫn tới video này tại các trang mạng xã hội.</a:t>
            </a:r>
            <a:endParaRPr lang="en-US" sz="1200" b="0" i="0" kern="1200" dirty="0">
              <a:solidFill>
                <a:schemeClr val="tx1"/>
              </a:solidFill>
              <a:effectLst/>
              <a:latin typeface="+mn-lt"/>
              <a:ea typeface="+mn-ea"/>
              <a:cs typeface="+mn-cs"/>
            </a:endParaRP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r>
              <a:rPr lang="en-US" sz="1200" b="0" i="0" kern="1200" dirty="0" err="1">
                <a:solidFill>
                  <a:schemeClr val="tx1"/>
                </a:solidFill>
                <a:effectLst/>
                <a:latin typeface="+mn-lt"/>
                <a:ea typeface="+mn-ea"/>
                <a:cs typeface="+mn-cs"/>
              </a:rPr>
              <a:t>Dữ</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liệu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trực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quan</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Những bảng biểu nhàm chán không còn là cách thể hiện nội dung hấp dẫn ngày nay nữa. Giờ đây, bạn có thể “biến tấu” nội dung theo một cách hấp dẫn và sáng tạo hơn. Việc làm trực quan hóa dữ liệu biến một bảng tính đơn giản trở nên đáng nhớ.</a:t>
            </a: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20</a:t>
            </a:fld>
            <a:endParaRPr lang="en-US"/>
          </a:p>
        </p:txBody>
      </p:sp>
    </p:spTree>
    <p:extLst>
      <p:ext uri="{BB962C8B-B14F-4D97-AF65-F5344CB8AC3E}">
        <p14:creationId xmlns:p14="http://schemas.microsoft.com/office/powerpoint/2010/main" val="2700375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Sau </a:t>
            </a:r>
            <a:r>
              <a:rPr lang="en-US" dirty="0" err="1"/>
              <a:t>những</a:t>
            </a:r>
            <a:r>
              <a:rPr lang="en-US" dirty="0"/>
              <a:t> </a:t>
            </a:r>
            <a:r>
              <a:rPr lang="en-US" dirty="0" err="1"/>
              <a:t>lần</a:t>
            </a:r>
            <a:r>
              <a:rPr lang="en-US" dirty="0"/>
              <a:t> </a:t>
            </a:r>
            <a:r>
              <a:rPr lang="en-US" dirty="0" err="1"/>
              <a:t>phát</a:t>
            </a:r>
            <a:r>
              <a:rPr lang="en-US" dirty="0"/>
              <a:t> </a:t>
            </a:r>
            <a:r>
              <a:rPr lang="en-US" dirty="0" err="1"/>
              <a:t>triển</a:t>
            </a:r>
            <a:r>
              <a:rPr lang="en-US" dirty="0"/>
              <a:t> </a:t>
            </a:r>
            <a:r>
              <a:rPr lang="en-US" dirty="0" err="1"/>
              <a:t>và</a:t>
            </a:r>
            <a:r>
              <a:rPr lang="en-US" dirty="0"/>
              <a:t> </a:t>
            </a:r>
            <a:r>
              <a:rPr lang="en-US" dirty="0" err="1"/>
              <a:t>thử</a:t>
            </a:r>
            <a:r>
              <a:rPr lang="en-US" dirty="0"/>
              <a:t> </a:t>
            </a:r>
            <a:r>
              <a:rPr lang="en-US" dirty="0" err="1"/>
              <a:t>sai</a:t>
            </a:r>
            <a:r>
              <a:rPr lang="en-US" dirty="0"/>
              <a:t>, </a:t>
            </a:r>
            <a:r>
              <a:rPr lang="en-US" dirty="0" err="1"/>
              <a:t>rút</a:t>
            </a:r>
            <a:r>
              <a:rPr lang="en-US" dirty="0"/>
              <a:t> </a:t>
            </a:r>
            <a:r>
              <a:rPr lang="en-US" dirty="0" err="1"/>
              <a:t>ra</a:t>
            </a:r>
            <a:r>
              <a:rPr lang="en-US" dirty="0"/>
              <a:t> 2 </a:t>
            </a:r>
            <a:r>
              <a:rPr lang="en-US" dirty="0" err="1"/>
              <a:t>nguyên</a:t>
            </a:r>
            <a:r>
              <a:rPr lang="en-US" dirty="0"/>
              <a:t> </a:t>
            </a:r>
            <a:r>
              <a:rPr lang="en-US" dirty="0" err="1"/>
              <a:t>tắc</a:t>
            </a:r>
            <a:r>
              <a:rPr lang="en-US" dirty="0"/>
              <a:t> </a:t>
            </a:r>
            <a:r>
              <a:rPr lang="en-US" dirty="0" err="1"/>
              <a:t>áp</a:t>
            </a:r>
            <a:r>
              <a:rPr lang="en-US" dirty="0"/>
              <a:t> </a:t>
            </a:r>
            <a:r>
              <a:rPr lang="en-US" dirty="0" err="1"/>
              <a:t>dụng</a:t>
            </a:r>
            <a:r>
              <a:rPr lang="en-US" dirty="0"/>
              <a:t> </a:t>
            </a:r>
            <a:r>
              <a:rPr lang="en-US" dirty="0" err="1"/>
              <a:t>xuyên</a:t>
            </a:r>
            <a:r>
              <a:rPr lang="en-US" dirty="0"/>
              <a:t> </a:t>
            </a:r>
            <a:r>
              <a:rPr lang="en-US" dirty="0" err="1"/>
              <a:t>suốt</a:t>
            </a:r>
            <a:r>
              <a:rPr lang="en-US" dirty="0"/>
              <a:t> -&gt;</a:t>
            </a:r>
          </a:p>
        </p:txBody>
      </p:sp>
      <p:sp>
        <p:nvSpPr>
          <p:cNvPr id="4" name="Slide Number Placeholder 3"/>
          <p:cNvSpPr>
            <a:spLocks noGrp="1"/>
          </p:cNvSpPr>
          <p:nvPr>
            <p:ph type="sldNum" sz="quarter" idx="10"/>
          </p:nvPr>
        </p:nvSpPr>
        <p:spPr/>
        <p:txBody>
          <a:bodyPr/>
          <a:lstStyle/>
          <a:p>
            <a:fld id="{C764A039-19AD-4DF5-B634-06BC8790B25B}" type="slidenum">
              <a:rPr lang="en-US" smtClean="0"/>
              <a:t>22</a:t>
            </a:fld>
            <a:endParaRPr lang="en-US"/>
          </a:p>
        </p:txBody>
      </p:sp>
    </p:spTree>
    <p:extLst>
      <p:ext uri="{BB962C8B-B14F-4D97-AF65-F5344CB8AC3E}">
        <p14:creationId xmlns:p14="http://schemas.microsoft.com/office/powerpoint/2010/main" val="2571847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23</a:t>
            </a:fld>
            <a:endParaRPr lang="en-US"/>
          </a:p>
        </p:txBody>
      </p:sp>
    </p:spTree>
    <p:extLst>
      <p:ext uri="{BB962C8B-B14F-4D97-AF65-F5344CB8AC3E}">
        <p14:creationId xmlns:p14="http://schemas.microsoft.com/office/powerpoint/2010/main" val="1548283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24</a:t>
            </a:fld>
            <a:endParaRPr lang="en-US"/>
          </a:p>
        </p:txBody>
      </p:sp>
    </p:spTree>
    <p:extLst>
      <p:ext uri="{BB962C8B-B14F-4D97-AF65-F5344CB8AC3E}">
        <p14:creationId xmlns:p14="http://schemas.microsoft.com/office/powerpoint/2010/main" val="4023113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Vừa</a:t>
            </a:r>
            <a:r>
              <a:rPr lang="en-US" dirty="0"/>
              <a:t> </a:t>
            </a:r>
            <a:r>
              <a:rPr lang="en-US" dirty="0" err="1"/>
              <a:t>trình</a:t>
            </a:r>
            <a:r>
              <a:rPr lang="en-US" dirty="0"/>
              <a:t> </a:t>
            </a:r>
            <a:r>
              <a:rPr lang="en-US" dirty="0" err="1"/>
              <a:t>chiếu</a:t>
            </a:r>
            <a:r>
              <a:rPr lang="en-US" dirty="0"/>
              <a:t> video, </a:t>
            </a:r>
            <a:r>
              <a:rPr lang="en-US" dirty="0" err="1"/>
              <a:t>vừa</a:t>
            </a:r>
            <a:r>
              <a:rPr lang="en-US" dirty="0"/>
              <a:t> </a:t>
            </a:r>
            <a:r>
              <a:rPr lang="en-US" dirty="0" err="1"/>
              <a:t>giới</a:t>
            </a:r>
            <a:r>
              <a:rPr lang="en-US" dirty="0"/>
              <a:t> </a:t>
            </a:r>
            <a:r>
              <a:rPr lang="en-US" dirty="0" err="1"/>
              <a:t>thiệu</a:t>
            </a:r>
            <a:r>
              <a:rPr lang="en-US" dirty="0"/>
              <a:t> D3, </a:t>
            </a:r>
            <a:r>
              <a:rPr lang="en-US" dirty="0" err="1"/>
              <a:t>chức</a:t>
            </a:r>
            <a:r>
              <a:rPr lang="en-US" dirty="0"/>
              <a:t> </a:t>
            </a:r>
            <a:r>
              <a:rPr lang="en-US" dirty="0" err="1"/>
              <a:t>năng</a:t>
            </a: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6</a:t>
            </a:fld>
            <a:endParaRPr lang="en-US"/>
          </a:p>
        </p:txBody>
      </p:sp>
    </p:spTree>
    <p:extLst>
      <p:ext uri="{BB962C8B-B14F-4D97-AF65-F5344CB8AC3E}">
        <p14:creationId xmlns:p14="http://schemas.microsoft.com/office/powerpoint/2010/main" val="31660703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25</a:t>
            </a:fld>
            <a:endParaRPr lang="en-US"/>
          </a:p>
        </p:txBody>
      </p:sp>
    </p:spTree>
    <p:extLst>
      <p:ext uri="{BB962C8B-B14F-4D97-AF65-F5344CB8AC3E}">
        <p14:creationId xmlns:p14="http://schemas.microsoft.com/office/powerpoint/2010/main" val="4200298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a:t>
            </a:r>
            <a:r>
              <a:rPr lang="en-US" dirty="0" err="1"/>
              <a:t>Hiện</a:t>
            </a:r>
            <a:r>
              <a:rPr lang="en-US" dirty="0"/>
              <a:t> </a:t>
            </a:r>
            <a:r>
              <a:rPr lang="en-US" dirty="0" err="1"/>
              <a:t>thực</a:t>
            </a:r>
            <a:r>
              <a:rPr lang="en-US" dirty="0"/>
              <a:t> </a:t>
            </a:r>
            <a:r>
              <a:rPr lang="en-US" dirty="0" err="1"/>
              <a:t>theo</a:t>
            </a:r>
            <a:r>
              <a:rPr lang="en-US" dirty="0"/>
              <a:t> </a:t>
            </a:r>
            <a:r>
              <a:rPr lang="en-US" dirty="0" err="1"/>
              <a:t>từng</a:t>
            </a:r>
            <a:r>
              <a:rPr lang="en-US" dirty="0"/>
              <a:t> Component</a:t>
            </a:r>
          </a:p>
        </p:txBody>
      </p:sp>
      <p:sp>
        <p:nvSpPr>
          <p:cNvPr id="4" name="Slide Number Placeholder 3"/>
          <p:cNvSpPr>
            <a:spLocks noGrp="1"/>
          </p:cNvSpPr>
          <p:nvPr>
            <p:ph type="sldNum" sz="quarter" idx="10"/>
          </p:nvPr>
        </p:nvSpPr>
        <p:spPr/>
        <p:txBody>
          <a:bodyPr/>
          <a:lstStyle/>
          <a:p>
            <a:fld id="{C764A039-19AD-4DF5-B634-06BC8790B25B}" type="slidenum">
              <a:rPr lang="en-US" smtClean="0"/>
              <a:t>27</a:t>
            </a:fld>
            <a:endParaRPr lang="en-US"/>
          </a:p>
        </p:txBody>
      </p:sp>
    </p:spTree>
    <p:extLst>
      <p:ext uri="{BB962C8B-B14F-4D97-AF65-F5344CB8AC3E}">
        <p14:creationId xmlns:p14="http://schemas.microsoft.com/office/powerpoint/2010/main" val="36185954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29</a:t>
            </a:fld>
            <a:endParaRPr lang="en-US"/>
          </a:p>
        </p:txBody>
      </p:sp>
    </p:spTree>
    <p:extLst>
      <p:ext uri="{BB962C8B-B14F-4D97-AF65-F5344CB8AC3E}">
        <p14:creationId xmlns:p14="http://schemas.microsoft.com/office/powerpoint/2010/main" val="17391607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30</a:t>
            </a:fld>
            <a:endParaRPr lang="en-US"/>
          </a:p>
        </p:txBody>
      </p:sp>
    </p:spTree>
    <p:extLst>
      <p:ext uri="{BB962C8B-B14F-4D97-AF65-F5344CB8AC3E}">
        <p14:creationId xmlns:p14="http://schemas.microsoft.com/office/powerpoint/2010/main" val="3389094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32</a:t>
            </a:fld>
            <a:endParaRPr lang="en-US"/>
          </a:p>
        </p:txBody>
      </p:sp>
    </p:spTree>
    <p:extLst>
      <p:ext uri="{BB962C8B-B14F-4D97-AF65-F5344CB8AC3E}">
        <p14:creationId xmlns:p14="http://schemas.microsoft.com/office/powerpoint/2010/main" val="1744128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33</a:t>
            </a:fld>
            <a:endParaRPr lang="en-US"/>
          </a:p>
        </p:txBody>
      </p:sp>
    </p:spTree>
    <p:extLst>
      <p:ext uri="{BB962C8B-B14F-4D97-AF65-F5344CB8AC3E}">
        <p14:creationId xmlns:p14="http://schemas.microsoft.com/office/powerpoint/2010/main" val="3489390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err="1">
                <a:solidFill>
                  <a:schemeClr val="tx1"/>
                </a:solidFill>
                <a:effectLst/>
                <a:latin typeface="+mn-lt"/>
                <a:ea typeface="+mn-ea"/>
                <a:cs typeface="+mn-cs"/>
              </a:rPr>
              <a:t>ngôn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javascript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chuẩn</a:t>
            </a:r>
            <a:r>
              <a:rPr lang="en-US" sz="1200" kern="1200" dirty="0">
                <a:solidFill>
                  <a:schemeClr val="tx1"/>
                </a:solidFill>
                <a:effectLst/>
                <a:latin typeface="+mn-lt"/>
                <a:ea typeface="+mn-ea"/>
                <a:cs typeface="+mn-cs"/>
              </a:rPr>
              <a:t> es6</a:t>
            </a:r>
          </a:p>
          <a:p>
            <a:pPr marL="171450" indent="-171450">
              <a:buFontTx/>
              <a:buChar char="-"/>
            </a:pPr>
            <a:endParaRPr lang="en-US" sz="1200" kern="1200" dirty="0">
              <a:solidFill>
                <a:schemeClr val="tx1"/>
              </a:solidFill>
              <a:effectLst/>
              <a:latin typeface="+mn-lt"/>
              <a:ea typeface="+mn-ea"/>
              <a:cs typeface="+mn-cs"/>
            </a:endParaRPr>
          </a:p>
          <a:p>
            <a:pPr marL="171450" indent="-171450">
              <a:buFontTx/>
              <a:buChar char="-"/>
            </a:pPr>
            <a:r>
              <a:rPr lang="en-US" sz="1200" kern="1200" dirty="0" err="1">
                <a:solidFill>
                  <a:schemeClr val="tx1"/>
                </a:solidFill>
                <a:effectLst/>
                <a:latin typeface="+mn-lt"/>
                <a:ea typeface="+mn-ea"/>
                <a:cs typeface="+mn-cs"/>
              </a:rPr>
              <a:t>thư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trợ</a:t>
            </a:r>
            <a:r>
              <a:rPr lang="en-US" sz="1200" kern="1200" dirty="0">
                <a:solidFill>
                  <a:schemeClr val="tx1"/>
                </a:solidFill>
                <a:effectLst/>
                <a:latin typeface="+mn-lt"/>
                <a:ea typeface="+mn-ea"/>
                <a:cs typeface="+mn-cs"/>
              </a:rPr>
              <a:t>: d3 – </a:t>
            </a:r>
            <a:r>
              <a:rPr lang="en-US" sz="1200" kern="1200" dirty="0" err="1">
                <a:solidFill>
                  <a:schemeClr val="tx1"/>
                </a:solidFill>
                <a:effectLst/>
                <a:latin typeface="+mn-lt"/>
                <a:ea typeface="+mn-ea"/>
                <a:cs typeface="+mn-cs"/>
              </a:rPr>
              <a:t>thư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chart, </a:t>
            </a:r>
            <a:r>
              <a:rPr lang="en-US" sz="1200" kern="1200" dirty="0" err="1">
                <a:solidFill>
                  <a:schemeClr val="tx1"/>
                </a:solidFill>
                <a:effectLst/>
                <a:latin typeface="+mn-lt"/>
                <a:ea typeface="+mn-ea"/>
                <a:cs typeface="+mn-cs"/>
              </a:rPr>
              <a:t>openlayer</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thư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map</a:t>
            </a:r>
          </a:p>
          <a:p>
            <a:pPr marL="171450" indent="-171450">
              <a:buFontTx/>
              <a:buChar cha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code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Ex: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data adapter:</a:t>
            </a:r>
          </a:p>
          <a:p>
            <a:pPr lvl="0"/>
            <a:r>
              <a:rPr lang="en-US" sz="1200" kern="1200" dirty="0" err="1">
                <a:solidFill>
                  <a:schemeClr val="tx1"/>
                </a:solidFill>
                <a:effectLst/>
                <a:latin typeface="+mn-lt"/>
                <a:ea typeface="+mn-ea"/>
                <a:cs typeface="+mn-cs"/>
              </a:rPr>
              <a:t>Chức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format &amp; </a:t>
            </a:r>
            <a:r>
              <a:rPr lang="en-US" sz="1200" kern="1200" dirty="0" err="1">
                <a:solidFill>
                  <a:schemeClr val="tx1"/>
                </a:solidFill>
                <a:effectLst/>
                <a:latin typeface="+mn-lt"/>
                <a:ea typeface="+mn-ea"/>
                <a:cs typeface="+mn-cs"/>
              </a:rPr>
              <a:t>giúp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dễ</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tùy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raw data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a:t>
            </a:r>
            <a:r>
              <a:rPr lang="en-US" sz="1200" kern="1200" dirty="0">
                <a:solidFill>
                  <a:schemeClr val="tx1"/>
                </a:solidFill>
                <a:effectLst/>
                <a:latin typeface="+mn-lt"/>
                <a:ea typeface="+mn-ea"/>
                <a:cs typeface="+mn-cs"/>
              </a:rPr>
              <a:t>.</a:t>
            </a:r>
          </a:p>
          <a:p>
            <a:pPr lvl="0"/>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p>
          <a:p>
            <a:pPr lvl="0"/>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format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json</a:t>
            </a:r>
            <a:r>
              <a:rPr lang="en-US" sz="1200" kern="1200" dirty="0">
                <a:solidFill>
                  <a:schemeClr val="tx1"/>
                </a:solidFill>
                <a:effectLst/>
                <a:latin typeface="+mn-lt"/>
                <a:ea typeface="+mn-ea"/>
                <a:cs typeface="+mn-cs"/>
              </a:rPr>
              <a:t>, csv, </a:t>
            </a:r>
            <a:r>
              <a:rPr lang="en-US" sz="1200" kern="1200" dirty="0" err="1">
                <a:solidFill>
                  <a:schemeClr val="tx1"/>
                </a:solidFill>
                <a:effectLst/>
                <a:latin typeface="+mn-lt"/>
                <a:ea typeface="+mn-ea"/>
                <a:cs typeface="+mn-cs"/>
              </a:rPr>
              <a:t>tsv</a:t>
            </a:r>
            <a:r>
              <a:rPr lang="en-US" sz="1200" kern="1200" dirty="0">
                <a:solidFill>
                  <a:schemeClr val="tx1"/>
                </a:solidFill>
                <a:effectLst/>
                <a:latin typeface="+mn-lt"/>
                <a:ea typeface="+mn-ea"/>
                <a:cs typeface="+mn-cs"/>
              </a:rPr>
              <a:t>, txt)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plain data do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nhập</a:t>
            </a:r>
            <a:r>
              <a:rPr lang="en-US" sz="1200" kern="1200" dirty="0">
                <a:solidFill>
                  <a:schemeClr val="tx1"/>
                </a:solidFill>
                <a:effectLst/>
                <a:latin typeface="+mn-lt"/>
                <a:ea typeface="+mn-ea"/>
                <a:cs typeface="+mn-cs"/>
              </a:rPr>
              <a:t>.</a:t>
            </a:r>
          </a:p>
          <a:p>
            <a:pPr lvl="0"/>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getKey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getValue</a:t>
            </a:r>
            <a:r>
              <a:rPr lang="en-US" sz="1200" kern="1200" dirty="0">
                <a:solidFill>
                  <a:schemeClr val="tx1"/>
                </a:solidFill>
                <a:effectLst/>
                <a:latin typeface="+mn-lt"/>
                <a:ea typeface="+mn-ea"/>
                <a:cs typeface="+mn-cs"/>
              </a:rPr>
              <a:t>() =&gt; </a:t>
            </a:r>
            <a:r>
              <a:rPr lang="en-US" sz="1200" kern="1200" dirty="0" err="1">
                <a:solidFill>
                  <a:schemeClr val="tx1"/>
                </a:solidFill>
                <a:effectLst/>
                <a:latin typeface="+mn-lt"/>
                <a:ea typeface="+mn-ea"/>
                <a:cs typeface="+mn-cs"/>
              </a:rPr>
              <a:t>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tùy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hợp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viện</a:t>
            </a:r>
            <a:r>
              <a:rPr lang="en-US" sz="1200" kern="1200" dirty="0">
                <a:solidFill>
                  <a:schemeClr val="tx1"/>
                </a:solidFill>
                <a:effectLst/>
                <a:latin typeface="+mn-lt"/>
                <a:ea typeface="+mn-ea"/>
                <a:cs typeface="+mn-cs"/>
              </a:rPr>
              <a:t>. </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34</a:t>
            </a:fld>
            <a:endParaRPr lang="en-US"/>
          </a:p>
        </p:txBody>
      </p:sp>
    </p:spTree>
    <p:extLst>
      <p:ext uri="{BB962C8B-B14F-4D97-AF65-F5344CB8AC3E}">
        <p14:creationId xmlns:p14="http://schemas.microsoft.com/office/powerpoint/2010/main" val="19286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r>
              <a:rPr lang="en-US" sz="1100" kern="1200" dirty="0" err="1">
                <a:solidFill>
                  <a:schemeClr val="tx1"/>
                </a:solidFill>
                <a:effectLst/>
                <a:latin typeface="+mn-lt"/>
                <a:ea typeface="+mn-ea"/>
                <a:cs typeface="+mn-cs"/>
              </a:rPr>
              <a:t>Tự</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động</a:t>
            </a:r>
            <a:r>
              <a:rPr lang="en-US" sz="1100" kern="1200" dirty="0">
                <a:solidFill>
                  <a:schemeClr val="tx1"/>
                </a:solidFill>
                <a:effectLst/>
                <a:latin typeface="+mn-lt"/>
                <a:ea typeface="+mn-ea"/>
                <a:cs typeface="+mn-cs"/>
              </a:rPr>
              <a:t> format commit messages, </a:t>
            </a:r>
            <a:r>
              <a:rPr lang="en-US" sz="1100" kern="1200" dirty="0" err="1">
                <a:solidFill>
                  <a:schemeClr val="tx1"/>
                </a:solidFill>
                <a:effectLst/>
                <a:latin typeface="+mn-lt"/>
                <a:ea typeface="+mn-ea"/>
                <a:cs typeface="+mn-cs"/>
              </a:rPr>
              <a:t>kiểm</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soát</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trạng</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thái</a:t>
            </a:r>
            <a:r>
              <a:rPr lang="en-US" sz="1100" kern="1200" dirty="0">
                <a:solidFill>
                  <a:schemeClr val="tx1"/>
                </a:solidFill>
                <a:effectLst/>
                <a:latin typeface="+mn-lt"/>
                <a:ea typeface="+mn-ea"/>
                <a:cs typeface="+mn-cs"/>
              </a:rPr>
              <a:t> issues (open/close) </a:t>
            </a:r>
            <a:r>
              <a:rPr lang="en-US" sz="1100" kern="1200" dirty="0" err="1">
                <a:solidFill>
                  <a:schemeClr val="tx1"/>
                </a:solidFill>
                <a:effectLst/>
                <a:latin typeface="+mn-lt"/>
                <a:ea typeface="+mn-ea"/>
                <a:cs typeface="+mn-cs"/>
              </a:rPr>
              <a:t>trên</a:t>
            </a:r>
            <a:r>
              <a:rPr lang="en-US" sz="1100" kern="1200" dirty="0">
                <a:solidFill>
                  <a:schemeClr val="tx1"/>
                </a:solidFill>
                <a:effectLst/>
                <a:latin typeface="+mn-lt"/>
                <a:ea typeface="+mn-ea"/>
                <a:cs typeface="+mn-cs"/>
              </a:rPr>
              <a:t> GitHub, </a:t>
            </a:r>
            <a:r>
              <a:rPr lang="en-US" sz="1100" kern="1200" dirty="0" err="1">
                <a:solidFill>
                  <a:schemeClr val="tx1"/>
                </a:solidFill>
                <a:effectLst/>
                <a:latin typeface="+mn-lt"/>
                <a:ea typeface="+mn-ea"/>
                <a:cs typeface="+mn-cs"/>
              </a:rPr>
              <a:t>hiển</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thị</a:t>
            </a:r>
            <a:r>
              <a:rPr lang="en-US" sz="1100" kern="1200" dirty="0">
                <a:solidFill>
                  <a:schemeClr val="tx1"/>
                </a:solidFill>
                <a:effectLst/>
                <a:latin typeface="+mn-lt"/>
                <a:ea typeface="+mn-ea"/>
                <a:cs typeface="+mn-cs"/>
              </a:rPr>
              <a:t> changelog </a:t>
            </a:r>
            <a:r>
              <a:rPr lang="en-US" sz="1100" kern="1200" dirty="0" err="1">
                <a:solidFill>
                  <a:schemeClr val="tx1"/>
                </a:solidFill>
                <a:effectLst/>
                <a:latin typeface="+mn-lt"/>
                <a:ea typeface="+mn-ea"/>
                <a:cs typeface="+mn-cs"/>
              </a:rPr>
              <a:t>sau</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mỗi</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lần</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cập</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nhật</a:t>
            </a:r>
            <a:r>
              <a:rPr lang="en-US" sz="1100" kern="1200" dirty="0">
                <a:solidFill>
                  <a:schemeClr val="tx1"/>
                </a:solidFill>
                <a:effectLst/>
                <a:latin typeface="+mn-lt"/>
                <a:ea typeface="+mn-ea"/>
                <a:cs typeface="+mn-cs"/>
              </a:rPr>
              <a:t> code.</a:t>
            </a:r>
          </a:p>
          <a:p>
            <a:pPr marL="628650" lvl="1" indent="-171450">
              <a:buFontTx/>
              <a:buChar char="-"/>
            </a:pPr>
            <a:r>
              <a:rPr lang="en-US" sz="1100" kern="1200" dirty="0">
                <a:solidFill>
                  <a:schemeClr val="tx1"/>
                </a:solidFill>
                <a:effectLst/>
                <a:latin typeface="+mn-lt"/>
                <a:ea typeface="+mn-ea"/>
                <a:cs typeface="+mn-cs"/>
              </a:rPr>
              <a:t> </a:t>
            </a:r>
            <a:r>
              <a:rPr lang="en-US" sz="1050" kern="1200" dirty="0" err="1">
                <a:solidFill>
                  <a:schemeClr val="tx1"/>
                </a:solidFill>
                <a:effectLst/>
                <a:latin typeface="+mn-lt"/>
                <a:ea typeface="+mn-ea"/>
                <a:cs typeface="+mn-cs"/>
              </a:rPr>
              <a:t>Chạy</a:t>
            </a:r>
            <a:r>
              <a:rPr lang="en-US" sz="1050" kern="1200" dirty="0">
                <a:solidFill>
                  <a:schemeClr val="tx1"/>
                </a:solidFill>
                <a:effectLst/>
                <a:latin typeface="+mn-lt"/>
                <a:ea typeface="+mn-ea"/>
                <a:cs typeface="+mn-cs"/>
              </a:rPr>
              <a:t> </a:t>
            </a:r>
            <a:r>
              <a:rPr lang="en-US" sz="1050" kern="1200" dirty="0" err="1">
                <a:solidFill>
                  <a:schemeClr val="tx1"/>
                </a:solidFill>
                <a:effectLst/>
                <a:latin typeface="+mn-lt"/>
                <a:ea typeface="+mn-ea"/>
                <a:cs typeface="+mn-cs"/>
              </a:rPr>
              <a:t>lệnh</a:t>
            </a:r>
            <a:r>
              <a:rPr lang="en-US" sz="1050" kern="1200" dirty="0">
                <a:solidFill>
                  <a:schemeClr val="tx1"/>
                </a:solidFill>
                <a:effectLst/>
                <a:latin typeface="+mn-lt"/>
                <a:ea typeface="+mn-ea"/>
                <a:cs typeface="+mn-cs"/>
              </a:rPr>
              <a:t> </a:t>
            </a:r>
            <a:r>
              <a:rPr lang="en-US" sz="1050" kern="1200" dirty="0" err="1">
                <a:solidFill>
                  <a:schemeClr val="tx1"/>
                </a:solidFill>
                <a:effectLst/>
                <a:latin typeface="+mn-lt"/>
                <a:ea typeface="+mn-ea"/>
                <a:cs typeface="+mn-cs"/>
              </a:rPr>
              <a:t>npm</a:t>
            </a:r>
            <a:r>
              <a:rPr lang="en-US" sz="1050" kern="1200" dirty="0">
                <a:solidFill>
                  <a:schemeClr val="tx1"/>
                </a:solidFill>
                <a:effectLst/>
                <a:latin typeface="+mn-lt"/>
                <a:ea typeface="+mn-ea"/>
                <a:cs typeface="+mn-cs"/>
              </a:rPr>
              <a:t> run commit.</a:t>
            </a:r>
          </a:p>
          <a:p>
            <a:pPr marL="457200" lvl="1" indent="0">
              <a:buFontTx/>
              <a:buNone/>
            </a:pPr>
            <a:endParaRPr lang="en-US" sz="105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Source: </a:t>
            </a:r>
            <a:r>
              <a:rPr lang="en-US" sz="1200" u="sng" kern="1200" dirty="0">
                <a:solidFill>
                  <a:schemeClr val="tx1"/>
                </a:solidFill>
                <a:effectLst/>
                <a:latin typeface="+mn-lt"/>
                <a:ea typeface="+mn-ea"/>
                <a:cs typeface="+mn-cs"/>
                <a:hlinkClick r:id="rId3"/>
              </a:rPr>
              <a:t>https://github.com/csethanhcong/C9js/releases</a:t>
            </a:r>
            <a:endParaRPr lang="en-US" sz="1200" kern="1200" dirty="0">
              <a:solidFill>
                <a:schemeClr val="tx1"/>
              </a:solidFill>
              <a:effectLst/>
              <a:latin typeface="+mn-lt"/>
              <a:ea typeface="+mn-ea"/>
              <a:cs typeface="+mn-cs"/>
            </a:endParaRPr>
          </a:p>
          <a:p>
            <a:pPr marL="628650" lvl="1" indent="-171450">
              <a:buFontTx/>
              <a:buChar char="-"/>
            </a:pPr>
            <a:endParaRPr lang="en-US" sz="1050" kern="1200" dirty="0">
              <a:solidFill>
                <a:schemeClr val="tx1"/>
              </a:solidFill>
              <a:effectLst/>
              <a:latin typeface="+mn-lt"/>
              <a:ea typeface="+mn-ea"/>
              <a:cs typeface="+mn-cs"/>
            </a:endParaRPr>
          </a:p>
          <a:p>
            <a:pPr marL="628650" lvl="1" indent="-171450">
              <a:buFontTx/>
              <a:buChar char="-"/>
            </a:pPr>
            <a:endParaRPr lang="en-US" sz="1050" kern="1200" dirty="0">
              <a:solidFill>
                <a:schemeClr val="tx1"/>
              </a:solidFill>
              <a:effectLst/>
              <a:latin typeface="+mn-lt"/>
              <a:ea typeface="+mn-ea"/>
              <a:cs typeface="+mn-cs"/>
            </a:endParaRPr>
          </a:p>
          <a:p>
            <a:pPr lvl="1"/>
            <a:endParaRPr lang="en-US" sz="1100" kern="1200" dirty="0">
              <a:solidFill>
                <a:schemeClr val="tx1"/>
              </a:solidFill>
              <a:effectLst/>
              <a:latin typeface="+mn-lt"/>
              <a:ea typeface="+mn-ea"/>
              <a:cs typeface="+mn-cs"/>
            </a:endParaRPr>
          </a:p>
          <a:p>
            <a:pPr lvl="1"/>
            <a:endParaRPr lang="en-US" sz="1050" kern="1200" dirty="0">
              <a:solidFill>
                <a:schemeClr val="tx1"/>
              </a:solidFill>
              <a:effectLst/>
              <a:latin typeface="+mn-lt"/>
              <a:ea typeface="+mn-ea"/>
              <a:cs typeface="+mn-cs"/>
            </a:endParaRPr>
          </a:p>
          <a:p>
            <a:pPr lvl="1"/>
            <a:endParaRPr lang="en-US" sz="11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4A039-19AD-4DF5-B634-06BC8790B25B}" type="slidenum">
              <a:rPr lang="en-US" smtClean="0"/>
              <a:t>35</a:t>
            </a:fld>
            <a:endParaRPr lang="en-US"/>
          </a:p>
        </p:txBody>
      </p:sp>
    </p:spTree>
    <p:extLst>
      <p:ext uri="{BB962C8B-B14F-4D97-AF65-F5344CB8AC3E}">
        <p14:creationId xmlns:p14="http://schemas.microsoft.com/office/powerpoint/2010/main" val="1759140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a:t>
            </a:r>
            <a:r>
              <a:rPr lang="en-US" sz="1200" kern="1200" dirty="0">
                <a:solidFill>
                  <a:schemeClr val="tx1"/>
                </a:solidFill>
                <a:effectLst/>
                <a:latin typeface="+mn-lt"/>
                <a:ea typeface="+mn-ea"/>
                <a:cs typeface="+mn-cs"/>
              </a:rPr>
              <a:t> Unit Test.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qua </a:t>
            </a:r>
            <a:r>
              <a:rPr lang="en-US" sz="1200" kern="1200" dirty="0" err="1">
                <a:solidFill>
                  <a:schemeClr val="tx1"/>
                </a:solidFill>
                <a:effectLst/>
                <a:latin typeface="+mn-lt"/>
                <a:ea typeface="+mn-ea"/>
                <a:cs typeface="+mn-cs"/>
              </a:rPr>
              <a:t>miêu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(action) / </a:t>
            </a:r>
            <a:r>
              <a:rPr lang="en-US" sz="1200" kern="1200" dirty="0" err="1">
                <a:solidFill>
                  <a:schemeClr val="tx1"/>
                </a:solidFill>
                <a:effectLst/>
                <a:latin typeface="+mn-lt"/>
                <a:ea typeface="+mn-ea"/>
                <a:cs typeface="+mn-cs"/>
              </a:rPr>
              <a:t>chức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(functionality)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output </a:t>
            </a:r>
            <a:r>
              <a:rPr lang="en-US" sz="1200" kern="1200" dirty="0" err="1">
                <a:solidFill>
                  <a:schemeClr val="tx1"/>
                </a:solidFill>
                <a:effectLst/>
                <a:latin typeface="+mn-lt"/>
                <a:ea typeface="+mn-ea"/>
                <a:cs typeface="+mn-cs"/>
              </a:rPr>
              <a:t>mong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muốn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đúng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đắn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nguồn</a:t>
            </a:r>
            <a:r>
              <a:rPr lang="en-US" sz="1200" kern="1200" dirty="0">
                <a:solidFill>
                  <a:schemeClr val="tx1"/>
                </a:solidFill>
                <a:effectLst/>
                <a:latin typeface="+mn-lt"/>
                <a:ea typeface="+mn-ea"/>
                <a:cs typeface="+mn-cs"/>
              </a:rPr>
              <a:t>.</a:t>
            </a:r>
          </a:p>
          <a:p>
            <a:pPr lvl="1"/>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lệnh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npm</a:t>
            </a:r>
            <a:r>
              <a:rPr lang="en-US" sz="1200" kern="1200" dirty="0">
                <a:solidFill>
                  <a:schemeClr val="tx1"/>
                </a:solidFill>
                <a:effectLst/>
                <a:latin typeface="+mn-lt"/>
                <a:ea typeface="+mn-ea"/>
                <a:cs typeface="+mn-cs"/>
              </a:rPr>
              <a:t> run test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Source: test/index.test.js</a:t>
            </a:r>
          </a:p>
          <a:p>
            <a:pPr lvl="1"/>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4A039-19AD-4DF5-B634-06BC8790B25B}" type="slidenum">
              <a:rPr lang="en-US" smtClean="0"/>
              <a:t>36</a:t>
            </a:fld>
            <a:endParaRPr lang="en-US"/>
          </a:p>
        </p:txBody>
      </p:sp>
    </p:spTree>
    <p:extLst>
      <p:ext uri="{BB962C8B-B14F-4D97-AF65-F5344CB8AC3E}">
        <p14:creationId xmlns:p14="http://schemas.microsoft.com/office/powerpoint/2010/main" val="26347066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report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(test case pass / fail),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line/function/statement/branch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cover,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ổn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tin </a:t>
            </a:r>
            <a:r>
              <a:rPr lang="en-US" sz="1200" kern="1200" dirty="0" err="1">
                <a:solidFill>
                  <a:schemeClr val="tx1"/>
                </a:solidFill>
                <a:effectLst/>
                <a:latin typeface="+mn-lt"/>
                <a:ea typeface="+mn-ea"/>
                <a:cs typeface="+mn-cs"/>
              </a:rPr>
              <a:t>cậy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nguồn</a:t>
            </a:r>
            <a:endParaRPr lang="en-US" sz="1200" kern="1200" dirty="0">
              <a:solidFill>
                <a:schemeClr val="tx1"/>
              </a:solidFill>
              <a:effectLst/>
              <a:latin typeface="+mn-lt"/>
              <a:ea typeface="+mn-ea"/>
              <a:cs typeface="+mn-cs"/>
            </a:endParaRPr>
          </a:p>
          <a:p>
            <a:pPr marL="171450" lvl="0" indent="-171450">
              <a:buFontTx/>
              <a:buChar char="-"/>
            </a:pP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features </a:t>
            </a:r>
            <a:r>
              <a:rPr lang="en-US" sz="1200" kern="1200" dirty="0" err="1">
                <a:solidFill>
                  <a:schemeClr val="tx1"/>
                </a:solidFill>
                <a:effectLst/>
                <a:latin typeface="+mn-lt"/>
                <a:ea typeface="+mn-ea"/>
                <a:cs typeface="+mn-cs"/>
              </a:rPr>
              <a:t>mạnh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mẽ</a:t>
            </a:r>
            <a:r>
              <a:rPr lang="en-US" sz="1200" kern="1200" dirty="0">
                <a:solidFill>
                  <a:schemeClr val="tx1"/>
                </a:solidFill>
                <a:effectLst/>
                <a:latin typeface="+mn-lt"/>
                <a:ea typeface="+mn-ea"/>
                <a:cs typeface="+mn-cs"/>
              </a:rPr>
              <a:t>:</a:t>
            </a:r>
            <a:endParaRPr lang="en-US" sz="11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4A039-19AD-4DF5-B634-06BC8790B25B}" type="slidenum">
              <a:rPr lang="en-US" smtClean="0"/>
              <a:t>37</a:t>
            </a:fld>
            <a:endParaRPr lang="en-US"/>
          </a:p>
        </p:txBody>
      </p:sp>
    </p:spTree>
    <p:extLst>
      <p:ext uri="{BB962C8B-B14F-4D97-AF65-F5344CB8AC3E}">
        <p14:creationId xmlns:p14="http://schemas.microsoft.com/office/powerpoint/2010/main" val="689495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Câu</a:t>
            </a:r>
            <a:r>
              <a:rPr lang="en-US" dirty="0"/>
              <a:t> </a:t>
            </a:r>
            <a:r>
              <a:rPr lang="en-US" dirty="0" err="1"/>
              <a:t>dẫn</a:t>
            </a:r>
            <a:r>
              <a:rPr lang="en-US" dirty="0"/>
              <a:t>: </a:t>
            </a:r>
            <a:r>
              <a:rPr lang="en-US" dirty="0" err="1"/>
              <a:t>Nh</a:t>
            </a:r>
            <a:r>
              <a:rPr lang="vi-VN" dirty="0"/>
              <a:t>ư</a:t>
            </a:r>
            <a:r>
              <a:rPr lang="en-US" dirty="0"/>
              <a:t>ng </a:t>
            </a:r>
            <a:r>
              <a:rPr lang="en-US" dirty="0" err="1"/>
              <a:t>việc</a:t>
            </a:r>
            <a:r>
              <a:rPr lang="en-US" dirty="0"/>
              <a:t> </a:t>
            </a:r>
            <a:r>
              <a:rPr lang="en-US" dirty="0" err="1"/>
              <a:t>sử</a:t>
            </a:r>
            <a:r>
              <a:rPr lang="en-US" dirty="0"/>
              <a:t> </a:t>
            </a:r>
            <a:r>
              <a:rPr lang="en-US" dirty="0" err="1"/>
              <a:t>dụng</a:t>
            </a:r>
            <a:r>
              <a:rPr lang="en-US" dirty="0"/>
              <a:t> d3 -&gt; </a:t>
            </a:r>
            <a:r>
              <a:rPr lang="en-US" dirty="0" err="1"/>
              <a:t>hạn</a:t>
            </a:r>
            <a:r>
              <a:rPr lang="en-US" dirty="0"/>
              <a:t> </a:t>
            </a:r>
            <a:r>
              <a:rPr lang="en-US" dirty="0" err="1"/>
              <a:t>chế</a:t>
            </a:r>
            <a:r>
              <a:rPr lang="en-US" dirty="0"/>
              <a:t> </a:t>
            </a:r>
            <a:r>
              <a:rPr lang="en-US" dirty="0" err="1"/>
              <a:t>gì</a:t>
            </a:r>
            <a:r>
              <a:rPr lang="en-US" dirty="0"/>
              <a:t>? : </a:t>
            </a:r>
            <a:r>
              <a:rPr lang="en-US" dirty="0" err="1"/>
              <a:t>Tìm</a:t>
            </a:r>
            <a:r>
              <a:rPr lang="en-US" dirty="0"/>
              <a:t> </a:t>
            </a:r>
            <a:r>
              <a:rPr lang="en-US" dirty="0" err="1"/>
              <a:t>hiểu</a:t>
            </a:r>
            <a:r>
              <a:rPr lang="en-US" dirty="0"/>
              <a:t>, </a:t>
            </a:r>
            <a:r>
              <a:rPr lang="en-US" dirty="0" err="1"/>
              <a:t>tốn</a:t>
            </a:r>
            <a:r>
              <a:rPr lang="en-US" dirty="0"/>
              <a:t> </a:t>
            </a:r>
            <a:r>
              <a:rPr lang="en-US" dirty="0" err="1"/>
              <a:t>thời</a:t>
            </a:r>
            <a:r>
              <a:rPr lang="en-US" dirty="0"/>
              <a:t> </a:t>
            </a:r>
            <a:r>
              <a:rPr lang="en-US" dirty="0" err="1"/>
              <a:t>gian</a:t>
            </a:r>
            <a:r>
              <a:rPr lang="en-US" dirty="0"/>
              <a:t>,.. -&gt; </a:t>
            </a:r>
            <a:r>
              <a:rPr lang="en-US" dirty="0" err="1"/>
              <a:t>Hiện</a:t>
            </a:r>
            <a:r>
              <a:rPr lang="en-US" dirty="0"/>
              <a:t> nay </a:t>
            </a:r>
            <a:r>
              <a:rPr lang="en-US" dirty="0" err="1"/>
              <a:t>đã</a:t>
            </a:r>
            <a:r>
              <a:rPr lang="en-US" dirty="0"/>
              <a:t> </a:t>
            </a:r>
            <a:r>
              <a:rPr lang="en-US" dirty="0" err="1"/>
              <a:t>có</a:t>
            </a:r>
            <a:r>
              <a:rPr lang="en-US" dirty="0"/>
              <a:t> </a:t>
            </a:r>
            <a:r>
              <a:rPr lang="en-US" dirty="0" err="1"/>
              <a:t>những</a:t>
            </a:r>
            <a:r>
              <a:rPr lang="en-US" dirty="0"/>
              <a:t> </a:t>
            </a:r>
            <a:r>
              <a:rPr lang="en-US" dirty="0" err="1"/>
              <a:t>công</a:t>
            </a:r>
            <a:r>
              <a:rPr lang="en-US" dirty="0"/>
              <a:t> </a:t>
            </a:r>
            <a:r>
              <a:rPr lang="en-US" dirty="0" err="1"/>
              <a:t>trình</a:t>
            </a:r>
            <a:r>
              <a:rPr lang="en-US" dirty="0"/>
              <a:t> </a:t>
            </a:r>
            <a:r>
              <a:rPr lang="en-US" dirty="0" err="1"/>
              <a:t>liên</a:t>
            </a:r>
            <a:r>
              <a:rPr lang="en-US" dirty="0"/>
              <a:t> </a:t>
            </a:r>
            <a:r>
              <a:rPr lang="en-US" dirty="0" err="1"/>
              <a:t>quan</a:t>
            </a:r>
            <a:r>
              <a:rPr lang="en-US" dirty="0"/>
              <a:t> </a:t>
            </a:r>
            <a:r>
              <a:rPr lang="en-US" dirty="0" err="1"/>
              <a:t>nh</a:t>
            </a:r>
            <a:r>
              <a:rPr lang="vi-VN" dirty="0"/>
              <a:t>ư</a:t>
            </a:r>
            <a:r>
              <a:rPr lang="en-US" dirty="0"/>
              <a:t> -&gt; Show </a:t>
            </a:r>
            <a:r>
              <a:rPr lang="en-US" dirty="0" err="1"/>
              <a:t>hình</a:t>
            </a:r>
            <a:r>
              <a:rPr lang="en-US" dirty="0"/>
              <a:t>, </a:t>
            </a:r>
            <a:r>
              <a:rPr lang="en-US" dirty="0" err="1"/>
              <a:t>trình</a:t>
            </a:r>
            <a:r>
              <a:rPr lang="en-US" dirty="0"/>
              <a:t> </a:t>
            </a:r>
            <a:r>
              <a:rPr lang="en-US" dirty="0" err="1"/>
              <a:t>bày</a:t>
            </a:r>
            <a:r>
              <a:rPr lang="en-US" dirty="0"/>
              <a:t> </a:t>
            </a:r>
            <a:r>
              <a:rPr lang="en-US" dirty="0" err="1"/>
              <a:t>ngắn</a:t>
            </a:r>
            <a:r>
              <a:rPr lang="en-US" dirty="0"/>
              <a:t> </a:t>
            </a:r>
            <a:r>
              <a:rPr lang="en-US" dirty="0" err="1"/>
              <a:t>gọn</a:t>
            </a:r>
            <a:r>
              <a:rPr lang="en-US" dirty="0"/>
              <a:t> </a:t>
            </a:r>
            <a:r>
              <a:rPr lang="en-US" dirty="0" err="1"/>
              <a:t>từng</a:t>
            </a:r>
            <a:r>
              <a:rPr lang="en-US" dirty="0"/>
              <a:t> </a:t>
            </a:r>
            <a:r>
              <a:rPr lang="en-US" dirty="0" err="1"/>
              <a:t>thằng</a:t>
            </a:r>
            <a:r>
              <a:rPr lang="en-US" dirty="0"/>
              <a:t> (C3) -&gt; </a:t>
            </a:r>
            <a:r>
              <a:rPr lang="en-US" dirty="0" err="1"/>
              <a:t>Lí</a:t>
            </a:r>
            <a:r>
              <a:rPr lang="en-US" dirty="0"/>
              <a:t> do </a:t>
            </a:r>
            <a:r>
              <a:rPr lang="en-US" dirty="0" err="1"/>
              <a:t>chọn</a:t>
            </a:r>
            <a:r>
              <a:rPr lang="en-US" dirty="0"/>
              <a:t> </a:t>
            </a:r>
            <a:r>
              <a:rPr lang="en-US" dirty="0" err="1"/>
              <a:t>đề</a:t>
            </a:r>
            <a:r>
              <a:rPr lang="en-US" dirty="0"/>
              <a:t> </a:t>
            </a:r>
            <a:r>
              <a:rPr lang="en-US" dirty="0" err="1"/>
              <a:t>tài</a:t>
            </a:r>
            <a:r>
              <a:rPr lang="en-US" dirty="0"/>
              <a:t> -&gt; </a:t>
            </a:r>
            <a:r>
              <a:rPr lang="en-US" dirty="0" err="1"/>
              <a:t>Mục</a:t>
            </a:r>
            <a:r>
              <a:rPr lang="en-US" dirty="0"/>
              <a:t> </a:t>
            </a:r>
            <a:r>
              <a:rPr lang="en-US" dirty="0" err="1"/>
              <a:t>tiêu</a:t>
            </a:r>
            <a:r>
              <a:rPr lang="en-US" dirty="0"/>
              <a:t> </a:t>
            </a:r>
            <a:r>
              <a:rPr lang="en-US" dirty="0" err="1"/>
              <a:t>đề</a:t>
            </a:r>
            <a:r>
              <a:rPr lang="en-US" dirty="0"/>
              <a:t> </a:t>
            </a:r>
            <a:r>
              <a:rPr lang="en-US" dirty="0" err="1"/>
              <a:t>tài</a:t>
            </a:r>
            <a:r>
              <a:rPr lang="en-US" dirty="0"/>
              <a:t> (Report)</a:t>
            </a:r>
          </a:p>
        </p:txBody>
      </p:sp>
      <p:sp>
        <p:nvSpPr>
          <p:cNvPr id="4" name="Slide Number Placeholder 3"/>
          <p:cNvSpPr>
            <a:spLocks noGrp="1"/>
          </p:cNvSpPr>
          <p:nvPr>
            <p:ph type="sldNum" sz="quarter" idx="10"/>
          </p:nvPr>
        </p:nvSpPr>
        <p:spPr/>
        <p:txBody>
          <a:bodyPr/>
          <a:lstStyle/>
          <a:p>
            <a:fld id="{C764A039-19AD-4DF5-B634-06BC8790B25B}" type="slidenum">
              <a:rPr lang="en-US" smtClean="0"/>
              <a:t>7</a:t>
            </a:fld>
            <a:endParaRPr lang="en-US"/>
          </a:p>
        </p:txBody>
      </p:sp>
    </p:spTree>
    <p:extLst>
      <p:ext uri="{BB962C8B-B14F-4D97-AF65-F5344CB8AC3E}">
        <p14:creationId xmlns:p14="http://schemas.microsoft.com/office/powerpoint/2010/main" val="23766488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1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4A039-19AD-4DF5-B634-06BC8790B25B}" type="slidenum">
              <a:rPr lang="en-US" smtClean="0"/>
              <a:t>38</a:t>
            </a:fld>
            <a:endParaRPr lang="en-US"/>
          </a:p>
        </p:txBody>
      </p:sp>
    </p:spTree>
    <p:extLst>
      <p:ext uri="{BB962C8B-B14F-4D97-AF65-F5344CB8AC3E}">
        <p14:creationId xmlns:p14="http://schemas.microsoft.com/office/powerpoint/2010/main" val="1692909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commit,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a:t>
            </a:r>
            <a:endParaRPr lang="en-US" sz="11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Release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mới</a:t>
            </a:r>
            <a:endParaRPr lang="en-US" sz="11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Release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mới</a:t>
            </a:r>
            <a:endParaRPr lang="en-US" sz="11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Release </a:t>
            </a:r>
            <a:r>
              <a:rPr lang="en-US" sz="1200" kern="1200" dirty="0" err="1">
                <a:solidFill>
                  <a:schemeClr val="tx1"/>
                </a:solidFill>
                <a:effectLst/>
                <a:latin typeface="+mn-lt"/>
                <a:ea typeface="+mn-ea"/>
                <a:cs typeface="+mn-cs"/>
              </a:rPr>
              <a:t>những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mới</a:t>
            </a:r>
            <a:endParaRPr lang="en-US" sz="11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version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x.x.x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con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ý </a:t>
            </a:r>
            <a:r>
              <a:rPr lang="en-US" sz="1200" kern="1200" dirty="0" err="1">
                <a:solidFill>
                  <a:schemeClr val="tx1"/>
                </a:solidFill>
                <a:effectLst/>
                <a:latin typeface="+mn-lt"/>
                <a:ea typeface="+mn-ea"/>
                <a:cs typeface="+mn-cs"/>
              </a:rPr>
              <a:t>nghĩa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nhau</a:t>
            </a:r>
            <a:endParaRPr lang="en-US" sz="11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cùng</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SR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publish </a:t>
            </a:r>
            <a:r>
              <a:rPr lang="en-US" sz="1200" kern="1200" dirty="0" err="1">
                <a:solidFill>
                  <a:schemeClr val="tx1"/>
                </a:solidFill>
                <a:effectLst/>
                <a:latin typeface="+mn-lt"/>
                <a:ea typeface="+mn-ea"/>
                <a:cs typeface="+mn-cs"/>
              </a:rPr>
              <a:t>lên</a:t>
            </a:r>
            <a:r>
              <a:rPr lang="en-US" sz="1200"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hlinkClick r:id="rId3"/>
              </a:rPr>
              <a:t>npm</a:t>
            </a:r>
            <a:r>
              <a:rPr lang="en-US" sz="1200" u="none" strike="noStrike" kern="1200" dirty="0">
                <a:solidFill>
                  <a:schemeClr val="tx1"/>
                </a:solidFill>
                <a:effectLst/>
                <a:latin typeface="+mn-lt"/>
                <a:ea typeface="+mn-ea"/>
                <a:cs typeface="+mn-cs"/>
              </a:rPr>
              <a:t>, bower, </a:t>
            </a:r>
            <a:r>
              <a:rPr lang="en-US" sz="1200" u="none" strike="noStrike" kern="1200" dirty="0" err="1">
                <a:solidFill>
                  <a:schemeClr val="tx1"/>
                </a:solidFill>
                <a:effectLst/>
                <a:latin typeface="+mn-lt"/>
                <a:ea typeface="+mn-ea"/>
                <a:cs typeface="+mn-cs"/>
              </a:rPr>
              <a:t>cdn</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unpkg</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npmcdn</a:t>
            </a:r>
            <a:r>
              <a:rPr lang="en-US" sz="1200" u="none" strike="noStrike" kern="1200" dirty="0">
                <a:solidFill>
                  <a:schemeClr val="tx1"/>
                </a:solidFill>
                <a:effectLst/>
                <a:latin typeface="+mn-lt"/>
                <a:ea typeface="+mn-ea"/>
                <a:cs typeface="+mn-cs"/>
              </a:rPr>
              <a:t>,…)</a:t>
            </a:r>
            <a:endParaRPr lang="en-US" sz="11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4A039-19AD-4DF5-B634-06BC8790B25B}" type="slidenum">
              <a:rPr lang="en-US" smtClean="0"/>
              <a:t>39</a:t>
            </a:fld>
            <a:endParaRPr lang="en-US"/>
          </a:p>
        </p:txBody>
      </p:sp>
    </p:spTree>
    <p:extLst>
      <p:ext uri="{BB962C8B-B14F-4D97-AF65-F5344CB8AC3E}">
        <p14:creationId xmlns:p14="http://schemas.microsoft.com/office/powerpoint/2010/main" val="30736953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4A039-19AD-4DF5-B634-06BC8790B25B}" type="slidenum">
              <a:rPr lang="en-US" smtClean="0"/>
              <a:t>40</a:t>
            </a:fld>
            <a:endParaRPr lang="en-US"/>
          </a:p>
        </p:txBody>
      </p:sp>
    </p:spTree>
    <p:extLst>
      <p:ext uri="{BB962C8B-B14F-4D97-AF65-F5344CB8AC3E}">
        <p14:creationId xmlns:p14="http://schemas.microsoft.com/office/powerpoint/2010/main" val="13866820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4A039-19AD-4DF5-B634-06BC8790B25B}" type="slidenum">
              <a:rPr lang="en-US" smtClean="0"/>
              <a:t>41</a:t>
            </a:fld>
            <a:endParaRPr lang="en-US"/>
          </a:p>
        </p:txBody>
      </p:sp>
    </p:spTree>
    <p:extLst>
      <p:ext uri="{BB962C8B-B14F-4D97-AF65-F5344CB8AC3E}">
        <p14:creationId xmlns:p14="http://schemas.microsoft.com/office/powerpoint/2010/main" val="41458910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44</a:t>
            </a:fld>
            <a:endParaRPr lang="en-US"/>
          </a:p>
        </p:txBody>
      </p:sp>
    </p:spTree>
    <p:extLst>
      <p:ext uri="{BB962C8B-B14F-4D97-AF65-F5344CB8AC3E}">
        <p14:creationId xmlns:p14="http://schemas.microsoft.com/office/powerpoint/2010/main" val="3925804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err="1"/>
              <a:t>Ví</a:t>
            </a:r>
            <a:r>
              <a:rPr lang="en-US" baseline="0" dirty="0"/>
              <a:t> </a:t>
            </a:r>
            <a:r>
              <a:rPr lang="en-US" baseline="0" dirty="0" err="1"/>
              <a:t>dụ</a:t>
            </a:r>
            <a:r>
              <a:rPr lang="en-US" baseline="0" dirty="0"/>
              <a:t>: </a:t>
            </a:r>
            <a:r>
              <a:rPr lang="vi-VN" sz="1200" b="0" i="0" kern="1200" dirty="0">
                <a:solidFill>
                  <a:schemeClr val="tx1"/>
                </a:solidFill>
                <a:effectLst/>
                <a:latin typeface="+mn-lt"/>
                <a:ea typeface="+mn-ea"/>
                <a:cs typeface="+mn-cs"/>
              </a:rPr>
              <a:t>Tại Boeing các nhà quản lý của chương trình Osprey cần phải nâng cao hiệu quả cất cánh và hạ cánh của máy bay. Nhưng mỗi lần Osprey rời khỏi hoặc chạm xuống, cảm biến của nó tạo ra một terabyte dữ liệu. Mười lần cất cánh và hạ cánh tạo ra nhiều dữ liệu giống như lượng thông tin được lưu trữ tại Thư viện Quốc hội. Nếu không có hình ảnh, việc phát hiện sự không hiệu quả ẩn trong các mô hình và các bất thường của dữ liệu sẽ là một công việc bất khả thi.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Nguồn</a:t>
            </a:r>
            <a:r>
              <a:rPr lang="en-US" sz="1200" b="0" i="0" kern="1200" dirty="0">
                <a:solidFill>
                  <a:schemeClr val="tx1"/>
                </a:solidFill>
                <a:effectLst/>
                <a:latin typeface="+mn-lt"/>
                <a:ea typeface="+mn-ea"/>
                <a:cs typeface="+mn-cs"/>
              </a:rPr>
              <a:t> :http://v1000.vn/Cac-du-lieu-truc-quan-thuc-su-co-tac-dung-5744-1054.html</a:t>
            </a:r>
          </a:p>
          <a:p>
            <a:pPr marL="171450" indent="-171450">
              <a:buFontTx/>
              <a:buChar char="-"/>
            </a:pPr>
            <a:endParaRPr lang="en-US" dirty="0"/>
          </a:p>
          <a:p>
            <a:pPr fontAlgn="base"/>
            <a:endParaRPr lang="en-US" dirty="0"/>
          </a:p>
          <a:p>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8</a:t>
            </a:fld>
            <a:endParaRPr lang="en-US"/>
          </a:p>
        </p:txBody>
      </p:sp>
    </p:spTree>
    <p:extLst>
      <p:ext uri="{BB962C8B-B14F-4D97-AF65-F5344CB8AC3E}">
        <p14:creationId xmlns:p14="http://schemas.microsoft.com/office/powerpoint/2010/main" val="1607712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4A039-19AD-4DF5-B634-06BC8790B25B}" type="slidenum">
              <a:rPr lang="en-US" smtClean="0"/>
              <a:t>9</a:t>
            </a:fld>
            <a:endParaRPr lang="en-US"/>
          </a:p>
        </p:txBody>
      </p:sp>
    </p:spTree>
    <p:extLst>
      <p:ext uri="{BB962C8B-B14F-4D97-AF65-F5344CB8AC3E}">
        <p14:creationId xmlns:p14="http://schemas.microsoft.com/office/powerpoint/2010/main" val="1507400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87% người dùng Pinterest đã mua sản phẩm thông qua trang mạng xã hội này</a:t>
            </a:r>
          </a:p>
          <a:p>
            <a:pPr fontAlgn="base"/>
            <a:r>
              <a:rPr lang="vi-VN" sz="1200" b="0" i="0" kern="1200" dirty="0">
                <a:solidFill>
                  <a:schemeClr val="tx1"/>
                </a:solidFill>
                <a:effectLst/>
                <a:latin typeface="+mn-lt"/>
                <a:ea typeface="+mn-ea"/>
                <a:cs typeface="+mn-cs"/>
              </a:rPr>
              <a:t>Số người đọc các bài báo có hình ảnh cao hơn các bài không có hình ảnh tới 94%</a:t>
            </a:r>
          </a:p>
          <a:p>
            <a:pPr fontAlgn="base"/>
            <a:r>
              <a:rPr lang="vi-VN" sz="1200" b="0" i="0" kern="1200" dirty="0">
                <a:solidFill>
                  <a:schemeClr val="tx1"/>
                </a:solidFill>
                <a:effectLst/>
                <a:latin typeface="+mn-lt"/>
                <a:ea typeface="+mn-ea"/>
                <a:cs typeface="+mn-cs"/>
              </a:rPr>
              <a:t>3.5 tỷ bức ảnh trên Instagram được thích mỗi ngày</a:t>
            </a:r>
          </a:p>
          <a:p>
            <a:pPr fontAlgn="base"/>
            <a:r>
              <a:rPr lang="vi-VN" sz="1200" b="0" i="0" kern="1200" dirty="0">
                <a:solidFill>
                  <a:schemeClr val="tx1"/>
                </a:solidFill>
                <a:effectLst/>
                <a:latin typeface="+mn-lt"/>
                <a:ea typeface="+mn-ea"/>
                <a:cs typeface="+mn-cs"/>
              </a:rPr>
              <a:t>8 tỷ lượt xem video trên Facebook mỗi ngày</a:t>
            </a:r>
          </a:p>
          <a:p>
            <a:pPr fontAlgn="base"/>
            <a:r>
              <a:rPr lang="vi-VN" sz="1200" b="0" i="0" kern="1200" dirty="0">
                <a:solidFill>
                  <a:schemeClr val="tx1"/>
                </a:solidFill>
                <a:effectLst/>
                <a:latin typeface="+mn-lt"/>
                <a:ea typeface="+mn-ea"/>
                <a:cs typeface="+mn-cs"/>
              </a:rPr>
              <a:t>Hình ảnh truyền tải thông điệp nhanh. Bộ não của chúng ta “bắt” những nội dung hình ảnh tính theo giây. Trong trường hợp nội dung trình bày dưới dạng chữ, bạn sẽ phải mất thời gian để đọc.</a:t>
            </a: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10</a:t>
            </a:fld>
            <a:endParaRPr lang="en-US"/>
          </a:p>
        </p:txBody>
      </p:sp>
    </p:spTree>
    <p:extLst>
      <p:ext uri="{BB962C8B-B14F-4D97-AF65-F5344CB8AC3E}">
        <p14:creationId xmlns:p14="http://schemas.microsoft.com/office/powerpoint/2010/main" val="1972368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87% người dùng Pinterest đã mua sản phẩm thông qua trang mạng xã hội này</a:t>
            </a:r>
          </a:p>
          <a:p>
            <a:pPr fontAlgn="base"/>
            <a:r>
              <a:rPr lang="vi-VN" sz="1200" b="0" i="0" kern="1200" dirty="0">
                <a:solidFill>
                  <a:schemeClr val="tx1"/>
                </a:solidFill>
                <a:effectLst/>
                <a:latin typeface="+mn-lt"/>
                <a:ea typeface="+mn-ea"/>
                <a:cs typeface="+mn-cs"/>
              </a:rPr>
              <a:t>Số người đọc các bài báo có hình ảnh cao hơn các bài không có hình ảnh tới 94%</a:t>
            </a:r>
          </a:p>
          <a:p>
            <a:pPr fontAlgn="base"/>
            <a:r>
              <a:rPr lang="vi-VN" sz="1200" b="0" i="0" kern="1200" dirty="0">
                <a:solidFill>
                  <a:schemeClr val="tx1"/>
                </a:solidFill>
                <a:effectLst/>
                <a:latin typeface="+mn-lt"/>
                <a:ea typeface="+mn-ea"/>
                <a:cs typeface="+mn-cs"/>
              </a:rPr>
              <a:t>3.5 tỷ bức ảnh trên Instagram được thích mỗi ngày</a:t>
            </a:r>
          </a:p>
          <a:p>
            <a:pPr fontAlgn="base"/>
            <a:r>
              <a:rPr lang="vi-VN" sz="1200" b="0" i="0" kern="1200" dirty="0">
                <a:solidFill>
                  <a:schemeClr val="tx1"/>
                </a:solidFill>
                <a:effectLst/>
                <a:latin typeface="+mn-lt"/>
                <a:ea typeface="+mn-ea"/>
                <a:cs typeface="+mn-cs"/>
              </a:rPr>
              <a:t>8 tỷ lượt xem video trên Facebook mỗi ngày</a:t>
            </a:r>
          </a:p>
          <a:p>
            <a:pPr fontAlgn="base"/>
            <a:r>
              <a:rPr lang="vi-VN" sz="1200" b="0" i="0" kern="1200" dirty="0">
                <a:solidFill>
                  <a:schemeClr val="tx1"/>
                </a:solidFill>
                <a:effectLst/>
                <a:latin typeface="+mn-lt"/>
                <a:ea typeface="+mn-ea"/>
                <a:cs typeface="+mn-cs"/>
              </a:rPr>
              <a:t>Hình ảnh truyền tải thông điệp nhanh. Bộ não của chúng ta “bắt” những nội dung hình ảnh tính theo giây. Trong trường hợp nội dung trình bày dưới dạng chữ, bạn sẽ phải mất thời gian để đọc.</a:t>
            </a: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11</a:t>
            </a:fld>
            <a:endParaRPr lang="en-US"/>
          </a:p>
        </p:txBody>
      </p:sp>
    </p:spTree>
    <p:extLst>
      <p:ext uri="{BB962C8B-B14F-4D97-AF65-F5344CB8AC3E}">
        <p14:creationId xmlns:p14="http://schemas.microsoft.com/office/powerpoint/2010/main" val="1319444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4A039-19AD-4DF5-B634-06BC8790B25B}" type="slidenum">
              <a:rPr lang="en-US" smtClean="0"/>
              <a:t>12</a:t>
            </a:fld>
            <a:endParaRPr lang="en-US"/>
          </a:p>
        </p:txBody>
      </p:sp>
    </p:spTree>
    <p:extLst>
      <p:ext uri="{BB962C8B-B14F-4D97-AF65-F5344CB8AC3E}">
        <p14:creationId xmlns:p14="http://schemas.microsoft.com/office/powerpoint/2010/main" val="166515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Hình ảnh kích thích trí tò mò. Những hình ảnh trực quan sẽ thu hút sự hứng thú với cái mới của bất cứ ai.</a:t>
            </a:r>
          </a:p>
          <a:p>
            <a:pPr fontAlgn="base"/>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Hình ảnh gợi cảm xúc. Các dữ liệu về hình ảnh sẽ được xử lý ở phần não phải, nơi liên quan tới trí tưởng tượng, trực giác và cảm nhận.</a:t>
            </a:r>
          </a:p>
          <a:p>
            <a:pPr fontAlgn="base"/>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Hình ảnh khắc sâu hơn. Những ký ức thuộc về hình ảnh sẽ được ghi nhớ lâu hơn các thông tin ngôn ngữ đơn thuần.</a:t>
            </a:r>
          </a:p>
          <a:p>
            <a:pPr fontAlgn="base"/>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Hình ảnh kể chuyện. Hình ảnh có tính giải trí rất cao. Chúng khiến người xem phải tưởng tượng và tương tác.</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4A039-19AD-4DF5-B634-06BC8790B25B}" type="slidenum">
              <a:rPr lang="en-US" smtClean="0"/>
              <a:t>13</a:t>
            </a:fld>
            <a:endParaRPr lang="en-US"/>
          </a:p>
        </p:txBody>
      </p:sp>
    </p:spTree>
    <p:extLst>
      <p:ext uri="{BB962C8B-B14F-4D97-AF65-F5344CB8AC3E}">
        <p14:creationId xmlns:p14="http://schemas.microsoft.com/office/powerpoint/2010/main" val="3477288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23F55A-A9C7-4EA5-8A86-36B7C9A3E2B8}" type="datetime1">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2123381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D8A28A-C82B-4482-887E-E055DF757877}" type="datetime1">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69700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CDE7B6-8F87-42B9-8A67-15FEA8E15F2D}" type="datetime1">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385511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FB5C94-F117-4131-8E8D-5E4F0852DF22}" type="datetime1">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88543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CE5999-428E-428F-9E9C-5FE0A22C1069}" type="datetime1">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2203142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63B7CB-3555-4C7C-A65F-A3B41989D456}" type="datetime1">
              <a:rPr lang="en-US" smtClean="0"/>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1454786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EF031F-BDF2-469A-BA20-20C019866B74}" type="datetime1">
              <a:rPr lang="en-US" smtClean="0"/>
              <a:t>12/21/2016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2406262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CF3DEC-C2F1-46F1-B242-5DF8F20E1AFD}" type="datetime1">
              <a:rPr lang="en-US" smtClean="0"/>
              <a:t>12/21/2016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3432913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8559B2-3293-44F1-A093-DE4BF5C71F21}" type="datetime1">
              <a:rPr lang="en-US" smtClean="0"/>
              <a:t>12/21/2016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315028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CD3354-2375-4697-BCBB-BFD96B46B593}" type="datetime1">
              <a:rPr lang="en-US" smtClean="0"/>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236441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295F3E-D356-417E-89CD-63BFA9FF8F90}" type="datetime1">
              <a:rPr lang="en-US" smtClean="0"/>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3371907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06495-75C0-46E7-AABB-55C0FE308BCE}" type="datetime1">
              <a:rPr lang="en-US" smtClean="0"/>
              <a:t>12/21/2016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DFAE3-F0D9-439E-8967-594B4CDF255A}" type="slidenum">
              <a:rPr lang="en-US" smtClean="0"/>
              <a:t>‹#›</a:t>
            </a:fld>
            <a:endParaRPr lang="en-US"/>
          </a:p>
        </p:txBody>
      </p:sp>
    </p:spTree>
    <p:extLst>
      <p:ext uri="{BB962C8B-B14F-4D97-AF65-F5344CB8AC3E}">
        <p14:creationId xmlns:p14="http://schemas.microsoft.com/office/powerpoint/2010/main" val="2447880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932167" y="2061029"/>
            <a:ext cx="8735833" cy="3139124"/>
          </a:xfrm>
          <a:prstGeom prst="roundRect">
            <a:avLst>
              <a:gd name="adj" fmla="val 1894"/>
            </a:avLst>
          </a:prstGeom>
          <a:solidFill>
            <a:srgbClr val="3F51B5"/>
          </a:solidFill>
          <a:ln>
            <a:noFill/>
          </a:ln>
          <a:effectLst>
            <a:outerShdw blurRad="215900" dist="635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524000" y="1089213"/>
            <a:ext cx="9144000" cy="2524118"/>
          </a:xfrm>
        </p:spPr>
        <p:txBody>
          <a:bodyPr>
            <a:normAutofit/>
          </a:bodyPr>
          <a:lstStyle/>
          <a:p>
            <a:r>
              <a:rPr lang="en-GB" sz="5400" dirty="0" err="1">
                <a:solidFill>
                  <a:schemeClr val="bg1"/>
                </a:solidFill>
                <a:latin typeface="Roboto" panose="02000000000000000000" pitchFamily="2" charset="0"/>
                <a:ea typeface="Roboto" panose="02000000000000000000" pitchFamily="2" charset="0"/>
              </a:rPr>
              <a:t>Trực</a:t>
            </a:r>
            <a:r>
              <a:rPr lang="en-GB" sz="5400" dirty="0">
                <a:solidFill>
                  <a:schemeClr val="bg1"/>
                </a:solidFill>
                <a:latin typeface="Roboto" panose="02000000000000000000" pitchFamily="2" charset="0"/>
                <a:ea typeface="Roboto" panose="02000000000000000000" pitchFamily="2" charset="0"/>
              </a:rPr>
              <a:t> </a:t>
            </a:r>
            <a:r>
              <a:rPr lang="en-GB" sz="5400" dirty="0" err="1">
                <a:solidFill>
                  <a:schemeClr val="bg1"/>
                </a:solidFill>
                <a:latin typeface="Roboto" panose="02000000000000000000" pitchFamily="2" charset="0"/>
                <a:ea typeface="Roboto" panose="02000000000000000000" pitchFamily="2" charset="0"/>
              </a:rPr>
              <a:t>quan</a:t>
            </a:r>
            <a:r>
              <a:rPr lang="en-GB" sz="5400" dirty="0">
                <a:solidFill>
                  <a:schemeClr val="bg1"/>
                </a:solidFill>
                <a:latin typeface="Roboto" panose="02000000000000000000" pitchFamily="2" charset="0"/>
                <a:ea typeface="Roboto" panose="02000000000000000000" pitchFamily="2" charset="0"/>
              </a:rPr>
              <a:t> </a:t>
            </a:r>
            <a:r>
              <a:rPr lang="en-GB" sz="5400" dirty="0" err="1">
                <a:solidFill>
                  <a:schemeClr val="bg1"/>
                </a:solidFill>
                <a:latin typeface="Roboto" panose="02000000000000000000" pitchFamily="2" charset="0"/>
                <a:ea typeface="Roboto" panose="02000000000000000000" pitchFamily="2" charset="0"/>
              </a:rPr>
              <a:t>dữ</a:t>
            </a:r>
            <a:r>
              <a:rPr lang="en-GB" sz="5400" dirty="0">
                <a:solidFill>
                  <a:schemeClr val="bg1"/>
                </a:solidFill>
                <a:latin typeface="Roboto" panose="02000000000000000000" pitchFamily="2" charset="0"/>
                <a:ea typeface="Roboto" panose="02000000000000000000" pitchFamily="2" charset="0"/>
              </a:rPr>
              <a:t> </a:t>
            </a:r>
            <a:r>
              <a:rPr lang="en-GB" sz="5400" dirty="0" err="1">
                <a:solidFill>
                  <a:schemeClr val="bg1"/>
                </a:solidFill>
                <a:latin typeface="Roboto" panose="02000000000000000000" pitchFamily="2" charset="0"/>
                <a:ea typeface="Roboto" panose="02000000000000000000" pitchFamily="2" charset="0"/>
              </a:rPr>
              <a:t>liệu</a:t>
            </a:r>
            <a:r>
              <a:rPr lang="en-GB" sz="5400" dirty="0">
                <a:solidFill>
                  <a:schemeClr val="bg1"/>
                </a:solidFill>
                <a:latin typeface="Roboto" panose="02000000000000000000" pitchFamily="2" charset="0"/>
                <a:ea typeface="Roboto" panose="02000000000000000000" pitchFamily="2" charset="0"/>
              </a:rPr>
              <a:t> </a:t>
            </a:r>
            <a:r>
              <a:rPr lang="en-GB" sz="5400" dirty="0" err="1">
                <a:solidFill>
                  <a:schemeClr val="bg1"/>
                </a:solidFill>
                <a:latin typeface="Roboto" panose="02000000000000000000" pitchFamily="2" charset="0"/>
                <a:ea typeface="Roboto" panose="02000000000000000000" pitchFamily="2" charset="0"/>
              </a:rPr>
              <a:t>với</a:t>
            </a:r>
            <a:r>
              <a:rPr lang="en-GB" sz="5400" dirty="0">
                <a:solidFill>
                  <a:schemeClr val="bg1"/>
                </a:solidFill>
                <a:latin typeface="Roboto" panose="02000000000000000000" pitchFamily="2" charset="0"/>
                <a:ea typeface="Roboto" panose="02000000000000000000" pitchFamily="2" charset="0"/>
              </a:rPr>
              <a:t> </a:t>
            </a:r>
            <a:r>
              <a:rPr lang="en-GB" sz="5400" i="1" dirty="0">
                <a:solidFill>
                  <a:schemeClr val="bg1"/>
                </a:solidFill>
                <a:latin typeface="Roboto" panose="02000000000000000000" pitchFamily="2" charset="0"/>
                <a:ea typeface="Roboto" panose="02000000000000000000" pitchFamily="2" charset="0"/>
              </a:rPr>
              <a:t>C9js</a:t>
            </a:r>
          </a:p>
        </p:txBody>
      </p:sp>
      <p:sp>
        <p:nvSpPr>
          <p:cNvPr id="3" name="Subtitle 2"/>
          <p:cNvSpPr>
            <a:spLocks noGrp="1"/>
          </p:cNvSpPr>
          <p:nvPr>
            <p:ph type="subTitle" idx="1"/>
          </p:nvPr>
        </p:nvSpPr>
        <p:spPr>
          <a:xfrm>
            <a:off x="1524000" y="3731083"/>
            <a:ext cx="9144000" cy="1510982"/>
          </a:xfrm>
        </p:spPr>
        <p:txBody>
          <a:bodyPr anchor="b"/>
          <a:lstStyle/>
          <a:p>
            <a:pPr algn="r"/>
            <a:r>
              <a:rPr lang="en-GB" dirty="0">
                <a:solidFill>
                  <a:schemeClr val="bg1"/>
                </a:solidFill>
                <a:latin typeface="Roboto" panose="02000000000000000000" pitchFamily="2" charset="0"/>
                <a:ea typeface="Roboto" panose="02000000000000000000" pitchFamily="2" charset="0"/>
              </a:rPr>
              <a:t>GVHD: </a:t>
            </a:r>
            <a:r>
              <a:rPr lang="en-GB" i="1" dirty="0" err="1">
                <a:solidFill>
                  <a:schemeClr val="bg1"/>
                </a:solidFill>
                <a:latin typeface="Roboto" panose="02000000000000000000" pitchFamily="2" charset="0"/>
                <a:ea typeface="Roboto" panose="02000000000000000000" pitchFamily="2" charset="0"/>
              </a:rPr>
              <a:t>Lương</a:t>
            </a:r>
            <a:r>
              <a:rPr lang="en-GB" i="1" dirty="0">
                <a:solidFill>
                  <a:schemeClr val="bg1"/>
                </a:solidFill>
                <a:latin typeface="Roboto" panose="02000000000000000000" pitchFamily="2" charset="0"/>
                <a:ea typeface="Roboto" panose="02000000000000000000" pitchFamily="2" charset="0"/>
              </a:rPr>
              <a:t> </a:t>
            </a:r>
            <a:r>
              <a:rPr lang="en-GB" i="1" dirty="0" err="1">
                <a:solidFill>
                  <a:schemeClr val="bg1"/>
                </a:solidFill>
                <a:latin typeface="Roboto" panose="02000000000000000000" pitchFamily="2" charset="0"/>
                <a:ea typeface="Roboto" panose="02000000000000000000" pitchFamily="2" charset="0"/>
              </a:rPr>
              <a:t>Thế</a:t>
            </a:r>
            <a:r>
              <a:rPr lang="en-GB" i="1" dirty="0">
                <a:solidFill>
                  <a:schemeClr val="bg1"/>
                </a:solidFill>
                <a:latin typeface="Roboto" panose="02000000000000000000" pitchFamily="2" charset="0"/>
                <a:ea typeface="Roboto" panose="02000000000000000000" pitchFamily="2" charset="0"/>
              </a:rPr>
              <a:t> </a:t>
            </a:r>
            <a:r>
              <a:rPr lang="en-GB" i="1" dirty="0" err="1">
                <a:solidFill>
                  <a:schemeClr val="bg1"/>
                </a:solidFill>
                <a:latin typeface="Roboto" panose="02000000000000000000" pitchFamily="2" charset="0"/>
                <a:ea typeface="Roboto" panose="02000000000000000000" pitchFamily="2" charset="0"/>
              </a:rPr>
              <a:t>Nhân</a:t>
            </a:r>
            <a:endParaRPr lang="en-GB" i="1" dirty="0">
              <a:solidFill>
                <a:schemeClr val="bg1"/>
              </a:solidFill>
              <a:latin typeface="Roboto" panose="02000000000000000000" pitchFamily="2" charset="0"/>
              <a:ea typeface="Roboto" panose="02000000000000000000" pitchFamily="2" charset="0"/>
            </a:endParaRPr>
          </a:p>
          <a:p>
            <a:pPr algn="r"/>
            <a:r>
              <a:rPr lang="en-GB" dirty="0" err="1">
                <a:solidFill>
                  <a:schemeClr val="bg1"/>
                </a:solidFill>
                <a:latin typeface="Roboto" panose="02000000000000000000" pitchFamily="2" charset="0"/>
                <a:ea typeface="Roboto" panose="02000000000000000000" pitchFamily="2" charset="0"/>
              </a:rPr>
              <a:t>Sinh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viên</a:t>
            </a:r>
            <a:r>
              <a:rPr lang="en-GB" dirty="0">
                <a:solidFill>
                  <a:schemeClr val="bg1"/>
                </a:solidFill>
                <a:latin typeface="Roboto" panose="02000000000000000000" pitchFamily="2" charset="0"/>
                <a:ea typeface="Roboto" panose="02000000000000000000" pitchFamily="2" charset="0"/>
              </a:rPr>
              <a:t>: </a:t>
            </a:r>
            <a:r>
              <a:rPr lang="en-GB" i="1" dirty="0" err="1">
                <a:solidFill>
                  <a:schemeClr val="bg1"/>
                </a:solidFill>
                <a:latin typeface="Roboto" panose="02000000000000000000" pitchFamily="2" charset="0"/>
                <a:ea typeface="Roboto" panose="02000000000000000000" pitchFamily="2" charset="0"/>
              </a:rPr>
              <a:t>Phạm</a:t>
            </a:r>
            <a:r>
              <a:rPr lang="en-GB" i="1" dirty="0">
                <a:solidFill>
                  <a:schemeClr val="bg1"/>
                </a:solidFill>
                <a:latin typeface="Roboto" panose="02000000000000000000" pitchFamily="2" charset="0"/>
                <a:ea typeface="Roboto" panose="02000000000000000000" pitchFamily="2" charset="0"/>
              </a:rPr>
              <a:t> </a:t>
            </a:r>
            <a:r>
              <a:rPr lang="en-GB" i="1" dirty="0" err="1">
                <a:solidFill>
                  <a:schemeClr val="bg1"/>
                </a:solidFill>
                <a:latin typeface="Roboto" panose="02000000000000000000" pitchFamily="2" charset="0"/>
                <a:ea typeface="Roboto" panose="02000000000000000000" pitchFamily="2" charset="0"/>
              </a:rPr>
              <a:t>Thành</a:t>
            </a:r>
            <a:r>
              <a:rPr lang="en-GB" i="1" dirty="0">
                <a:solidFill>
                  <a:schemeClr val="bg1"/>
                </a:solidFill>
                <a:latin typeface="Roboto" panose="02000000000000000000" pitchFamily="2" charset="0"/>
                <a:ea typeface="Roboto" panose="02000000000000000000" pitchFamily="2" charset="0"/>
              </a:rPr>
              <a:t> </a:t>
            </a:r>
            <a:r>
              <a:rPr lang="en-GB" i="1" dirty="0" err="1">
                <a:solidFill>
                  <a:schemeClr val="bg1"/>
                </a:solidFill>
                <a:latin typeface="Roboto" panose="02000000000000000000" pitchFamily="2" charset="0"/>
                <a:ea typeface="Roboto" panose="02000000000000000000" pitchFamily="2" charset="0"/>
              </a:rPr>
              <a:t>Công</a:t>
            </a:r>
            <a:r>
              <a:rPr lang="en-GB" i="1" dirty="0">
                <a:solidFill>
                  <a:schemeClr val="bg1"/>
                </a:solidFill>
                <a:latin typeface="Roboto" panose="02000000000000000000" pitchFamily="2" charset="0"/>
                <a:ea typeface="Roboto" panose="02000000000000000000" pitchFamily="2" charset="0"/>
              </a:rPr>
              <a:t> - 51200399</a:t>
            </a:r>
          </a:p>
          <a:p>
            <a:pPr algn="r"/>
            <a:r>
              <a:rPr lang="en-GB" i="1" dirty="0" err="1">
                <a:solidFill>
                  <a:schemeClr val="bg1"/>
                </a:solidFill>
                <a:latin typeface="Roboto" panose="02000000000000000000" pitchFamily="2" charset="0"/>
                <a:ea typeface="Roboto" panose="02000000000000000000" pitchFamily="2" charset="0"/>
              </a:rPr>
              <a:t>Đỗ</a:t>
            </a:r>
            <a:r>
              <a:rPr lang="en-GB" i="1" dirty="0">
                <a:solidFill>
                  <a:schemeClr val="bg1"/>
                </a:solidFill>
                <a:latin typeface="Roboto" panose="02000000000000000000" pitchFamily="2" charset="0"/>
                <a:ea typeface="Roboto" panose="02000000000000000000" pitchFamily="2" charset="0"/>
              </a:rPr>
              <a:t> </a:t>
            </a:r>
            <a:r>
              <a:rPr lang="en-GB" i="1" dirty="0" err="1">
                <a:solidFill>
                  <a:schemeClr val="bg1"/>
                </a:solidFill>
                <a:latin typeface="Roboto" panose="02000000000000000000" pitchFamily="2" charset="0"/>
                <a:ea typeface="Roboto" panose="02000000000000000000" pitchFamily="2" charset="0"/>
              </a:rPr>
              <a:t>Đặng</a:t>
            </a:r>
            <a:r>
              <a:rPr lang="en-GB" i="1" dirty="0">
                <a:solidFill>
                  <a:schemeClr val="bg1"/>
                </a:solidFill>
                <a:latin typeface="Roboto" panose="02000000000000000000" pitchFamily="2" charset="0"/>
                <a:ea typeface="Roboto" panose="02000000000000000000" pitchFamily="2" charset="0"/>
              </a:rPr>
              <a:t> Thanh </a:t>
            </a:r>
            <a:r>
              <a:rPr lang="en-GB" i="1" dirty="0" err="1">
                <a:solidFill>
                  <a:schemeClr val="bg1"/>
                </a:solidFill>
                <a:latin typeface="Roboto" panose="02000000000000000000" pitchFamily="2" charset="0"/>
                <a:ea typeface="Roboto" panose="02000000000000000000" pitchFamily="2" charset="0"/>
              </a:rPr>
              <a:t>Huy</a:t>
            </a:r>
            <a:r>
              <a:rPr lang="en-GB" i="1" dirty="0">
                <a:solidFill>
                  <a:schemeClr val="bg1"/>
                </a:solidFill>
                <a:latin typeface="Roboto" panose="02000000000000000000" pitchFamily="2" charset="0"/>
                <a:ea typeface="Roboto" panose="02000000000000000000" pitchFamily="2" charset="0"/>
              </a:rPr>
              <a:t> - 51201337</a:t>
            </a:r>
            <a:endParaRPr lang="en-GB" dirty="0">
              <a:solidFill>
                <a:schemeClr val="bg1"/>
              </a:solidFill>
              <a:latin typeface="Roboto" panose="02000000000000000000" pitchFamily="2" charset="0"/>
              <a:ea typeface="Roboto" panose="02000000000000000000" pitchFamily="2" charset="0"/>
            </a:endParaRPr>
          </a:p>
        </p:txBody>
      </p:sp>
      <p:cxnSp>
        <p:nvCxnSpPr>
          <p:cNvPr id="6" name="Straight Connector 5"/>
          <p:cNvCxnSpPr/>
          <p:nvPr/>
        </p:nvCxnSpPr>
        <p:spPr>
          <a:xfrm>
            <a:off x="3762375" y="3575230"/>
            <a:ext cx="48196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26925"/>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4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40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mph" presetSubtype="0" decel="67000" fill="hold" grpId="1" nodeType="clickEffect">
                                  <p:stCondLst>
                                    <p:cond delay="0"/>
                                  </p:stCondLst>
                                  <p:childTnLst>
                                    <p:animScale>
                                      <p:cBhvr>
                                        <p:cTn id="20" dur="1000" fill="hold"/>
                                        <p:tgtEl>
                                          <p:spTgt spid="4"/>
                                        </p:tgtEl>
                                      </p:cBhvr>
                                      <p:by x="100000" y="300000"/>
                                    </p:animScale>
                                  </p:childTnLst>
                                </p:cTn>
                              </p:par>
                              <p:par>
                                <p:cTn id="21" presetID="6" presetClass="emph" presetSubtype="0" decel="100000" fill="hold" grpId="2" nodeType="withEffect">
                                  <p:stCondLst>
                                    <p:cond delay="0"/>
                                  </p:stCondLst>
                                  <p:childTnLst>
                                    <p:animScale>
                                      <p:cBhvr>
                                        <p:cTn id="22" dur="1000" fill="hold"/>
                                        <p:tgtEl>
                                          <p:spTgt spid="4"/>
                                        </p:tgtEl>
                                      </p:cBhvr>
                                      <p:by x="15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Bối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cảnh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tại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và</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nhu</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cầu</a:t>
            </a:r>
            <a:endParaRPr lang="en-GB" dirty="0">
              <a:solidFill>
                <a:schemeClr val="bg1"/>
              </a:solidFill>
              <a:latin typeface="Roboto" panose="02000000000000000000" pitchFamily="2" charset="0"/>
              <a:ea typeface="Roboto" panose="02000000000000000000" pitchFamily="2" charset="0"/>
            </a:endParaRPr>
          </a:p>
        </p:txBody>
      </p:sp>
      <p:sp>
        <p:nvSpPr>
          <p:cNvPr id="3" name="TextBox 2"/>
          <p:cNvSpPr txBox="1"/>
          <p:nvPr/>
        </p:nvSpPr>
        <p:spPr>
          <a:xfrm>
            <a:off x="0" y="6482687"/>
            <a:ext cx="12192000" cy="375313"/>
          </a:xfrm>
          <a:prstGeom prst="rect">
            <a:avLst/>
          </a:prstGeom>
          <a:noFill/>
        </p:spPr>
        <p:txBody>
          <a:bodyPr wrap="square" rtlCol="0">
            <a:spAutoFit/>
          </a:bodyPr>
          <a:lstStyle/>
          <a:p>
            <a:pPr algn="ctr"/>
            <a:r>
              <a:rPr lang="vi-VN" i="1" dirty="0"/>
              <a:t>Nội dung đâu phải chỉ được thể hiện bằng ngôn từ?</a:t>
            </a:r>
            <a:endParaRPr lang="en-US" i="1" dirty="0">
              <a:latin typeface="Roboto" panose="0200000000000000000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83403"/>
            <a:ext cx="12192000" cy="5599283"/>
          </a:xfrm>
          <a:prstGeom prst="rect">
            <a:avLst/>
          </a:prstGeom>
        </p:spPr>
      </p:pic>
      <p:sp>
        <p:nvSpPr>
          <p:cNvPr id="7" name="Slide Number Placeholder 6"/>
          <p:cNvSpPr>
            <a:spLocks noGrp="1"/>
          </p:cNvSpPr>
          <p:nvPr>
            <p:ph type="sldNum" sz="quarter" idx="12"/>
          </p:nvPr>
        </p:nvSpPr>
        <p:spPr/>
        <p:txBody>
          <a:bodyPr/>
          <a:lstStyle/>
          <a:p>
            <a:fld id="{11ADFAE3-F0D9-439E-8967-594B4CDF255A}" type="slidenum">
              <a:rPr lang="en-US" smtClean="0"/>
              <a:t>10</a:t>
            </a:fld>
            <a:endParaRPr lang="en-US"/>
          </a:p>
        </p:txBody>
      </p:sp>
      <p:sp>
        <p:nvSpPr>
          <p:cNvPr id="8" name="Rectangle 7"/>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Roboto" panose="02000000000000000000" pitchFamily="2" charset="0"/>
                <a:ea typeface="Roboto" panose="02000000000000000000" pitchFamily="2" charset="0"/>
              </a:rPr>
              <a:t>Mô</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tả</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758530747"/>
      </p:ext>
    </p:extLst>
  </p:cSld>
  <p:clrMapOvr>
    <a:masterClrMapping/>
  </p:clrMapOvr>
  <p:transition spd="med">
    <p:pull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Bối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cảnh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tại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và</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nhu</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cầu</a:t>
            </a:r>
            <a:endParaRPr lang="en-GB" dirty="0">
              <a:solidFill>
                <a:schemeClr val="bg1"/>
              </a:solidFill>
              <a:latin typeface="Roboto" panose="02000000000000000000" pitchFamily="2" charset="0"/>
              <a:ea typeface="Roboto" panose="02000000000000000000" pitchFamily="2" charset="0"/>
            </a:endParaRPr>
          </a:p>
        </p:txBody>
      </p:sp>
      <p:graphicFrame>
        <p:nvGraphicFramePr>
          <p:cNvPr id="8" name="Chart 7"/>
          <p:cNvGraphicFramePr/>
          <p:nvPr>
            <p:extLst>
              <p:ext uri="{D42A27DB-BD31-4B8C-83A1-F6EECF244321}">
                <p14:modId xmlns:p14="http://schemas.microsoft.com/office/powerpoint/2010/main" val="1183501199"/>
              </p:ext>
            </p:extLst>
          </p:nvPr>
        </p:nvGraphicFramePr>
        <p:xfrm>
          <a:off x="602965" y="1247347"/>
          <a:ext cx="4482531" cy="32654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p:nvPr>
            <p:extLst>
              <p:ext uri="{D42A27DB-BD31-4B8C-83A1-F6EECF244321}">
                <p14:modId xmlns:p14="http://schemas.microsoft.com/office/powerpoint/2010/main" val="2754174124"/>
              </p:ext>
            </p:extLst>
          </p:nvPr>
        </p:nvGraphicFramePr>
        <p:xfrm>
          <a:off x="6993719" y="1247347"/>
          <a:ext cx="4482531" cy="3265480"/>
        </p:xfrm>
        <a:graphic>
          <a:graphicData uri="http://schemas.openxmlformats.org/drawingml/2006/chart">
            <c:chart xmlns:c="http://schemas.openxmlformats.org/drawingml/2006/chart" xmlns:r="http://schemas.openxmlformats.org/officeDocument/2006/relationships" r:id="rId4"/>
          </a:graphicData>
        </a:graphic>
      </p:graphicFrame>
      <p:pic>
        <p:nvPicPr>
          <p:cNvPr id="13" name="Picture 12"/>
          <p:cNvPicPr>
            <a:picLocks noChangeAspect="1"/>
          </p:cNvPicPr>
          <p:nvPr/>
        </p:nvPicPr>
        <p:blipFill>
          <a:blip r:embed="rId5"/>
          <a:stretch>
            <a:fillRect/>
          </a:stretch>
        </p:blipFill>
        <p:spPr>
          <a:xfrm>
            <a:off x="3491238" y="4751858"/>
            <a:ext cx="5209524" cy="1942857"/>
          </a:xfrm>
          <a:prstGeom prst="rect">
            <a:avLst/>
          </a:prstGeom>
        </p:spPr>
      </p:pic>
      <p:sp>
        <p:nvSpPr>
          <p:cNvPr id="14" name="Slide Number Placeholder 13"/>
          <p:cNvSpPr>
            <a:spLocks noGrp="1"/>
          </p:cNvSpPr>
          <p:nvPr>
            <p:ph type="sldNum" sz="quarter" idx="12"/>
          </p:nvPr>
        </p:nvSpPr>
        <p:spPr/>
        <p:txBody>
          <a:bodyPr/>
          <a:lstStyle/>
          <a:p>
            <a:fld id="{11ADFAE3-F0D9-439E-8967-594B4CDF255A}" type="slidenum">
              <a:rPr lang="en-US" smtClean="0"/>
              <a:t>11</a:t>
            </a:fld>
            <a:endParaRPr lang="en-US"/>
          </a:p>
        </p:txBody>
      </p:sp>
      <p:sp>
        <p:nvSpPr>
          <p:cNvPr id="10" name="Rectangle 9"/>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Roboto" panose="02000000000000000000" pitchFamily="2" charset="0"/>
                <a:ea typeface="Roboto" panose="02000000000000000000" pitchFamily="2" charset="0"/>
              </a:rPr>
              <a:t>Mô</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tả</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752638623"/>
      </p:ext>
    </p:extLst>
  </p:cSld>
  <p:clrMapOvr>
    <a:masterClrMapping/>
  </p:clrMapOvr>
  <p:transition spd="med">
    <p:pull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Bối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cảnh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tại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và</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nhu</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cầu</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72956" y="1479982"/>
            <a:ext cx="11668836" cy="5632311"/>
          </a:xfrm>
          <a:prstGeom prst="rect">
            <a:avLst/>
          </a:prstGeom>
          <a:noFill/>
        </p:spPr>
        <p:txBody>
          <a:bodyPr wrap="square" rtlCol="0">
            <a:spAutoFit/>
          </a:bodyPr>
          <a:lstStyle/>
          <a:p>
            <a:pPr marL="342900" indent="-342900">
              <a:buFont typeface="Courier New" panose="02070309020205020404" pitchFamily="49" charset="0"/>
              <a:buChar char="o"/>
            </a:pPr>
            <a:r>
              <a:rPr lang="en-GB" sz="2400" dirty="0" err="1">
                <a:latin typeface="Roboto" panose="02000000000000000000" pitchFamily="2" charset="0"/>
                <a:ea typeface="Roboto" panose="02000000000000000000" pitchFamily="2" charset="0"/>
              </a:rPr>
              <a:t>Khoa</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học</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dữ</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liệu</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được</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xem</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là</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công</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việc</a:t>
            </a:r>
            <a:r>
              <a:rPr lang="en-GB" sz="2400" dirty="0">
                <a:latin typeface="Roboto" panose="02000000000000000000" pitchFamily="2" charset="0"/>
                <a:ea typeface="Roboto" panose="02000000000000000000" pitchFamily="2" charset="0"/>
              </a:rPr>
              <a:t> ‘hot’ </a:t>
            </a:r>
            <a:r>
              <a:rPr lang="en-GB" sz="2400" dirty="0" err="1">
                <a:latin typeface="Roboto" panose="02000000000000000000" pitchFamily="2" charset="0"/>
                <a:ea typeface="Roboto" panose="02000000000000000000" pitchFamily="2" charset="0"/>
              </a:rPr>
              <a:t>nhất</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thế</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kỷ</a:t>
            </a:r>
            <a:r>
              <a:rPr lang="en-GB" sz="2400" dirty="0">
                <a:latin typeface="Roboto" panose="02000000000000000000" pitchFamily="2" charset="0"/>
                <a:ea typeface="Roboto" panose="02000000000000000000" pitchFamily="2" charset="0"/>
              </a:rPr>
              <a:t> 21</a:t>
            </a:r>
          </a:p>
          <a:p>
            <a:r>
              <a:rPr lang="en-GB" sz="2400" dirty="0">
                <a:solidFill>
                  <a:schemeClr val="tx1">
                    <a:lumMod val="50000"/>
                    <a:lumOff val="50000"/>
                  </a:schemeClr>
                </a:solidFill>
                <a:latin typeface="Roboto" panose="02000000000000000000" pitchFamily="2" charset="0"/>
                <a:ea typeface="Roboto" panose="02000000000000000000" pitchFamily="2" charset="0"/>
              </a:rPr>
              <a:t>    </a:t>
            </a:r>
            <a:r>
              <a:rPr lang="en-US" sz="2400" dirty="0">
                <a:solidFill>
                  <a:schemeClr val="tx1">
                    <a:lumMod val="50000"/>
                    <a:lumOff val="50000"/>
                  </a:schemeClr>
                </a:solidFill>
                <a:latin typeface="Roboto" panose="02000000000000000000" pitchFamily="2" charset="0"/>
                <a:ea typeface="Roboto" panose="02000000000000000000" pitchFamily="2" charset="0"/>
              </a:rPr>
              <a:t>Data Scientist: The Sexiest Job of the 21st Century (</a:t>
            </a:r>
            <a:r>
              <a:rPr lang="en-US" sz="2400" dirty="0" err="1">
                <a:solidFill>
                  <a:schemeClr val="tx1">
                    <a:lumMod val="50000"/>
                    <a:lumOff val="50000"/>
                  </a:schemeClr>
                </a:solidFill>
                <a:latin typeface="Roboto" panose="02000000000000000000" pitchFamily="2" charset="0"/>
                <a:ea typeface="Roboto" panose="02000000000000000000" pitchFamily="2" charset="0"/>
              </a:rPr>
              <a:t>theo</a:t>
            </a:r>
            <a:r>
              <a:rPr lang="en-US" sz="2400" dirty="0">
                <a:solidFill>
                  <a:schemeClr val="tx1">
                    <a:lumMod val="50000"/>
                    <a:lumOff val="50000"/>
                  </a:schemeClr>
                </a:solidFill>
                <a:latin typeface="Roboto" panose="02000000000000000000" pitchFamily="2" charset="0"/>
                <a:ea typeface="Roboto" panose="02000000000000000000" pitchFamily="2" charset="0"/>
              </a:rPr>
              <a:t> </a:t>
            </a:r>
            <a:r>
              <a:rPr lang="en-US" sz="2400" b="1" i="1" dirty="0">
                <a:solidFill>
                  <a:schemeClr val="tx1">
                    <a:lumMod val="50000"/>
                    <a:lumOff val="50000"/>
                  </a:schemeClr>
                </a:solidFill>
                <a:latin typeface="Roboto" panose="02000000000000000000" pitchFamily="2" charset="0"/>
                <a:ea typeface="Roboto" panose="02000000000000000000" pitchFamily="2" charset="0"/>
              </a:rPr>
              <a:t>Harvard Business Review</a:t>
            </a:r>
            <a:r>
              <a:rPr lang="en-US" sz="2400" i="1" dirty="0">
                <a:solidFill>
                  <a:schemeClr val="tx1">
                    <a:lumMod val="50000"/>
                    <a:lumOff val="50000"/>
                  </a:schemeClr>
                </a:solidFill>
                <a:latin typeface="Roboto" panose="02000000000000000000" pitchFamily="2" charset="0"/>
                <a:ea typeface="Roboto" panose="02000000000000000000" pitchFamily="2" charset="0"/>
              </a:rPr>
              <a:t>)</a:t>
            </a:r>
          </a:p>
          <a:p>
            <a:endParaRPr lang="en-GB" sz="2400" dirty="0">
              <a:latin typeface="Roboto" panose="02000000000000000000" pitchFamily="2" charset="0"/>
              <a:ea typeface="Roboto" panose="02000000000000000000" pitchFamily="2" charset="0"/>
            </a:endParaRPr>
          </a:p>
          <a:p>
            <a:pPr marL="342900" indent="-342900">
              <a:buFont typeface="Courier New" panose="02070309020205020404" pitchFamily="49" charset="0"/>
              <a:buChar char="o"/>
            </a:pPr>
            <a:r>
              <a:rPr lang="en-US" sz="2400" dirty="0" err="1">
                <a:latin typeface="Roboto" panose="02000000000000000000" pitchFamily="2" charset="0"/>
                <a:ea typeface="Roboto" panose="02000000000000000000" pitchFamily="2" charset="0"/>
              </a:rPr>
              <a:t>Nếu</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coi</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Nội</a:t>
            </a:r>
            <a:r>
              <a:rPr lang="en-US" sz="2400" dirty="0">
                <a:latin typeface="Roboto" panose="02000000000000000000" pitchFamily="2" charset="0"/>
                <a:ea typeface="Roboto" panose="02000000000000000000" pitchFamily="2" charset="0"/>
              </a:rPr>
              <a:t> dung </a:t>
            </a:r>
            <a:r>
              <a:rPr lang="en-US" sz="2400" dirty="0" err="1">
                <a:latin typeface="Roboto" panose="02000000000000000000" pitchFamily="2" charset="0"/>
                <a:ea typeface="Roboto" panose="02000000000000000000" pitchFamily="2" charset="0"/>
              </a:rPr>
              <a:t>là</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Vua</a:t>
            </a:r>
            <a:r>
              <a:rPr lang="en-US" sz="2400" dirty="0">
                <a:latin typeface="Roboto" panose="02000000000000000000" pitchFamily="2" charset="0"/>
                <a:ea typeface="Roboto" panose="02000000000000000000" pitchFamily="2" charset="0"/>
              </a:rPr>
              <a:t> (Content is King) </a:t>
            </a:r>
            <a:r>
              <a:rPr lang="en-US" sz="2400" dirty="0" err="1">
                <a:latin typeface="Roboto" panose="02000000000000000000" pitchFamily="2" charset="0"/>
                <a:ea typeface="Roboto" panose="02000000000000000000" pitchFamily="2" charset="0"/>
              </a:rPr>
              <a:t>thì</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trên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tay</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ngài</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không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chỉ</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có</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quyền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năng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về</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ngôn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từ</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mà</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còn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có</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một</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vũ</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khí</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đầy</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sức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mạnh</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Các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hình</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ảnh</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trực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quan</a:t>
            </a:r>
            <a:r>
              <a:rPr lang="en-US" sz="2400" dirty="0">
                <a:latin typeface="Roboto" panose="02000000000000000000" pitchFamily="2" charset="0"/>
                <a:ea typeface="Roboto" panose="02000000000000000000" pitchFamily="2" charset="0"/>
              </a:rPr>
              <a:t> (Visuals)</a:t>
            </a:r>
          </a:p>
          <a:p>
            <a:endParaRPr lang="en-US" sz="2400" dirty="0">
              <a:latin typeface="Roboto" panose="02000000000000000000" pitchFamily="2" charset="0"/>
              <a:ea typeface="Roboto" panose="02000000000000000000" pitchFamily="2" charset="0"/>
            </a:endParaRPr>
          </a:p>
          <a:p>
            <a:pPr marL="342900" indent="-342900">
              <a:buFont typeface="Courier New" panose="02070309020205020404" pitchFamily="49" charset="0"/>
              <a:buChar char="o"/>
            </a:pPr>
            <a:r>
              <a:rPr lang="en-US" sz="2400" dirty="0" err="1">
                <a:latin typeface="Roboto" panose="02000000000000000000" pitchFamily="2" charset="0"/>
                <a:ea typeface="Roboto" panose="02000000000000000000" pitchFamily="2" charset="0"/>
              </a:rPr>
              <a:t>Vì</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sao</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hình</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ảnh</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trực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quan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lại</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quan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trọng</a:t>
            </a:r>
            <a:r>
              <a:rPr lang="en-US" sz="2400" dirty="0">
                <a:latin typeface="Roboto" panose="02000000000000000000" pitchFamily="2" charset="0"/>
                <a:ea typeface="Roboto" panose="02000000000000000000" pitchFamily="2" charset="0"/>
              </a:rPr>
              <a:t>?</a:t>
            </a:r>
          </a:p>
          <a:p>
            <a:pPr marL="342900" indent="-342900">
              <a:buFont typeface="Courier New" panose="02070309020205020404" pitchFamily="49" charset="0"/>
              <a:buChar char="o"/>
            </a:pPr>
            <a:endParaRPr lang="en-GB" sz="2400" dirty="0">
              <a:solidFill>
                <a:schemeClr val="tx1">
                  <a:lumMod val="50000"/>
                  <a:lumOff val="50000"/>
                </a:schemeClr>
              </a:solidFill>
              <a:latin typeface="Roboto" panose="02000000000000000000" pitchFamily="2" charset="0"/>
              <a:ea typeface="Roboto" panose="02000000000000000000" pitchFamily="2" charset="0"/>
            </a:endParaRPr>
          </a:p>
          <a:p>
            <a:pPr marL="342900" indent="-342900">
              <a:lnSpc>
                <a:spcPct val="250000"/>
              </a:lnSpc>
              <a:buFont typeface="Courier New" panose="02070309020205020404" pitchFamily="49" charset="0"/>
              <a:buChar char="o"/>
            </a:pPr>
            <a:endParaRPr lang="en-GB" sz="2400" dirty="0">
              <a:latin typeface="Roboto" panose="02000000000000000000" pitchFamily="2" charset="0"/>
              <a:ea typeface="Roboto" panose="02000000000000000000" pitchFamily="2" charset="0"/>
            </a:endParaRPr>
          </a:p>
          <a:p>
            <a:pPr marL="342900" indent="-342900">
              <a:lnSpc>
                <a:spcPct val="250000"/>
              </a:lnSpc>
              <a:buFont typeface="Courier New" panose="02070309020205020404" pitchFamily="49" charset="0"/>
              <a:buChar char="o"/>
            </a:pPr>
            <a:endParaRPr lang="en-US" sz="2400" dirty="0"/>
          </a:p>
        </p:txBody>
      </p:sp>
      <p:sp>
        <p:nvSpPr>
          <p:cNvPr id="3" name="Slide Number Placeholder 2"/>
          <p:cNvSpPr>
            <a:spLocks noGrp="1"/>
          </p:cNvSpPr>
          <p:nvPr>
            <p:ph type="sldNum" sz="quarter" idx="12"/>
          </p:nvPr>
        </p:nvSpPr>
        <p:spPr/>
        <p:txBody>
          <a:bodyPr/>
          <a:lstStyle/>
          <a:p>
            <a:fld id="{11ADFAE3-F0D9-439E-8967-594B4CDF255A}" type="slidenum">
              <a:rPr lang="en-US" smtClean="0"/>
              <a:t>12</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Roboto" panose="02000000000000000000" pitchFamily="2" charset="0"/>
                <a:ea typeface="Roboto" panose="02000000000000000000" pitchFamily="2" charset="0"/>
              </a:rPr>
              <a:t>Mô</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tả</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555880110"/>
      </p:ext>
    </p:extLst>
  </p:cSld>
  <p:clrMapOvr>
    <a:masterClrMapping/>
  </p:clrMapOvr>
  <p:transition spd="med">
    <p:pull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Bối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cảnh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tại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và</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nhu</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cầu</a:t>
            </a:r>
            <a:endParaRPr lang="en-GB" dirty="0">
              <a:solidFill>
                <a:schemeClr val="bg1"/>
              </a:solidFill>
              <a:latin typeface="Roboto" panose="02000000000000000000" pitchFamily="2" charset="0"/>
              <a:ea typeface="Roboto" panose="02000000000000000000" pitchFamily="2" charset="0"/>
            </a:endParaRPr>
          </a:p>
        </p:txBody>
      </p:sp>
      <p:sp>
        <p:nvSpPr>
          <p:cNvPr id="3" name="TextBox 2"/>
          <p:cNvSpPr txBox="1"/>
          <p:nvPr/>
        </p:nvSpPr>
        <p:spPr>
          <a:xfrm>
            <a:off x="0" y="6482687"/>
            <a:ext cx="12192000" cy="375313"/>
          </a:xfrm>
          <a:prstGeom prst="rect">
            <a:avLst/>
          </a:prstGeom>
          <a:noFill/>
        </p:spPr>
        <p:txBody>
          <a:bodyPr wrap="square" rtlCol="0">
            <a:spAutoFit/>
          </a:bodyPr>
          <a:lstStyle/>
          <a:p>
            <a:pPr algn="ctr"/>
            <a:r>
              <a:rPr lang="en-US" i="1" dirty="0" err="1">
                <a:latin typeface="Roboto" panose="02000000000000000000"/>
              </a:rPr>
              <a:t>Hình</a:t>
            </a:r>
            <a:r>
              <a:rPr lang="en-US" i="1" dirty="0">
                <a:latin typeface="Roboto" panose="02000000000000000000"/>
              </a:rPr>
              <a:t> </a:t>
            </a:r>
            <a:r>
              <a:rPr lang="en-US" i="1" dirty="0" err="1">
                <a:latin typeface="Roboto" panose="02000000000000000000"/>
              </a:rPr>
              <a:t>ảnh</a:t>
            </a:r>
            <a:r>
              <a:rPr lang="en-US" i="1" dirty="0">
                <a:latin typeface="Roboto" panose="02000000000000000000"/>
              </a:rPr>
              <a:t> </a:t>
            </a:r>
            <a:r>
              <a:rPr lang="en-US" i="1" dirty="0" err="1">
                <a:latin typeface="Roboto" panose="02000000000000000000"/>
              </a:rPr>
              <a:t>luôn</a:t>
            </a:r>
            <a:r>
              <a:rPr lang="en-US" i="1" dirty="0">
                <a:latin typeface="Roboto" panose="02000000000000000000"/>
              </a:rPr>
              <a:t> </a:t>
            </a:r>
            <a:r>
              <a:rPr lang="en-US" i="1" dirty="0" err="1">
                <a:latin typeface="Roboto" panose="02000000000000000000"/>
              </a:rPr>
              <a:t>chứa</a:t>
            </a:r>
            <a:r>
              <a:rPr lang="en-US" i="1" dirty="0">
                <a:latin typeface="Roboto" panose="02000000000000000000"/>
              </a:rPr>
              <a:t> </a:t>
            </a:r>
            <a:r>
              <a:rPr lang="en-US" i="1" dirty="0" err="1">
                <a:latin typeface="Roboto" panose="02000000000000000000"/>
              </a:rPr>
              <a:t>đựng</a:t>
            </a:r>
            <a:r>
              <a:rPr lang="en-US" i="1" dirty="0">
                <a:latin typeface="Roboto" panose="02000000000000000000"/>
              </a:rPr>
              <a:t> </a:t>
            </a:r>
            <a:r>
              <a:rPr lang="en-US" i="1" dirty="0" err="1">
                <a:latin typeface="Roboto" panose="02000000000000000000"/>
              </a:rPr>
              <a:t>sự</a:t>
            </a:r>
            <a:r>
              <a:rPr lang="en-US" i="1" dirty="0">
                <a:latin typeface="Roboto" panose="02000000000000000000"/>
              </a:rPr>
              <a:t> </a:t>
            </a:r>
            <a:r>
              <a:rPr lang="en-US" i="1" dirty="0" err="1">
                <a:latin typeface="Roboto" panose="02000000000000000000"/>
              </a:rPr>
              <a:t>hấp</a:t>
            </a:r>
            <a:r>
              <a:rPr lang="en-US" i="1" dirty="0">
                <a:latin typeface="Roboto" panose="02000000000000000000"/>
              </a:rPr>
              <a:t> </a:t>
            </a:r>
            <a:r>
              <a:rPr lang="en-US" i="1" dirty="0" err="1">
                <a:latin typeface="Roboto" panose="02000000000000000000"/>
              </a:rPr>
              <a:t>dẫn</a:t>
            </a:r>
            <a:r>
              <a:rPr lang="en-US" i="1" dirty="0">
                <a:latin typeface="Roboto" panose="02000000000000000000"/>
              </a:rPr>
              <a:t> </a:t>
            </a:r>
            <a:r>
              <a:rPr lang="en-US" i="1" dirty="0" err="1">
                <a:latin typeface="Roboto" panose="02000000000000000000"/>
              </a:rPr>
              <a:t>về</a:t>
            </a:r>
            <a:r>
              <a:rPr lang="en-US" i="1" dirty="0">
                <a:latin typeface="Roboto" panose="02000000000000000000"/>
              </a:rPr>
              <a:t> </a:t>
            </a:r>
            <a:r>
              <a:rPr lang="en-US" i="1" dirty="0" err="1">
                <a:latin typeface="Roboto" panose="02000000000000000000"/>
              </a:rPr>
              <a:t>mặt</a:t>
            </a:r>
            <a:r>
              <a:rPr lang="en-US" i="1" dirty="0">
                <a:latin typeface="Roboto" panose="02000000000000000000"/>
              </a:rPr>
              <a:t> </a:t>
            </a:r>
            <a:r>
              <a:rPr lang="en-US" i="1" dirty="0" err="1">
                <a:latin typeface="Roboto" panose="02000000000000000000"/>
              </a:rPr>
              <a:t>thị</a:t>
            </a:r>
            <a:r>
              <a:rPr lang="en-US" i="1" dirty="0">
                <a:latin typeface="Roboto" panose="02000000000000000000"/>
              </a:rPr>
              <a:t> </a:t>
            </a:r>
            <a:r>
              <a:rPr lang="en-US" i="1" dirty="0" err="1">
                <a:latin typeface="Roboto" panose="02000000000000000000"/>
              </a:rPr>
              <a:t>giác</a:t>
            </a:r>
            <a:endParaRPr lang="en-US" i="1" dirty="0">
              <a:latin typeface="Roboto" panose="0200000000000000000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83404"/>
            <a:ext cx="12192000" cy="5599284"/>
          </a:xfrm>
          <a:prstGeom prst="rect">
            <a:avLst/>
          </a:prstGeom>
        </p:spPr>
      </p:pic>
      <p:sp>
        <p:nvSpPr>
          <p:cNvPr id="7" name="Slide Number Placeholder 6"/>
          <p:cNvSpPr>
            <a:spLocks noGrp="1"/>
          </p:cNvSpPr>
          <p:nvPr>
            <p:ph type="sldNum" sz="quarter" idx="12"/>
          </p:nvPr>
        </p:nvSpPr>
        <p:spPr/>
        <p:txBody>
          <a:bodyPr/>
          <a:lstStyle/>
          <a:p>
            <a:fld id="{11ADFAE3-F0D9-439E-8967-594B4CDF255A}" type="slidenum">
              <a:rPr lang="en-US" smtClean="0"/>
              <a:t>13</a:t>
            </a:fld>
            <a:endParaRPr lang="en-US"/>
          </a:p>
        </p:txBody>
      </p:sp>
      <p:sp>
        <p:nvSpPr>
          <p:cNvPr id="8" name="Rectangle 7"/>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Roboto" panose="02000000000000000000" pitchFamily="2" charset="0"/>
                <a:ea typeface="Roboto" panose="02000000000000000000" pitchFamily="2" charset="0"/>
              </a:rPr>
              <a:t>Mô</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tả</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549521199"/>
      </p:ext>
    </p:extLst>
  </p:cSld>
  <p:clrMapOvr>
    <a:masterClrMapping/>
  </p:clrMapOvr>
  <p:transition spd="med">
    <p:pull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Bối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cảnh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tại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và</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nhu</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cầu</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72956" y="1479982"/>
            <a:ext cx="11668836" cy="3477875"/>
          </a:xfrm>
          <a:prstGeom prst="rect">
            <a:avLst/>
          </a:prstGeom>
          <a:noFill/>
        </p:spPr>
        <p:txBody>
          <a:bodyPr wrap="square" rtlCol="0">
            <a:spAutoFit/>
          </a:bodyPr>
          <a:lstStyle/>
          <a:p>
            <a:pPr marL="457200" indent="-457200">
              <a:buFont typeface="Courier New" panose="02070309020205020404" pitchFamily="49" charset="0"/>
              <a:buChar char="o"/>
            </a:pPr>
            <a:r>
              <a:rPr lang="en-GB" sz="2800" dirty="0" err="1">
                <a:latin typeface="Roboto" panose="02000000000000000000" pitchFamily="2" charset="0"/>
                <a:ea typeface="Roboto" panose="02000000000000000000" pitchFamily="2" charset="0"/>
              </a:rPr>
              <a:t>Doanh</a:t>
            </a:r>
            <a:r>
              <a:rPr lang="en-GB" sz="2800" dirty="0">
                <a:latin typeface="Roboto" panose="02000000000000000000" pitchFamily="2" charset="0"/>
                <a:ea typeface="Roboto" panose="02000000000000000000" pitchFamily="2" charset="0"/>
              </a:rPr>
              <a:t> </a:t>
            </a:r>
            <a:r>
              <a:rPr lang="en-GB" sz="2800" dirty="0" err="1">
                <a:latin typeface="Roboto" panose="02000000000000000000" pitchFamily="2" charset="0"/>
                <a:ea typeface="Roboto" panose="02000000000000000000" pitchFamily="2" charset="0"/>
              </a:rPr>
              <a:t>nghiệp</a:t>
            </a:r>
            <a:endParaRPr lang="en-GB" sz="2800" dirty="0">
              <a:latin typeface="Roboto" panose="02000000000000000000" pitchFamily="2" charset="0"/>
              <a:ea typeface="Roboto" panose="02000000000000000000" pitchFamily="2" charset="0"/>
            </a:endParaRPr>
          </a:p>
          <a:p>
            <a:r>
              <a:rPr lang="en-US" sz="2400" dirty="0" err="1">
                <a:solidFill>
                  <a:schemeClr val="tx1">
                    <a:lumMod val="50000"/>
                    <a:lumOff val="50000"/>
                  </a:schemeClr>
                </a:solidFill>
                <a:latin typeface="Roboto" panose="02000000000000000000" pitchFamily="2" charset="0"/>
                <a:ea typeface="Roboto" panose="02000000000000000000" pitchFamily="2" charset="0"/>
              </a:rPr>
              <a:t>Hệ</a:t>
            </a:r>
            <a:r>
              <a:rPr lang="en-US" sz="2400" dirty="0">
                <a:solidFill>
                  <a:schemeClr val="tx1">
                    <a:lumMod val="50000"/>
                    <a:lumOff val="50000"/>
                  </a:schemeClr>
                </a:solidFill>
                <a:latin typeface="Roboto" panose="02000000000000000000" pitchFamily="2" charset="0"/>
                <a:ea typeface="Roboto" panose="02000000000000000000" pitchFamily="2" charset="0"/>
              </a:rPr>
              <a:t> </a:t>
            </a:r>
            <a:r>
              <a:rPr lang="en-US" sz="2400" dirty="0" err="1">
                <a:solidFill>
                  <a:schemeClr val="tx1">
                    <a:lumMod val="50000"/>
                    <a:lumOff val="50000"/>
                  </a:schemeClr>
                </a:solidFill>
                <a:latin typeface="Roboto" panose="02000000000000000000" pitchFamily="2" charset="0"/>
                <a:ea typeface="Roboto" panose="02000000000000000000" pitchFamily="2" charset="0"/>
              </a:rPr>
              <a:t>thống</a:t>
            </a:r>
            <a:r>
              <a:rPr lang="en-US" sz="2400" dirty="0">
                <a:solidFill>
                  <a:schemeClr val="tx1">
                    <a:lumMod val="50000"/>
                    <a:lumOff val="50000"/>
                  </a:schemeClr>
                </a:solidFill>
                <a:latin typeface="Roboto" panose="02000000000000000000" pitchFamily="2" charset="0"/>
                <a:ea typeface="Roboto" panose="02000000000000000000" pitchFamily="2" charset="0"/>
              </a:rPr>
              <a:t> </a:t>
            </a:r>
            <a:r>
              <a:rPr lang="en-US" sz="2400" dirty="0" err="1">
                <a:solidFill>
                  <a:schemeClr val="tx1">
                    <a:lumMod val="50000"/>
                    <a:lumOff val="50000"/>
                  </a:schemeClr>
                </a:solidFill>
                <a:latin typeface="Roboto" panose="02000000000000000000" pitchFamily="2" charset="0"/>
                <a:ea typeface="Roboto" panose="02000000000000000000" pitchFamily="2" charset="0"/>
              </a:rPr>
              <a:t>hoạch</a:t>
            </a:r>
            <a:r>
              <a:rPr lang="en-US" sz="2400" dirty="0">
                <a:solidFill>
                  <a:schemeClr val="tx1">
                    <a:lumMod val="50000"/>
                    <a:lumOff val="50000"/>
                  </a:schemeClr>
                </a:solidFill>
                <a:latin typeface="Roboto" panose="02000000000000000000" pitchFamily="2" charset="0"/>
                <a:ea typeface="Roboto" panose="02000000000000000000" pitchFamily="2" charset="0"/>
              </a:rPr>
              <a:t> </a:t>
            </a:r>
            <a:r>
              <a:rPr lang="en-US" sz="2400" dirty="0" err="1">
                <a:solidFill>
                  <a:schemeClr val="tx1">
                    <a:lumMod val="50000"/>
                    <a:lumOff val="50000"/>
                  </a:schemeClr>
                </a:solidFill>
                <a:latin typeface="Roboto" panose="02000000000000000000" pitchFamily="2" charset="0"/>
                <a:ea typeface="Roboto" panose="02000000000000000000" pitchFamily="2" charset="0"/>
              </a:rPr>
              <a:t>định</a:t>
            </a:r>
            <a:r>
              <a:rPr lang="en-US" sz="2400" dirty="0">
                <a:solidFill>
                  <a:schemeClr val="tx1">
                    <a:lumMod val="50000"/>
                    <a:lumOff val="50000"/>
                  </a:schemeClr>
                </a:solidFill>
                <a:latin typeface="Roboto" panose="02000000000000000000" pitchFamily="2" charset="0"/>
                <a:ea typeface="Roboto" panose="02000000000000000000" pitchFamily="2" charset="0"/>
              </a:rPr>
              <a:t> </a:t>
            </a:r>
            <a:r>
              <a:rPr lang="en-US" sz="2400" dirty="0" err="1">
                <a:solidFill>
                  <a:schemeClr val="tx1">
                    <a:lumMod val="50000"/>
                    <a:lumOff val="50000"/>
                  </a:schemeClr>
                </a:solidFill>
                <a:latin typeface="Roboto" panose="02000000000000000000" pitchFamily="2" charset="0"/>
                <a:ea typeface="Roboto" panose="02000000000000000000" pitchFamily="2" charset="0"/>
              </a:rPr>
              <a:t>tài</a:t>
            </a:r>
            <a:r>
              <a:rPr lang="en-US" sz="2400" dirty="0">
                <a:solidFill>
                  <a:schemeClr val="tx1">
                    <a:lumMod val="50000"/>
                    <a:lumOff val="50000"/>
                  </a:schemeClr>
                </a:solidFill>
                <a:latin typeface="Roboto" panose="02000000000000000000" pitchFamily="2" charset="0"/>
                <a:ea typeface="Roboto" panose="02000000000000000000" pitchFamily="2" charset="0"/>
              </a:rPr>
              <a:t> </a:t>
            </a:r>
            <a:r>
              <a:rPr lang="en-US" sz="2400" dirty="0" err="1">
                <a:solidFill>
                  <a:schemeClr val="tx1">
                    <a:lumMod val="50000"/>
                    <a:lumOff val="50000"/>
                  </a:schemeClr>
                </a:solidFill>
                <a:latin typeface="Roboto" panose="02000000000000000000" pitchFamily="2" charset="0"/>
                <a:ea typeface="Roboto" panose="02000000000000000000" pitchFamily="2" charset="0"/>
              </a:rPr>
              <a:t>nguyên</a:t>
            </a:r>
            <a:r>
              <a:rPr lang="en-US" sz="2400" dirty="0">
                <a:solidFill>
                  <a:schemeClr val="tx1">
                    <a:lumMod val="50000"/>
                    <a:lumOff val="50000"/>
                  </a:schemeClr>
                </a:solidFill>
                <a:latin typeface="Roboto" panose="02000000000000000000" pitchFamily="2" charset="0"/>
                <a:ea typeface="Roboto" panose="02000000000000000000" pitchFamily="2" charset="0"/>
              </a:rPr>
              <a:t> </a:t>
            </a:r>
            <a:r>
              <a:rPr lang="en-US" sz="2400" dirty="0" err="1">
                <a:solidFill>
                  <a:schemeClr val="tx1">
                    <a:lumMod val="50000"/>
                    <a:lumOff val="50000"/>
                  </a:schemeClr>
                </a:solidFill>
                <a:latin typeface="Roboto" panose="02000000000000000000" pitchFamily="2" charset="0"/>
                <a:ea typeface="Roboto" panose="02000000000000000000" pitchFamily="2" charset="0"/>
              </a:rPr>
              <a:t>Doanh</a:t>
            </a:r>
            <a:r>
              <a:rPr lang="en-US" sz="2400" dirty="0">
                <a:solidFill>
                  <a:schemeClr val="tx1">
                    <a:lumMod val="50000"/>
                    <a:lumOff val="50000"/>
                  </a:schemeClr>
                </a:solidFill>
                <a:latin typeface="Roboto" panose="02000000000000000000" pitchFamily="2" charset="0"/>
                <a:ea typeface="Roboto" panose="02000000000000000000" pitchFamily="2" charset="0"/>
              </a:rPr>
              <a:t> </a:t>
            </a:r>
            <a:r>
              <a:rPr lang="en-US" sz="2400" dirty="0" err="1">
                <a:solidFill>
                  <a:schemeClr val="tx1">
                    <a:lumMod val="50000"/>
                    <a:lumOff val="50000"/>
                  </a:schemeClr>
                </a:solidFill>
                <a:latin typeface="Roboto" panose="02000000000000000000" pitchFamily="2" charset="0"/>
                <a:ea typeface="Roboto" panose="02000000000000000000" pitchFamily="2" charset="0"/>
              </a:rPr>
              <a:t>nghiệp</a:t>
            </a:r>
            <a:r>
              <a:rPr lang="en-US" sz="2400" dirty="0">
                <a:solidFill>
                  <a:schemeClr val="tx1">
                    <a:lumMod val="50000"/>
                    <a:lumOff val="50000"/>
                  </a:schemeClr>
                </a:solidFill>
                <a:latin typeface="Roboto" panose="02000000000000000000" pitchFamily="2" charset="0"/>
                <a:ea typeface="Roboto" panose="02000000000000000000" pitchFamily="2" charset="0"/>
              </a:rPr>
              <a:t> (ERP)</a:t>
            </a:r>
            <a:endParaRPr lang="en-GB" sz="2400" dirty="0">
              <a:solidFill>
                <a:schemeClr val="tx1">
                  <a:lumMod val="50000"/>
                  <a:lumOff val="50000"/>
                </a:schemeClr>
              </a:solidFill>
              <a:latin typeface="Roboto" panose="02000000000000000000" pitchFamily="2" charset="0"/>
              <a:ea typeface="Roboto" panose="02000000000000000000" pitchFamily="2" charset="0"/>
            </a:endParaRPr>
          </a:p>
          <a:p>
            <a:endParaRPr lang="en-US" sz="2400" dirty="0">
              <a:latin typeface="Roboto" panose="02000000000000000000" pitchFamily="2" charset="0"/>
              <a:ea typeface="Roboto" panose="02000000000000000000" pitchFamily="2" charset="0"/>
            </a:endParaRPr>
          </a:p>
          <a:p>
            <a:pPr marL="342900" indent="-342900">
              <a:buFont typeface="Courier New" panose="02070309020205020404" pitchFamily="49" charset="0"/>
              <a:buChar char="o"/>
            </a:pPr>
            <a:endParaRPr lang="en-GB" sz="2400" dirty="0">
              <a:solidFill>
                <a:schemeClr val="tx1">
                  <a:lumMod val="50000"/>
                  <a:lumOff val="50000"/>
                </a:schemeClr>
              </a:solidFill>
              <a:latin typeface="Roboto" panose="02000000000000000000" pitchFamily="2" charset="0"/>
              <a:ea typeface="Roboto" panose="02000000000000000000" pitchFamily="2" charset="0"/>
            </a:endParaRPr>
          </a:p>
          <a:p>
            <a:pPr marL="342900" indent="-342900">
              <a:lnSpc>
                <a:spcPct val="250000"/>
              </a:lnSpc>
              <a:buFont typeface="Courier New" panose="02070309020205020404" pitchFamily="49" charset="0"/>
              <a:buChar char="o"/>
            </a:pPr>
            <a:endParaRPr lang="en-GB" sz="2400" dirty="0">
              <a:latin typeface="Roboto" panose="02000000000000000000" pitchFamily="2" charset="0"/>
              <a:ea typeface="Roboto" panose="02000000000000000000" pitchFamily="2" charset="0"/>
            </a:endParaRPr>
          </a:p>
          <a:p>
            <a:pPr marL="342900" indent="-342900">
              <a:lnSpc>
                <a:spcPct val="250000"/>
              </a:lnSpc>
              <a:buFont typeface="Courier New" panose="02070309020205020404" pitchFamily="49" charset="0"/>
              <a:buChar char="o"/>
            </a:pPr>
            <a:endParaRPr lang="en-US" sz="2400" dirty="0"/>
          </a:p>
        </p:txBody>
      </p:sp>
      <p:sp>
        <p:nvSpPr>
          <p:cNvPr id="3" name="Slide Number Placeholder 2"/>
          <p:cNvSpPr>
            <a:spLocks noGrp="1"/>
          </p:cNvSpPr>
          <p:nvPr>
            <p:ph type="sldNum" sz="quarter" idx="12"/>
          </p:nvPr>
        </p:nvSpPr>
        <p:spPr/>
        <p:txBody>
          <a:bodyPr/>
          <a:lstStyle/>
          <a:p>
            <a:fld id="{11ADFAE3-F0D9-439E-8967-594B4CDF255A}" type="slidenum">
              <a:rPr lang="en-US" smtClean="0"/>
              <a:t>14</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Roboto" panose="02000000000000000000" pitchFamily="2" charset="0"/>
                <a:ea typeface="Roboto" panose="02000000000000000000" pitchFamily="2" charset="0"/>
              </a:rPr>
              <a:t>Mô</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tả</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183569400"/>
      </p:ext>
    </p:extLst>
  </p:cSld>
  <p:clrMapOvr>
    <a:masterClrMapping/>
  </p:clrMapOvr>
  <p:transition spd="med">
    <p:pull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Bối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cảnh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tại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và</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nhu</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cầu</a:t>
            </a:r>
            <a:endParaRPr lang="en-GB" dirty="0">
              <a:solidFill>
                <a:schemeClr val="bg1"/>
              </a:solidFill>
              <a:latin typeface="Roboto" panose="02000000000000000000" pitchFamily="2" charset="0"/>
              <a:ea typeface="Roboto" panose="02000000000000000000" pitchFamily="2" charset="0"/>
            </a:endParaRPr>
          </a:p>
        </p:txBody>
      </p:sp>
      <p:sp>
        <p:nvSpPr>
          <p:cNvPr id="3" name="TextBox 2"/>
          <p:cNvSpPr txBox="1"/>
          <p:nvPr/>
        </p:nvSpPr>
        <p:spPr>
          <a:xfrm>
            <a:off x="196757" y="4246335"/>
            <a:ext cx="5630838" cy="375313"/>
          </a:xfrm>
          <a:prstGeom prst="rect">
            <a:avLst/>
          </a:prstGeom>
          <a:noFill/>
        </p:spPr>
        <p:txBody>
          <a:bodyPr wrap="square" rtlCol="0">
            <a:spAutoFit/>
          </a:bodyPr>
          <a:lstStyle/>
          <a:p>
            <a:pPr algn="ctr"/>
            <a:r>
              <a:rPr lang="en-US" i="1" dirty="0" err="1">
                <a:latin typeface="Roboto" panose="02000000000000000000"/>
              </a:rPr>
              <a:t>Dữ</a:t>
            </a:r>
            <a:r>
              <a:rPr lang="en-US" i="1" dirty="0">
                <a:latin typeface="Roboto" panose="02000000000000000000"/>
              </a:rPr>
              <a:t> </a:t>
            </a:r>
            <a:r>
              <a:rPr lang="en-US" i="1" dirty="0" err="1">
                <a:latin typeface="Roboto" panose="02000000000000000000"/>
              </a:rPr>
              <a:t>liệu</a:t>
            </a:r>
            <a:r>
              <a:rPr lang="en-US" i="1" dirty="0">
                <a:latin typeface="Roboto" panose="02000000000000000000"/>
              </a:rPr>
              <a:t> </a:t>
            </a:r>
            <a:r>
              <a:rPr lang="en-US" i="1" dirty="0" err="1">
                <a:latin typeface="Roboto" panose="02000000000000000000"/>
              </a:rPr>
              <a:t>thống</a:t>
            </a:r>
            <a:r>
              <a:rPr lang="en-US" i="1" dirty="0">
                <a:latin typeface="Roboto" panose="02000000000000000000"/>
              </a:rPr>
              <a:t> </a:t>
            </a:r>
            <a:r>
              <a:rPr lang="en-US" i="1" dirty="0" err="1">
                <a:latin typeface="Roboto" panose="02000000000000000000"/>
              </a:rPr>
              <a:t>kê</a:t>
            </a:r>
            <a:r>
              <a:rPr lang="en-US" i="1" dirty="0">
                <a:latin typeface="Roboto" panose="02000000000000000000"/>
              </a:rPr>
              <a:t> </a:t>
            </a:r>
            <a:r>
              <a:rPr lang="en-US" i="1" dirty="0" err="1">
                <a:latin typeface="Roboto" panose="02000000000000000000"/>
              </a:rPr>
              <a:t>lượng</a:t>
            </a:r>
            <a:r>
              <a:rPr lang="en-US" i="1" dirty="0">
                <a:latin typeface="Roboto" panose="02000000000000000000"/>
              </a:rPr>
              <a:t> </a:t>
            </a:r>
            <a:r>
              <a:rPr lang="en-US" i="1" dirty="0" err="1">
                <a:latin typeface="Roboto" panose="02000000000000000000"/>
              </a:rPr>
              <a:t>hàng</a:t>
            </a:r>
            <a:r>
              <a:rPr lang="en-US" i="1" dirty="0">
                <a:latin typeface="Roboto" panose="02000000000000000000"/>
              </a:rPr>
              <a:t> </a:t>
            </a:r>
            <a:r>
              <a:rPr lang="en-US" i="1" dirty="0" err="1">
                <a:latin typeface="Roboto" panose="02000000000000000000"/>
              </a:rPr>
              <a:t>xuất</a:t>
            </a:r>
            <a:r>
              <a:rPr lang="en-US" i="1" dirty="0">
                <a:latin typeface="Roboto" panose="02000000000000000000"/>
              </a:rPr>
              <a:t>/</a:t>
            </a:r>
            <a:r>
              <a:rPr lang="en-US" i="1" dirty="0" err="1">
                <a:latin typeface="Roboto" panose="02000000000000000000"/>
              </a:rPr>
              <a:t>nhập</a:t>
            </a:r>
            <a:r>
              <a:rPr lang="en-US" i="1" dirty="0">
                <a:latin typeface="Roboto" panose="02000000000000000000"/>
              </a:rPr>
              <a:t> </a:t>
            </a:r>
            <a:r>
              <a:rPr lang="en-US" i="1" dirty="0" err="1">
                <a:latin typeface="Roboto" panose="02000000000000000000"/>
              </a:rPr>
              <a:t>kho</a:t>
            </a:r>
            <a:endParaRPr lang="en-US" i="1" dirty="0">
              <a:latin typeface="Roboto" panose="0200000000000000000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756" y="1637020"/>
            <a:ext cx="5630838" cy="2476996"/>
          </a:xfrm>
          <a:prstGeom prst="rect">
            <a:avLst/>
          </a:prstGeom>
        </p:spPr>
      </p:pic>
      <p:sp>
        <p:nvSpPr>
          <p:cNvPr id="7" name="Rectangle 6"/>
          <p:cNvSpPr/>
          <p:nvPr/>
        </p:nvSpPr>
        <p:spPr>
          <a:xfrm>
            <a:off x="6155139" y="1445951"/>
            <a:ext cx="6096000" cy="3416320"/>
          </a:xfrm>
          <a:prstGeom prst="rect">
            <a:avLst/>
          </a:prstGeom>
        </p:spPr>
        <p:txBody>
          <a:bodyPr>
            <a:spAutoFit/>
          </a:bodyPr>
          <a:lstStyle/>
          <a:p>
            <a:pPr fontAlgn="base">
              <a:lnSpc>
                <a:spcPct val="150000"/>
              </a:lnSpc>
              <a:buFont typeface="Arial" panose="020B0604020202020204" pitchFamily="34" charset="0"/>
              <a:buChar char="•"/>
            </a:pPr>
            <a:r>
              <a:rPr lang="en-US" b="1" dirty="0">
                <a:solidFill>
                  <a:srgbClr val="333333"/>
                </a:solidFill>
              </a:rPr>
              <a:t> </a:t>
            </a:r>
            <a:r>
              <a:rPr lang="vi-VN" b="1" dirty="0">
                <a:solidFill>
                  <a:srgbClr val="333333"/>
                </a:solidFill>
              </a:rPr>
              <a:t>Cách 1</a:t>
            </a:r>
            <a:r>
              <a:rPr lang="vi-VN" dirty="0">
                <a:solidFill>
                  <a:srgbClr val="333333"/>
                </a:solidFill>
              </a:rPr>
              <a:t>: Nghiên cứu 2000 dòng khi hiển thị</a:t>
            </a:r>
          </a:p>
          <a:p>
            <a:pPr fontAlgn="base">
              <a:lnSpc>
                <a:spcPct val="150000"/>
              </a:lnSpc>
              <a:buFont typeface="Arial" panose="020B0604020202020204" pitchFamily="34" charset="0"/>
              <a:buChar char="•"/>
            </a:pPr>
            <a:r>
              <a:rPr lang="en-US" b="1" dirty="0">
                <a:solidFill>
                  <a:srgbClr val="333333"/>
                </a:solidFill>
              </a:rPr>
              <a:t> </a:t>
            </a:r>
            <a:r>
              <a:rPr lang="vi-VN" b="1" dirty="0">
                <a:solidFill>
                  <a:srgbClr val="333333"/>
                </a:solidFill>
              </a:rPr>
              <a:t>Cách 2</a:t>
            </a:r>
            <a:r>
              <a:rPr lang="vi-VN" dirty="0">
                <a:solidFill>
                  <a:srgbClr val="333333"/>
                </a:solidFill>
              </a:rPr>
              <a:t>: Hạn chế dữ liệu được thể hiện trong những báo cáo này bằng một số tiêu chí hoặc bộ lọc</a:t>
            </a:r>
          </a:p>
          <a:p>
            <a:pPr fontAlgn="base">
              <a:lnSpc>
                <a:spcPct val="150000"/>
              </a:lnSpc>
              <a:buFont typeface="Arial" panose="020B0604020202020204" pitchFamily="34" charset="0"/>
              <a:buChar char="•"/>
            </a:pPr>
            <a:r>
              <a:rPr lang="en-US" b="1" dirty="0">
                <a:solidFill>
                  <a:srgbClr val="333333"/>
                </a:solidFill>
              </a:rPr>
              <a:t> </a:t>
            </a:r>
            <a:r>
              <a:rPr lang="vi-VN" b="1" dirty="0">
                <a:solidFill>
                  <a:srgbClr val="333333"/>
                </a:solidFill>
              </a:rPr>
              <a:t>Cách 3</a:t>
            </a:r>
            <a:r>
              <a:rPr lang="vi-VN" dirty="0">
                <a:solidFill>
                  <a:srgbClr val="333333"/>
                </a:solidFill>
              </a:rPr>
              <a:t>: Tóm tắt dữ liệu bằng cách kết tụ dữ liệu (phạm vi ngày hoặc phạm vi sản phẩm hoặc phạm vi lưu trữ vật lý) hoặc sử dụng số trung bình</a:t>
            </a:r>
          </a:p>
          <a:p>
            <a:pPr fontAlgn="base">
              <a:lnSpc>
                <a:spcPct val="150000"/>
              </a:lnSpc>
              <a:buFont typeface="Arial" panose="020B0604020202020204" pitchFamily="34" charset="0"/>
              <a:buChar char="•"/>
            </a:pPr>
            <a:r>
              <a:rPr lang="en-US" b="1" dirty="0">
                <a:solidFill>
                  <a:srgbClr val="333333"/>
                </a:solidFill>
              </a:rPr>
              <a:t> </a:t>
            </a:r>
            <a:r>
              <a:rPr lang="vi-VN" b="1" dirty="0">
                <a:solidFill>
                  <a:srgbClr val="333333"/>
                </a:solidFill>
              </a:rPr>
              <a:t>Cách 4</a:t>
            </a:r>
            <a:r>
              <a:rPr lang="vi-VN" dirty="0">
                <a:solidFill>
                  <a:srgbClr val="333333"/>
                </a:solidFill>
              </a:rPr>
              <a:t>: Sử dụng các biểu đồ dòng để phân tích xu hướng</a:t>
            </a:r>
          </a:p>
        </p:txBody>
      </p:sp>
      <p:sp>
        <p:nvSpPr>
          <p:cNvPr id="8" name="Slide Number Placeholder 7"/>
          <p:cNvSpPr>
            <a:spLocks noGrp="1"/>
          </p:cNvSpPr>
          <p:nvPr>
            <p:ph type="sldNum" sz="quarter" idx="12"/>
          </p:nvPr>
        </p:nvSpPr>
        <p:spPr/>
        <p:txBody>
          <a:bodyPr/>
          <a:lstStyle/>
          <a:p>
            <a:fld id="{11ADFAE3-F0D9-439E-8967-594B4CDF255A}" type="slidenum">
              <a:rPr lang="en-US" smtClean="0"/>
              <a:t>15</a:t>
            </a:fld>
            <a:endParaRPr lang="en-US"/>
          </a:p>
        </p:txBody>
      </p:sp>
      <p:sp>
        <p:nvSpPr>
          <p:cNvPr id="9" name="Rectangle 8"/>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Roboto" panose="02000000000000000000" pitchFamily="2" charset="0"/>
                <a:ea typeface="Roboto" panose="02000000000000000000" pitchFamily="2" charset="0"/>
              </a:rPr>
              <a:t>Mô</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tả</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473734419"/>
      </p:ext>
    </p:extLst>
  </p:cSld>
  <p:clrMapOvr>
    <a:masterClrMapping/>
  </p:clrMapOvr>
  <p:transition spd="med">
    <p:pull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Bối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cảnh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tại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và</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nhu</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cầu</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72956" y="1479982"/>
            <a:ext cx="11668836" cy="4955203"/>
          </a:xfrm>
          <a:prstGeom prst="rect">
            <a:avLst/>
          </a:prstGeom>
          <a:noFill/>
        </p:spPr>
        <p:txBody>
          <a:bodyPr wrap="square" rtlCol="0">
            <a:spAutoFit/>
          </a:bodyPr>
          <a:lstStyle/>
          <a:p>
            <a:pPr marL="457200" indent="-457200">
              <a:buFont typeface="Courier New" panose="02070309020205020404" pitchFamily="49" charset="0"/>
              <a:buChar char="o"/>
            </a:pPr>
            <a:r>
              <a:rPr lang="en-GB" sz="2800" dirty="0" err="1">
                <a:latin typeface="Roboto" panose="02000000000000000000" pitchFamily="2" charset="0"/>
                <a:ea typeface="Roboto" panose="02000000000000000000" pitchFamily="2" charset="0"/>
              </a:rPr>
              <a:t>Doanh</a:t>
            </a:r>
            <a:r>
              <a:rPr lang="en-GB" sz="2800" dirty="0">
                <a:latin typeface="Roboto" panose="02000000000000000000" pitchFamily="2" charset="0"/>
                <a:ea typeface="Roboto" panose="02000000000000000000" pitchFamily="2" charset="0"/>
              </a:rPr>
              <a:t> </a:t>
            </a:r>
            <a:r>
              <a:rPr lang="en-GB" sz="2800" dirty="0" err="1">
                <a:latin typeface="Roboto" panose="02000000000000000000" pitchFamily="2" charset="0"/>
                <a:ea typeface="Roboto" panose="02000000000000000000" pitchFamily="2" charset="0"/>
              </a:rPr>
              <a:t>nghiệp</a:t>
            </a:r>
            <a:endParaRPr lang="en-GB" sz="2800" dirty="0">
              <a:latin typeface="Roboto" panose="02000000000000000000" pitchFamily="2" charset="0"/>
              <a:ea typeface="Roboto" panose="02000000000000000000" pitchFamily="2" charset="0"/>
            </a:endParaRPr>
          </a:p>
          <a:p>
            <a:r>
              <a:rPr lang="en-US" sz="2400" dirty="0" err="1">
                <a:solidFill>
                  <a:schemeClr val="tx1">
                    <a:lumMod val="50000"/>
                    <a:lumOff val="50000"/>
                  </a:schemeClr>
                </a:solidFill>
                <a:latin typeface="Roboto" panose="02000000000000000000" pitchFamily="2" charset="0"/>
                <a:ea typeface="Roboto" panose="02000000000000000000" pitchFamily="2" charset="0"/>
              </a:rPr>
              <a:t>Hệ</a:t>
            </a:r>
            <a:r>
              <a:rPr lang="en-US" sz="2400" dirty="0">
                <a:solidFill>
                  <a:schemeClr val="tx1">
                    <a:lumMod val="50000"/>
                    <a:lumOff val="50000"/>
                  </a:schemeClr>
                </a:solidFill>
                <a:latin typeface="Roboto" panose="02000000000000000000" pitchFamily="2" charset="0"/>
                <a:ea typeface="Roboto" panose="02000000000000000000" pitchFamily="2" charset="0"/>
              </a:rPr>
              <a:t> </a:t>
            </a:r>
            <a:r>
              <a:rPr lang="en-US" sz="2400" dirty="0" err="1">
                <a:solidFill>
                  <a:schemeClr val="tx1">
                    <a:lumMod val="50000"/>
                    <a:lumOff val="50000"/>
                  </a:schemeClr>
                </a:solidFill>
                <a:latin typeface="Roboto" panose="02000000000000000000" pitchFamily="2" charset="0"/>
                <a:ea typeface="Roboto" panose="02000000000000000000" pitchFamily="2" charset="0"/>
              </a:rPr>
              <a:t>thống</a:t>
            </a:r>
            <a:r>
              <a:rPr lang="en-US" sz="2400" dirty="0">
                <a:solidFill>
                  <a:schemeClr val="tx1">
                    <a:lumMod val="50000"/>
                    <a:lumOff val="50000"/>
                  </a:schemeClr>
                </a:solidFill>
                <a:latin typeface="Roboto" panose="02000000000000000000" pitchFamily="2" charset="0"/>
                <a:ea typeface="Roboto" panose="02000000000000000000" pitchFamily="2" charset="0"/>
              </a:rPr>
              <a:t> </a:t>
            </a:r>
            <a:r>
              <a:rPr lang="en-US" sz="2400" dirty="0" err="1">
                <a:solidFill>
                  <a:schemeClr val="tx1">
                    <a:lumMod val="50000"/>
                    <a:lumOff val="50000"/>
                  </a:schemeClr>
                </a:solidFill>
                <a:latin typeface="Roboto" panose="02000000000000000000" pitchFamily="2" charset="0"/>
                <a:ea typeface="Roboto" panose="02000000000000000000" pitchFamily="2" charset="0"/>
              </a:rPr>
              <a:t>hoạch</a:t>
            </a:r>
            <a:r>
              <a:rPr lang="en-US" sz="2400" dirty="0">
                <a:solidFill>
                  <a:schemeClr val="tx1">
                    <a:lumMod val="50000"/>
                    <a:lumOff val="50000"/>
                  </a:schemeClr>
                </a:solidFill>
                <a:latin typeface="Roboto" panose="02000000000000000000" pitchFamily="2" charset="0"/>
                <a:ea typeface="Roboto" panose="02000000000000000000" pitchFamily="2" charset="0"/>
              </a:rPr>
              <a:t> </a:t>
            </a:r>
            <a:r>
              <a:rPr lang="en-US" sz="2400" dirty="0" err="1">
                <a:solidFill>
                  <a:schemeClr val="tx1">
                    <a:lumMod val="50000"/>
                    <a:lumOff val="50000"/>
                  </a:schemeClr>
                </a:solidFill>
                <a:latin typeface="Roboto" panose="02000000000000000000" pitchFamily="2" charset="0"/>
                <a:ea typeface="Roboto" panose="02000000000000000000" pitchFamily="2" charset="0"/>
              </a:rPr>
              <a:t>định</a:t>
            </a:r>
            <a:r>
              <a:rPr lang="en-US" sz="2400" dirty="0">
                <a:solidFill>
                  <a:schemeClr val="tx1">
                    <a:lumMod val="50000"/>
                    <a:lumOff val="50000"/>
                  </a:schemeClr>
                </a:solidFill>
                <a:latin typeface="Roboto" panose="02000000000000000000" pitchFamily="2" charset="0"/>
                <a:ea typeface="Roboto" panose="02000000000000000000" pitchFamily="2" charset="0"/>
              </a:rPr>
              <a:t> </a:t>
            </a:r>
            <a:r>
              <a:rPr lang="en-US" sz="2400" dirty="0" err="1">
                <a:solidFill>
                  <a:schemeClr val="tx1">
                    <a:lumMod val="50000"/>
                    <a:lumOff val="50000"/>
                  </a:schemeClr>
                </a:solidFill>
                <a:latin typeface="Roboto" panose="02000000000000000000" pitchFamily="2" charset="0"/>
                <a:ea typeface="Roboto" panose="02000000000000000000" pitchFamily="2" charset="0"/>
              </a:rPr>
              <a:t>tài</a:t>
            </a:r>
            <a:r>
              <a:rPr lang="en-US" sz="2400" dirty="0">
                <a:solidFill>
                  <a:schemeClr val="tx1">
                    <a:lumMod val="50000"/>
                    <a:lumOff val="50000"/>
                  </a:schemeClr>
                </a:solidFill>
                <a:latin typeface="Roboto" panose="02000000000000000000" pitchFamily="2" charset="0"/>
                <a:ea typeface="Roboto" panose="02000000000000000000" pitchFamily="2" charset="0"/>
              </a:rPr>
              <a:t> </a:t>
            </a:r>
            <a:r>
              <a:rPr lang="en-US" sz="2400" dirty="0" err="1">
                <a:solidFill>
                  <a:schemeClr val="tx1">
                    <a:lumMod val="50000"/>
                    <a:lumOff val="50000"/>
                  </a:schemeClr>
                </a:solidFill>
                <a:latin typeface="Roboto" panose="02000000000000000000" pitchFamily="2" charset="0"/>
                <a:ea typeface="Roboto" panose="02000000000000000000" pitchFamily="2" charset="0"/>
              </a:rPr>
              <a:t>nguyên</a:t>
            </a:r>
            <a:r>
              <a:rPr lang="en-US" sz="2400" dirty="0">
                <a:solidFill>
                  <a:schemeClr val="tx1">
                    <a:lumMod val="50000"/>
                    <a:lumOff val="50000"/>
                  </a:schemeClr>
                </a:solidFill>
                <a:latin typeface="Roboto" panose="02000000000000000000" pitchFamily="2" charset="0"/>
                <a:ea typeface="Roboto" panose="02000000000000000000" pitchFamily="2" charset="0"/>
              </a:rPr>
              <a:t> </a:t>
            </a:r>
            <a:r>
              <a:rPr lang="en-US" sz="2400" dirty="0" err="1">
                <a:solidFill>
                  <a:schemeClr val="tx1">
                    <a:lumMod val="50000"/>
                    <a:lumOff val="50000"/>
                  </a:schemeClr>
                </a:solidFill>
                <a:latin typeface="Roboto" panose="02000000000000000000" pitchFamily="2" charset="0"/>
                <a:ea typeface="Roboto" panose="02000000000000000000" pitchFamily="2" charset="0"/>
              </a:rPr>
              <a:t>Doanh</a:t>
            </a:r>
            <a:r>
              <a:rPr lang="en-US" sz="2400" dirty="0">
                <a:solidFill>
                  <a:schemeClr val="tx1">
                    <a:lumMod val="50000"/>
                    <a:lumOff val="50000"/>
                  </a:schemeClr>
                </a:solidFill>
                <a:latin typeface="Roboto" panose="02000000000000000000" pitchFamily="2" charset="0"/>
                <a:ea typeface="Roboto" panose="02000000000000000000" pitchFamily="2" charset="0"/>
              </a:rPr>
              <a:t> </a:t>
            </a:r>
            <a:r>
              <a:rPr lang="en-US" sz="2400" dirty="0" err="1">
                <a:solidFill>
                  <a:schemeClr val="tx1">
                    <a:lumMod val="50000"/>
                    <a:lumOff val="50000"/>
                  </a:schemeClr>
                </a:solidFill>
                <a:latin typeface="Roboto" panose="02000000000000000000" pitchFamily="2" charset="0"/>
                <a:ea typeface="Roboto" panose="02000000000000000000" pitchFamily="2" charset="0"/>
              </a:rPr>
              <a:t>nghiệp</a:t>
            </a:r>
            <a:r>
              <a:rPr lang="en-US" sz="2400" dirty="0">
                <a:solidFill>
                  <a:schemeClr val="tx1">
                    <a:lumMod val="50000"/>
                    <a:lumOff val="50000"/>
                  </a:schemeClr>
                </a:solidFill>
                <a:latin typeface="Roboto" panose="02000000000000000000" pitchFamily="2" charset="0"/>
                <a:ea typeface="Roboto" panose="02000000000000000000" pitchFamily="2" charset="0"/>
              </a:rPr>
              <a:t> (ERP)</a:t>
            </a:r>
          </a:p>
          <a:p>
            <a:endParaRPr lang="en-GB" sz="2400" dirty="0">
              <a:latin typeface="Roboto" panose="02000000000000000000" pitchFamily="2" charset="0"/>
              <a:ea typeface="Roboto" panose="02000000000000000000" pitchFamily="2" charset="0"/>
            </a:endParaRPr>
          </a:p>
          <a:p>
            <a:pPr marL="342900" indent="-342900">
              <a:buFont typeface="Courier New" panose="02070309020205020404" pitchFamily="49" charset="0"/>
              <a:buChar char="o"/>
            </a:pPr>
            <a:r>
              <a:rPr lang="en-GB" sz="2400" dirty="0" err="1">
                <a:latin typeface="Roboto" panose="02000000000000000000" pitchFamily="2" charset="0"/>
                <a:ea typeface="Roboto" panose="02000000000000000000" pitchFamily="2" charset="0"/>
              </a:rPr>
              <a:t>Cá</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nhân</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tổ</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chức</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đoàn</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thể</a:t>
            </a:r>
            <a:endParaRPr lang="en-GB" sz="2400" dirty="0">
              <a:latin typeface="Roboto" panose="02000000000000000000" pitchFamily="2" charset="0"/>
              <a:ea typeface="Roboto" panose="02000000000000000000" pitchFamily="2" charset="0"/>
            </a:endParaRPr>
          </a:p>
          <a:p>
            <a:r>
              <a:rPr lang="en-GB" sz="2400" dirty="0">
                <a:solidFill>
                  <a:schemeClr val="tx1">
                    <a:lumMod val="50000"/>
                    <a:lumOff val="50000"/>
                  </a:schemeClr>
                </a:solidFill>
                <a:latin typeface="Roboto" panose="02000000000000000000" pitchFamily="2" charset="0"/>
                <a:ea typeface="Roboto" panose="02000000000000000000" pitchFamily="2" charset="0"/>
              </a:rPr>
              <a:t>WHO</a:t>
            </a:r>
          </a:p>
          <a:p>
            <a:endParaRPr lang="en-GB" sz="2400" dirty="0">
              <a:solidFill>
                <a:schemeClr val="tx1">
                  <a:lumMod val="50000"/>
                  <a:lumOff val="50000"/>
                </a:schemeClr>
              </a:solidFill>
              <a:latin typeface="Roboto" panose="02000000000000000000" pitchFamily="2" charset="0"/>
              <a:ea typeface="Roboto" panose="02000000000000000000" pitchFamily="2" charset="0"/>
            </a:endParaRPr>
          </a:p>
          <a:p>
            <a:endParaRPr lang="en-US" sz="2400" dirty="0">
              <a:latin typeface="Roboto" panose="02000000000000000000" pitchFamily="2" charset="0"/>
              <a:ea typeface="Roboto" panose="02000000000000000000" pitchFamily="2" charset="0"/>
            </a:endParaRPr>
          </a:p>
          <a:p>
            <a:pPr marL="342900" indent="-342900">
              <a:buFont typeface="Courier New" panose="02070309020205020404" pitchFamily="49" charset="0"/>
              <a:buChar char="o"/>
            </a:pPr>
            <a:endParaRPr lang="en-GB" sz="2400" dirty="0">
              <a:solidFill>
                <a:schemeClr val="tx1">
                  <a:lumMod val="50000"/>
                  <a:lumOff val="50000"/>
                </a:schemeClr>
              </a:solidFill>
              <a:latin typeface="Roboto" panose="02000000000000000000" pitchFamily="2" charset="0"/>
              <a:ea typeface="Roboto" panose="02000000000000000000" pitchFamily="2" charset="0"/>
            </a:endParaRPr>
          </a:p>
          <a:p>
            <a:pPr marL="342900" indent="-342900">
              <a:lnSpc>
                <a:spcPct val="250000"/>
              </a:lnSpc>
              <a:buFont typeface="Courier New" panose="02070309020205020404" pitchFamily="49" charset="0"/>
              <a:buChar char="o"/>
            </a:pPr>
            <a:endParaRPr lang="en-GB" sz="2400" dirty="0">
              <a:latin typeface="Roboto" panose="02000000000000000000" pitchFamily="2" charset="0"/>
              <a:ea typeface="Roboto" panose="02000000000000000000" pitchFamily="2" charset="0"/>
            </a:endParaRPr>
          </a:p>
          <a:p>
            <a:pPr marL="342900" indent="-342900">
              <a:lnSpc>
                <a:spcPct val="250000"/>
              </a:lnSpc>
              <a:buFont typeface="Courier New" panose="02070309020205020404" pitchFamily="49" charset="0"/>
              <a:buChar char="o"/>
            </a:pPr>
            <a:endParaRPr lang="en-US" sz="2400" dirty="0"/>
          </a:p>
        </p:txBody>
      </p:sp>
      <p:sp>
        <p:nvSpPr>
          <p:cNvPr id="3" name="Slide Number Placeholder 2"/>
          <p:cNvSpPr>
            <a:spLocks noGrp="1"/>
          </p:cNvSpPr>
          <p:nvPr>
            <p:ph type="sldNum" sz="quarter" idx="12"/>
          </p:nvPr>
        </p:nvSpPr>
        <p:spPr/>
        <p:txBody>
          <a:bodyPr/>
          <a:lstStyle/>
          <a:p>
            <a:fld id="{11ADFAE3-F0D9-439E-8967-594B4CDF255A}" type="slidenum">
              <a:rPr lang="en-US" smtClean="0"/>
              <a:t>16</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Roboto" panose="02000000000000000000" pitchFamily="2" charset="0"/>
                <a:ea typeface="Roboto" panose="02000000000000000000" pitchFamily="2" charset="0"/>
              </a:rPr>
              <a:t>Mô</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tả</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94436878"/>
      </p:ext>
    </p:extLst>
  </p:cSld>
  <p:clrMapOvr>
    <a:masterClrMapping/>
  </p:clrMapOvr>
  <p:transition spd="med">
    <p:pull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Bối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cảnh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tại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và</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nhu</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cầu</a:t>
            </a:r>
            <a:endParaRPr lang="en-GB" dirty="0">
              <a:solidFill>
                <a:schemeClr val="bg1"/>
              </a:solidFill>
              <a:latin typeface="Roboto" panose="02000000000000000000" pitchFamily="2" charset="0"/>
              <a:ea typeface="Roboto" panose="02000000000000000000" pitchFamily="2" charset="0"/>
            </a:endParaRPr>
          </a:p>
        </p:txBody>
      </p:sp>
      <p:sp>
        <p:nvSpPr>
          <p:cNvPr id="3" name="TextBox 2"/>
          <p:cNvSpPr txBox="1"/>
          <p:nvPr/>
        </p:nvSpPr>
        <p:spPr>
          <a:xfrm>
            <a:off x="0" y="6482687"/>
            <a:ext cx="12192000" cy="375313"/>
          </a:xfrm>
          <a:prstGeom prst="rect">
            <a:avLst/>
          </a:prstGeom>
          <a:noFill/>
        </p:spPr>
        <p:txBody>
          <a:bodyPr wrap="square" rtlCol="0">
            <a:spAutoFit/>
          </a:bodyPr>
          <a:lstStyle/>
          <a:p>
            <a:pPr algn="ctr"/>
            <a:r>
              <a:rPr lang="en-US" i="1" dirty="0" err="1">
                <a:latin typeface="Roboto" panose="02000000000000000000"/>
              </a:rPr>
              <a:t>Mật</a:t>
            </a:r>
            <a:r>
              <a:rPr lang="en-US" i="1" dirty="0">
                <a:latin typeface="Roboto" panose="02000000000000000000"/>
              </a:rPr>
              <a:t> </a:t>
            </a:r>
            <a:r>
              <a:rPr lang="en-US" i="1" dirty="0" err="1">
                <a:latin typeface="Roboto" panose="02000000000000000000"/>
              </a:rPr>
              <a:t>độ</a:t>
            </a:r>
            <a:r>
              <a:rPr lang="en-US" i="1" dirty="0">
                <a:latin typeface="Roboto" panose="02000000000000000000"/>
              </a:rPr>
              <a:t> </a:t>
            </a:r>
            <a:r>
              <a:rPr lang="en-US" i="1" dirty="0" err="1">
                <a:latin typeface="Roboto" panose="02000000000000000000"/>
              </a:rPr>
              <a:t>bác</a:t>
            </a:r>
            <a:r>
              <a:rPr lang="en-US" i="1" dirty="0">
                <a:latin typeface="Roboto" panose="02000000000000000000"/>
              </a:rPr>
              <a:t> </a:t>
            </a:r>
            <a:r>
              <a:rPr lang="en-US" i="1" dirty="0" err="1">
                <a:latin typeface="Roboto" panose="02000000000000000000"/>
              </a:rPr>
              <a:t>sĩ</a:t>
            </a:r>
            <a:r>
              <a:rPr lang="en-US" i="1" dirty="0">
                <a:latin typeface="Roboto" panose="02000000000000000000"/>
              </a:rPr>
              <a:t> </a:t>
            </a:r>
            <a:r>
              <a:rPr lang="en-US" i="1" dirty="0" err="1">
                <a:latin typeface="Roboto" panose="02000000000000000000"/>
              </a:rPr>
              <a:t>trên</a:t>
            </a:r>
            <a:r>
              <a:rPr lang="en-US" i="1" dirty="0">
                <a:latin typeface="Roboto" panose="02000000000000000000"/>
              </a:rPr>
              <a:t> </a:t>
            </a:r>
            <a:r>
              <a:rPr lang="en-US" i="1" dirty="0" err="1">
                <a:latin typeface="Roboto" panose="02000000000000000000"/>
              </a:rPr>
              <a:t>đơn</a:t>
            </a:r>
            <a:r>
              <a:rPr lang="en-US" i="1" dirty="0">
                <a:latin typeface="Roboto" panose="02000000000000000000"/>
              </a:rPr>
              <a:t> </a:t>
            </a:r>
            <a:r>
              <a:rPr lang="en-US" i="1" dirty="0" err="1">
                <a:latin typeface="Roboto" panose="02000000000000000000"/>
              </a:rPr>
              <a:t>vị</a:t>
            </a:r>
            <a:r>
              <a:rPr lang="en-US" i="1" dirty="0">
                <a:latin typeface="Roboto" panose="02000000000000000000"/>
              </a:rPr>
              <a:t> 1000 </a:t>
            </a:r>
            <a:r>
              <a:rPr lang="en-US" i="1" dirty="0" err="1">
                <a:latin typeface="Roboto" panose="02000000000000000000"/>
              </a:rPr>
              <a:t>người</a:t>
            </a:r>
            <a:r>
              <a:rPr lang="en-US" i="1" dirty="0">
                <a:latin typeface="Roboto" panose="02000000000000000000"/>
              </a:rPr>
              <a:t>, </a:t>
            </a:r>
            <a:r>
              <a:rPr lang="en-US" i="1" dirty="0" err="1">
                <a:latin typeface="Roboto" panose="02000000000000000000"/>
              </a:rPr>
              <a:t>bởi</a:t>
            </a:r>
            <a:r>
              <a:rPr lang="en-US" i="1" dirty="0">
                <a:latin typeface="Roboto" panose="02000000000000000000"/>
              </a:rPr>
              <a:t> WHO, </a:t>
            </a:r>
            <a:r>
              <a:rPr lang="en-US" i="1" dirty="0" err="1">
                <a:latin typeface="Roboto" panose="02000000000000000000"/>
              </a:rPr>
              <a:t>năm</a:t>
            </a:r>
            <a:r>
              <a:rPr lang="en-US" i="1" dirty="0">
                <a:latin typeface="Roboto" panose="02000000000000000000"/>
              </a:rPr>
              <a:t> 2015</a:t>
            </a:r>
          </a:p>
        </p:txBody>
      </p:sp>
      <p:pic>
        <p:nvPicPr>
          <p:cNvPr id="5" name="Picture 4"/>
          <p:cNvPicPr>
            <a:picLocks noChangeAspect="1"/>
          </p:cNvPicPr>
          <p:nvPr/>
        </p:nvPicPr>
        <p:blipFill>
          <a:blip r:embed="rId3"/>
          <a:stretch>
            <a:fillRect/>
          </a:stretch>
        </p:blipFill>
        <p:spPr>
          <a:xfrm>
            <a:off x="0" y="1074386"/>
            <a:ext cx="12192000" cy="5408301"/>
          </a:xfrm>
          <a:prstGeom prst="rect">
            <a:avLst/>
          </a:prstGeom>
        </p:spPr>
      </p:pic>
      <p:sp>
        <p:nvSpPr>
          <p:cNvPr id="6" name="Slide Number Placeholder 5"/>
          <p:cNvSpPr>
            <a:spLocks noGrp="1"/>
          </p:cNvSpPr>
          <p:nvPr>
            <p:ph type="sldNum" sz="quarter" idx="12"/>
          </p:nvPr>
        </p:nvSpPr>
        <p:spPr/>
        <p:txBody>
          <a:bodyPr/>
          <a:lstStyle/>
          <a:p>
            <a:fld id="{11ADFAE3-F0D9-439E-8967-594B4CDF255A}" type="slidenum">
              <a:rPr lang="en-US" smtClean="0"/>
              <a:t>17</a:t>
            </a:fld>
            <a:endParaRPr lang="en-US"/>
          </a:p>
        </p:txBody>
      </p:sp>
      <p:sp>
        <p:nvSpPr>
          <p:cNvPr id="7" name="Rectangle 6"/>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Roboto" panose="02000000000000000000" pitchFamily="2" charset="0"/>
                <a:ea typeface="Roboto" panose="02000000000000000000" pitchFamily="2" charset="0"/>
              </a:rPr>
              <a:t>Mô</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tả</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124105074"/>
      </p:ext>
    </p:extLst>
  </p:cSld>
  <p:clrMapOvr>
    <a:masterClrMapping/>
  </p:clrMapOvr>
  <p:transition spd="med">
    <p:pull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Bối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cảnh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tại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và</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nhu</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cầu</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72956" y="1479982"/>
            <a:ext cx="11668836" cy="6124754"/>
          </a:xfrm>
          <a:prstGeom prst="rect">
            <a:avLst/>
          </a:prstGeom>
          <a:noFill/>
        </p:spPr>
        <p:txBody>
          <a:bodyPr wrap="square" rtlCol="0">
            <a:spAutoFit/>
          </a:bodyPr>
          <a:lstStyle/>
          <a:p>
            <a:pPr marL="457200" indent="-457200">
              <a:buFont typeface="Courier New" panose="02070309020205020404" pitchFamily="49" charset="0"/>
              <a:buChar char="o"/>
            </a:pPr>
            <a:r>
              <a:rPr lang="en-GB" sz="2800" dirty="0" err="1">
                <a:latin typeface="Roboto" panose="02000000000000000000" pitchFamily="2" charset="0"/>
                <a:ea typeface="Roboto" panose="02000000000000000000" pitchFamily="2" charset="0"/>
              </a:rPr>
              <a:t>Doanh</a:t>
            </a:r>
            <a:r>
              <a:rPr lang="en-GB" sz="2800" dirty="0">
                <a:latin typeface="Roboto" panose="02000000000000000000" pitchFamily="2" charset="0"/>
                <a:ea typeface="Roboto" panose="02000000000000000000" pitchFamily="2" charset="0"/>
              </a:rPr>
              <a:t> </a:t>
            </a:r>
            <a:r>
              <a:rPr lang="en-GB" sz="2800" dirty="0" err="1">
                <a:latin typeface="Roboto" panose="02000000000000000000" pitchFamily="2" charset="0"/>
                <a:ea typeface="Roboto" panose="02000000000000000000" pitchFamily="2" charset="0"/>
              </a:rPr>
              <a:t>nghiệp</a:t>
            </a:r>
            <a:endParaRPr lang="en-GB" sz="2800" dirty="0">
              <a:latin typeface="Roboto" panose="02000000000000000000" pitchFamily="2" charset="0"/>
              <a:ea typeface="Roboto" panose="02000000000000000000" pitchFamily="2" charset="0"/>
            </a:endParaRPr>
          </a:p>
          <a:p>
            <a:r>
              <a:rPr lang="en-US" sz="2400" dirty="0" err="1">
                <a:solidFill>
                  <a:schemeClr val="tx1">
                    <a:lumMod val="50000"/>
                    <a:lumOff val="50000"/>
                  </a:schemeClr>
                </a:solidFill>
                <a:latin typeface="Roboto" panose="02000000000000000000" pitchFamily="2" charset="0"/>
                <a:ea typeface="Roboto" panose="02000000000000000000" pitchFamily="2" charset="0"/>
              </a:rPr>
              <a:t>Hệ</a:t>
            </a:r>
            <a:r>
              <a:rPr lang="en-US" sz="2400" dirty="0">
                <a:solidFill>
                  <a:schemeClr val="tx1">
                    <a:lumMod val="50000"/>
                    <a:lumOff val="50000"/>
                  </a:schemeClr>
                </a:solidFill>
                <a:latin typeface="Roboto" panose="02000000000000000000" pitchFamily="2" charset="0"/>
                <a:ea typeface="Roboto" panose="02000000000000000000" pitchFamily="2" charset="0"/>
              </a:rPr>
              <a:t> </a:t>
            </a:r>
            <a:r>
              <a:rPr lang="en-US" sz="2400" dirty="0" err="1">
                <a:solidFill>
                  <a:schemeClr val="tx1">
                    <a:lumMod val="50000"/>
                    <a:lumOff val="50000"/>
                  </a:schemeClr>
                </a:solidFill>
                <a:latin typeface="Roboto" panose="02000000000000000000" pitchFamily="2" charset="0"/>
                <a:ea typeface="Roboto" panose="02000000000000000000" pitchFamily="2" charset="0"/>
              </a:rPr>
              <a:t>thống</a:t>
            </a:r>
            <a:r>
              <a:rPr lang="en-US" sz="2400" dirty="0">
                <a:solidFill>
                  <a:schemeClr val="tx1">
                    <a:lumMod val="50000"/>
                    <a:lumOff val="50000"/>
                  </a:schemeClr>
                </a:solidFill>
                <a:latin typeface="Roboto" panose="02000000000000000000" pitchFamily="2" charset="0"/>
                <a:ea typeface="Roboto" panose="02000000000000000000" pitchFamily="2" charset="0"/>
              </a:rPr>
              <a:t> </a:t>
            </a:r>
            <a:r>
              <a:rPr lang="en-US" sz="2400" dirty="0" err="1">
                <a:solidFill>
                  <a:schemeClr val="tx1">
                    <a:lumMod val="50000"/>
                    <a:lumOff val="50000"/>
                  </a:schemeClr>
                </a:solidFill>
                <a:latin typeface="Roboto" panose="02000000000000000000" pitchFamily="2" charset="0"/>
                <a:ea typeface="Roboto" panose="02000000000000000000" pitchFamily="2" charset="0"/>
              </a:rPr>
              <a:t>hoạch</a:t>
            </a:r>
            <a:r>
              <a:rPr lang="en-US" sz="2400" dirty="0">
                <a:solidFill>
                  <a:schemeClr val="tx1">
                    <a:lumMod val="50000"/>
                    <a:lumOff val="50000"/>
                  </a:schemeClr>
                </a:solidFill>
                <a:latin typeface="Roboto" panose="02000000000000000000" pitchFamily="2" charset="0"/>
                <a:ea typeface="Roboto" panose="02000000000000000000" pitchFamily="2" charset="0"/>
              </a:rPr>
              <a:t> </a:t>
            </a:r>
            <a:r>
              <a:rPr lang="en-US" sz="2400" dirty="0" err="1">
                <a:solidFill>
                  <a:schemeClr val="tx1">
                    <a:lumMod val="50000"/>
                    <a:lumOff val="50000"/>
                  </a:schemeClr>
                </a:solidFill>
                <a:latin typeface="Roboto" panose="02000000000000000000" pitchFamily="2" charset="0"/>
                <a:ea typeface="Roboto" panose="02000000000000000000" pitchFamily="2" charset="0"/>
              </a:rPr>
              <a:t>định</a:t>
            </a:r>
            <a:r>
              <a:rPr lang="en-US" sz="2400" dirty="0">
                <a:solidFill>
                  <a:schemeClr val="tx1">
                    <a:lumMod val="50000"/>
                    <a:lumOff val="50000"/>
                  </a:schemeClr>
                </a:solidFill>
                <a:latin typeface="Roboto" panose="02000000000000000000" pitchFamily="2" charset="0"/>
                <a:ea typeface="Roboto" panose="02000000000000000000" pitchFamily="2" charset="0"/>
              </a:rPr>
              <a:t> </a:t>
            </a:r>
            <a:r>
              <a:rPr lang="en-US" sz="2400" dirty="0" err="1">
                <a:solidFill>
                  <a:schemeClr val="tx1">
                    <a:lumMod val="50000"/>
                    <a:lumOff val="50000"/>
                  </a:schemeClr>
                </a:solidFill>
                <a:latin typeface="Roboto" panose="02000000000000000000" pitchFamily="2" charset="0"/>
                <a:ea typeface="Roboto" panose="02000000000000000000" pitchFamily="2" charset="0"/>
              </a:rPr>
              <a:t>tài</a:t>
            </a:r>
            <a:r>
              <a:rPr lang="en-US" sz="2400" dirty="0">
                <a:solidFill>
                  <a:schemeClr val="tx1">
                    <a:lumMod val="50000"/>
                    <a:lumOff val="50000"/>
                  </a:schemeClr>
                </a:solidFill>
                <a:latin typeface="Roboto" panose="02000000000000000000" pitchFamily="2" charset="0"/>
                <a:ea typeface="Roboto" panose="02000000000000000000" pitchFamily="2" charset="0"/>
              </a:rPr>
              <a:t> </a:t>
            </a:r>
            <a:r>
              <a:rPr lang="en-US" sz="2400" dirty="0" err="1">
                <a:solidFill>
                  <a:schemeClr val="tx1">
                    <a:lumMod val="50000"/>
                    <a:lumOff val="50000"/>
                  </a:schemeClr>
                </a:solidFill>
                <a:latin typeface="Roboto" panose="02000000000000000000" pitchFamily="2" charset="0"/>
                <a:ea typeface="Roboto" panose="02000000000000000000" pitchFamily="2" charset="0"/>
              </a:rPr>
              <a:t>nguyên</a:t>
            </a:r>
            <a:r>
              <a:rPr lang="en-US" sz="2400" dirty="0">
                <a:solidFill>
                  <a:schemeClr val="tx1">
                    <a:lumMod val="50000"/>
                    <a:lumOff val="50000"/>
                  </a:schemeClr>
                </a:solidFill>
                <a:latin typeface="Roboto" panose="02000000000000000000" pitchFamily="2" charset="0"/>
                <a:ea typeface="Roboto" panose="02000000000000000000" pitchFamily="2" charset="0"/>
              </a:rPr>
              <a:t> </a:t>
            </a:r>
            <a:r>
              <a:rPr lang="en-US" sz="2400" dirty="0" err="1">
                <a:solidFill>
                  <a:schemeClr val="tx1">
                    <a:lumMod val="50000"/>
                    <a:lumOff val="50000"/>
                  </a:schemeClr>
                </a:solidFill>
                <a:latin typeface="Roboto" panose="02000000000000000000" pitchFamily="2" charset="0"/>
                <a:ea typeface="Roboto" panose="02000000000000000000" pitchFamily="2" charset="0"/>
              </a:rPr>
              <a:t>Doanh</a:t>
            </a:r>
            <a:r>
              <a:rPr lang="en-US" sz="2400" dirty="0">
                <a:solidFill>
                  <a:schemeClr val="tx1">
                    <a:lumMod val="50000"/>
                    <a:lumOff val="50000"/>
                  </a:schemeClr>
                </a:solidFill>
                <a:latin typeface="Roboto" panose="02000000000000000000" pitchFamily="2" charset="0"/>
                <a:ea typeface="Roboto" panose="02000000000000000000" pitchFamily="2" charset="0"/>
              </a:rPr>
              <a:t> </a:t>
            </a:r>
            <a:r>
              <a:rPr lang="en-US" sz="2400" dirty="0" err="1">
                <a:solidFill>
                  <a:schemeClr val="tx1">
                    <a:lumMod val="50000"/>
                    <a:lumOff val="50000"/>
                  </a:schemeClr>
                </a:solidFill>
                <a:latin typeface="Roboto" panose="02000000000000000000" pitchFamily="2" charset="0"/>
                <a:ea typeface="Roboto" panose="02000000000000000000" pitchFamily="2" charset="0"/>
              </a:rPr>
              <a:t>nghiệp</a:t>
            </a:r>
            <a:r>
              <a:rPr lang="en-US" sz="2400" dirty="0">
                <a:solidFill>
                  <a:schemeClr val="tx1">
                    <a:lumMod val="50000"/>
                    <a:lumOff val="50000"/>
                  </a:schemeClr>
                </a:solidFill>
                <a:latin typeface="Roboto" panose="02000000000000000000" pitchFamily="2" charset="0"/>
                <a:ea typeface="Roboto" panose="02000000000000000000" pitchFamily="2" charset="0"/>
              </a:rPr>
              <a:t> (ERP)</a:t>
            </a:r>
          </a:p>
          <a:p>
            <a:endParaRPr lang="en-GB" sz="2400" dirty="0">
              <a:latin typeface="Roboto" panose="02000000000000000000" pitchFamily="2" charset="0"/>
              <a:ea typeface="Roboto" panose="02000000000000000000" pitchFamily="2" charset="0"/>
            </a:endParaRPr>
          </a:p>
          <a:p>
            <a:pPr marL="342900" indent="-342900">
              <a:buFont typeface="Courier New" panose="02070309020205020404" pitchFamily="49" charset="0"/>
              <a:buChar char="o"/>
            </a:pPr>
            <a:r>
              <a:rPr lang="en-GB" sz="2400" dirty="0" err="1">
                <a:latin typeface="Roboto" panose="02000000000000000000" pitchFamily="2" charset="0"/>
                <a:ea typeface="Roboto" panose="02000000000000000000" pitchFamily="2" charset="0"/>
              </a:rPr>
              <a:t>Cá</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nhân</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tổ</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chức</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đoàn</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thể</a:t>
            </a:r>
            <a:endParaRPr lang="en-GB" sz="2400" dirty="0">
              <a:latin typeface="Roboto" panose="02000000000000000000" pitchFamily="2" charset="0"/>
              <a:ea typeface="Roboto" panose="02000000000000000000" pitchFamily="2" charset="0"/>
            </a:endParaRPr>
          </a:p>
          <a:p>
            <a:r>
              <a:rPr lang="en-GB" sz="2400" dirty="0">
                <a:solidFill>
                  <a:schemeClr val="tx1">
                    <a:lumMod val="50000"/>
                    <a:lumOff val="50000"/>
                  </a:schemeClr>
                </a:solidFill>
                <a:latin typeface="Roboto" panose="02000000000000000000" pitchFamily="2" charset="0"/>
                <a:ea typeface="Roboto" panose="02000000000000000000" pitchFamily="2" charset="0"/>
              </a:rPr>
              <a:t>WHO</a:t>
            </a:r>
          </a:p>
          <a:p>
            <a:endParaRPr lang="en-GB" sz="2400" dirty="0">
              <a:solidFill>
                <a:schemeClr val="tx1">
                  <a:lumMod val="50000"/>
                  <a:lumOff val="50000"/>
                </a:schemeClr>
              </a:solidFill>
              <a:latin typeface="Roboto" panose="02000000000000000000" pitchFamily="2" charset="0"/>
              <a:ea typeface="Roboto" panose="02000000000000000000" pitchFamily="2" charset="0"/>
            </a:endParaRPr>
          </a:p>
          <a:p>
            <a:pPr marL="457200" indent="-457200">
              <a:buFont typeface="Courier New" panose="02070309020205020404" pitchFamily="49" charset="0"/>
              <a:buChar char="o"/>
            </a:pPr>
            <a:r>
              <a:rPr lang="en-GB" sz="2800" dirty="0" err="1">
                <a:latin typeface="Roboto" panose="02000000000000000000" pitchFamily="2" charset="0"/>
                <a:ea typeface="Roboto" panose="02000000000000000000" pitchFamily="2" charset="0"/>
              </a:rPr>
              <a:t>Giáo</a:t>
            </a:r>
            <a:r>
              <a:rPr lang="en-GB" sz="2800" dirty="0">
                <a:latin typeface="Roboto" panose="02000000000000000000" pitchFamily="2" charset="0"/>
                <a:ea typeface="Roboto" panose="02000000000000000000" pitchFamily="2" charset="0"/>
              </a:rPr>
              <a:t> </a:t>
            </a:r>
            <a:r>
              <a:rPr lang="en-GB" sz="2800" dirty="0" err="1">
                <a:latin typeface="Roboto" panose="02000000000000000000" pitchFamily="2" charset="0"/>
                <a:ea typeface="Roboto" panose="02000000000000000000" pitchFamily="2" charset="0"/>
              </a:rPr>
              <a:t>dục</a:t>
            </a:r>
            <a:r>
              <a:rPr lang="en-GB" sz="2800" dirty="0">
                <a:latin typeface="Roboto" panose="02000000000000000000" pitchFamily="2" charset="0"/>
                <a:ea typeface="Roboto" panose="02000000000000000000" pitchFamily="2" charset="0"/>
              </a:rPr>
              <a:t>, y </a:t>
            </a:r>
            <a:r>
              <a:rPr lang="en-GB" sz="2800" dirty="0" err="1">
                <a:latin typeface="Roboto" panose="02000000000000000000" pitchFamily="2" charset="0"/>
                <a:ea typeface="Roboto" panose="02000000000000000000" pitchFamily="2" charset="0"/>
              </a:rPr>
              <a:t>tế</a:t>
            </a:r>
            <a:r>
              <a:rPr lang="en-GB" sz="2800" dirty="0">
                <a:latin typeface="Roboto" panose="02000000000000000000" pitchFamily="2" charset="0"/>
                <a:ea typeface="Roboto" panose="02000000000000000000" pitchFamily="2" charset="0"/>
              </a:rPr>
              <a:t>, tin </a:t>
            </a:r>
            <a:r>
              <a:rPr lang="en-GB" sz="2800" dirty="0" err="1">
                <a:latin typeface="Roboto" panose="02000000000000000000" pitchFamily="2" charset="0"/>
                <a:ea typeface="Roboto" panose="02000000000000000000" pitchFamily="2" charset="0"/>
              </a:rPr>
              <a:t>tức</a:t>
            </a:r>
            <a:r>
              <a:rPr lang="en-GB" sz="2800" dirty="0">
                <a:latin typeface="Roboto" panose="02000000000000000000" pitchFamily="2" charset="0"/>
                <a:ea typeface="Roboto" panose="02000000000000000000" pitchFamily="2" charset="0"/>
              </a:rPr>
              <a:t>,…</a:t>
            </a:r>
          </a:p>
          <a:p>
            <a:r>
              <a:rPr lang="en-GB" sz="2400" dirty="0" err="1">
                <a:solidFill>
                  <a:schemeClr val="tx1">
                    <a:lumMod val="50000"/>
                    <a:lumOff val="50000"/>
                  </a:schemeClr>
                </a:solidFill>
                <a:latin typeface="Roboto" panose="02000000000000000000" pitchFamily="2" charset="0"/>
                <a:ea typeface="Roboto" panose="02000000000000000000" pitchFamily="2" charset="0"/>
              </a:rPr>
              <a:t>Trình</a:t>
            </a:r>
            <a:r>
              <a:rPr lang="en-GB" sz="2400" dirty="0">
                <a:solidFill>
                  <a:schemeClr val="tx1">
                    <a:lumMod val="50000"/>
                    <a:lumOff val="50000"/>
                  </a:schemeClr>
                </a:solidFill>
                <a:latin typeface="Roboto" panose="02000000000000000000" pitchFamily="2" charset="0"/>
                <a:ea typeface="Roboto" panose="02000000000000000000" pitchFamily="2" charset="0"/>
              </a:rPr>
              <a:t> </a:t>
            </a:r>
            <a:r>
              <a:rPr lang="en-GB" sz="2400" dirty="0" err="1">
                <a:solidFill>
                  <a:schemeClr val="tx1">
                    <a:lumMod val="50000"/>
                    <a:lumOff val="50000"/>
                  </a:schemeClr>
                </a:solidFill>
                <a:latin typeface="Roboto" panose="02000000000000000000" pitchFamily="2" charset="0"/>
                <a:ea typeface="Roboto" panose="02000000000000000000" pitchFamily="2" charset="0"/>
              </a:rPr>
              <a:t>chiếu</a:t>
            </a:r>
            <a:r>
              <a:rPr lang="en-GB" sz="2400" dirty="0">
                <a:solidFill>
                  <a:schemeClr val="tx1">
                    <a:lumMod val="50000"/>
                    <a:lumOff val="50000"/>
                  </a:schemeClr>
                </a:solidFill>
                <a:latin typeface="Roboto" panose="02000000000000000000" pitchFamily="2" charset="0"/>
                <a:ea typeface="Roboto" panose="02000000000000000000" pitchFamily="2" charset="0"/>
              </a:rPr>
              <a:t> slide, </a:t>
            </a:r>
            <a:r>
              <a:rPr lang="en-GB" sz="2400" dirty="0" err="1">
                <a:solidFill>
                  <a:schemeClr val="tx1">
                    <a:lumMod val="50000"/>
                    <a:lumOff val="50000"/>
                  </a:schemeClr>
                </a:solidFill>
                <a:latin typeface="Roboto" panose="02000000000000000000" pitchFamily="2" charset="0"/>
                <a:ea typeface="Roboto" panose="02000000000000000000" pitchFamily="2" charset="0"/>
              </a:rPr>
              <a:t>đồ</a:t>
            </a:r>
            <a:r>
              <a:rPr lang="en-GB" sz="2400" dirty="0">
                <a:solidFill>
                  <a:schemeClr val="tx1">
                    <a:lumMod val="50000"/>
                    <a:lumOff val="50000"/>
                  </a:schemeClr>
                </a:solidFill>
                <a:latin typeface="Roboto" panose="02000000000000000000" pitchFamily="2" charset="0"/>
                <a:ea typeface="Roboto" panose="02000000000000000000" pitchFamily="2" charset="0"/>
              </a:rPr>
              <a:t> </a:t>
            </a:r>
            <a:r>
              <a:rPr lang="en-GB" sz="2400" dirty="0" err="1">
                <a:solidFill>
                  <a:schemeClr val="tx1">
                    <a:lumMod val="50000"/>
                    <a:lumOff val="50000"/>
                  </a:schemeClr>
                </a:solidFill>
                <a:latin typeface="Roboto" panose="02000000000000000000" pitchFamily="2" charset="0"/>
                <a:ea typeface="Roboto" panose="02000000000000000000" pitchFamily="2" charset="0"/>
              </a:rPr>
              <a:t>thị</a:t>
            </a:r>
            <a:r>
              <a:rPr lang="en-GB" sz="2400" dirty="0">
                <a:solidFill>
                  <a:schemeClr val="tx1">
                    <a:lumMod val="50000"/>
                    <a:lumOff val="50000"/>
                  </a:schemeClr>
                </a:solidFill>
                <a:latin typeface="Roboto" panose="02000000000000000000" pitchFamily="2" charset="0"/>
                <a:ea typeface="Roboto" panose="02000000000000000000" pitchFamily="2" charset="0"/>
              </a:rPr>
              <a:t> </a:t>
            </a:r>
            <a:r>
              <a:rPr lang="en-GB" sz="2400" dirty="0" err="1">
                <a:solidFill>
                  <a:schemeClr val="tx1">
                    <a:lumMod val="50000"/>
                    <a:lumOff val="50000"/>
                  </a:schemeClr>
                </a:solidFill>
                <a:latin typeface="Roboto" panose="02000000000000000000" pitchFamily="2" charset="0"/>
                <a:ea typeface="Roboto" panose="02000000000000000000" pitchFamily="2" charset="0"/>
              </a:rPr>
              <a:t>tim</a:t>
            </a:r>
            <a:r>
              <a:rPr lang="en-GB" sz="2400" dirty="0">
                <a:solidFill>
                  <a:schemeClr val="tx1">
                    <a:lumMod val="50000"/>
                    <a:lumOff val="50000"/>
                  </a:schemeClr>
                </a:solidFill>
                <a:latin typeface="Roboto" panose="02000000000000000000" pitchFamily="2" charset="0"/>
                <a:ea typeface="Roboto" panose="02000000000000000000" pitchFamily="2" charset="0"/>
              </a:rPr>
              <a:t> </a:t>
            </a:r>
            <a:r>
              <a:rPr lang="en-GB" sz="2400" dirty="0" err="1">
                <a:solidFill>
                  <a:schemeClr val="tx1">
                    <a:lumMod val="50000"/>
                    <a:lumOff val="50000"/>
                  </a:schemeClr>
                </a:solidFill>
                <a:latin typeface="Roboto" panose="02000000000000000000" pitchFamily="2" charset="0"/>
                <a:ea typeface="Roboto" panose="02000000000000000000" pitchFamily="2" charset="0"/>
              </a:rPr>
              <a:t>mạch</a:t>
            </a:r>
            <a:r>
              <a:rPr lang="en-GB" sz="2400" dirty="0">
                <a:solidFill>
                  <a:schemeClr val="tx1">
                    <a:lumMod val="50000"/>
                    <a:lumOff val="50000"/>
                  </a:schemeClr>
                </a:solidFill>
                <a:latin typeface="Roboto" panose="02000000000000000000" pitchFamily="2" charset="0"/>
                <a:ea typeface="Roboto" panose="02000000000000000000" pitchFamily="2" charset="0"/>
              </a:rPr>
              <a:t>, </a:t>
            </a:r>
            <a:r>
              <a:rPr lang="en-GB" sz="2400" dirty="0" err="1">
                <a:solidFill>
                  <a:schemeClr val="tx1">
                    <a:lumMod val="50000"/>
                    <a:lumOff val="50000"/>
                  </a:schemeClr>
                </a:solidFill>
                <a:latin typeface="Roboto" panose="02000000000000000000" pitchFamily="2" charset="0"/>
                <a:ea typeface="Roboto" panose="02000000000000000000" pitchFamily="2" charset="0"/>
              </a:rPr>
              <a:t>biểu</a:t>
            </a:r>
            <a:r>
              <a:rPr lang="en-GB" sz="2400" dirty="0">
                <a:solidFill>
                  <a:schemeClr val="tx1">
                    <a:lumMod val="50000"/>
                    <a:lumOff val="50000"/>
                  </a:schemeClr>
                </a:solidFill>
                <a:latin typeface="Roboto" panose="02000000000000000000" pitchFamily="2" charset="0"/>
                <a:ea typeface="Roboto" panose="02000000000000000000" pitchFamily="2" charset="0"/>
              </a:rPr>
              <a:t> </a:t>
            </a:r>
            <a:r>
              <a:rPr lang="en-GB" sz="2400" dirty="0" err="1">
                <a:solidFill>
                  <a:schemeClr val="tx1">
                    <a:lumMod val="50000"/>
                    <a:lumOff val="50000"/>
                  </a:schemeClr>
                </a:solidFill>
                <a:latin typeface="Roboto" panose="02000000000000000000" pitchFamily="2" charset="0"/>
                <a:ea typeface="Roboto" panose="02000000000000000000" pitchFamily="2" charset="0"/>
              </a:rPr>
              <a:t>đồ</a:t>
            </a:r>
            <a:r>
              <a:rPr lang="en-GB" sz="2400" dirty="0">
                <a:solidFill>
                  <a:schemeClr val="tx1">
                    <a:lumMod val="50000"/>
                    <a:lumOff val="50000"/>
                  </a:schemeClr>
                </a:solidFill>
                <a:latin typeface="Roboto" panose="02000000000000000000" pitchFamily="2" charset="0"/>
                <a:ea typeface="Roboto" panose="02000000000000000000" pitchFamily="2" charset="0"/>
              </a:rPr>
              <a:t> </a:t>
            </a:r>
            <a:r>
              <a:rPr lang="en-GB" sz="2400" dirty="0" err="1">
                <a:solidFill>
                  <a:schemeClr val="tx1">
                    <a:lumMod val="50000"/>
                    <a:lumOff val="50000"/>
                  </a:schemeClr>
                </a:solidFill>
                <a:latin typeface="Roboto" panose="02000000000000000000" pitchFamily="2" charset="0"/>
                <a:ea typeface="Roboto" panose="02000000000000000000" pitchFamily="2" charset="0"/>
              </a:rPr>
              <a:t>xu</a:t>
            </a:r>
            <a:r>
              <a:rPr lang="en-GB" sz="2400" dirty="0">
                <a:solidFill>
                  <a:schemeClr val="tx1">
                    <a:lumMod val="50000"/>
                    <a:lumOff val="50000"/>
                  </a:schemeClr>
                </a:solidFill>
                <a:latin typeface="Roboto" panose="02000000000000000000" pitchFamily="2" charset="0"/>
                <a:ea typeface="Roboto" panose="02000000000000000000" pitchFamily="2" charset="0"/>
              </a:rPr>
              <a:t> </a:t>
            </a:r>
            <a:r>
              <a:rPr lang="en-GB" sz="2400" dirty="0" err="1">
                <a:solidFill>
                  <a:schemeClr val="tx1">
                    <a:lumMod val="50000"/>
                    <a:lumOff val="50000"/>
                  </a:schemeClr>
                </a:solidFill>
                <a:latin typeface="Roboto" panose="02000000000000000000" pitchFamily="2" charset="0"/>
                <a:ea typeface="Roboto" panose="02000000000000000000" pitchFamily="2" charset="0"/>
              </a:rPr>
              <a:t>hướng</a:t>
            </a:r>
            <a:r>
              <a:rPr lang="en-GB" sz="2400" dirty="0">
                <a:solidFill>
                  <a:schemeClr val="tx1">
                    <a:lumMod val="50000"/>
                    <a:lumOff val="50000"/>
                  </a:schemeClr>
                </a:solidFill>
                <a:latin typeface="Roboto" panose="02000000000000000000" pitchFamily="2" charset="0"/>
                <a:ea typeface="Roboto" panose="02000000000000000000" pitchFamily="2" charset="0"/>
              </a:rPr>
              <a:t> </a:t>
            </a:r>
            <a:r>
              <a:rPr lang="en-GB" sz="2400" dirty="0" err="1">
                <a:solidFill>
                  <a:schemeClr val="tx1">
                    <a:lumMod val="50000"/>
                    <a:lumOff val="50000"/>
                  </a:schemeClr>
                </a:solidFill>
                <a:latin typeface="Roboto" panose="02000000000000000000" pitchFamily="2" charset="0"/>
                <a:ea typeface="Roboto" panose="02000000000000000000" pitchFamily="2" charset="0"/>
              </a:rPr>
              <a:t>công</a:t>
            </a:r>
            <a:r>
              <a:rPr lang="en-GB" sz="2400" dirty="0">
                <a:solidFill>
                  <a:schemeClr val="tx1">
                    <a:lumMod val="50000"/>
                    <a:lumOff val="50000"/>
                  </a:schemeClr>
                </a:solidFill>
                <a:latin typeface="Roboto" panose="02000000000000000000" pitchFamily="2" charset="0"/>
                <a:ea typeface="Roboto" panose="02000000000000000000" pitchFamily="2" charset="0"/>
              </a:rPr>
              <a:t> </a:t>
            </a:r>
            <a:r>
              <a:rPr lang="en-GB" sz="2400" dirty="0" err="1">
                <a:solidFill>
                  <a:schemeClr val="tx1">
                    <a:lumMod val="50000"/>
                    <a:lumOff val="50000"/>
                  </a:schemeClr>
                </a:solidFill>
                <a:latin typeface="Roboto" panose="02000000000000000000" pitchFamily="2" charset="0"/>
                <a:ea typeface="Roboto" panose="02000000000000000000" pitchFamily="2" charset="0"/>
              </a:rPr>
              <a:t>nghệ</a:t>
            </a:r>
            <a:r>
              <a:rPr lang="en-GB" sz="2400" dirty="0">
                <a:solidFill>
                  <a:schemeClr val="tx1">
                    <a:lumMod val="50000"/>
                    <a:lumOff val="50000"/>
                  </a:schemeClr>
                </a:solidFill>
                <a:latin typeface="Roboto" panose="02000000000000000000" pitchFamily="2" charset="0"/>
                <a:ea typeface="Roboto" panose="02000000000000000000" pitchFamily="2" charset="0"/>
              </a:rPr>
              <a:t>,..</a:t>
            </a:r>
          </a:p>
          <a:p>
            <a:endParaRPr lang="en-GB" sz="2400" dirty="0">
              <a:solidFill>
                <a:schemeClr val="tx1">
                  <a:lumMod val="50000"/>
                  <a:lumOff val="50000"/>
                </a:schemeClr>
              </a:solidFill>
              <a:latin typeface="Roboto" panose="02000000000000000000" pitchFamily="2" charset="0"/>
              <a:ea typeface="Roboto" panose="02000000000000000000" pitchFamily="2" charset="0"/>
            </a:endParaRPr>
          </a:p>
          <a:p>
            <a:endParaRPr lang="en-US" sz="2400" dirty="0">
              <a:latin typeface="Roboto" panose="02000000000000000000" pitchFamily="2" charset="0"/>
              <a:ea typeface="Roboto" panose="02000000000000000000" pitchFamily="2" charset="0"/>
            </a:endParaRPr>
          </a:p>
          <a:p>
            <a:pPr marL="342900" indent="-342900">
              <a:buFont typeface="Courier New" panose="02070309020205020404" pitchFamily="49" charset="0"/>
              <a:buChar char="o"/>
            </a:pPr>
            <a:endParaRPr lang="en-GB" sz="2400" dirty="0">
              <a:solidFill>
                <a:schemeClr val="tx1">
                  <a:lumMod val="50000"/>
                  <a:lumOff val="50000"/>
                </a:schemeClr>
              </a:solidFill>
              <a:latin typeface="Roboto" panose="02000000000000000000" pitchFamily="2" charset="0"/>
              <a:ea typeface="Roboto" panose="02000000000000000000" pitchFamily="2" charset="0"/>
            </a:endParaRPr>
          </a:p>
          <a:p>
            <a:pPr marL="342900" indent="-342900">
              <a:lnSpc>
                <a:spcPct val="250000"/>
              </a:lnSpc>
              <a:buFont typeface="Courier New" panose="02070309020205020404" pitchFamily="49" charset="0"/>
              <a:buChar char="o"/>
            </a:pPr>
            <a:endParaRPr lang="en-GB" sz="2400" dirty="0">
              <a:latin typeface="Roboto" panose="02000000000000000000" pitchFamily="2" charset="0"/>
              <a:ea typeface="Roboto" panose="02000000000000000000" pitchFamily="2" charset="0"/>
            </a:endParaRPr>
          </a:p>
          <a:p>
            <a:pPr marL="342900" indent="-342900">
              <a:lnSpc>
                <a:spcPct val="250000"/>
              </a:lnSpc>
              <a:buFont typeface="Courier New" panose="02070309020205020404" pitchFamily="49" charset="0"/>
              <a:buChar char="o"/>
            </a:pPr>
            <a:endParaRPr lang="en-US" sz="2400" dirty="0"/>
          </a:p>
        </p:txBody>
      </p:sp>
      <p:sp>
        <p:nvSpPr>
          <p:cNvPr id="3" name="Slide Number Placeholder 2"/>
          <p:cNvSpPr>
            <a:spLocks noGrp="1"/>
          </p:cNvSpPr>
          <p:nvPr>
            <p:ph type="sldNum" sz="quarter" idx="12"/>
          </p:nvPr>
        </p:nvSpPr>
        <p:spPr/>
        <p:txBody>
          <a:bodyPr/>
          <a:lstStyle/>
          <a:p>
            <a:fld id="{11ADFAE3-F0D9-439E-8967-594B4CDF255A}" type="slidenum">
              <a:rPr lang="en-US" smtClean="0"/>
              <a:t>18</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Roboto" panose="02000000000000000000" pitchFamily="2" charset="0"/>
                <a:ea typeface="Roboto" panose="02000000000000000000" pitchFamily="2" charset="0"/>
              </a:rPr>
              <a:t>Mô</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tả</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562598527"/>
      </p:ext>
    </p:extLst>
  </p:cSld>
  <p:clrMapOvr>
    <a:masterClrMapping/>
  </p:clrMapOvr>
  <p:transition spd="med">
    <p:pull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Bối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cảnh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tại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và</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nhu</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cầu</a:t>
            </a:r>
            <a:endParaRPr lang="en-GB" dirty="0">
              <a:solidFill>
                <a:schemeClr val="bg1"/>
              </a:solidFill>
              <a:latin typeface="Roboto" panose="02000000000000000000" pitchFamily="2" charset="0"/>
              <a:ea typeface="Roboto" panose="02000000000000000000" pitchFamily="2" charset="0"/>
            </a:endParaRPr>
          </a:p>
        </p:txBody>
      </p:sp>
      <p:sp>
        <p:nvSpPr>
          <p:cNvPr id="3" name="TextBox 2"/>
          <p:cNvSpPr txBox="1"/>
          <p:nvPr/>
        </p:nvSpPr>
        <p:spPr>
          <a:xfrm>
            <a:off x="0" y="6482687"/>
            <a:ext cx="12192000" cy="375313"/>
          </a:xfrm>
          <a:prstGeom prst="rect">
            <a:avLst/>
          </a:prstGeom>
          <a:noFill/>
        </p:spPr>
        <p:txBody>
          <a:bodyPr wrap="square" rtlCol="0">
            <a:spAutoFit/>
          </a:bodyPr>
          <a:lstStyle/>
          <a:p>
            <a:pPr algn="ctr"/>
            <a:r>
              <a:rPr lang="en-US" i="1" dirty="0" err="1"/>
              <a:t>Cuộc</a:t>
            </a:r>
            <a:r>
              <a:rPr lang="en-US" i="1" dirty="0"/>
              <a:t> </a:t>
            </a:r>
            <a:r>
              <a:rPr lang="en-US" i="1" dirty="0" err="1"/>
              <a:t>tấn</a:t>
            </a:r>
            <a:r>
              <a:rPr lang="en-US" i="1" dirty="0"/>
              <a:t> </a:t>
            </a:r>
            <a:r>
              <a:rPr lang="en-US" i="1" dirty="0" err="1"/>
              <a:t>công</a:t>
            </a:r>
            <a:r>
              <a:rPr lang="en-US" i="1" dirty="0"/>
              <a:t> </a:t>
            </a:r>
            <a:r>
              <a:rPr lang="en-US" i="1" dirty="0" err="1"/>
              <a:t>mạng</a:t>
            </a:r>
            <a:r>
              <a:rPr lang="en-US" i="1" dirty="0"/>
              <a:t> DDoS </a:t>
            </a:r>
            <a:r>
              <a:rPr lang="en-US" i="1" dirty="0" err="1"/>
              <a:t>các</a:t>
            </a:r>
            <a:r>
              <a:rPr lang="en-US" i="1" dirty="0"/>
              <a:t> website </a:t>
            </a:r>
            <a:r>
              <a:rPr lang="en-US" i="1" dirty="0" err="1"/>
              <a:t>lớn</a:t>
            </a:r>
            <a:r>
              <a:rPr lang="en-US" i="1" dirty="0"/>
              <a:t> </a:t>
            </a:r>
            <a:r>
              <a:rPr lang="en-US" i="1" dirty="0" err="1"/>
              <a:t>nhất</a:t>
            </a:r>
            <a:r>
              <a:rPr lang="en-US" i="1" dirty="0"/>
              <a:t> </a:t>
            </a:r>
            <a:r>
              <a:rPr lang="en-US" i="1" dirty="0" err="1"/>
              <a:t>thế</a:t>
            </a:r>
            <a:r>
              <a:rPr lang="en-US" i="1" dirty="0"/>
              <a:t> </a:t>
            </a:r>
            <a:r>
              <a:rPr lang="en-US" i="1" dirty="0" err="1"/>
              <a:t>giới</a:t>
            </a:r>
            <a:r>
              <a:rPr lang="en-US" i="1" dirty="0"/>
              <a:t> 21/10/2016</a:t>
            </a:r>
            <a:endParaRPr lang="en-US" i="1" dirty="0">
              <a:latin typeface="Roboto" panose="02000000000000000000"/>
            </a:endParaRPr>
          </a:p>
        </p:txBody>
      </p:sp>
      <p:pic>
        <p:nvPicPr>
          <p:cNvPr id="5" name="Picture 4"/>
          <p:cNvPicPr>
            <a:picLocks noChangeAspect="1"/>
          </p:cNvPicPr>
          <p:nvPr/>
        </p:nvPicPr>
        <p:blipFill>
          <a:blip r:embed="rId3"/>
          <a:stretch>
            <a:fillRect/>
          </a:stretch>
        </p:blipFill>
        <p:spPr>
          <a:xfrm>
            <a:off x="0" y="883404"/>
            <a:ext cx="12192000" cy="5599284"/>
          </a:xfrm>
          <a:prstGeom prst="rect">
            <a:avLst/>
          </a:prstGeom>
        </p:spPr>
      </p:pic>
      <p:sp>
        <p:nvSpPr>
          <p:cNvPr id="7" name="Slide Number Placeholder 6"/>
          <p:cNvSpPr>
            <a:spLocks noGrp="1"/>
          </p:cNvSpPr>
          <p:nvPr>
            <p:ph type="sldNum" sz="quarter" idx="12"/>
          </p:nvPr>
        </p:nvSpPr>
        <p:spPr/>
        <p:txBody>
          <a:bodyPr/>
          <a:lstStyle/>
          <a:p>
            <a:fld id="{11ADFAE3-F0D9-439E-8967-594B4CDF255A}" type="slidenum">
              <a:rPr lang="en-US" smtClean="0"/>
              <a:t>19</a:t>
            </a:fld>
            <a:endParaRPr lang="en-US"/>
          </a:p>
        </p:txBody>
      </p:sp>
      <p:sp>
        <p:nvSpPr>
          <p:cNvPr id="8" name="Rectangle 7"/>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Roboto" panose="02000000000000000000" pitchFamily="2" charset="0"/>
                <a:ea typeface="Roboto" panose="02000000000000000000" pitchFamily="2" charset="0"/>
              </a:rPr>
              <a:t>Mô</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tả</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94135724"/>
      </p:ext>
    </p:extLst>
  </p:cSld>
  <p:clrMapOvr>
    <a:masterClrMapping/>
  </p:clrMapOvr>
  <p:transition spd="med">
    <p:pull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a:solidFill>
                  <a:schemeClr val="bg1"/>
                </a:solidFill>
                <a:latin typeface="Roboto" panose="02000000000000000000" pitchFamily="2" charset="0"/>
                <a:ea typeface="Roboto" panose="02000000000000000000" pitchFamily="2" charset="0"/>
              </a:rPr>
              <a:t>Outline</a:t>
            </a:r>
          </a:p>
        </p:txBody>
      </p:sp>
      <p:sp>
        <p:nvSpPr>
          <p:cNvPr id="5" name="Slide Number Placeholder 4"/>
          <p:cNvSpPr>
            <a:spLocks noGrp="1"/>
          </p:cNvSpPr>
          <p:nvPr>
            <p:ph type="sldNum" sz="quarter" idx="12"/>
          </p:nvPr>
        </p:nvSpPr>
        <p:spPr/>
        <p:txBody>
          <a:bodyPr/>
          <a:lstStyle/>
          <a:p>
            <a:fld id="{11ADFAE3-F0D9-439E-8967-594B4CDF255A}" type="slidenum">
              <a:rPr lang="en-US" smtClean="0"/>
              <a:t>2</a:t>
            </a:fld>
            <a:endParaRPr lang="en-US"/>
          </a:p>
        </p:txBody>
      </p:sp>
    </p:spTree>
    <p:extLst>
      <p:ext uri="{BB962C8B-B14F-4D97-AF65-F5344CB8AC3E}">
        <p14:creationId xmlns:p14="http://schemas.microsoft.com/office/powerpoint/2010/main" val="4239167215"/>
      </p:ext>
    </p:extLst>
  </p:cSld>
  <p:clrMapOvr>
    <a:masterClrMapping/>
  </p:clrMapOvr>
  <p:transition spd="med">
    <p:pull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Bối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cảnh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tại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và</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nhu</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cầu</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72956" y="1479982"/>
            <a:ext cx="11668836" cy="3539430"/>
          </a:xfrm>
          <a:prstGeom prst="rect">
            <a:avLst/>
          </a:prstGeom>
          <a:noFill/>
        </p:spPr>
        <p:txBody>
          <a:bodyPr wrap="square" rtlCol="0">
            <a:spAutoFit/>
          </a:bodyPr>
          <a:lstStyle/>
          <a:p>
            <a:pPr marL="457200" indent="-457200">
              <a:lnSpc>
                <a:spcPct val="200000"/>
              </a:lnSpc>
              <a:buFont typeface="Courier New" panose="02070309020205020404" pitchFamily="49" charset="0"/>
              <a:buChar char="o"/>
            </a:pPr>
            <a:r>
              <a:rPr lang="en-US" sz="2800" dirty="0">
                <a:latin typeface="Roboto" panose="02000000000000000000" pitchFamily="2" charset="0"/>
                <a:ea typeface="Roboto" panose="02000000000000000000" pitchFamily="2" charset="0"/>
              </a:rPr>
              <a:t>Infographic</a:t>
            </a:r>
          </a:p>
          <a:p>
            <a:pPr marL="457200" indent="-457200">
              <a:lnSpc>
                <a:spcPct val="200000"/>
              </a:lnSpc>
              <a:buFont typeface="Courier New" panose="02070309020205020404" pitchFamily="49" charset="0"/>
              <a:buChar char="o"/>
            </a:pPr>
            <a:r>
              <a:rPr lang="en-US" sz="2800" dirty="0">
                <a:latin typeface="Roboto" panose="02000000000000000000" pitchFamily="2" charset="0"/>
              </a:rPr>
              <a:t>Video</a:t>
            </a:r>
          </a:p>
          <a:p>
            <a:pPr marL="457200" indent="-457200">
              <a:lnSpc>
                <a:spcPct val="200000"/>
              </a:lnSpc>
              <a:buFont typeface="Courier New" panose="02070309020205020404" pitchFamily="49" charset="0"/>
              <a:buChar char="o"/>
            </a:pPr>
            <a:r>
              <a:rPr lang="en-US" sz="2800" dirty="0" err="1">
                <a:latin typeface="Roboto" panose="02000000000000000000" pitchFamily="2" charset="0"/>
              </a:rPr>
              <a:t>Dữ</a:t>
            </a:r>
            <a:r>
              <a:rPr lang="en-US" sz="2800" dirty="0">
                <a:latin typeface="Roboto" panose="02000000000000000000" pitchFamily="2" charset="0"/>
              </a:rPr>
              <a:t> </a:t>
            </a:r>
            <a:r>
              <a:rPr lang="en-US" sz="2800" dirty="0" err="1">
                <a:latin typeface="Roboto" panose="02000000000000000000" pitchFamily="2" charset="0"/>
              </a:rPr>
              <a:t>liệu</a:t>
            </a:r>
            <a:r>
              <a:rPr lang="en-US" sz="2800" dirty="0">
                <a:latin typeface="Roboto" panose="02000000000000000000" pitchFamily="2" charset="0"/>
              </a:rPr>
              <a:t> </a:t>
            </a:r>
            <a:r>
              <a:rPr lang="en-US" sz="2800" dirty="0" err="1">
                <a:latin typeface="Roboto" panose="02000000000000000000" pitchFamily="2" charset="0"/>
              </a:rPr>
              <a:t>trực</a:t>
            </a:r>
            <a:r>
              <a:rPr lang="en-US" sz="2800" dirty="0">
                <a:latin typeface="Roboto" panose="02000000000000000000" pitchFamily="2" charset="0"/>
              </a:rPr>
              <a:t> </a:t>
            </a:r>
            <a:r>
              <a:rPr lang="en-US" sz="2800" dirty="0" err="1">
                <a:latin typeface="Roboto" panose="02000000000000000000" pitchFamily="2" charset="0"/>
              </a:rPr>
              <a:t>quan</a:t>
            </a:r>
            <a:endParaRPr lang="en-US" sz="2800" dirty="0">
              <a:latin typeface="Roboto" panose="02000000000000000000" pitchFamily="2" charset="0"/>
            </a:endParaRPr>
          </a:p>
          <a:p>
            <a:pPr marL="457200" indent="-457200">
              <a:lnSpc>
                <a:spcPct val="200000"/>
              </a:lnSpc>
              <a:buFont typeface="Courier New" panose="02070309020205020404" pitchFamily="49" charset="0"/>
              <a:buChar char="o"/>
            </a:pPr>
            <a:r>
              <a:rPr lang="en-US" sz="2800" dirty="0">
                <a:latin typeface="Roboto" panose="02000000000000000000" pitchFamily="2" charset="0"/>
              </a:rPr>
              <a:t>Web, Mobile App, Desktop App,…</a:t>
            </a:r>
            <a:endParaRPr lang="en-US" sz="2400" dirty="0"/>
          </a:p>
        </p:txBody>
      </p:sp>
      <p:sp>
        <p:nvSpPr>
          <p:cNvPr id="3" name="Slide Number Placeholder 2"/>
          <p:cNvSpPr>
            <a:spLocks noGrp="1"/>
          </p:cNvSpPr>
          <p:nvPr>
            <p:ph type="sldNum" sz="quarter" idx="12"/>
          </p:nvPr>
        </p:nvSpPr>
        <p:spPr/>
        <p:txBody>
          <a:bodyPr/>
          <a:lstStyle/>
          <a:p>
            <a:fld id="{11ADFAE3-F0D9-439E-8967-594B4CDF255A}" type="slidenum">
              <a:rPr lang="en-US" smtClean="0"/>
              <a:t>20</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Roboto" panose="02000000000000000000" pitchFamily="2" charset="0"/>
                <a:ea typeface="Roboto" panose="02000000000000000000" pitchFamily="2" charset="0"/>
              </a:rPr>
              <a:t>Mô</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tả</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806683762"/>
      </p:ext>
    </p:extLst>
  </p:cSld>
  <p:clrMapOvr>
    <a:masterClrMapping/>
  </p:clrMapOvr>
  <p:transition spd="med">
    <p:pull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fontScale="90000"/>
          </a:bodyPr>
          <a:lstStyle/>
          <a:p>
            <a:br>
              <a:rPr lang="en-GB" dirty="0">
                <a:solidFill>
                  <a:schemeClr val="bg1"/>
                </a:solidFill>
                <a:latin typeface="Roboto" panose="02000000000000000000" pitchFamily="2" charset="0"/>
                <a:ea typeface="Roboto" panose="02000000000000000000" pitchFamily="2" charset="0"/>
              </a:rPr>
            </a:br>
            <a:br>
              <a:rPr lang="en-GB" dirty="0">
                <a:solidFill>
                  <a:schemeClr val="bg1"/>
                </a:solidFill>
                <a:latin typeface="Roboto" panose="02000000000000000000" pitchFamily="2" charset="0"/>
                <a:ea typeface="Roboto" panose="02000000000000000000" pitchFamily="2" charset="0"/>
              </a:rPr>
            </a:br>
            <a:br>
              <a:rPr lang="en-GB" dirty="0">
                <a:solidFill>
                  <a:schemeClr val="bg1"/>
                </a:solidFill>
                <a:latin typeface="Roboto" panose="02000000000000000000" pitchFamily="2" charset="0"/>
                <a:ea typeface="Roboto" panose="02000000000000000000" pitchFamily="2" charset="0"/>
              </a:rPr>
            </a:br>
            <a:br>
              <a:rPr lang="en-GB" dirty="0">
                <a:solidFill>
                  <a:schemeClr val="bg1"/>
                </a:solidFill>
                <a:latin typeface="Roboto" panose="02000000000000000000" pitchFamily="2" charset="0"/>
                <a:ea typeface="Roboto" panose="02000000000000000000" pitchFamily="2" charset="0"/>
              </a:rPr>
            </a:br>
            <a:r>
              <a:rPr lang="en-GB" dirty="0">
                <a:solidFill>
                  <a:schemeClr val="bg1"/>
                </a:solidFill>
                <a:latin typeface="Roboto" panose="02000000000000000000" pitchFamily="2" charset="0"/>
                <a:ea typeface="Roboto" panose="02000000000000000000" pitchFamily="2" charset="0"/>
              </a:rPr>
              <a:t>Ph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ơng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pháp</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đề</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21</a:t>
            </a:fld>
            <a:endParaRPr lang="en-US"/>
          </a:p>
        </p:txBody>
      </p:sp>
    </p:spTree>
    <p:extLst>
      <p:ext uri="{BB962C8B-B14F-4D97-AF65-F5344CB8AC3E}">
        <p14:creationId xmlns:p14="http://schemas.microsoft.com/office/powerpoint/2010/main" val="887127164"/>
      </p:ext>
    </p:extLst>
  </p:cSld>
  <p:clrMapOvr>
    <a:masterClrMapping/>
  </p:clrMapOvr>
  <p:transition spd="med">
    <p:pull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đặt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ra</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72956" y="1479982"/>
            <a:ext cx="11668836" cy="954107"/>
          </a:xfrm>
          <a:prstGeom prst="rect">
            <a:avLst/>
          </a:prstGeom>
          <a:noFill/>
        </p:spPr>
        <p:txBody>
          <a:bodyPr wrap="square" rtlCol="0">
            <a:spAutoFit/>
          </a:bodyPr>
          <a:lstStyle/>
          <a:p>
            <a:pPr marL="514350" indent="-514350">
              <a:buAutoNum type="arabicPeriod"/>
            </a:pPr>
            <a:r>
              <a:rPr lang="en-GB" sz="2800" dirty="0" err="1">
                <a:solidFill>
                  <a:schemeClr val="tx1"/>
                </a:solidFill>
                <a:latin typeface="Roboto" panose="02000000000000000000"/>
                <a:ea typeface="Roboto" panose="02000000000000000000" pitchFamily="2" charset="0"/>
              </a:rPr>
              <a:t>Kiến</a:t>
            </a:r>
            <a:r>
              <a:rPr lang="en-GB" sz="2800" dirty="0">
                <a:solidFill>
                  <a:schemeClr val="tx1"/>
                </a:solidFill>
                <a:latin typeface="Roboto" panose="02000000000000000000"/>
                <a:ea typeface="Roboto" panose="02000000000000000000" pitchFamily="2" charset="0"/>
              </a:rPr>
              <a:t> </a:t>
            </a:r>
            <a:r>
              <a:rPr lang="en-GB" sz="2800" dirty="0" err="1">
                <a:solidFill>
                  <a:schemeClr val="tx1"/>
                </a:solidFill>
                <a:latin typeface="Roboto" panose="02000000000000000000"/>
                <a:ea typeface="Roboto" panose="02000000000000000000" pitchFamily="2" charset="0"/>
              </a:rPr>
              <a:t>trúc</a:t>
            </a:r>
            <a:r>
              <a:rPr lang="en-GB" sz="2800" dirty="0">
                <a:solidFill>
                  <a:schemeClr val="tx1"/>
                </a:solidFill>
                <a:latin typeface="Roboto" panose="02000000000000000000"/>
                <a:ea typeface="Roboto" panose="02000000000000000000" pitchFamily="2" charset="0"/>
              </a:rPr>
              <a:t>?</a:t>
            </a:r>
          </a:p>
          <a:p>
            <a:r>
              <a:rPr lang="en-GB" sz="2800" dirty="0">
                <a:latin typeface="Roboto" panose="02000000000000000000"/>
                <a:ea typeface="Roboto" panose="02000000000000000000" pitchFamily="2" charset="0"/>
              </a:rPr>
              <a:t>- Component-based (report)</a:t>
            </a:r>
            <a:r>
              <a:rPr lang="en-GB" sz="2800" dirty="0">
                <a:solidFill>
                  <a:schemeClr val="tx1"/>
                </a:solidFill>
                <a:latin typeface="Roboto" panose="02000000000000000000"/>
                <a:ea typeface="Roboto" panose="02000000000000000000" pitchFamily="2" charset="0"/>
              </a:rPr>
              <a:t>	</a:t>
            </a:r>
          </a:p>
        </p:txBody>
      </p:sp>
      <p:sp>
        <p:nvSpPr>
          <p:cNvPr id="3" name="Slide Number Placeholder 2"/>
          <p:cNvSpPr>
            <a:spLocks noGrp="1"/>
          </p:cNvSpPr>
          <p:nvPr>
            <p:ph type="sldNum" sz="quarter" idx="12"/>
          </p:nvPr>
        </p:nvSpPr>
        <p:spPr/>
        <p:txBody>
          <a:bodyPr/>
          <a:lstStyle/>
          <a:p>
            <a:fld id="{11ADFAE3-F0D9-439E-8967-594B4CDF255A}" type="slidenum">
              <a:rPr lang="en-US" smtClean="0"/>
              <a:t>22</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Roboto" panose="02000000000000000000" pitchFamily="2" charset="0"/>
                <a:ea typeface="Roboto" panose="02000000000000000000" pitchFamily="2" charset="0"/>
              </a:rPr>
              <a:t>Ph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ơng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pháp</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đề</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593247807"/>
      </p:ext>
    </p:extLst>
  </p:cSld>
  <p:clrMapOvr>
    <a:masterClrMapping/>
  </p:clrMapOvr>
  <p:transition spd="med">
    <p:pull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đặt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ra</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72956" y="1479982"/>
            <a:ext cx="11668836" cy="954107"/>
          </a:xfrm>
          <a:prstGeom prst="rect">
            <a:avLst/>
          </a:prstGeom>
          <a:noFill/>
        </p:spPr>
        <p:txBody>
          <a:bodyPr wrap="square" rtlCol="0">
            <a:spAutoFit/>
          </a:bodyPr>
          <a:lstStyle/>
          <a:p>
            <a:pPr marL="514350" indent="-514350">
              <a:buAutoNum type="arabicPeriod"/>
            </a:pPr>
            <a:r>
              <a:rPr lang="en-GB" sz="2800" dirty="0" err="1">
                <a:solidFill>
                  <a:schemeClr val="tx1"/>
                </a:solidFill>
                <a:latin typeface="Roboto" panose="02000000000000000000"/>
                <a:ea typeface="Roboto" panose="02000000000000000000" pitchFamily="2" charset="0"/>
              </a:rPr>
              <a:t>Kiến</a:t>
            </a:r>
            <a:r>
              <a:rPr lang="en-GB" sz="2800" dirty="0">
                <a:solidFill>
                  <a:schemeClr val="tx1"/>
                </a:solidFill>
                <a:latin typeface="Roboto" panose="02000000000000000000"/>
                <a:ea typeface="Roboto" panose="02000000000000000000" pitchFamily="2" charset="0"/>
              </a:rPr>
              <a:t> </a:t>
            </a:r>
            <a:r>
              <a:rPr lang="en-GB" sz="2800" dirty="0" err="1">
                <a:solidFill>
                  <a:schemeClr val="tx1"/>
                </a:solidFill>
                <a:latin typeface="Roboto" panose="02000000000000000000"/>
                <a:ea typeface="Roboto" panose="02000000000000000000" pitchFamily="2" charset="0"/>
              </a:rPr>
              <a:t>trúc</a:t>
            </a:r>
            <a:r>
              <a:rPr lang="en-GB" sz="2800" dirty="0">
                <a:solidFill>
                  <a:schemeClr val="tx1"/>
                </a:solidFill>
                <a:latin typeface="Roboto" panose="02000000000000000000"/>
                <a:ea typeface="Roboto" panose="02000000000000000000" pitchFamily="2" charset="0"/>
              </a:rPr>
              <a:t>?</a:t>
            </a:r>
          </a:p>
          <a:p>
            <a:r>
              <a:rPr lang="en-GB" sz="2800" dirty="0">
                <a:latin typeface="Roboto" panose="02000000000000000000"/>
                <a:ea typeface="Roboto" panose="02000000000000000000" pitchFamily="2" charset="0"/>
              </a:rPr>
              <a:t>- Data-driven (report)</a:t>
            </a:r>
            <a:r>
              <a:rPr lang="en-GB" sz="2800" dirty="0">
                <a:solidFill>
                  <a:schemeClr val="tx1"/>
                </a:solidFill>
                <a:latin typeface="Roboto" panose="02000000000000000000"/>
                <a:ea typeface="Roboto" panose="02000000000000000000" pitchFamily="2" charset="0"/>
              </a:rPr>
              <a:t>	</a:t>
            </a:r>
          </a:p>
        </p:txBody>
      </p:sp>
      <p:sp>
        <p:nvSpPr>
          <p:cNvPr id="3" name="Slide Number Placeholder 2"/>
          <p:cNvSpPr>
            <a:spLocks noGrp="1"/>
          </p:cNvSpPr>
          <p:nvPr>
            <p:ph type="sldNum" sz="quarter" idx="12"/>
          </p:nvPr>
        </p:nvSpPr>
        <p:spPr/>
        <p:txBody>
          <a:bodyPr/>
          <a:lstStyle/>
          <a:p>
            <a:fld id="{11ADFAE3-F0D9-439E-8967-594B4CDF255A}" type="slidenum">
              <a:rPr lang="en-US" smtClean="0"/>
              <a:t>23</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Roboto" panose="02000000000000000000" pitchFamily="2" charset="0"/>
                <a:ea typeface="Roboto" panose="02000000000000000000" pitchFamily="2" charset="0"/>
              </a:rPr>
              <a:t>Ph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ơng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pháp</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đề</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049092177"/>
      </p:ext>
    </p:extLst>
  </p:cSld>
  <p:clrMapOvr>
    <a:masterClrMapping/>
  </p:clrMapOvr>
  <p:transition spd="med">
    <p:pull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đặt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ra</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72956" y="1479982"/>
            <a:ext cx="11668836" cy="1815882"/>
          </a:xfrm>
          <a:prstGeom prst="rect">
            <a:avLst/>
          </a:prstGeom>
          <a:noFill/>
        </p:spPr>
        <p:txBody>
          <a:bodyPr wrap="square" rtlCol="0">
            <a:spAutoFit/>
          </a:bodyPr>
          <a:lstStyle/>
          <a:p>
            <a:pPr marL="514350" indent="-514350">
              <a:buAutoNum type="arabicPeriod" startAt="2"/>
            </a:pPr>
            <a:r>
              <a:rPr lang="en-GB" sz="2800" dirty="0">
                <a:solidFill>
                  <a:schemeClr val="tx1"/>
                </a:solidFill>
                <a:latin typeface="Roboto" panose="02000000000000000000"/>
                <a:ea typeface="Roboto" panose="02000000000000000000" pitchFamily="2" charset="0"/>
              </a:rPr>
              <a:t>Flow </a:t>
            </a:r>
            <a:r>
              <a:rPr lang="en-GB" sz="2800" dirty="0" err="1">
                <a:solidFill>
                  <a:schemeClr val="tx1"/>
                </a:solidFill>
                <a:latin typeface="Roboto" panose="02000000000000000000"/>
                <a:ea typeface="Roboto" panose="02000000000000000000" pitchFamily="2" charset="0"/>
              </a:rPr>
              <a:t>quá</a:t>
            </a:r>
            <a:r>
              <a:rPr lang="en-GB" sz="2800" dirty="0">
                <a:solidFill>
                  <a:schemeClr val="tx1"/>
                </a:solidFill>
                <a:latin typeface="Roboto" panose="02000000000000000000"/>
                <a:ea typeface="Roboto" panose="02000000000000000000" pitchFamily="2" charset="0"/>
              </a:rPr>
              <a:t> </a:t>
            </a:r>
            <a:r>
              <a:rPr lang="en-GB" sz="2800" dirty="0" err="1">
                <a:solidFill>
                  <a:schemeClr val="tx1"/>
                </a:solidFill>
                <a:latin typeface="Roboto" panose="02000000000000000000"/>
                <a:ea typeface="Roboto" panose="02000000000000000000" pitchFamily="2" charset="0"/>
              </a:rPr>
              <a:t>trình</a:t>
            </a:r>
            <a:r>
              <a:rPr lang="en-GB" sz="2800" dirty="0">
                <a:solidFill>
                  <a:schemeClr val="tx1"/>
                </a:solidFill>
                <a:latin typeface="Roboto" panose="02000000000000000000"/>
                <a:ea typeface="Roboto" panose="02000000000000000000" pitchFamily="2" charset="0"/>
              </a:rPr>
              <a:t> coding</a:t>
            </a:r>
          </a:p>
          <a:p>
            <a:pPr marL="457200" indent="-457200">
              <a:buFontTx/>
              <a:buChar char="-"/>
            </a:pPr>
            <a:r>
              <a:rPr lang="en-GB" sz="2800" dirty="0" err="1">
                <a:latin typeface="Roboto" panose="02000000000000000000"/>
                <a:ea typeface="Roboto" panose="02000000000000000000" pitchFamily="2" charset="0"/>
              </a:rPr>
              <a:t>Env</a:t>
            </a:r>
            <a:r>
              <a:rPr lang="en-GB" sz="2800" dirty="0">
                <a:latin typeface="Roboto" panose="02000000000000000000"/>
                <a:ea typeface="Roboto" panose="02000000000000000000" pitchFamily="2" charset="0"/>
              </a:rPr>
              <a:t> -&gt; Coding -&gt; Build -&gt; Test -&gt; Release</a:t>
            </a:r>
          </a:p>
          <a:p>
            <a:pPr marL="457200" indent="-457200">
              <a:buFontTx/>
              <a:buChar char="-"/>
            </a:pPr>
            <a:r>
              <a:rPr lang="en-GB" sz="2800" dirty="0">
                <a:latin typeface="Roboto" panose="02000000000000000000"/>
                <a:ea typeface="Roboto" panose="02000000000000000000" pitchFamily="2" charset="0"/>
              </a:rPr>
              <a:t>(</a:t>
            </a:r>
            <a:r>
              <a:rPr lang="en-GB" sz="2800" dirty="0" err="1">
                <a:latin typeface="Roboto" panose="02000000000000000000"/>
                <a:ea typeface="Roboto" panose="02000000000000000000" pitchFamily="2" charset="0"/>
              </a:rPr>
              <a:t>Mỗi</a:t>
            </a:r>
            <a:r>
              <a:rPr lang="en-GB" sz="2800" dirty="0">
                <a:latin typeface="Roboto" panose="02000000000000000000"/>
                <a:ea typeface="Roboto" panose="02000000000000000000" pitchFamily="2" charset="0"/>
              </a:rPr>
              <a:t> node t</a:t>
            </a:r>
            <a:r>
              <a:rPr lang="vi-VN" sz="2800" dirty="0">
                <a:latin typeface="Roboto" panose="02000000000000000000"/>
                <a:ea typeface="Roboto" panose="02000000000000000000" pitchFamily="2" charset="0"/>
              </a:rPr>
              <a:t>ư</a:t>
            </a:r>
            <a:r>
              <a:rPr lang="en-US" sz="2800" dirty="0" err="1">
                <a:latin typeface="Roboto" panose="02000000000000000000"/>
                <a:ea typeface="Roboto" panose="02000000000000000000" pitchFamily="2" charset="0"/>
              </a:rPr>
              <a:t>ơng</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ứng</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trình</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bày</a:t>
            </a:r>
            <a:r>
              <a:rPr lang="en-US" sz="2800" dirty="0">
                <a:latin typeface="Roboto" panose="02000000000000000000"/>
                <a:ea typeface="Roboto" panose="02000000000000000000" pitchFamily="2" charset="0"/>
              </a:rPr>
              <a:t> s</a:t>
            </a:r>
            <a:r>
              <a:rPr lang="vi-VN" sz="2800" dirty="0">
                <a:latin typeface="Roboto" panose="02000000000000000000"/>
                <a:ea typeface="Roboto" panose="02000000000000000000" pitchFamily="2" charset="0"/>
              </a:rPr>
              <a:t>ơ</a:t>
            </a:r>
            <a:r>
              <a:rPr lang="en-US" sz="2800" dirty="0">
                <a:latin typeface="Roboto" panose="02000000000000000000"/>
                <a:ea typeface="Roboto" panose="02000000000000000000" pitchFamily="2" charset="0"/>
              </a:rPr>
              <a:t> qua </a:t>
            </a:r>
            <a:r>
              <a:rPr lang="en-US" sz="2800" dirty="0" err="1">
                <a:latin typeface="Roboto" panose="02000000000000000000"/>
                <a:ea typeface="Roboto" panose="02000000000000000000" pitchFamily="2" charset="0"/>
              </a:rPr>
              <a:t>khái</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niệm</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các</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công</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nghệ</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áp</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dụng</a:t>
            </a:r>
            <a:r>
              <a:rPr lang="en-GB" sz="2800" dirty="0">
                <a:latin typeface="Roboto" panose="02000000000000000000"/>
                <a:ea typeface="Roboto" panose="02000000000000000000" pitchFamily="2" charset="0"/>
              </a:rPr>
              <a:t>)</a:t>
            </a:r>
          </a:p>
        </p:txBody>
      </p:sp>
      <p:sp>
        <p:nvSpPr>
          <p:cNvPr id="3" name="Slide Number Placeholder 2"/>
          <p:cNvSpPr>
            <a:spLocks noGrp="1"/>
          </p:cNvSpPr>
          <p:nvPr>
            <p:ph type="sldNum" sz="quarter" idx="12"/>
          </p:nvPr>
        </p:nvSpPr>
        <p:spPr/>
        <p:txBody>
          <a:bodyPr/>
          <a:lstStyle/>
          <a:p>
            <a:fld id="{11ADFAE3-F0D9-439E-8967-594B4CDF255A}" type="slidenum">
              <a:rPr lang="en-US" smtClean="0"/>
              <a:t>24</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Roboto" panose="02000000000000000000" pitchFamily="2" charset="0"/>
                <a:ea typeface="Roboto" panose="02000000000000000000" pitchFamily="2" charset="0"/>
              </a:rPr>
              <a:t>Ph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ơng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pháp</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đề</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970486050"/>
      </p:ext>
    </p:extLst>
  </p:cSld>
  <p:clrMapOvr>
    <a:masterClrMapping/>
  </p:clrMapOvr>
  <p:transition spd="med">
    <p:pull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đặt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ra</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72956" y="1479982"/>
            <a:ext cx="11668836" cy="523220"/>
          </a:xfrm>
          <a:prstGeom prst="rect">
            <a:avLst/>
          </a:prstGeom>
          <a:noFill/>
        </p:spPr>
        <p:txBody>
          <a:bodyPr wrap="square" rtlCol="0">
            <a:spAutoFit/>
          </a:bodyPr>
          <a:lstStyle/>
          <a:p>
            <a:pPr marL="514350" indent="-514350">
              <a:buAutoNum type="arabicPeriod" startAt="2"/>
            </a:pPr>
            <a:r>
              <a:rPr lang="en-US" sz="2800" dirty="0">
                <a:solidFill>
                  <a:schemeClr val="tx1"/>
                </a:solidFill>
                <a:latin typeface="Roboto" panose="02000000000000000000"/>
                <a:ea typeface="Roboto" panose="02000000000000000000" pitchFamily="2" charset="0"/>
              </a:rPr>
              <a:t>Video demo </a:t>
            </a:r>
            <a:r>
              <a:rPr lang="en-US" sz="2800" dirty="0" err="1">
                <a:solidFill>
                  <a:schemeClr val="tx1"/>
                </a:solidFill>
                <a:latin typeface="Roboto" panose="02000000000000000000"/>
                <a:ea typeface="Roboto" panose="02000000000000000000" pitchFamily="2" charset="0"/>
              </a:rPr>
              <a:t>quá</a:t>
            </a:r>
            <a:r>
              <a:rPr lang="en-US" sz="2800" dirty="0">
                <a:solidFill>
                  <a:schemeClr val="tx1"/>
                </a:solidFill>
                <a:latin typeface="Roboto" panose="02000000000000000000"/>
                <a:ea typeface="Roboto" panose="02000000000000000000" pitchFamily="2" charset="0"/>
              </a:rPr>
              <a:t> </a:t>
            </a:r>
            <a:r>
              <a:rPr lang="en-US" sz="2800" dirty="0" err="1">
                <a:solidFill>
                  <a:schemeClr val="tx1"/>
                </a:solidFill>
                <a:latin typeface="Roboto" panose="02000000000000000000"/>
                <a:ea typeface="Roboto" panose="02000000000000000000" pitchFamily="2" charset="0"/>
              </a:rPr>
              <a:t>trình</a:t>
            </a:r>
            <a:r>
              <a:rPr lang="en-US" sz="2800" dirty="0">
                <a:solidFill>
                  <a:schemeClr val="tx1"/>
                </a:solidFill>
                <a:latin typeface="Roboto" panose="02000000000000000000"/>
                <a:ea typeface="Roboto" panose="02000000000000000000" pitchFamily="2" charset="0"/>
              </a:rPr>
              <a:t> coding</a:t>
            </a:r>
            <a:endParaRPr lang="en-GB" sz="2800" dirty="0">
              <a:latin typeface="Roboto" panose="0200000000000000000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25</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Roboto" panose="02000000000000000000" pitchFamily="2" charset="0"/>
                <a:ea typeface="Roboto" panose="02000000000000000000" pitchFamily="2" charset="0"/>
              </a:rPr>
              <a:t>Ph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ơng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pháp</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đề</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849166022"/>
      </p:ext>
    </p:extLst>
  </p:cSld>
  <p:clrMapOvr>
    <a:masterClrMapping/>
  </p:clrMapOvr>
  <p:transition spd="med">
    <p:pull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a:bodyPr>
          <a:lstStyle/>
          <a:p>
            <a:r>
              <a:rPr lang="en-GB" dirty="0" err="1">
                <a:solidFill>
                  <a:schemeClr val="bg1"/>
                </a:solidFill>
                <a:latin typeface="Roboto" panose="02000000000000000000" pitchFamily="2" charset="0"/>
                <a:ea typeface="Roboto" panose="02000000000000000000" pitchFamily="2" charset="0"/>
              </a:rPr>
              <a:t>Quá</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trình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hiện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a:t>
            </a:r>
            <a:r>
              <a:rPr lang="en-US" dirty="0" err="1">
                <a:solidFill>
                  <a:schemeClr val="bg1"/>
                </a:solidFill>
                <a:latin typeface="Roboto" panose="02000000000000000000" pitchFamily="2" charset="0"/>
                <a:ea typeface="Roboto" panose="02000000000000000000" pitchFamily="2" charset="0"/>
              </a:rPr>
              <a:t>ực</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26</a:t>
            </a:fld>
            <a:endParaRPr lang="en-US"/>
          </a:p>
        </p:txBody>
      </p:sp>
    </p:spTree>
    <p:extLst>
      <p:ext uri="{BB962C8B-B14F-4D97-AF65-F5344CB8AC3E}">
        <p14:creationId xmlns:p14="http://schemas.microsoft.com/office/powerpoint/2010/main" val="4162736544"/>
      </p:ext>
    </p:extLst>
  </p:cSld>
  <p:clrMapOvr>
    <a:masterClrMapping/>
  </p:clrMapOvr>
  <p:transition spd="med">
    <p:pull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đặt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ra</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27</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latin typeface="Roboto" panose="02000000000000000000" pitchFamily="2" charset="0"/>
                <a:ea typeface="Roboto" panose="02000000000000000000" pitchFamily="2" charset="0"/>
              </a:rPr>
              <a:t>Quá</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trình</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
        <p:nvSpPr>
          <p:cNvPr id="16" name="TextBox 15"/>
          <p:cNvSpPr txBox="1"/>
          <p:nvPr/>
        </p:nvSpPr>
        <p:spPr>
          <a:xfrm>
            <a:off x="154983" y="1078992"/>
            <a:ext cx="11825207" cy="9787295"/>
          </a:xfrm>
          <a:prstGeom prst="rect">
            <a:avLst/>
          </a:prstGeom>
          <a:noFill/>
        </p:spPr>
        <p:txBody>
          <a:bodyPr wrap="square" rtlCol="0">
            <a:spAutoFit/>
          </a:bodyPr>
          <a:lstStyle/>
          <a:p>
            <a:pPr marL="342900" indent="-342900">
              <a:buAutoNum type="arabicPeriod"/>
            </a:pPr>
            <a:r>
              <a:rPr lang="en-US" dirty="0"/>
              <a:t>Bar Chart, Line Chart:</a:t>
            </a:r>
          </a:p>
          <a:p>
            <a:pPr marL="285750" indent="-285750">
              <a:buFontTx/>
              <a:buChar char="-"/>
            </a:pPr>
            <a:r>
              <a:rPr lang="en-US" dirty="0"/>
              <a:t>Time: 3 </a:t>
            </a:r>
            <a:r>
              <a:rPr lang="en-US" dirty="0" err="1"/>
              <a:t>tuần</a:t>
            </a:r>
            <a:endParaRPr lang="en-US" dirty="0"/>
          </a:p>
          <a:p>
            <a:pPr marL="285750" indent="-285750">
              <a:buFontTx/>
              <a:buChar char="-"/>
            </a:pPr>
            <a:r>
              <a:rPr lang="en-US" dirty="0"/>
              <a:t>ND: </a:t>
            </a:r>
            <a:r>
              <a:rPr lang="en-US" dirty="0" err="1"/>
              <a:t>Nghiên</a:t>
            </a:r>
            <a:r>
              <a:rPr lang="en-US" dirty="0"/>
              <a:t> </a:t>
            </a:r>
            <a:r>
              <a:rPr lang="en-US" dirty="0" err="1"/>
              <a:t>cứu</a:t>
            </a:r>
            <a:r>
              <a:rPr lang="en-US" dirty="0"/>
              <a:t> d3 basic </a:t>
            </a:r>
            <a:r>
              <a:rPr lang="en-US" dirty="0" err="1"/>
              <a:t>và</a:t>
            </a:r>
            <a:r>
              <a:rPr lang="en-US" dirty="0"/>
              <a:t> </a:t>
            </a:r>
            <a:r>
              <a:rPr lang="en-US" dirty="0" err="1"/>
              <a:t>xây</a:t>
            </a:r>
            <a:r>
              <a:rPr lang="en-US" dirty="0"/>
              <a:t> </a:t>
            </a:r>
            <a:r>
              <a:rPr lang="en-US" dirty="0" err="1"/>
              <a:t>dựng</a:t>
            </a:r>
            <a:r>
              <a:rPr lang="en-US" dirty="0"/>
              <a:t> </a:t>
            </a:r>
            <a:r>
              <a:rPr lang="en-US" dirty="0" err="1"/>
              <a:t>cơ</a:t>
            </a:r>
            <a:r>
              <a:rPr lang="en-US" dirty="0"/>
              <a:t> </a:t>
            </a:r>
            <a:r>
              <a:rPr lang="en-US" dirty="0" err="1"/>
              <a:t>bản</a:t>
            </a:r>
            <a:r>
              <a:rPr lang="en-US" dirty="0"/>
              <a:t> </a:t>
            </a:r>
            <a:r>
              <a:rPr lang="en-US" dirty="0" err="1"/>
              <a:t>một</a:t>
            </a:r>
            <a:r>
              <a:rPr lang="en-US" dirty="0"/>
              <a:t> </a:t>
            </a:r>
            <a:r>
              <a:rPr lang="en-US" dirty="0" err="1"/>
              <a:t>hàm</a:t>
            </a:r>
            <a:r>
              <a:rPr lang="en-US" dirty="0"/>
              <a:t> </a:t>
            </a:r>
            <a:r>
              <a:rPr lang="en-US" dirty="0" err="1"/>
              <a:t>vẽ</a:t>
            </a:r>
            <a:r>
              <a:rPr lang="en-US" dirty="0"/>
              <a:t> </a:t>
            </a:r>
            <a:r>
              <a:rPr lang="en-US" dirty="0" err="1"/>
              <a:t>cho</a:t>
            </a:r>
            <a:r>
              <a:rPr lang="en-US" dirty="0"/>
              <a:t> 2 </a:t>
            </a:r>
            <a:r>
              <a:rPr lang="en-US" dirty="0" err="1"/>
              <a:t>biểu</a:t>
            </a:r>
            <a:r>
              <a:rPr lang="en-US" dirty="0"/>
              <a:t> </a:t>
            </a:r>
            <a:r>
              <a:rPr lang="en-US" dirty="0" err="1"/>
              <a:t>đồ</a:t>
            </a:r>
            <a:endParaRPr lang="en-US" dirty="0"/>
          </a:p>
          <a:p>
            <a:pPr marL="285750" indent="-285750">
              <a:buFontTx/>
              <a:buChar char="-"/>
            </a:pPr>
            <a:r>
              <a:rPr lang="en-US" dirty="0" err="1"/>
              <a:t>Nh</a:t>
            </a:r>
            <a:r>
              <a:rPr lang="vi-VN" dirty="0"/>
              <a:t>ư</a:t>
            </a:r>
            <a:r>
              <a:rPr lang="en-US" dirty="0" err="1"/>
              <a:t>ợc</a:t>
            </a:r>
            <a:r>
              <a:rPr lang="en-US" dirty="0"/>
              <a:t>: Ch</a:t>
            </a:r>
            <a:r>
              <a:rPr lang="vi-VN" dirty="0"/>
              <a:t>ư</a:t>
            </a:r>
            <a:r>
              <a:rPr lang="en-US" dirty="0"/>
              <a:t>a </a:t>
            </a:r>
            <a:r>
              <a:rPr lang="en-US" dirty="0" err="1"/>
              <a:t>áp</a:t>
            </a:r>
            <a:r>
              <a:rPr lang="en-US" dirty="0"/>
              <a:t> </a:t>
            </a:r>
            <a:r>
              <a:rPr lang="en-US" dirty="0" err="1"/>
              <a:t>dụng</a:t>
            </a:r>
            <a:r>
              <a:rPr lang="en-US" dirty="0"/>
              <a:t> </a:t>
            </a:r>
            <a:r>
              <a:rPr lang="en-US" dirty="0" err="1"/>
              <a:t>các</a:t>
            </a:r>
            <a:r>
              <a:rPr lang="en-US" dirty="0"/>
              <a:t> task-runner </a:t>
            </a:r>
            <a:r>
              <a:rPr lang="en-US" dirty="0" err="1"/>
              <a:t>để</a:t>
            </a:r>
            <a:r>
              <a:rPr lang="en-US" dirty="0"/>
              <a:t> </a:t>
            </a:r>
            <a:r>
              <a:rPr lang="en-US" dirty="0" err="1"/>
              <a:t>tự</a:t>
            </a:r>
            <a:r>
              <a:rPr lang="en-US" dirty="0"/>
              <a:t> </a:t>
            </a:r>
            <a:r>
              <a:rPr lang="en-US" dirty="0" err="1"/>
              <a:t>transpile</a:t>
            </a:r>
            <a:r>
              <a:rPr lang="en-US" dirty="0"/>
              <a:t> code </a:t>
            </a:r>
            <a:r>
              <a:rPr lang="en-US" dirty="0" err="1"/>
              <a:t>từ</a:t>
            </a:r>
            <a:r>
              <a:rPr lang="en-US" dirty="0"/>
              <a:t> ES6-&gt;ES5, build UMD -&gt; </a:t>
            </a:r>
            <a:r>
              <a:rPr lang="en-US" dirty="0" err="1"/>
              <a:t>Tốn</a:t>
            </a:r>
            <a:r>
              <a:rPr lang="en-US" dirty="0"/>
              <a:t> </a:t>
            </a:r>
            <a:r>
              <a:rPr lang="en-US" dirty="0" err="1"/>
              <a:t>thời</a:t>
            </a:r>
            <a:r>
              <a:rPr lang="en-US" dirty="0"/>
              <a:t> </a:t>
            </a:r>
            <a:r>
              <a:rPr lang="en-US" dirty="0" err="1"/>
              <a:t>gian</a:t>
            </a:r>
            <a:r>
              <a:rPr lang="en-US" dirty="0"/>
              <a:t> </a:t>
            </a:r>
            <a:r>
              <a:rPr lang="en-US" dirty="0" err="1"/>
              <a:t>trong</a:t>
            </a:r>
            <a:r>
              <a:rPr lang="en-US" dirty="0"/>
              <a:t> </a:t>
            </a:r>
            <a:r>
              <a:rPr lang="en-US" dirty="0" err="1"/>
              <a:t>việc</a:t>
            </a:r>
            <a:r>
              <a:rPr lang="en-US" dirty="0"/>
              <a:t> </a:t>
            </a:r>
            <a:r>
              <a:rPr lang="en-US" dirty="0" err="1"/>
              <a:t>kiểm</a:t>
            </a:r>
            <a:r>
              <a:rPr lang="en-US" dirty="0"/>
              <a:t> </a:t>
            </a:r>
            <a:r>
              <a:rPr lang="en-US" dirty="0" err="1"/>
              <a:t>tra</a:t>
            </a:r>
            <a:r>
              <a:rPr lang="en-US" dirty="0"/>
              <a:t> </a:t>
            </a:r>
            <a:r>
              <a:rPr lang="en-US" dirty="0" err="1"/>
              <a:t>hoạt</a:t>
            </a:r>
            <a:r>
              <a:rPr lang="en-US" dirty="0"/>
              <a:t> </a:t>
            </a:r>
            <a:r>
              <a:rPr lang="en-US" dirty="0" err="1"/>
              <a:t>động</a:t>
            </a:r>
            <a:r>
              <a:rPr lang="en-US" dirty="0"/>
              <a:t> </a:t>
            </a:r>
            <a:r>
              <a:rPr lang="en-US" dirty="0" err="1"/>
              <a:t>của</a:t>
            </a:r>
            <a:r>
              <a:rPr lang="en-US" dirty="0"/>
              <a:t> 2 </a:t>
            </a:r>
            <a:r>
              <a:rPr lang="en-US" dirty="0" err="1"/>
              <a:t>thành</a:t>
            </a:r>
            <a:r>
              <a:rPr lang="en-US" dirty="0"/>
              <a:t> </a:t>
            </a:r>
            <a:r>
              <a:rPr lang="en-US" dirty="0" err="1"/>
              <a:t>phần</a:t>
            </a:r>
            <a:r>
              <a:rPr lang="en-US" dirty="0"/>
              <a:t> </a:t>
            </a:r>
            <a:r>
              <a:rPr lang="en-US" dirty="0" err="1"/>
              <a:t>này</a:t>
            </a:r>
            <a:endParaRPr lang="en-US" dirty="0"/>
          </a:p>
          <a:p>
            <a:r>
              <a:rPr lang="en-US" dirty="0"/>
              <a:t>2. Group/Stack Bar Chart, Multi Line Chart:</a:t>
            </a:r>
          </a:p>
          <a:p>
            <a:pPr marL="285750" indent="-285750">
              <a:buFontTx/>
              <a:buChar char="-"/>
            </a:pPr>
            <a:r>
              <a:rPr lang="en-US" dirty="0"/>
              <a:t>Time: 2 </a:t>
            </a:r>
            <a:r>
              <a:rPr lang="en-US" dirty="0" err="1"/>
              <a:t>tuần</a:t>
            </a:r>
            <a:endParaRPr lang="en-US" dirty="0"/>
          </a:p>
          <a:p>
            <a:pPr marL="285750" indent="-285750">
              <a:buFontTx/>
              <a:buChar char="-"/>
            </a:pPr>
            <a:r>
              <a:rPr lang="en-US" dirty="0"/>
              <a:t>ND: </a:t>
            </a:r>
            <a:r>
              <a:rPr lang="en-US" dirty="0" err="1"/>
              <a:t>Mở</a:t>
            </a:r>
            <a:r>
              <a:rPr lang="en-US" dirty="0"/>
              <a:t> </a:t>
            </a:r>
            <a:r>
              <a:rPr lang="en-US" dirty="0" err="1"/>
              <a:t>rộng</a:t>
            </a:r>
            <a:r>
              <a:rPr lang="en-US" dirty="0"/>
              <a:t> 2 chart </a:t>
            </a:r>
            <a:r>
              <a:rPr lang="en-US" dirty="0" err="1"/>
              <a:t>trên</a:t>
            </a:r>
            <a:r>
              <a:rPr lang="en-US" dirty="0"/>
              <a:t>, </a:t>
            </a:r>
            <a:r>
              <a:rPr lang="en-US" dirty="0" err="1"/>
              <a:t>áp</a:t>
            </a:r>
            <a:r>
              <a:rPr lang="en-US" dirty="0"/>
              <a:t> </a:t>
            </a:r>
            <a:r>
              <a:rPr lang="en-US" dirty="0" err="1"/>
              <a:t>dụng</a:t>
            </a:r>
            <a:r>
              <a:rPr lang="en-US" dirty="0"/>
              <a:t> </a:t>
            </a:r>
            <a:r>
              <a:rPr lang="en-US" dirty="0" err="1"/>
              <a:t>Webpack</a:t>
            </a:r>
            <a:r>
              <a:rPr lang="en-US" dirty="0"/>
              <a:t>, Grunt </a:t>
            </a:r>
            <a:r>
              <a:rPr lang="en-US" dirty="0" err="1"/>
              <a:t>để</a:t>
            </a:r>
            <a:r>
              <a:rPr lang="en-US" dirty="0"/>
              <a:t> auto-build </a:t>
            </a:r>
            <a:r>
              <a:rPr lang="en-US" dirty="0" err="1"/>
              <a:t>mỗi</a:t>
            </a:r>
            <a:r>
              <a:rPr lang="en-US" dirty="0"/>
              <a:t> </a:t>
            </a:r>
            <a:r>
              <a:rPr lang="en-US" dirty="0" err="1"/>
              <a:t>lần</a:t>
            </a:r>
            <a:r>
              <a:rPr lang="en-US" dirty="0"/>
              <a:t> update code</a:t>
            </a:r>
          </a:p>
          <a:p>
            <a:pPr marL="285750" indent="-285750">
              <a:buFontTx/>
              <a:buChar char="-"/>
            </a:pPr>
            <a:r>
              <a:rPr lang="en-US" dirty="0" err="1"/>
              <a:t>Nh</a:t>
            </a:r>
            <a:r>
              <a:rPr lang="vi-VN" dirty="0"/>
              <a:t>ư</a:t>
            </a:r>
            <a:r>
              <a:rPr lang="en-US" dirty="0" err="1"/>
              <a:t>ợc</a:t>
            </a:r>
            <a:r>
              <a:rPr lang="en-US" dirty="0"/>
              <a:t>: </a:t>
            </a:r>
            <a:r>
              <a:rPr lang="en-US" dirty="0" err="1"/>
              <a:t>Chưa</a:t>
            </a:r>
            <a:r>
              <a:rPr lang="en-US" dirty="0"/>
              <a:t> </a:t>
            </a:r>
            <a:r>
              <a:rPr lang="en-US" dirty="0" err="1"/>
              <a:t>có</a:t>
            </a:r>
            <a:r>
              <a:rPr lang="en-US" dirty="0"/>
              <a:t> </a:t>
            </a:r>
            <a:r>
              <a:rPr lang="en-US" dirty="0" err="1"/>
              <a:t>cấu</a:t>
            </a:r>
            <a:r>
              <a:rPr lang="en-US" dirty="0"/>
              <a:t> </a:t>
            </a:r>
            <a:r>
              <a:rPr lang="en-US" dirty="0" err="1"/>
              <a:t>trúc</a:t>
            </a:r>
            <a:r>
              <a:rPr lang="en-US" dirty="0"/>
              <a:t> </a:t>
            </a:r>
            <a:r>
              <a:rPr lang="en-US" dirty="0" err="1"/>
              <a:t>nhất</a:t>
            </a:r>
            <a:r>
              <a:rPr lang="en-US" dirty="0"/>
              <a:t> </a:t>
            </a:r>
            <a:r>
              <a:rPr lang="en-US" dirty="0" err="1"/>
              <a:t>định</a:t>
            </a:r>
            <a:r>
              <a:rPr lang="en-US" dirty="0"/>
              <a:t> </a:t>
            </a:r>
            <a:r>
              <a:rPr lang="en-US" dirty="0" err="1"/>
              <a:t>cho</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đầu</a:t>
            </a:r>
            <a:r>
              <a:rPr lang="en-US" dirty="0"/>
              <a:t> </a:t>
            </a:r>
            <a:r>
              <a:rPr lang="en-US" dirty="0" err="1"/>
              <a:t>vào</a:t>
            </a:r>
            <a:r>
              <a:rPr lang="en-US" dirty="0"/>
              <a:t> t</a:t>
            </a:r>
            <a:r>
              <a:rPr lang="vi-VN" dirty="0"/>
              <a:t>ư</a:t>
            </a:r>
            <a:r>
              <a:rPr lang="en-US" dirty="0" err="1"/>
              <a:t>ơng</a:t>
            </a:r>
            <a:r>
              <a:rPr lang="en-US" dirty="0"/>
              <a:t> </a:t>
            </a:r>
            <a:r>
              <a:rPr lang="en-US" dirty="0" err="1"/>
              <a:t>ứng</a:t>
            </a:r>
            <a:r>
              <a:rPr lang="en-US" dirty="0"/>
              <a:t> </a:t>
            </a:r>
            <a:r>
              <a:rPr lang="en-US" dirty="0" err="1"/>
              <a:t>với</a:t>
            </a:r>
            <a:r>
              <a:rPr lang="en-US" dirty="0"/>
              <a:t> </a:t>
            </a:r>
            <a:r>
              <a:rPr lang="en-US" dirty="0" err="1"/>
              <a:t>mỗi</a:t>
            </a:r>
            <a:r>
              <a:rPr lang="en-US" dirty="0"/>
              <a:t> </a:t>
            </a:r>
            <a:r>
              <a:rPr lang="en-US" dirty="0" err="1"/>
              <a:t>loại</a:t>
            </a:r>
            <a:r>
              <a:rPr lang="en-US" dirty="0"/>
              <a:t> Chart -&gt; Code </a:t>
            </a:r>
            <a:r>
              <a:rPr lang="en-US" dirty="0" err="1"/>
              <a:t>ch</a:t>
            </a:r>
            <a:r>
              <a:rPr lang="vi-VN" dirty="0"/>
              <a:t>ư</a:t>
            </a:r>
            <a:r>
              <a:rPr lang="en-US" dirty="0"/>
              <a:t>a </a:t>
            </a:r>
            <a:r>
              <a:rPr lang="en-US" dirty="0" err="1"/>
              <a:t>đồng</a:t>
            </a:r>
            <a:r>
              <a:rPr lang="en-US" dirty="0"/>
              <a:t> </a:t>
            </a:r>
            <a:r>
              <a:rPr lang="en-US" dirty="0" err="1"/>
              <a:t>bộ</a:t>
            </a:r>
            <a:r>
              <a:rPr lang="en-US" dirty="0"/>
              <a:t> </a:t>
            </a:r>
            <a:r>
              <a:rPr lang="en-US" dirty="0" err="1"/>
              <a:t>về</a:t>
            </a:r>
            <a:r>
              <a:rPr lang="en-US" dirty="0"/>
              <a:t> logic</a:t>
            </a:r>
          </a:p>
          <a:p>
            <a:r>
              <a:rPr lang="en-US" dirty="0"/>
              <a:t>3. Data Adapter:</a:t>
            </a:r>
          </a:p>
          <a:p>
            <a:pPr marL="285750" indent="-285750">
              <a:buFontTx/>
              <a:buChar char="-"/>
            </a:pPr>
            <a:r>
              <a:rPr lang="en-US" dirty="0"/>
              <a:t>Time: 3 </a:t>
            </a:r>
            <a:r>
              <a:rPr lang="en-US" dirty="0" err="1"/>
              <a:t>tuần</a:t>
            </a:r>
            <a:endParaRPr lang="en-US" dirty="0"/>
          </a:p>
          <a:p>
            <a:pPr marL="285750" indent="-285750">
              <a:buFontTx/>
              <a:buChar char="-"/>
            </a:pPr>
            <a:r>
              <a:rPr lang="en-US" dirty="0"/>
              <a:t>ND: </a:t>
            </a:r>
            <a:r>
              <a:rPr lang="en-US" dirty="0" err="1"/>
              <a:t>Hiện</a:t>
            </a:r>
            <a:r>
              <a:rPr lang="en-US" dirty="0"/>
              <a:t> </a:t>
            </a:r>
            <a:r>
              <a:rPr lang="en-US" dirty="0" err="1"/>
              <a:t>thực</a:t>
            </a:r>
            <a:r>
              <a:rPr lang="en-US" dirty="0"/>
              <a:t> </a:t>
            </a:r>
            <a:r>
              <a:rPr lang="en-US" dirty="0" err="1"/>
              <a:t>thành</a:t>
            </a:r>
            <a:r>
              <a:rPr lang="en-US" dirty="0"/>
              <a:t> </a:t>
            </a:r>
            <a:r>
              <a:rPr lang="en-US" dirty="0" err="1"/>
              <a:t>phần</a:t>
            </a:r>
            <a:r>
              <a:rPr lang="en-US" dirty="0"/>
              <a:t> Data Adapter </a:t>
            </a:r>
            <a:r>
              <a:rPr lang="en-US" dirty="0" err="1"/>
              <a:t>nhằm</a:t>
            </a:r>
            <a:r>
              <a:rPr lang="en-US" dirty="0"/>
              <a:t> </a:t>
            </a:r>
            <a:r>
              <a:rPr lang="en-US" dirty="0" err="1"/>
              <a:t>khắc</a:t>
            </a:r>
            <a:r>
              <a:rPr lang="en-US" dirty="0"/>
              <a:t> </a:t>
            </a:r>
            <a:r>
              <a:rPr lang="en-US" dirty="0" err="1"/>
              <a:t>phục</a:t>
            </a:r>
            <a:r>
              <a:rPr lang="en-US" dirty="0"/>
              <a:t> … </a:t>
            </a:r>
            <a:r>
              <a:rPr lang="en-US" dirty="0" err="1"/>
              <a:t>và</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mở</a:t>
            </a:r>
            <a:r>
              <a:rPr lang="en-US" dirty="0"/>
              <a:t> </a:t>
            </a:r>
            <a:r>
              <a:rPr lang="en-US" dirty="0" err="1"/>
              <a:t>rộng</a:t>
            </a:r>
            <a:r>
              <a:rPr lang="en-US" dirty="0"/>
              <a:t> </a:t>
            </a:r>
            <a:r>
              <a:rPr lang="en-US" dirty="0" err="1"/>
              <a:t>cho</a:t>
            </a:r>
            <a:r>
              <a:rPr lang="en-US" dirty="0"/>
              <a:t> </a:t>
            </a:r>
            <a:r>
              <a:rPr lang="en-US" dirty="0" err="1"/>
              <a:t>những</a:t>
            </a:r>
            <a:r>
              <a:rPr lang="en-US" dirty="0"/>
              <a:t> </a:t>
            </a:r>
            <a:r>
              <a:rPr lang="en-US" dirty="0" err="1"/>
              <a:t>thành</a:t>
            </a:r>
            <a:r>
              <a:rPr lang="en-US" dirty="0"/>
              <a:t> </a:t>
            </a:r>
            <a:r>
              <a:rPr lang="en-US" dirty="0" err="1"/>
              <a:t>phần</a:t>
            </a:r>
            <a:r>
              <a:rPr lang="en-US" dirty="0"/>
              <a:t> </a:t>
            </a:r>
            <a:r>
              <a:rPr lang="en-US" dirty="0" err="1"/>
              <a:t>sau</a:t>
            </a:r>
            <a:r>
              <a:rPr lang="en-US" dirty="0"/>
              <a:t>. </a:t>
            </a:r>
            <a:r>
              <a:rPr lang="en-US" dirty="0" err="1"/>
              <a:t>Xây</a:t>
            </a:r>
            <a:r>
              <a:rPr lang="en-US" dirty="0"/>
              <a:t> </a:t>
            </a:r>
            <a:r>
              <a:rPr lang="en-US" dirty="0" err="1"/>
              <a:t>dựng</a:t>
            </a:r>
            <a:r>
              <a:rPr lang="en-US" dirty="0"/>
              <a:t> data-model </a:t>
            </a:r>
            <a:r>
              <a:rPr lang="en-US" dirty="0" err="1"/>
              <a:t>dựa</a:t>
            </a:r>
            <a:r>
              <a:rPr lang="en-US" dirty="0"/>
              <a:t> </a:t>
            </a:r>
            <a:r>
              <a:rPr lang="en-US" dirty="0" err="1"/>
              <a:t>trên</a:t>
            </a:r>
            <a:r>
              <a:rPr lang="en-US" dirty="0"/>
              <a:t> </a:t>
            </a:r>
            <a:r>
              <a:rPr lang="en-US" dirty="0" err="1"/>
              <a:t>từng</a:t>
            </a:r>
            <a:r>
              <a:rPr lang="en-US" dirty="0"/>
              <a:t> component	</a:t>
            </a:r>
          </a:p>
          <a:p>
            <a:r>
              <a:rPr lang="en-US" dirty="0"/>
              <a:t>4. Pie Chart, Donut Chart, Timeline Chart, Map:</a:t>
            </a:r>
          </a:p>
          <a:p>
            <a:pPr marL="285750" indent="-285750">
              <a:buFontTx/>
              <a:buChar char="-"/>
            </a:pPr>
            <a:r>
              <a:rPr lang="en-US" dirty="0"/>
              <a:t>Time: 2 </a:t>
            </a:r>
            <a:r>
              <a:rPr lang="en-US" dirty="0" err="1"/>
              <a:t>tuần</a:t>
            </a:r>
            <a:endParaRPr lang="en-US" dirty="0"/>
          </a:p>
          <a:p>
            <a:pPr marL="285750" indent="-285750">
              <a:buFontTx/>
              <a:buChar char="-"/>
            </a:pPr>
            <a:r>
              <a:rPr lang="en-US" dirty="0"/>
              <a:t>ND: </a:t>
            </a:r>
            <a:r>
              <a:rPr lang="en-US" dirty="0" err="1"/>
              <a:t>Xây</a:t>
            </a:r>
            <a:r>
              <a:rPr lang="en-US" dirty="0"/>
              <a:t> </a:t>
            </a:r>
            <a:r>
              <a:rPr lang="en-US" dirty="0" err="1"/>
              <a:t>dựng</a:t>
            </a:r>
            <a:r>
              <a:rPr lang="en-US" dirty="0"/>
              <a:t> 3 </a:t>
            </a:r>
            <a:r>
              <a:rPr lang="en-US" dirty="0" err="1"/>
              <a:t>loại</a:t>
            </a:r>
            <a:r>
              <a:rPr lang="en-US" dirty="0"/>
              <a:t> </a:t>
            </a:r>
            <a:r>
              <a:rPr lang="en-US" dirty="0" err="1"/>
              <a:t>biểu</a:t>
            </a:r>
            <a:r>
              <a:rPr lang="en-US" dirty="0"/>
              <a:t> </a:t>
            </a:r>
            <a:r>
              <a:rPr lang="en-US" dirty="0" err="1"/>
              <a:t>đồ</a:t>
            </a:r>
            <a:r>
              <a:rPr lang="en-US" dirty="0"/>
              <a:t> </a:t>
            </a:r>
            <a:r>
              <a:rPr lang="en-US" dirty="0" err="1"/>
              <a:t>mới</a:t>
            </a:r>
            <a:r>
              <a:rPr lang="en-US" dirty="0"/>
              <a:t>, </a:t>
            </a:r>
            <a:r>
              <a:rPr lang="en-US" dirty="0" err="1"/>
              <a:t>tìm</a:t>
            </a:r>
            <a:r>
              <a:rPr lang="en-US" dirty="0"/>
              <a:t> </a:t>
            </a:r>
            <a:r>
              <a:rPr lang="en-US" dirty="0" err="1"/>
              <a:t>hiểu</a:t>
            </a:r>
            <a:r>
              <a:rPr lang="en-US" dirty="0"/>
              <a:t> </a:t>
            </a:r>
            <a:r>
              <a:rPr lang="en-US" dirty="0" err="1"/>
              <a:t>OpenLayers</a:t>
            </a:r>
            <a:r>
              <a:rPr lang="en-US" dirty="0"/>
              <a:t> </a:t>
            </a:r>
            <a:r>
              <a:rPr lang="en-US" dirty="0" err="1"/>
              <a:t>để</a:t>
            </a:r>
            <a:r>
              <a:rPr lang="en-US" dirty="0"/>
              <a:t> </a:t>
            </a:r>
            <a:r>
              <a:rPr lang="en-US" dirty="0" err="1"/>
              <a:t>hiện</a:t>
            </a:r>
            <a:r>
              <a:rPr lang="en-US" dirty="0"/>
              <a:t> </a:t>
            </a:r>
            <a:r>
              <a:rPr lang="en-US" dirty="0" err="1"/>
              <a:t>thực</a:t>
            </a:r>
            <a:r>
              <a:rPr lang="en-US" dirty="0"/>
              <a:t> </a:t>
            </a:r>
            <a:r>
              <a:rPr lang="en-US" dirty="0" err="1"/>
              <a:t>thành</a:t>
            </a:r>
            <a:r>
              <a:rPr lang="en-US" dirty="0"/>
              <a:t> </a:t>
            </a:r>
            <a:r>
              <a:rPr lang="en-US" dirty="0" err="1"/>
              <a:t>phần</a:t>
            </a:r>
            <a:r>
              <a:rPr lang="en-US" dirty="0"/>
              <a:t> Map</a:t>
            </a:r>
          </a:p>
          <a:p>
            <a:r>
              <a:rPr lang="en-US" dirty="0"/>
              <a:t>5. </a:t>
            </a:r>
            <a:r>
              <a:rPr lang="en-US" dirty="0" err="1"/>
              <a:t>Tách</a:t>
            </a:r>
            <a:r>
              <a:rPr lang="en-US" dirty="0"/>
              <a:t> </a:t>
            </a:r>
            <a:r>
              <a:rPr lang="en-US" dirty="0" err="1"/>
              <a:t>biệt</a:t>
            </a:r>
            <a:r>
              <a:rPr lang="en-US" dirty="0"/>
              <a:t> </a:t>
            </a:r>
            <a:r>
              <a:rPr lang="en-US" dirty="0" err="1"/>
              <a:t>các</a:t>
            </a:r>
            <a:r>
              <a:rPr lang="en-US" dirty="0"/>
              <a:t> </a:t>
            </a:r>
            <a:r>
              <a:rPr lang="en-US" dirty="0" err="1"/>
              <a:t>đối</a:t>
            </a:r>
            <a:r>
              <a:rPr lang="en-US" dirty="0"/>
              <a:t> t</a:t>
            </a:r>
            <a:r>
              <a:rPr lang="vi-VN" dirty="0"/>
              <a:t>ư</a:t>
            </a:r>
            <a:r>
              <a:rPr lang="en-US" dirty="0" err="1"/>
              <a:t>ợng</a:t>
            </a:r>
            <a:r>
              <a:rPr lang="en-US" dirty="0"/>
              <a:t> </a:t>
            </a:r>
            <a:r>
              <a:rPr lang="en-US" dirty="0" err="1"/>
              <a:t>Utils</a:t>
            </a:r>
            <a:r>
              <a:rPr lang="en-US" dirty="0"/>
              <a:t> </a:t>
            </a:r>
            <a:r>
              <a:rPr lang="en-US" dirty="0" err="1"/>
              <a:t>để</a:t>
            </a:r>
            <a:r>
              <a:rPr lang="en-US" dirty="0"/>
              <a:t> </a:t>
            </a:r>
            <a:r>
              <a:rPr lang="en-US" dirty="0" err="1"/>
              <a:t>tái</a:t>
            </a:r>
            <a:r>
              <a:rPr lang="en-US" dirty="0"/>
              <a:t> </a:t>
            </a:r>
            <a:r>
              <a:rPr lang="en-US" dirty="0" err="1"/>
              <a:t>sử</a:t>
            </a:r>
            <a:r>
              <a:rPr lang="en-US" dirty="0"/>
              <a:t> </a:t>
            </a:r>
            <a:r>
              <a:rPr lang="en-US" dirty="0" err="1"/>
              <a:t>dụng</a:t>
            </a:r>
            <a:r>
              <a:rPr lang="en-US" dirty="0"/>
              <a:t>:</a:t>
            </a:r>
          </a:p>
          <a:p>
            <a:pPr marL="285750" indent="-285750">
              <a:buFontTx/>
              <a:buChar char="-"/>
            </a:pPr>
            <a:r>
              <a:rPr lang="en-US" dirty="0"/>
              <a:t>Time: 2 </a:t>
            </a:r>
            <a:r>
              <a:rPr lang="en-US" dirty="0" err="1"/>
              <a:t>tuần</a:t>
            </a:r>
            <a:endParaRPr lang="en-US" dirty="0"/>
          </a:p>
          <a:p>
            <a:pPr marL="285750" indent="-285750">
              <a:buFontTx/>
              <a:buChar char="-"/>
            </a:pPr>
            <a:r>
              <a:rPr lang="en-US" dirty="0"/>
              <a:t>ND: </a:t>
            </a:r>
            <a:r>
              <a:rPr lang="en-US" dirty="0" err="1"/>
              <a:t>Tách</a:t>
            </a:r>
            <a:r>
              <a:rPr lang="en-US" dirty="0"/>
              <a:t> Axis, Legend, Table, Sub-chart, Title, Tooltip</a:t>
            </a:r>
          </a:p>
          <a:p>
            <a:r>
              <a:rPr lang="en-US" dirty="0"/>
              <a:t>6. </a:t>
            </a:r>
            <a:r>
              <a:rPr lang="en-US" dirty="0" err="1"/>
              <a:t>Thêm</a:t>
            </a:r>
            <a:r>
              <a:rPr lang="en-US" dirty="0"/>
              <a:t> t</a:t>
            </a:r>
            <a:r>
              <a:rPr lang="vi-VN" dirty="0"/>
              <a:t>ư</a:t>
            </a:r>
            <a:r>
              <a:rPr lang="en-US" dirty="0" err="1"/>
              <a:t>ơng</a:t>
            </a:r>
            <a:r>
              <a:rPr lang="en-US" dirty="0"/>
              <a:t> </a:t>
            </a:r>
            <a:r>
              <a:rPr lang="en-US" dirty="0" err="1"/>
              <a:t>tác</a:t>
            </a:r>
            <a:r>
              <a:rPr lang="en-US" dirty="0"/>
              <a:t> </a:t>
            </a:r>
            <a:r>
              <a:rPr lang="en-US" dirty="0" err="1"/>
              <a:t>giữa</a:t>
            </a:r>
            <a:r>
              <a:rPr lang="en-US" dirty="0"/>
              <a:t> </a:t>
            </a:r>
            <a:r>
              <a:rPr lang="en-US" dirty="0" err="1"/>
              <a:t>các</a:t>
            </a:r>
            <a:r>
              <a:rPr lang="en-US" dirty="0"/>
              <a:t> </a:t>
            </a:r>
            <a:r>
              <a:rPr lang="en-US" dirty="0" err="1"/>
              <a:t>thành</a:t>
            </a:r>
            <a:r>
              <a:rPr lang="en-US" dirty="0"/>
              <a:t> </a:t>
            </a:r>
            <a:r>
              <a:rPr lang="en-US" dirty="0" err="1"/>
              <a:t>phần</a:t>
            </a:r>
            <a:r>
              <a:rPr lang="en-US" dirty="0"/>
              <a:t> ~ </a:t>
            </a:r>
            <a:r>
              <a:rPr lang="en-US" dirty="0" err="1"/>
              <a:t>EventListener</a:t>
            </a:r>
            <a:r>
              <a:rPr lang="en-US" dirty="0"/>
              <a:t>:</a:t>
            </a:r>
          </a:p>
          <a:p>
            <a:pPr marL="285750" indent="-285750">
              <a:buFontTx/>
              <a:buChar char="-"/>
            </a:pPr>
            <a:r>
              <a:rPr lang="en-US" dirty="0"/>
              <a:t>Time: 2 </a:t>
            </a:r>
            <a:r>
              <a:rPr lang="en-US" dirty="0" err="1"/>
              <a:t>tuần</a:t>
            </a:r>
            <a:endParaRPr lang="en-US" dirty="0"/>
          </a:p>
          <a:p>
            <a:pPr marL="285750" indent="-285750">
              <a:buFontTx/>
              <a:buChar char="-"/>
            </a:pPr>
            <a:r>
              <a:rPr lang="en-US" dirty="0"/>
              <a:t>ND: </a:t>
            </a:r>
            <a:r>
              <a:rPr lang="en-US" dirty="0" err="1"/>
              <a:t>Dựa</a:t>
            </a:r>
            <a:r>
              <a:rPr lang="en-US" dirty="0"/>
              <a:t> </a:t>
            </a:r>
            <a:r>
              <a:rPr lang="en-US" dirty="0" err="1"/>
              <a:t>trên</a:t>
            </a:r>
            <a:r>
              <a:rPr lang="en-US" dirty="0"/>
              <a:t> </a:t>
            </a:r>
            <a:r>
              <a:rPr lang="en-US" dirty="0" err="1"/>
              <a:t>khóa</a:t>
            </a:r>
            <a:r>
              <a:rPr lang="en-US" dirty="0"/>
              <a:t> ‘data-ref’ </a:t>
            </a:r>
            <a:r>
              <a:rPr lang="en-US" dirty="0" err="1"/>
              <a:t>từ</a:t>
            </a:r>
            <a:r>
              <a:rPr lang="en-US" dirty="0"/>
              <a:t> </a:t>
            </a:r>
            <a:r>
              <a:rPr lang="en-US" dirty="0" err="1"/>
              <a:t>thành</a:t>
            </a:r>
            <a:r>
              <a:rPr lang="en-US" dirty="0"/>
              <a:t> </a:t>
            </a:r>
            <a:r>
              <a:rPr lang="en-US" dirty="0" err="1"/>
              <a:t>phần</a:t>
            </a:r>
            <a:r>
              <a:rPr lang="en-US" dirty="0"/>
              <a:t> </a:t>
            </a:r>
            <a:r>
              <a:rPr lang="en-US" dirty="0" err="1"/>
              <a:t>DataAdapter</a:t>
            </a:r>
            <a:r>
              <a:rPr lang="en-US" dirty="0"/>
              <a:t>, </a:t>
            </a:r>
            <a:r>
              <a:rPr lang="en-US" dirty="0" err="1"/>
              <a:t>dùng</a:t>
            </a:r>
            <a:r>
              <a:rPr lang="en-US" dirty="0"/>
              <a:t> </a:t>
            </a:r>
            <a:r>
              <a:rPr lang="en-US" dirty="0" err="1"/>
              <a:t>để</a:t>
            </a:r>
            <a:r>
              <a:rPr lang="en-US" dirty="0"/>
              <a:t> </a:t>
            </a:r>
            <a:r>
              <a:rPr lang="en-US" dirty="0" err="1"/>
              <a:t>truy</a:t>
            </a:r>
            <a:r>
              <a:rPr lang="en-US" dirty="0"/>
              <a:t> </a:t>
            </a:r>
            <a:r>
              <a:rPr lang="en-US" dirty="0" err="1"/>
              <a:t>cập</a:t>
            </a:r>
            <a:r>
              <a:rPr lang="en-US" dirty="0"/>
              <a:t> </a:t>
            </a:r>
            <a:r>
              <a:rPr lang="en-US" dirty="0" err="1"/>
              <a:t>đến</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một</a:t>
            </a:r>
            <a:r>
              <a:rPr lang="en-US" dirty="0"/>
              <a:t> </a:t>
            </a:r>
            <a:r>
              <a:rPr lang="en-US" dirty="0" err="1"/>
              <a:t>cách</a:t>
            </a:r>
            <a:r>
              <a:rPr lang="en-US" dirty="0"/>
              <a:t> </a:t>
            </a:r>
            <a:r>
              <a:rPr lang="en-US" dirty="0" err="1"/>
              <a:t>đồng</a:t>
            </a:r>
            <a:r>
              <a:rPr lang="en-US" dirty="0"/>
              <a:t> </a:t>
            </a:r>
            <a:r>
              <a:rPr lang="en-US" dirty="0" err="1"/>
              <a:t>bộ</a:t>
            </a:r>
            <a:r>
              <a:rPr lang="en-US" dirty="0"/>
              <a:t>, </a:t>
            </a:r>
            <a:r>
              <a:rPr lang="en-US" dirty="0" err="1"/>
              <a:t>gồm</a:t>
            </a:r>
            <a:r>
              <a:rPr lang="en-US" dirty="0"/>
              <a:t>: Hover, Click, </a:t>
            </a:r>
            <a:r>
              <a:rPr lang="en-US" dirty="0" err="1"/>
              <a:t>Mousemove</a:t>
            </a:r>
            <a:r>
              <a:rPr lang="en-US" dirty="0"/>
              <a:t>. </a:t>
            </a:r>
            <a:r>
              <a:rPr lang="en-US" dirty="0" err="1"/>
              <a:t>Gọi</a:t>
            </a:r>
            <a:r>
              <a:rPr lang="en-US" dirty="0"/>
              <a:t> </a:t>
            </a:r>
            <a:r>
              <a:rPr lang="en-US" dirty="0" err="1"/>
              <a:t>chung</a:t>
            </a:r>
            <a:r>
              <a:rPr lang="en-US" dirty="0"/>
              <a:t> </a:t>
            </a:r>
            <a:r>
              <a:rPr lang="en-US" dirty="0" err="1"/>
              <a:t>thành</a:t>
            </a:r>
            <a:r>
              <a:rPr lang="en-US" dirty="0"/>
              <a:t> </a:t>
            </a:r>
            <a:r>
              <a:rPr lang="en-US" dirty="0" err="1"/>
              <a:t>phần</a:t>
            </a:r>
            <a:r>
              <a:rPr lang="en-US" dirty="0"/>
              <a:t> </a:t>
            </a:r>
            <a:r>
              <a:rPr lang="en-US" dirty="0" err="1"/>
              <a:t>này</a:t>
            </a:r>
            <a:r>
              <a:rPr lang="en-US" dirty="0"/>
              <a:t> </a:t>
            </a:r>
            <a:r>
              <a:rPr lang="en-US" dirty="0" err="1"/>
              <a:t>là</a:t>
            </a:r>
            <a:r>
              <a:rPr lang="en-US" dirty="0"/>
              <a:t> </a:t>
            </a:r>
            <a:r>
              <a:rPr lang="en-US" dirty="0" err="1"/>
              <a:t>EventListener</a:t>
            </a:r>
            <a:endParaRPr lang="en-US" dirty="0"/>
          </a:p>
          <a:p>
            <a:r>
              <a:rPr lang="en-US" dirty="0"/>
              <a:t>-    TODO: </a:t>
            </a:r>
            <a:r>
              <a:rPr lang="en-US" dirty="0" err="1"/>
              <a:t>Bắt</a:t>
            </a:r>
            <a:r>
              <a:rPr lang="en-US" dirty="0"/>
              <a:t> </a:t>
            </a:r>
            <a:r>
              <a:rPr lang="en-US" dirty="0" err="1"/>
              <a:t>đầu</a:t>
            </a:r>
            <a:r>
              <a:rPr lang="en-US" dirty="0"/>
              <a:t> </a:t>
            </a:r>
            <a:r>
              <a:rPr lang="en-US" dirty="0" err="1"/>
              <a:t>triển</a:t>
            </a:r>
            <a:r>
              <a:rPr lang="en-US" dirty="0"/>
              <a:t> </a:t>
            </a:r>
            <a:r>
              <a:rPr lang="en-US" dirty="0" err="1"/>
              <a:t>khai</a:t>
            </a:r>
            <a:r>
              <a:rPr lang="en-US" dirty="0"/>
              <a:t> </a:t>
            </a:r>
            <a:r>
              <a:rPr lang="en-US" dirty="0" err="1"/>
              <a:t>th</a:t>
            </a:r>
            <a:r>
              <a:rPr lang="vi-VN" dirty="0"/>
              <a:t>ư</a:t>
            </a:r>
            <a:r>
              <a:rPr lang="en-US" dirty="0"/>
              <a:t> </a:t>
            </a:r>
            <a:r>
              <a:rPr lang="en-US" dirty="0" err="1"/>
              <a:t>viện</a:t>
            </a:r>
            <a:r>
              <a:rPr lang="en-US" dirty="0"/>
              <a:t> </a:t>
            </a:r>
            <a:r>
              <a:rPr lang="en-US" dirty="0" err="1"/>
              <a:t>để</a:t>
            </a:r>
            <a:r>
              <a:rPr lang="en-US" dirty="0"/>
              <a:t> </a:t>
            </a:r>
            <a:r>
              <a:rPr lang="en-US" dirty="0" err="1"/>
              <a:t>nhận</a:t>
            </a:r>
            <a:r>
              <a:rPr lang="en-US" dirty="0"/>
              <a:t> feedback ng</a:t>
            </a:r>
            <a:r>
              <a:rPr lang="vi-VN" dirty="0"/>
              <a:t>ư</a:t>
            </a:r>
            <a:r>
              <a:rPr lang="en-US" dirty="0" err="1"/>
              <a:t>ời</a:t>
            </a:r>
            <a:r>
              <a:rPr lang="en-US" dirty="0"/>
              <a:t> </a:t>
            </a:r>
            <a:r>
              <a:rPr lang="en-US" dirty="0" err="1"/>
              <a:t>dùng</a:t>
            </a:r>
            <a:endParaRPr lang="en-US" dirty="0"/>
          </a:p>
          <a:p>
            <a:r>
              <a:rPr lang="en-US" dirty="0"/>
              <a:t>9. Release, </a:t>
            </a:r>
            <a:r>
              <a:rPr lang="en-US" dirty="0" err="1"/>
              <a:t>hoàn</a:t>
            </a:r>
            <a:r>
              <a:rPr lang="en-US" dirty="0"/>
              <a:t> </a:t>
            </a:r>
            <a:r>
              <a:rPr lang="en-US" dirty="0" err="1"/>
              <a:t>chỉnh</a:t>
            </a:r>
            <a:r>
              <a:rPr lang="en-US" dirty="0"/>
              <a:t> CI-CD </a:t>
            </a:r>
            <a:r>
              <a:rPr lang="en-US" dirty="0" err="1"/>
              <a:t>để</a:t>
            </a:r>
            <a:r>
              <a:rPr lang="en-US" dirty="0"/>
              <a:t> </a:t>
            </a:r>
            <a:r>
              <a:rPr lang="en-US" dirty="0" err="1"/>
              <a:t>mở</a:t>
            </a:r>
            <a:r>
              <a:rPr lang="en-US" dirty="0"/>
              <a:t> </a:t>
            </a:r>
            <a:r>
              <a:rPr lang="en-US" dirty="0" err="1"/>
              <a:t>rộng</a:t>
            </a:r>
            <a:r>
              <a:rPr lang="en-US" dirty="0"/>
              <a:t> </a:t>
            </a:r>
            <a:r>
              <a:rPr lang="en-US" dirty="0" err="1"/>
              <a:t>th</a:t>
            </a:r>
            <a:r>
              <a:rPr lang="vi-VN" dirty="0"/>
              <a:t>ư</a:t>
            </a:r>
            <a:r>
              <a:rPr lang="en-US" dirty="0"/>
              <a:t> </a:t>
            </a:r>
            <a:r>
              <a:rPr lang="en-US" dirty="0" err="1"/>
              <a:t>viện</a:t>
            </a:r>
            <a:r>
              <a:rPr lang="en-US" dirty="0"/>
              <a:t> </a:t>
            </a:r>
            <a:r>
              <a:rPr lang="en-US" dirty="0" err="1"/>
              <a:t>về</a:t>
            </a:r>
            <a:r>
              <a:rPr lang="en-US" dirty="0"/>
              <a:t> </a:t>
            </a:r>
            <a:r>
              <a:rPr lang="en-US" dirty="0" err="1"/>
              <a:t>sau</a:t>
            </a:r>
            <a:r>
              <a:rPr lang="en-US" dirty="0"/>
              <a:t> </a:t>
            </a:r>
            <a:r>
              <a:rPr lang="en-US" dirty="0" err="1"/>
              <a:t>dễ</a:t>
            </a:r>
            <a:r>
              <a:rPr lang="en-US" dirty="0"/>
              <a:t> </a:t>
            </a:r>
            <a:r>
              <a:rPr lang="en-US" dirty="0" err="1"/>
              <a:t>dàng</a:t>
            </a:r>
            <a:r>
              <a:rPr lang="en-US" dirty="0"/>
              <a:t>:</a:t>
            </a:r>
          </a:p>
          <a:p>
            <a:pPr marL="285750" indent="-285750">
              <a:buFontTx/>
              <a:buChar char="-"/>
            </a:pPr>
            <a:r>
              <a:rPr lang="en-US" dirty="0"/>
              <a:t>Time: 2 </a:t>
            </a:r>
            <a:r>
              <a:rPr lang="en-US" dirty="0" err="1"/>
              <a:t>tuần</a:t>
            </a:r>
            <a:endParaRPr lang="en-US" dirty="0"/>
          </a:p>
          <a:p>
            <a:pPr marL="285750" indent="-285750">
              <a:buFontTx/>
              <a:buChar char="-"/>
            </a:pPr>
            <a:r>
              <a:rPr lang="en-US" dirty="0"/>
              <a:t>ND: </a:t>
            </a:r>
            <a:r>
              <a:rPr lang="en-US" dirty="0" err="1"/>
              <a:t>Hiện</a:t>
            </a:r>
            <a:r>
              <a:rPr lang="en-US" dirty="0"/>
              <a:t> </a:t>
            </a:r>
            <a:r>
              <a:rPr lang="en-US" dirty="0" err="1"/>
              <a:t>thực</a:t>
            </a:r>
            <a:r>
              <a:rPr lang="en-US" dirty="0"/>
              <a:t> document, hosting </a:t>
            </a:r>
            <a:r>
              <a:rPr lang="en-US" dirty="0" err="1"/>
              <a:t>mainpage</a:t>
            </a:r>
            <a:r>
              <a:rPr lang="en-US" dirty="0"/>
              <a:t>, </a:t>
            </a:r>
            <a:r>
              <a:rPr lang="en-US" dirty="0" err="1"/>
              <a:t>TravisCI</a:t>
            </a:r>
            <a:r>
              <a:rPr lang="en-US" dirty="0"/>
              <a:t>, </a:t>
            </a:r>
            <a:r>
              <a:rPr lang="en-US" dirty="0" err="1"/>
              <a:t>Codecov</a:t>
            </a:r>
            <a:endParaRPr lang="en-US" dirty="0"/>
          </a:p>
          <a:p>
            <a:r>
              <a:rPr lang="en-US" dirty="0"/>
              <a:t>7. </a:t>
            </a:r>
            <a:r>
              <a:rPr lang="en-US" dirty="0" err="1"/>
              <a:t>Tái</a:t>
            </a:r>
            <a:r>
              <a:rPr lang="en-US" dirty="0"/>
              <a:t> </a:t>
            </a:r>
            <a:r>
              <a:rPr lang="en-US" dirty="0" err="1"/>
              <a:t>cấu</a:t>
            </a:r>
            <a:r>
              <a:rPr lang="en-US" dirty="0"/>
              <a:t> </a:t>
            </a:r>
            <a:r>
              <a:rPr lang="en-US" dirty="0" err="1"/>
              <a:t>trúc</a:t>
            </a:r>
            <a:r>
              <a:rPr lang="en-US" dirty="0"/>
              <a:t> </a:t>
            </a:r>
            <a:r>
              <a:rPr lang="en-US" dirty="0" err="1"/>
              <a:t>lại</a:t>
            </a:r>
            <a:r>
              <a:rPr lang="en-US" dirty="0"/>
              <a:t> </a:t>
            </a:r>
            <a:r>
              <a:rPr lang="en-US" dirty="0" err="1"/>
              <a:t>để</a:t>
            </a:r>
            <a:r>
              <a:rPr lang="en-US" dirty="0"/>
              <a:t> </a:t>
            </a:r>
            <a:r>
              <a:rPr lang="en-US" dirty="0" err="1"/>
              <a:t>đồng</a:t>
            </a:r>
            <a:r>
              <a:rPr lang="en-US" dirty="0"/>
              <a:t> </a:t>
            </a:r>
            <a:r>
              <a:rPr lang="en-US" dirty="0" err="1"/>
              <a:t>bộ</a:t>
            </a:r>
            <a:r>
              <a:rPr lang="en-US" dirty="0"/>
              <a:t> chart skeleton, </a:t>
            </a:r>
            <a:r>
              <a:rPr lang="en-US" dirty="0" err="1"/>
              <a:t>setOption</a:t>
            </a:r>
            <a:r>
              <a:rPr lang="en-US" dirty="0"/>
              <a:t>, </a:t>
            </a:r>
            <a:r>
              <a:rPr lang="en-US" dirty="0" err="1"/>
              <a:t>updateChart</a:t>
            </a:r>
            <a:r>
              <a:rPr lang="en-US" dirty="0"/>
              <a:t>, </a:t>
            </a:r>
            <a:r>
              <a:rPr lang="en-US" dirty="0" err="1"/>
              <a:t>updateMap</a:t>
            </a:r>
            <a:r>
              <a:rPr lang="en-US" dirty="0"/>
              <a:t>:</a:t>
            </a:r>
          </a:p>
          <a:p>
            <a:pPr marL="285750" indent="-285750">
              <a:buFontTx/>
              <a:buChar char="-"/>
            </a:pPr>
            <a:r>
              <a:rPr lang="en-US" dirty="0"/>
              <a:t>Time: 2 </a:t>
            </a:r>
            <a:r>
              <a:rPr lang="en-US" dirty="0" err="1"/>
              <a:t>tuần</a:t>
            </a:r>
            <a:endParaRPr lang="en-US" dirty="0"/>
          </a:p>
          <a:p>
            <a:pPr marL="285750" indent="-285750">
              <a:buFontTx/>
              <a:buChar char="-"/>
            </a:pPr>
            <a:r>
              <a:rPr lang="en-US" dirty="0"/>
              <a:t>ND: </a:t>
            </a:r>
            <a:r>
              <a:rPr lang="en-US" dirty="0" err="1"/>
              <a:t>Tách</a:t>
            </a:r>
            <a:r>
              <a:rPr lang="en-US" dirty="0"/>
              <a:t> </a:t>
            </a:r>
            <a:r>
              <a:rPr lang="en-US" dirty="0" err="1"/>
              <a:t>biệt</a:t>
            </a:r>
            <a:r>
              <a:rPr lang="en-US" dirty="0"/>
              <a:t> </a:t>
            </a:r>
            <a:r>
              <a:rPr lang="en-US" dirty="0" err="1"/>
              <a:t>từng</a:t>
            </a:r>
            <a:r>
              <a:rPr lang="en-US" dirty="0"/>
              <a:t> option </a:t>
            </a:r>
            <a:r>
              <a:rPr lang="en-US" dirty="0" err="1"/>
              <a:t>trong</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khi</a:t>
            </a:r>
            <a:r>
              <a:rPr lang="en-US" dirty="0"/>
              <a:t> </a:t>
            </a:r>
            <a:r>
              <a:rPr lang="en-US" dirty="0" err="1"/>
              <a:t>đó</a:t>
            </a:r>
            <a:r>
              <a:rPr lang="en-US" dirty="0"/>
              <a:t> set/get </a:t>
            </a:r>
            <a:r>
              <a:rPr lang="en-US" dirty="0" err="1"/>
              <a:t>các</a:t>
            </a:r>
            <a:r>
              <a:rPr lang="en-US" dirty="0"/>
              <a:t> option </a:t>
            </a:r>
            <a:r>
              <a:rPr lang="en-US" dirty="0" err="1"/>
              <a:t>có</a:t>
            </a:r>
            <a:r>
              <a:rPr lang="en-US" dirty="0"/>
              <a:t> </a:t>
            </a:r>
            <a:r>
              <a:rPr lang="en-US" dirty="0" err="1"/>
              <a:t>thể</a:t>
            </a:r>
            <a:r>
              <a:rPr lang="en-US" dirty="0"/>
              <a:t> </a:t>
            </a:r>
            <a:r>
              <a:rPr lang="en-US" dirty="0" err="1"/>
              <a:t>thông</a:t>
            </a:r>
            <a:r>
              <a:rPr lang="en-US" dirty="0"/>
              <a:t> qua </a:t>
            </a:r>
            <a:r>
              <a:rPr lang="en-US" dirty="0" err="1"/>
              <a:t>A.set</a:t>
            </a:r>
            <a:r>
              <a:rPr lang="en-US" dirty="0"/>
              <a:t>(‘key’, ‘value’) ~ </a:t>
            </a:r>
            <a:r>
              <a:rPr lang="en-US" dirty="0" err="1"/>
              <a:t>setOption</a:t>
            </a:r>
            <a:r>
              <a:rPr lang="en-US" dirty="0"/>
              <a:t>, </a:t>
            </a:r>
            <a:r>
              <a:rPr lang="en-US" dirty="0" err="1"/>
              <a:t>hiện</a:t>
            </a:r>
            <a:r>
              <a:rPr lang="en-US" dirty="0"/>
              <a:t> </a:t>
            </a:r>
            <a:r>
              <a:rPr lang="en-US" dirty="0" err="1"/>
              <a:t>thực</a:t>
            </a:r>
            <a:r>
              <a:rPr lang="en-US" dirty="0"/>
              <a:t> </a:t>
            </a:r>
            <a:r>
              <a:rPr lang="en-US" dirty="0" err="1"/>
              <a:t>chức</a:t>
            </a:r>
            <a:r>
              <a:rPr lang="en-US" dirty="0"/>
              <a:t> </a:t>
            </a:r>
            <a:r>
              <a:rPr lang="en-US" dirty="0" err="1"/>
              <a:t>năng</a:t>
            </a:r>
            <a:r>
              <a:rPr lang="en-US" dirty="0"/>
              <a:t> </a:t>
            </a:r>
            <a:r>
              <a:rPr lang="en-US" dirty="0" err="1"/>
              <a:t>updateChart</a:t>
            </a:r>
            <a:r>
              <a:rPr lang="en-US" dirty="0"/>
              <a:t> </a:t>
            </a:r>
          </a:p>
          <a:p>
            <a:pPr marL="342900" indent="-342900">
              <a:buAutoNum type="arabicPeriod" startAt="8"/>
            </a:pPr>
            <a:r>
              <a:rPr lang="en-US" dirty="0"/>
              <a:t>Unit Test:</a:t>
            </a:r>
          </a:p>
          <a:p>
            <a:pPr marL="285750" indent="-285750">
              <a:buFontTx/>
              <a:buChar char="-"/>
            </a:pPr>
            <a:r>
              <a:rPr lang="en-US" dirty="0"/>
              <a:t>Time: 3 </a:t>
            </a:r>
            <a:r>
              <a:rPr lang="en-US" dirty="0" err="1"/>
              <a:t>tuần</a:t>
            </a:r>
            <a:endParaRPr lang="en-US" dirty="0"/>
          </a:p>
          <a:p>
            <a:pPr marL="285750" indent="-285750">
              <a:buFontTx/>
              <a:buChar char="-"/>
            </a:pPr>
            <a:r>
              <a:rPr lang="en-US" dirty="0"/>
              <a:t>ND: </a:t>
            </a:r>
            <a:r>
              <a:rPr lang="en-US" dirty="0" err="1"/>
              <a:t>Sử</a:t>
            </a:r>
            <a:r>
              <a:rPr lang="en-US" dirty="0"/>
              <a:t> </a:t>
            </a:r>
            <a:r>
              <a:rPr lang="en-US" dirty="0" err="1"/>
              <a:t>dụng</a:t>
            </a:r>
            <a:r>
              <a:rPr lang="en-US" dirty="0"/>
              <a:t> Karma, </a:t>
            </a:r>
            <a:r>
              <a:rPr lang="en-US" dirty="0" err="1"/>
              <a:t>PhantomJS</a:t>
            </a:r>
            <a:r>
              <a:rPr lang="en-US" dirty="0"/>
              <a:t> -&gt; Test</a:t>
            </a:r>
          </a:p>
        </p:txBody>
      </p:sp>
    </p:spTree>
    <p:extLst>
      <p:ext uri="{BB962C8B-B14F-4D97-AF65-F5344CB8AC3E}">
        <p14:creationId xmlns:p14="http://schemas.microsoft.com/office/powerpoint/2010/main" val="4118094190"/>
      </p:ext>
    </p:extLst>
  </p:cSld>
  <p:clrMapOvr>
    <a:masterClrMapping/>
  </p:clrMapOvr>
  <p:transition spd="med">
    <p:pull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a:bodyPr>
          <a:lstStyle/>
          <a:p>
            <a:r>
              <a:rPr lang="en-GB" dirty="0" err="1">
                <a:solidFill>
                  <a:schemeClr val="bg1"/>
                </a:solidFill>
                <a:latin typeface="Roboto" panose="02000000000000000000" pitchFamily="2" charset="0"/>
                <a:ea typeface="Roboto" panose="02000000000000000000" pitchFamily="2" charset="0"/>
              </a:rPr>
              <a:t>Đánh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giá</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28</a:t>
            </a:fld>
            <a:endParaRPr lang="en-US"/>
          </a:p>
        </p:txBody>
      </p:sp>
    </p:spTree>
    <p:extLst>
      <p:ext uri="{BB962C8B-B14F-4D97-AF65-F5344CB8AC3E}">
        <p14:creationId xmlns:p14="http://schemas.microsoft.com/office/powerpoint/2010/main" val="3231296689"/>
      </p:ext>
    </p:extLst>
  </p:cSld>
  <p:clrMapOvr>
    <a:masterClrMapping/>
  </p:clrMapOvr>
  <p:transition spd="med">
    <p:pull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Hướng</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giải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quyết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và</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hiện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479980"/>
            <a:ext cx="11668836" cy="820417"/>
          </a:xfrm>
          <a:prstGeom prst="rect">
            <a:avLst/>
          </a:prstGeom>
          <a:noFill/>
        </p:spPr>
        <p:txBody>
          <a:bodyPr wrap="square" rtlCol="0">
            <a:spAutoFit/>
          </a:bodyPr>
          <a:lstStyle/>
          <a:p>
            <a:pPr marL="457200" indent="-457200">
              <a:lnSpc>
                <a:spcPct val="200000"/>
              </a:lnSpc>
              <a:buFont typeface="Courier New" panose="02070309020205020404" pitchFamily="49" charset="0"/>
              <a:buChar char="o"/>
            </a:pPr>
            <a:r>
              <a:rPr lang="en-GB" sz="2800" dirty="0" err="1">
                <a:latin typeface="Roboto" panose="02000000000000000000"/>
                <a:ea typeface="Roboto" panose="02000000000000000000" pitchFamily="2" charset="0"/>
              </a:rPr>
              <a:t>Chủ</a:t>
            </a:r>
            <a:r>
              <a:rPr lang="en-GB" sz="2800" dirty="0">
                <a:latin typeface="Roboto" panose="02000000000000000000"/>
                <a:ea typeface="Roboto" panose="02000000000000000000" pitchFamily="2" charset="0"/>
              </a:rPr>
              <a:t> </a:t>
            </a:r>
            <a:r>
              <a:rPr lang="en-GB" sz="2800" dirty="0" err="1">
                <a:latin typeface="Roboto" panose="02000000000000000000"/>
                <a:ea typeface="Roboto" panose="02000000000000000000" pitchFamily="2" charset="0"/>
              </a:rPr>
              <a:t>quan</a:t>
            </a:r>
            <a:r>
              <a:rPr lang="en-GB" sz="2800" dirty="0">
                <a:latin typeface="Roboto" panose="02000000000000000000"/>
                <a:ea typeface="Roboto" panose="02000000000000000000" pitchFamily="2" charset="0"/>
              </a:rPr>
              <a:t>/</a:t>
            </a:r>
            <a:r>
              <a:rPr lang="en-GB" sz="2800" dirty="0" err="1">
                <a:latin typeface="Roboto" panose="02000000000000000000"/>
                <a:ea typeface="Roboto" panose="02000000000000000000" pitchFamily="2" charset="0"/>
              </a:rPr>
              <a:t>Khách</a:t>
            </a:r>
            <a:r>
              <a:rPr lang="en-GB" sz="2800" dirty="0">
                <a:latin typeface="Roboto" panose="02000000000000000000"/>
                <a:ea typeface="Roboto" panose="02000000000000000000" pitchFamily="2" charset="0"/>
              </a:rPr>
              <a:t> </a:t>
            </a:r>
            <a:r>
              <a:rPr lang="en-GB" sz="2800" dirty="0" err="1">
                <a:latin typeface="Roboto" panose="02000000000000000000"/>
                <a:ea typeface="Roboto" panose="02000000000000000000" pitchFamily="2" charset="0"/>
              </a:rPr>
              <a:t>quan</a:t>
            </a:r>
            <a:r>
              <a:rPr lang="en-GB" sz="2800" dirty="0">
                <a:latin typeface="Roboto" panose="02000000000000000000"/>
                <a:ea typeface="Roboto" panose="02000000000000000000" pitchFamily="2" charset="0"/>
              </a:rPr>
              <a:t> (Report)</a:t>
            </a:r>
            <a:endParaRPr lang="en-GB" sz="2800" dirty="0">
              <a:solidFill>
                <a:schemeClr val="tx1"/>
              </a:solidFill>
              <a:latin typeface="Roboto" panose="0200000000000000000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29</a:t>
            </a:fld>
            <a:endParaRPr lang="en-US"/>
          </a:p>
        </p:txBody>
      </p:sp>
      <p:sp>
        <p:nvSpPr>
          <p:cNvPr id="7" name="Rectangle 6"/>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latin typeface="Roboto" panose="02000000000000000000" pitchFamily="2" charset="0"/>
                <a:ea typeface="Roboto" panose="02000000000000000000" pitchFamily="2" charset="0"/>
              </a:rPr>
              <a:t>Đánh</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giá</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193987589"/>
      </p:ext>
    </p:extLst>
  </p:cSld>
  <p:clrMapOvr>
    <a:masterClrMapping/>
  </p:clrMapOvr>
  <p:transition spd="med">
    <p:pull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a:xfrm>
            <a:off x="838200" y="0"/>
            <a:ext cx="10515600" cy="883403"/>
          </a:xfrm>
        </p:spPr>
        <p:txBody>
          <a:bodyPr/>
          <a:lstStyle/>
          <a:p>
            <a:r>
              <a:rPr lang="en-GB" dirty="0">
                <a:solidFill>
                  <a:schemeClr val="bg1"/>
                </a:solidFill>
                <a:latin typeface="Roboto" panose="02000000000000000000" pitchFamily="2" charset="0"/>
                <a:ea typeface="Roboto" panose="02000000000000000000" pitchFamily="2" charset="0"/>
              </a:rPr>
              <a:t>Outline</a:t>
            </a:r>
          </a:p>
        </p:txBody>
      </p:sp>
      <p:sp>
        <p:nvSpPr>
          <p:cNvPr id="8" name="TextBox 7"/>
          <p:cNvSpPr txBox="1"/>
          <p:nvPr/>
        </p:nvSpPr>
        <p:spPr>
          <a:xfrm>
            <a:off x="838200" y="1147115"/>
            <a:ext cx="8350623" cy="8402300"/>
          </a:xfrm>
          <a:prstGeom prst="rect">
            <a:avLst/>
          </a:prstGeom>
          <a:noFill/>
        </p:spPr>
        <p:txBody>
          <a:bodyPr wrap="square" rtlCol="0">
            <a:spAutoFit/>
          </a:bodyPr>
          <a:lstStyle/>
          <a:p>
            <a:pPr marL="457200" indent="-457200">
              <a:lnSpc>
                <a:spcPct val="250000"/>
              </a:lnSpc>
              <a:buFont typeface="+mj-lt"/>
              <a:buAutoNum type="arabicPeriod"/>
            </a:pPr>
            <a:r>
              <a:rPr lang="en-GB" sz="2400" dirty="0" err="1">
                <a:latin typeface="Roboto" panose="02000000000000000000" pitchFamily="2" charset="0"/>
                <a:ea typeface="Roboto" panose="02000000000000000000" pitchFamily="2" charset="0"/>
              </a:rPr>
              <a:t>Động</a:t>
            </a:r>
            <a:r>
              <a:rPr lang="en-GB" sz="2400" dirty="0">
                <a:latin typeface="Roboto" panose="02000000000000000000" pitchFamily="2" charset="0"/>
                <a:ea typeface="Roboto" panose="02000000000000000000" pitchFamily="2" charset="0"/>
              </a:rPr>
              <a:t> c</a:t>
            </a:r>
            <a:r>
              <a:rPr lang="en-US" sz="2400" dirty="0">
                <a:latin typeface="Roboto" panose="02000000000000000000" pitchFamily="2" charset="0"/>
                <a:ea typeface="Roboto" panose="02000000000000000000" pitchFamily="2" charset="0"/>
              </a:rPr>
              <a:t>ơ </a:t>
            </a:r>
            <a:r>
              <a:rPr lang="en-US" sz="2400" dirty="0" err="1">
                <a:latin typeface="Roboto" panose="02000000000000000000" pitchFamily="2" charset="0"/>
                <a:ea typeface="Roboto" panose="02000000000000000000" pitchFamily="2" charset="0"/>
              </a:rPr>
              <a:t>nghiên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cứu</a:t>
            </a:r>
            <a:r>
              <a:rPr lang="en-US" sz="2400" dirty="0">
                <a:latin typeface="Roboto" panose="02000000000000000000" pitchFamily="2" charset="0"/>
                <a:ea typeface="Roboto" panose="02000000000000000000" pitchFamily="2" charset="0"/>
              </a:rPr>
              <a:t> (demo d3)</a:t>
            </a:r>
            <a:endParaRPr lang="en-GB" sz="2400" dirty="0">
              <a:latin typeface="Roboto" panose="02000000000000000000" pitchFamily="2" charset="0"/>
              <a:ea typeface="Roboto" panose="02000000000000000000" pitchFamily="2" charset="0"/>
            </a:endParaRPr>
          </a:p>
          <a:p>
            <a:pPr marL="457200" indent="-457200">
              <a:lnSpc>
                <a:spcPct val="250000"/>
              </a:lnSpc>
              <a:buFont typeface="+mj-lt"/>
              <a:buAutoNum type="arabicPeriod"/>
            </a:pPr>
            <a:r>
              <a:rPr lang="en-GB" sz="2400" dirty="0">
                <a:latin typeface="Roboto" panose="02000000000000000000" pitchFamily="2" charset="0"/>
                <a:ea typeface="Roboto" panose="02000000000000000000" pitchFamily="2" charset="0"/>
              </a:rPr>
              <a:t>Ph</a:t>
            </a:r>
            <a:r>
              <a:rPr lang="vi-VN" sz="2400" dirty="0">
                <a:latin typeface="Roboto" panose="02000000000000000000" pitchFamily="2" charset="0"/>
                <a:ea typeface="Roboto" panose="02000000000000000000" pitchFamily="2" charset="0"/>
              </a:rPr>
              <a:t>ư</a:t>
            </a:r>
            <a:r>
              <a:rPr lang="en-US" sz="2400" dirty="0" err="1">
                <a:latin typeface="Roboto" panose="02000000000000000000" pitchFamily="2" charset="0"/>
                <a:ea typeface="Roboto" panose="02000000000000000000" pitchFamily="2" charset="0"/>
              </a:rPr>
              <a:t>ơng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pháp</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đề</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xuất</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kiến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trúc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nguyên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tắc</a:t>
            </a:r>
            <a:r>
              <a:rPr lang="en-US" sz="2400" dirty="0">
                <a:latin typeface="Roboto" panose="02000000000000000000" pitchFamily="2" charset="0"/>
                <a:ea typeface="Roboto" panose="02000000000000000000" pitchFamily="2" charset="0"/>
              </a:rPr>
              <a:t>, video demo </a:t>
            </a:r>
            <a:r>
              <a:rPr lang="en-US" sz="2400" dirty="0" err="1">
                <a:latin typeface="Roboto" panose="02000000000000000000" pitchFamily="2" charset="0"/>
                <a:ea typeface="Roboto" panose="02000000000000000000" pitchFamily="2" charset="0"/>
              </a:rPr>
              <a:t>quá</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trình</a:t>
            </a:r>
            <a:r>
              <a:rPr lang="en-US" sz="2400" dirty="0">
                <a:latin typeface="Roboto" panose="02000000000000000000" pitchFamily="2" charset="0"/>
                <a:ea typeface="Roboto" panose="02000000000000000000" pitchFamily="2" charset="0"/>
              </a:rPr>
              <a:t>)	</a:t>
            </a:r>
            <a:endParaRPr lang="en-GB" sz="2400" dirty="0">
              <a:latin typeface="Roboto" panose="02000000000000000000" pitchFamily="2" charset="0"/>
              <a:ea typeface="Roboto" panose="02000000000000000000" pitchFamily="2" charset="0"/>
            </a:endParaRPr>
          </a:p>
          <a:p>
            <a:pPr marL="457200" indent="-457200">
              <a:lnSpc>
                <a:spcPct val="250000"/>
              </a:lnSpc>
              <a:buFont typeface="+mj-lt"/>
              <a:buAutoNum type="arabicPeriod"/>
            </a:pPr>
            <a:r>
              <a:rPr lang="en-GB" sz="2400" dirty="0" err="1">
                <a:latin typeface="Roboto" panose="02000000000000000000" pitchFamily="2" charset="0"/>
                <a:ea typeface="Roboto" panose="02000000000000000000" pitchFamily="2" charset="0"/>
              </a:rPr>
              <a:t>Quá</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trình</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hiện</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th</a:t>
            </a:r>
            <a:r>
              <a:rPr lang="en-US" sz="2400" dirty="0" err="1">
                <a:latin typeface="Roboto" panose="02000000000000000000" pitchFamily="2" charset="0"/>
                <a:ea typeface="Roboto" panose="02000000000000000000" pitchFamily="2" charset="0"/>
              </a:rPr>
              <a:t>ực</a:t>
            </a:r>
            <a:r>
              <a:rPr lang="en-US" sz="2400" dirty="0">
                <a:latin typeface="Roboto" panose="02000000000000000000" pitchFamily="2" charset="0"/>
                <a:ea typeface="Roboto" panose="02000000000000000000" pitchFamily="2" charset="0"/>
              </a:rPr>
              <a:t> (slide flow)</a:t>
            </a:r>
            <a:endParaRPr lang="en-GB" sz="2400" dirty="0">
              <a:latin typeface="Roboto" panose="02000000000000000000" pitchFamily="2" charset="0"/>
              <a:ea typeface="Roboto" panose="02000000000000000000" pitchFamily="2" charset="0"/>
            </a:endParaRPr>
          </a:p>
          <a:p>
            <a:pPr marL="457200" indent="-457200">
              <a:lnSpc>
                <a:spcPct val="250000"/>
              </a:lnSpc>
              <a:buFont typeface="+mj-lt"/>
              <a:buAutoNum type="arabicPeriod"/>
            </a:pPr>
            <a:r>
              <a:rPr lang="en-GB" sz="2400" dirty="0" err="1">
                <a:latin typeface="Roboto" panose="02000000000000000000" pitchFamily="2" charset="0"/>
                <a:ea typeface="Roboto" panose="02000000000000000000" pitchFamily="2" charset="0"/>
              </a:rPr>
              <a:t>Đánh</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giá</a:t>
            </a:r>
            <a:r>
              <a:rPr lang="en-GB" sz="2400" dirty="0">
                <a:latin typeface="Roboto" panose="02000000000000000000" pitchFamily="2" charset="0"/>
                <a:ea typeface="Roboto" panose="02000000000000000000" pitchFamily="2" charset="0"/>
              </a:rPr>
              <a:t> (Video demo C9js, so </a:t>
            </a:r>
            <a:r>
              <a:rPr lang="en-GB" sz="2400" dirty="0" err="1">
                <a:latin typeface="Roboto" panose="02000000000000000000" pitchFamily="2" charset="0"/>
                <a:ea typeface="Roboto" panose="02000000000000000000" pitchFamily="2" charset="0"/>
              </a:rPr>
              <a:t>sánh</a:t>
            </a:r>
            <a:r>
              <a:rPr lang="en-GB" sz="2400" dirty="0">
                <a:latin typeface="Roboto" panose="02000000000000000000" pitchFamily="2" charset="0"/>
                <a:ea typeface="Roboto" panose="02000000000000000000" pitchFamily="2" charset="0"/>
              </a:rPr>
              <a:t> C3)</a:t>
            </a:r>
          </a:p>
          <a:p>
            <a:pPr marL="457200" indent="-457200">
              <a:lnSpc>
                <a:spcPct val="250000"/>
              </a:lnSpc>
              <a:buFont typeface="+mj-lt"/>
              <a:buAutoNum type="arabicPeriod"/>
            </a:pPr>
            <a:r>
              <a:rPr lang="en-GB" sz="2400" dirty="0" err="1">
                <a:latin typeface="Roboto" panose="02000000000000000000" pitchFamily="2" charset="0"/>
                <a:ea typeface="Roboto" panose="02000000000000000000" pitchFamily="2" charset="0"/>
              </a:rPr>
              <a:t>Tổng</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kết</a:t>
            </a:r>
            <a:endParaRPr lang="en-GB" sz="2400" dirty="0">
              <a:latin typeface="Roboto" panose="02000000000000000000" pitchFamily="2" charset="0"/>
              <a:ea typeface="Roboto" panose="02000000000000000000" pitchFamily="2" charset="0"/>
            </a:endParaRPr>
          </a:p>
          <a:p>
            <a:pPr marL="457200" indent="-457200">
              <a:lnSpc>
                <a:spcPct val="250000"/>
              </a:lnSpc>
              <a:buFont typeface="+mj-lt"/>
              <a:buAutoNum type="arabicPeriod"/>
            </a:pPr>
            <a:endParaRPr lang="en-GB" sz="2400" dirty="0">
              <a:latin typeface="Roboto" panose="02000000000000000000" pitchFamily="2" charset="0"/>
              <a:ea typeface="Roboto" panose="02000000000000000000" pitchFamily="2" charset="0"/>
            </a:endParaRPr>
          </a:p>
          <a:p>
            <a:pPr marL="457200" indent="-457200">
              <a:lnSpc>
                <a:spcPct val="250000"/>
              </a:lnSpc>
              <a:buFont typeface="+mj-lt"/>
              <a:buAutoNum type="arabicPeriod"/>
            </a:pPr>
            <a:endParaRPr lang="en-GB" sz="2400" dirty="0">
              <a:latin typeface="Roboto" panose="02000000000000000000" pitchFamily="2" charset="0"/>
              <a:ea typeface="Roboto" panose="02000000000000000000" pitchFamily="2" charset="0"/>
            </a:endParaRPr>
          </a:p>
          <a:p>
            <a:pPr marL="457200" indent="-457200">
              <a:lnSpc>
                <a:spcPct val="250000"/>
              </a:lnSpc>
              <a:buFont typeface="+mj-lt"/>
              <a:buAutoNum type="arabicPeriod"/>
            </a:pPr>
            <a:endParaRPr lang="en-US" sz="2400" dirty="0"/>
          </a:p>
        </p:txBody>
      </p:sp>
      <p:sp>
        <p:nvSpPr>
          <p:cNvPr id="9" name="Slide Number Placeholder 8"/>
          <p:cNvSpPr>
            <a:spLocks noGrp="1"/>
          </p:cNvSpPr>
          <p:nvPr>
            <p:ph type="sldNum" sz="quarter" idx="12"/>
          </p:nvPr>
        </p:nvSpPr>
        <p:spPr/>
        <p:txBody>
          <a:bodyPr/>
          <a:lstStyle/>
          <a:p>
            <a:fld id="{11ADFAE3-F0D9-439E-8967-594B4CDF255A}" type="slidenum">
              <a:rPr lang="en-US" smtClean="0"/>
              <a:t>3</a:t>
            </a:fld>
            <a:endParaRPr lang="en-US"/>
          </a:p>
        </p:txBody>
      </p:sp>
    </p:spTree>
    <p:extLst>
      <p:ext uri="{BB962C8B-B14F-4D97-AF65-F5344CB8AC3E}">
        <p14:creationId xmlns:p14="http://schemas.microsoft.com/office/powerpoint/2010/main" val="725789786"/>
      </p:ext>
    </p:extLst>
  </p:cSld>
  <p:clrMapOvr>
    <a:masterClrMapping/>
  </p:clrMapOvr>
  <p:transition spd="med">
    <p:pull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lstStyle/>
          <a:p>
            <a:r>
              <a:rPr lang="en-GB" dirty="0" err="1">
                <a:solidFill>
                  <a:schemeClr val="bg1"/>
                </a:solidFill>
                <a:latin typeface="Roboto" panose="02000000000000000000" pitchFamily="2" charset="0"/>
                <a:ea typeface="Roboto" panose="02000000000000000000" pitchFamily="2" charset="0"/>
              </a:rPr>
              <a:t>Quá</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trình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hiện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cxnSp>
        <p:nvCxnSpPr>
          <p:cNvPr id="9" name="Straight Connector 8"/>
          <p:cNvCxnSpPr/>
          <p:nvPr/>
        </p:nvCxnSpPr>
        <p:spPr>
          <a:xfrm>
            <a:off x="3500438" y="1528763"/>
            <a:ext cx="28575" cy="4486275"/>
          </a:xfrm>
          <a:prstGeom prst="line">
            <a:avLst/>
          </a:prstGeom>
          <a:ln>
            <a:solidFill>
              <a:srgbClr val="3F51B5"/>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325" y="1747835"/>
            <a:ext cx="5791200" cy="4103243"/>
          </a:xfrm>
          <a:prstGeom prst="rect">
            <a:avLst/>
          </a:prstGeom>
          <a:ln>
            <a:solidFill>
              <a:schemeClr val="bg2"/>
            </a:solidFill>
          </a:ln>
        </p:spPr>
      </p:pic>
      <p:sp>
        <p:nvSpPr>
          <p:cNvPr id="12" name="TextBox 11"/>
          <p:cNvSpPr txBox="1"/>
          <p:nvPr/>
        </p:nvSpPr>
        <p:spPr>
          <a:xfrm>
            <a:off x="6672263" y="6117550"/>
            <a:ext cx="2786062" cy="369332"/>
          </a:xfrm>
          <a:prstGeom prst="rect">
            <a:avLst/>
          </a:prstGeom>
          <a:noFill/>
        </p:spPr>
        <p:txBody>
          <a:bodyPr wrap="square" rtlCol="0">
            <a:spAutoFit/>
          </a:bodyPr>
          <a:lstStyle/>
          <a:p>
            <a:pPr algn="ctr"/>
            <a:r>
              <a:rPr lang="en-US" i="1" dirty="0">
                <a:latin typeface="Roboto" panose="02000000000000000000"/>
              </a:rPr>
              <a:t>Componentize</a:t>
            </a:r>
          </a:p>
        </p:txBody>
      </p:sp>
      <p:sp>
        <p:nvSpPr>
          <p:cNvPr id="11" name="Oval 10"/>
          <p:cNvSpPr/>
          <p:nvPr/>
        </p:nvSpPr>
        <p:spPr>
          <a:xfrm>
            <a:off x="185739" y="2309143"/>
            <a:ext cx="3171824" cy="2948657"/>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GB" sz="4000" dirty="0" err="1">
                <a:effectLst>
                  <a:outerShdw blurRad="50800" dist="38100" dir="5400000" algn="t" rotWithShape="0">
                    <a:prstClr val="black">
                      <a:alpha val="40000"/>
                    </a:prstClr>
                  </a:outerShdw>
                </a:effectLst>
                <a:latin typeface="Roboto" panose="02000000000000000000"/>
              </a:rPr>
              <a:t>Kiến</a:t>
            </a:r>
            <a:r>
              <a:rPr lang="en-GB" sz="4000" dirty="0">
                <a:effectLst>
                  <a:outerShdw blurRad="50800" dist="38100" dir="5400000" algn="t" rotWithShape="0">
                    <a:prstClr val="black">
                      <a:alpha val="40000"/>
                    </a:prstClr>
                  </a:outerShdw>
                </a:effectLst>
                <a:latin typeface="Roboto" panose="02000000000000000000"/>
              </a:rPr>
              <a:t> </a:t>
            </a:r>
            <a:r>
              <a:rPr lang="en-GB" sz="4000" dirty="0" err="1">
                <a:effectLst>
                  <a:outerShdw blurRad="50800" dist="38100" dir="5400000" algn="t" rotWithShape="0">
                    <a:prstClr val="black">
                      <a:alpha val="40000"/>
                    </a:prstClr>
                  </a:outerShdw>
                </a:effectLst>
                <a:latin typeface="Roboto" panose="02000000000000000000"/>
              </a:rPr>
              <a:t>trúc</a:t>
            </a:r>
            <a:endParaRPr lang="en-GB" sz="4000" dirty="0">
              <a:effectLst>
                <a:outerShdw blurRad="50800" dist="38100" dir="5400000" algn="t" rotWithShape="0">
                  <a:prstClr val="black">
                    <a:alpha val="40000"/>
                  </a:prstClr>
                </a:outerShdw>
              </a:effectLst>
              <a:latin typeface="Roboto" panose="02000000000000000000"/>
            </a:endParaRPr>
          </a:p>
        </p:txBody>
      </p:sp>
      <p:sp>
        <p:nvSpPr>
          <p:cNvPr id="5" name="Slide Number Placeholder 4"/>
          <p:cNvSpPr>
            <a:spLocks noGrp="1"/>
          </p:cNvSpPr>
          <p:nvPr>
            <p:ph type="sldNum" sz="quarter" idx="12"/>
          </p:nvPr>
        </p:nvSpPr>
        <p:spPr/>
        <p:txBody>
          <a:bodyPr/>
          <a:lstStyle/>
          <a:p>
            <a:fld id="{11ADFAE3-F0D9-439E-8967-594B4CDF255A}" type="slidenum">
              <a:rPr lang="en-US" smtClean="0"/>
              <a:t>30</a:t>
            </a:fld>
            <a:endParaRPr lang="en-US"/>
          </a:p>
        </p:txBody>
      </p:sp>
      <p:sp>
        <p:nvSpPr>
          <p:cNvPr id="13" name="Rectangle 12"/>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034579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lstStyle/>
          <a:p>
            <a:r>
              <a:rPr lang="en-GB" dirty="0" err="1">
                <a:solidFill>
                  <a:schemeClr val="bg1"/>
                </a:solidFill>
                <a:latin typeface="Roboto" panose="02000000000000000000" pitchFamily="2" charset="0"/>
                <a:ea typeface="Roboto" panose="02000000000000000000" pitchFamily="2" charset="0"/>
              </a:rPr>
              <a:t>Quá</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trình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hiện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cxnSp>
        <p:nvCxnSpPr>
          <p:cNvPr id="9" name="Straight Connector 8"/>
          <p:cNvCxnSpPr/>
          <p:nvPr/>
        </p:nvCxnSpPr>
        <p:spPr>
          <a:xfrm>
            <a:off x="3500438" y="1528763"/>
            <a:ext cx="28575" cy="4486275"/>
          </a:xfrm>
          <a:prstGeom prst="line">
            <a:avLst/>
          </a:prstGeom>
          <a:ln>
            <a:solidFill>
              <a:srgbClr val="3F51B5"/>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25235" y="5073134"/>
            <a:ext cx="2786062" cy="369332"/>
          </a:xfrm>
          <a:prstGeom prst="rect">
            <a:avLst/>
          </a:prstGeom>
          <a:noFill/>
        </p:spPr>
        <p:txBody>
          <a:bodyPr wrap="square" rtlCol="0">
            <a:spAutoFit/>
          </a:bodyPr>
          <a:lstStyle/>
          <a:p>
            <a:pPr algn="ctr"/>
            <a:r>
              <a:rPr lang="en-US" i="1" dirty="0">
                <a:latin typeface="Roboto" panose="02000000000000000000"/>
              </a:rPr>
              <a:t>Data-driven</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2733" y="2326805"/>
            <a:ext cx="6671067" cy="2542931"/>
          </a:xfrm>
          <a:prstGeom prst="rect">
            <a:avLst/>
          </a:prstGeom>
          <a:ln>
            <a:solidFill>
              <a:schemeClr val="bg2"/>
            </a:solidFill>
          </a:ln>
        </p:spPr>
      </p:pic>
      <p:sp>
        <p:nvSpPr>
          <p:cNvPr id="11" name="Oval 10"/>
          <p:cNvSpPr/>
          <p:nvPr/>
        </p:nvSpPr>
        <p:spPr>
          <a:xfrm>
            <a:off x="185739" y="2309143"/>
            <a:ext cx="3171824" cy="2948657"/>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GB" sz="4000" dirty="0" err="1">
                <a:effectLst>
                  <a:outerShdw blurRad="50800" dist="38100" dir="5400000" algn="t" rotWithShape="0">
                    <a:prstClr val="black">
                      <a:alpha val="40000"/>
                    </a:prstClr>
                  </a:outerShdw>
                </a:effectLst>
                <a:latin typeface="Roboto" panose="02000000000000000000"/>
              </a:rPr>
              <a:t>Kiến</a:t>
            </a:r>
            <a:r>
              <a:rPr lang="en-GB" sz="4000" dirty="0">
                <a:effectLst>
                  <a:outerShdw blurRad="50800" dist="38100" dir="5400000" algn="t" rotWithShape="0">
                    <a:prstClr val="black">
                      <a:alpha val="40000"/>
                    </a:prstClr>
                  </a:outerShdw>
                </a:effectLst>
                <a:latin typeface="Roboto" panose="02000000000000000000"/>
              </a:rPr>
              <a:t> </a:t>
            </a:r>
            <a:r>
              <a:rPr lang="en-GB" sz="4000" dirty="0" err="1">
                <a:effectLst>
                  <a:outerShdw blurRad="50800" dist="38100" dir="5400000" algn="t" rotWithShape="0">
                    <a:prstClr val="black">
                      <a:alpha val="40000"/>
                    </a:prstClr>
                  </a:outerShdw>
                </a:effectLst>
                <a:latin typeface="Roboto" panose="02000000000000000000"/>
              </a:rPr>
              <a:t>trúc</a:t>
            </a:r>
            <a:endParaRPr lang="en-GB" sz="4000" dirty="0">
              <a:effectLst>
                <a:outerShdw blurRad="50800" dist="38100" dir="5400000" algn="t" rotWithShape="0">
                  <a:prstClr val="black">
                    <a:alpha val="40000"/>
                  </a:prstClr>
                </a:outerShdw>
              </a:effectLst>
              <a:latin typeface="Roboto" panose="0200000000000000000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31</a:t>
            </a:fld>
            <a:endParaRPr lang="en-US"/>
          </a:p>
        </p:txBody>
      </p:sp>
      <p:sp>
        <p:nvSpPr>
          <p:cNvPr id="10" name="Rectangle 9"/>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7063391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Quá</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trình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hiện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980314"/>
            <a:ext cx="11668836" cy="1815882"/>
          </a:xfrm>
          <a:prstGeom prst="rect">
            <a:avLst/>
          </a:prstGeom>
          <a:noFill/>
        </p:spPr>
        <p:txBody>
          <a:bodyPr wrap="square" rtlCol="0">
            <a:spAutoFit/>
          </a:bodyPr>
          <a:lstStyle/>
          <a:p>
            <a:pPr marL="457200" indent="-457200">
              <a:lnSpc>
                <a:spcPct val="200000"/>
              </a:lnSpc>
              <a:buFont typeface="Courier New" panose="02070309020205020404" pitchFamily="49" charset="0"/>
              <a:buChar char="o"/>
            </a:pPr>
            <a:r>
              <a:rPr lang="en-US" sz="2800" dirty="0" err="1">
                <a:solidFill>
                  <a:schemeClr val="tx1"/>
                </a:solidFill>
                <a:latin typeface="Roboto" panose="02000000000000000000"/>
                <a:ea typeface="Roboto" panose="02000000000000000000" pitchFamily="2" charset="0"/>
              </a:rPr>
              <a:t>Quá</a:t>
            </a:r>
            <a:r>
              <a:rPr lang="en-US" sz="2800" dirty="0">
                <a:solidFill>
                  <a:schemeClr val="tx1"/>
                </a:solidFill>
                <a:latin typeface="Roboto" panose="02000000000000000000"/>
                <a:ea typeface="Roboto" panose="02000000000000000000" pitchFamily="2" charset="0"/>
              </a:rPr>
              <a:t> </a:t>
            </a:r>
            <a:r>
              <a:rPr lang="en-US" sz="2800" dirty="0" err="1">
                <a:solidFill>
                  <a:schemeClr val="tx1"/>
                </a:solidFill>
                <a:latin typeface="Roboto" panose="02000000000000000000"/>
                <a:ea typeface="Roboto" panose="02000000000000000000" pitchFamily="2" charset="0"/>
              </a:rPr>
              <a:t>trình</a:t>
            </a:r>
            <a:r>
              <a:rPr lang="en-US" sz="2800" dirty="0">
                <a:solidFill>
                  <a:schemeClr val="tx1"/>
                </a:solidFill>
                <a:latin typeface="Roboto" panose="02000000000000000000"/>
                <a:ea typeface="Roboto" panose="02000000000000000000" pitchFamily="2" charset="0"/>
              </a:rPr>
              <a:t> </a:t>
            </a:r>
            <a:r>
              <a:rPr lang="en-US" sz="2800" dirty="0" err="1">
                <a:solidFill>
                  <a:schemeClr val="tx1"/>
                </a:solidFill>
                <a:latin typeface="Roboto" panose="02000000000000000000"/>
                <a:ea typeface="Roboto" panose="02000000000000000000" pitchFamily="2" charset="0"/>
              </a:rPr>
              <a:t>phát</a:t>
            </a:r>
            <a:r>
              <a:rPr lang="en-US" sz="2800" dirty="0">
                <a:solidFill>
                  <a:schemeClr val="tx1"/>
                </a:solidFill>
                <a:latin typeface="Roboto" panose="02000000000000000000"/>
                <a:ea typeface="Roboto" panose="02000000000000000000" pitchFamily="2" charset="0"/>
              </a:rPr>
              <a:t> </a:t>
            </a:r>
            <a:r>
              <a:rPr lang="en-US" sz="2800" dirty="0" err="1">
                <a:solidFill>
                  <a:schemeClr val="tx1"/>
                </a:solidFill>
                <a:latin typeface="Roboto" panose="02000000000000000000"/>
                <a:ea typeface="Roboto" panose="02000000000000000000" pitchFamily="2" charset="0"/>
              </a:rPr>
              <a:t>triển</a:t>
            </a:r>
            <a:r>
              <a:rPr lang="en-US" sz="2800" dirty="0">
                <a:solidFill>
                  <a:schemeClr val="tx1"/>
                </a:solidFill>
                <a:latin typeface="Roboto" panose="02000000000000000000"/>
                <a:ea typeface="Roboto" panose="02000000000000000000" pitchFamily="2" charset="0"/>
              </a:rPr>
              <a:t> (Development)</a:t>
            </a:r>
          </a:p>
          <a:p>
            <a:pPr marL="457200" indent="-457200">
              <a:lnSpc>
                <a:spcPct val="200000"/>
              </a:lnSpc>
              <a:buFont typeface="Courier New" panose="02070309020205020404" pitchFamily="49" charset="0"/>
              <a:buChar char="o"/>
            </a:pPr>
            <a:r>
              <a:rPr lang="en-US" sz="2800" dirty="0" err="1">
                <a:latin typeface="Roboto" panose="02000000000000000000"/>
                <a:ea typeface="Roboto" panose="02000000000000000000" pitchFamily="2" charset="0"/>
              </a:rPr>
              <a:t>Kiểm</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thử</a:t>
            </a:r>
            <a:r>
              <a:rPr lang="en-US" sz="2800" dirty="0">
                <a:latin typeface="Roboto" panose="02000000000000000000"/>
                <a:ea typeface="Roboto" panose="02000000000000000000" pitchFamily="2" charset="0"/>
              </a:rPr>
              <a:t> (Testing) </a:t>
            </a:r>
            <a:r>
              <a:rPr lang="en-US" sz="2800" dirty="0" err="1">
                <a:latin typeface="Roboto" panose="02000000000000000000"/>
                <a:ea typeface="Roboto" panose="02000000000000000000" pitchFamily="2" charset="0"/>
              </a:rPr>
              <a:t>và</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Xuất</a:t>
            </a:r>
            <a:r>
              <a:rPr lang="en-US" sz="2800" dirty="0">
                <a:latin typeface="Roboto" panose="02000000000000000000"/>
                <a:ea typeface="Roboto" panose="02000000000000000000" pitchFamily="2" charset="0"/>
              </a:rPr>
              <a:t> </a:t>
            </a:r>
            <a:r>
              <a:rPr lang="en-US" sz="2800" dirty="0" err="1">
                <a:latin typeface="Roboto" panose="02000000000000000000"/>
                <a:ea typeface="Roboto" panose="02000000000000000000" pitchFamily="2" charset="0"/>
              </a:rPr>
              <a:t>bản</a:t>
            </a:r>
            <a:r>
              <a:rPr lang="en-US" sz="2800" dirty="0">
                <a:latin typeface="Roboto" panose="02000000000000000000"/>
                <a:ea typeface="Roboto" panose="02000000000000000000" pitchFamily="2" charset="0"/>
              </a:rPr>
              <a:t> (Release)</a:t>
            </a:r>
            <a:endParaRPr lang="en-GB" sz="2800" dirty="0">
              <a:solidFill>
                <a:schemeClr val="tx1"/>
              </a:solidFill>
              <a:latin typeface="Roboto" panose="0200000000000000000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32</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258809954"/>
      </p:ext>
    </p:extLst>
  </p:cSld>
  <p:clrMapOvr>
    <a:masterClrMapping/>
  </p:clrMapOvr>
  <p:transition spd="med">
    <p:pull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US" dirty="0" err="1">
                <a:solidFill>
                  <a:schemeClr val="bg1"/>
                </a:solidFill>
                <a:latin typeface="Roboto" panose="02000000000000000000" pitchFamily="2" charset="0"/>
                <a:ea typeface="Roboto" panose="02000000000000000000" pitchFamily="2" charset="0"/>
              </a:rPr>
              <a:t>Quá</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trình</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phát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triển</a:t>
            </a:r>
            <a:r>
              <a:rPr lang="en-US" dirty="0">
                <a:solidFill>
                  <a:schemeClr val="bg1"/>
                </a:solidFill>
                <a:latin typeface="Roboto" panose="02000000000000000000" pitchFamily="2" charset="0"/>
                <a:ea typeface="Roboto" panose="02000000000000000000" pitchFamily="2" charset="0"/>
              </a:rPr>
              <a:t> ( Development )</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290201"/>
            <a:ext cx="11668836" cy="820417"/>
          </a:xfrm>
          <a:prstGeom prst="rect">
            <a:avLst/>
          </a:prstGeom>
          <a:noFill/>
        </p:spPr>
        <p:txBody>
          <a:bodyPr wrap="square" rtlCol="0">
            <a:spAutoFit/>
          </a:bodyPr>
          <a:lstStyle/>
          <a:p>
            <a:pPr marL="457200" indent="-457200">
              <a:lnSpc>
                <a:spcPct val="200000"/>
              </a:lnSpc>
              <a:buFont typeface="Courier New" panose="02070309020205020404" pitchFamily="49" charset="0"/>
              <a:buChar char="o"/>
            </a:pPr>
            <a:r>
              <a:rPr lang="en-GB" sz="2800" dirty="0" err="1">
                <a:solidFill>
                  <a:schemeClr val="tx1"/>
                </a:solidFill>
                <a:latin typeface="Roboto" panose="02000000000000000000"/>
                <a:ea typeface="Roboto" panose="02000000000000000000" pitchFamily="2" charset="0"/>
              </a:rPr>
              <a:t>Môi</a:t>
            </a:r>
            <a:r>
              <a:rPr lang="en-GB" sz="2800" dirty="0">
                <a:solidFill>
                  <a:schemeClr val="tx1"/>
                </a:solidFill>
                <a:latin typeface="Roboto" panose="02000000000000000000"/>
                <a:ea typeface="Roboto" panose="02000000000000000000" pitchFamily="2" charset="0"/>
              </a:rPr>
              <a:t> </a:t>
            </a:r>
            <a:r>
              <a:rPr lang="en-GB" sz="2800" dirty="0" err="1">
                <a:solidFill>
                  <a:schemeClr val="tx1"/>
                </a:solidFill>
                <a:latin typeface="Roboto" panose="02000000000000000000"/>
                <a:ea typeface="Roboto" panose="02000000000000000000" pitchFamily="2" charset="0"/>
              </a:rPr>
              <a:t>trường</a:t>
            </a:r>
            <a:r>
              <a:rPr lang="en-GB" sz="2800" dirty="0">
                <a:latin typeface="Roboto" panose="02000000000000000000"/>
                <a:ea typeface="Roboto" panose="02000000000000000000" pitchFamily="2" charset="0"/>
              </a:rPr>
              <a:t>:</a:t>
            </a:r>
            <a:endParaRPr lang="en-GB" sz="2800" dirty="0">
              <a:solidFill>
                <a:schemeClr val="tx1"/>
              </a:solidFill>
              <a:latin typeface="Roboto" panose="02000000000000000000"/>
              <a:ea typeface="Roboto" panose="02000000000000000000" pitchFamily="2" charset="0"/>
            </a:endParaRPr>
          </a:p>
        </p:txBody>
      </p:sp>
      <p:pic>
        <p:nvPicPr>
          <p:cNvPr id="5" name="Picture 4"/>
          <p:cNvPicPr/>
          <p:nvPr/>
        </p:nvPicPr>
        <p:blipFill>
          <a:blip r:embed="rId3"/>
          <a:stretch>
            <a:fillRect/>
          </a:stretch>
        </p:blipFill>
        <p:spPr>
          <a:xfrm>
            <a:off x="261582" y="2321827"/>
            <a:ext cx="11225842" cy="4057269"/>
          </a:xfrm>
          <a:prstGeom prst="rect">
            <a:avLst/>
          </a:prstGeom>
        </p:spPr>
      </p:pic>
      <p:sp>
        <p:nvSpPr>
          <p:cNvPr id="3" name="TextBox 2"/>
          <p:cNvSpPr txBox="1"/>
          <p:nvPr/>
        </p:nvSpPr>
        <p:spPr>
          <a:xfrm>
            <a:off x="261583" y="6383547"/>
            <a:ext cx="11225841" cy="369332"/>
          </a:xfrm>
          <a:prstGeom prst="rect">
            <a:avLst/>
          </a:prstGeom>
          <a:noFill/>
        </p:spPr>
        <p:txBody>
          <a:bodyPr wrap="square" rtlCol="0">
            <a:spAutoFit/>
          </a:bodyPr>
          <a:lstStyle/>
          <a:p>
            <a:pPr algn="ctr"/>
            <a:r>
              <a:rPr lang="en-US" i="1" dirty="0">
                <a:latin typeface="Roboto" panose="02000000000000000000"/>
              </a:rPr>
              <a:t>Script </a:t>
            </a:r>
            <a:r>
              <a:rPr lang="en-US" i="1" dirty="0" err="1">
                <a:latin typeface="Roboto" panose="02000000000000000000"/>
              </a:rPr>
              <a:t>để</a:t>
            </a:r>
            <a:r>
              <a:rPr lang="en-US" i="1" dirty="0">
                <a:latin typeface="Roboto" panose="02000000000000000000"/>
              </a:rPr>
              <a:t> compile, packaging, reload </a:t>
            </a:r>
            <a:r>
              <a:rPr lang="en-US" i="1" dirty="0" err="1">
                <a:latin typeface="Roboto" panose="02000000000000000000"/>
              </a:rPr>
              <a:t>thư</a:t>
            </a:r>
            <a:r>
              <a:rPr lang="en-US" i="1" dirty="0">
                <a:latin typeface="Roboto" panose="02000000000000000000"/>
              </a:rPr>
              <a:t> </a:t>
            </a:r>
            <a:r>
              <a:rPr lang="en-US" i="1" dirty="0" err="1">
                <a:latin typeface="Roboto" panose="02000000000000000000"/>
              </a:rPr>
              <a:t>viện</a:t>
            </a:r>
            <a:endParaRPr lang="en-US" i="1" dirty="0">
              <a:latin typeface="Roboto" panose="02000000000000000000"/>
            </a:endParaRPr>
          </a:p>
        </p:txBody>
      </p:sp>
      <p:sp>
        <p:nvSpPr>
          <p:cNvPr id="6" name="Slide Number Placeholder 5"/>
          <p:cNvSpPr>
            <a:spLocks noGrp="1"/>
          </p:cNvSpPr>
          <p:nvPr>
            <p:ph type="sldNum" sz="quarter" idx="12"/>
          </p:nvPr>
        </p:nvSpPr>
        <p:spPr/>
        <p:txBody>
          <a:bodyPr/>
          <a:lstStyle/>
          <a:p>
            <a:fld id="{11ADFAE3-F0D9-439E-8967-594B4CDF255A}" type="slidenum">
              <a:rPr lang="en-US" smtClean="0"/>
              <a:t>33</a:t>
            </a:fld>
            <a:endParaRPr lang="en-US"/>
          </a:p>
        </p:txBody>
      </p:sp>
      <p:sp>
        <p:nvSpPr>
          <p:cNvPr id="9" name="Rectangle 8"/>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453120779"/>
      </p:ext>
    </p:extLst>
  </p:cSld>
  <p:clrMapOvr>
    <a:masterClrMapping/>
  </p:clrMapOvr>
  <p:transition spd="med">
    <p:pull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US" dirty="0" err="1">
                <a:solidFill>
                  <a:schemeClr val="bg1"/>
                </a:solidFill>
                <a:latin typeface="Roboto" panose="02000000000000000000" pitchFamily="2" charset="0"/>
                <a:ea typeface="Roboto" panose="02000000000000000000" pitchFamily="2" charset="0"/>
              </a:rPr>
              <a:t>Quá</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trình</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phát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triển</a:t>
            </a:r>
            <a:r>
              <a:rPr lang="en-US" dirty="0">
                <a:solidFill>
                  <a:schemeClr val="bg1"/>
                </a:solidFill>
                <a:latin typeface="Roboto" panose="02000000000000000000" pitchFamily="2" charset="0"/>
                <a:ea typeface="Roboto" panose="02000000000000000000" pitchFamily="2" charset="0"/>
              </a:rPr>
              <a:t> ( Development )</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290201"/>
            <a:ext cx="11668836" cy="3539430"/>
          </a:xfrm>
          <a:prstGeom prst="rect">
            <a:avLst/>
          </a:prstGeom>
          <a:noFill/>
        </p:spPr>
        <p:txBody>
          <a:bodyPr wrap="square" rtlCol="0">
            <a:spAutoFit/>
          </a:bodyPr>
          <a:lstStyle/>
          <a:p>
            <a:pPr marL="457200" indent="-457200">
              <a:lnSpc>
                <a:spcPct val="200000"/>
              </a:lnSpc>
              <a:buFont typeface="Courier New" panose="02070309020205020404" pitchFamily="49" charset="0"/>
              <a:buChar char="o"/>
            </a:pPr>
            <a:r>
              <a:rPr lang="en-GB" sz="2800" dirty="0">
                <a:solidFill>
                  <a:schemeClr val="tx1"/>
                </a:solidFill>
                <a:latin typeface="Roboto" panose="02000000000000000000"/>
                <a:ea typeface="Roboto" panose="02000000000000000000" pitchFamily="2" charset="0"/>
              </a:rPr>
              <a:t>Coding</a:t>
            </a:r>
            <a:r>
              <a:rPr lang="en-GB" sz="2800" dirty="0">
                <a:latin typeface="Roboto" panose="02000000000000000000"/>
                <a:ea typeface="Roboto" panose="02000000000000000000" pitchFamily="2" charset="0"/>
              </a:rPr>
              <a:t>:</a:t>
            </a:r>
          </a:p>
          <a:p>
            <a:pPr marL="914400" lvl="1" indent="-457200">
              <a:lnSpc>
                <a:spcPct val="200000"/>
              </a:lnSpc>
              <a:buFont typeface="Wingdings" panose="05000000000000000000" pitchFamily="2" charset="2"/>
              <a:buChar char="ü"/>
            </a:pPr>
            <a:r>
              <a:rPr lang="en-GB" sz="2800" dirty="0">
                <a:solidFill>
                  <a:schemeClr val="tx1"/>
                </a:solidFill>
                <a:latin typeface="Roboto" panose="02000000000000000000"/>
                <a:ea typeface="Roboto" panose="02000000000000000000" pitchFamily="2" charset="0"/>
              </a:rPr>
              <a:t>JavaScript ES6</a:t>
            </a:r>
          </a:p>
          <a:p>
            <a:pPr marL="914400" lvl="1" indent="-457200">
              <a:lnSpc>
                <a:spcPct val="200000"/>
              </a:lnSpc>
              <a:buFont typeface="Wingdings" panose="05000000000000000000" pitchFamily="2" charset="2"/>
              <a:buChar char="ü"/>
            </a:pPr>
            <a:r>
              <a:rPr lang="en-GB" sz="2800" dirty="0" err="1">
                <a:latin typeface="Roboto" panose="02000000000000000000"/>
                <a:ea typeface="Roboto" panose="02000000000000000000" pitchFamily="2" charset="0"/>
              </a:rPr>
              <a:t>Thư</a:t>
            </a:r>
            <a:r>
              <a:rPr lang="en-GB" sz="2800" dirty="0">
                <a:latin typeface="Roboto" panose="02000000000000000000"/>
                <a:ea typeface="Roboto" panose="02000000000000000000" pitchFamily="2" charset="0"/>
              </a:rPr>
              <a:t> </a:t>
            </a:r>
            <a:r>
              <a:rPr lang="en-GB" sz="2800" dirty="0" err="1">
                <a:latin typeface="Roboto" panose="02000000000000000000"/>
                <a:ea typeface="Roboto" panose="02000000000000000000" pitchFamily="2" charset="0"/>
              </a:rPr>
              <a:t>viện</a:t>
            </a:r>
            <a:r>
              <a:rPr lang="en-GB" sz="2800" dirty="0">
                <a:latin typeface="Roboto" panose="02000000000000000000"/>
                <a:ea typeface="Roboto" panose="02000000000000000000" pitchFamily="2" charset="0"/>
              </a:rPr>
              <a:t> </a:t>
            </a:r>
            <a:r>
              <a:rPr lang="en-GB" sz="2800" dirty="0" err="1">
                <a:latin typeface="Roboto" panose="02000000000000000000"/>
                <a:ea typeface="Roboto" panose="02000000000000000000" pitchFamily="2" charset="0"/>
              </a:rPr>
              <a:t>hỗ</a:t>
            </a:r>
            <a:r>
              <a:rPr lang="en-GB" sz="2800" dirty="0">
                <a:latin typeface="Roboto" panose="02000000000000000000"/>
                <a:ea typeface="Roboto" panose="02000000000000000000" pitchFamily="2" charset="0"/>
              </a:rPr>
              <a:t> </a:t>
            </a:r>
            <a:r>
              <a:rPr lang="en-GB" sz="2800" dirty="0" err="1">
                <a:latin typeface="Roboto" panose="02000000000000000000"/>
                <a:ea typeface="Roboto" panose="02000000000000000000" pitchFamily="2" charset="0"/>
              </a:rPr>
              <a:t>trợ</a:t>
            </a:r>
            <a:r>
              <a:rPr lang="en-GB" sz="2800" dirty="0">
                <a:latin typeface="Roboto" panose="02000000000000000000"/>
                <a:ea typeface="Roboto" panose="02000000000000000000" pitchFamily="2" charset="0"/>
              </a:rPr>
              <a:t>: d3, </a:t>
            </a:r>
            <a:r>
              <a:rPr lang="en-GB" sz="2800" dirty="0" err="1">
                <a:latin typeface="Roboto" panose="02000000000000000000"/>
                <a:ea typeface="Roboto" panose="02000000000000000000" pitchFamily="2" charset="0"/>
              </a:rPr>
              <a:t>OpenLayer</a:t>
            </a:r>
            <a:endParaRPr lang="en-GB" sz="2800" dirty="0">
              <a:latin typeface="Roboto" panose="02000000000000000000"/>
              <a:ea typeface="Roboto" panose="02000000000000000000" pitchFamily="2" charset="0"/>
            </a:endParaRPr>
          </a:p>
          <a:p>
            <a:pPr marL="914400" lvl="1" indent="-457200">
              <a:lnSpc>
                <a:spcPct val="200000"/>
              </a:lnSpc>
              <a:buFont typeface="Wingdings" panose="05000000000000000000" pitchFamily="2" charset="2"/>
              <a:buChar char="ü"/>
            </a:pPr>
            <a:r>
              <a:rPr lang="en-GB" sz="2800" dirty="0" err="1">
                <a:latin typeface="Roboto" panose="02000000000000000000"/>
                <a:ea typeface="Roboto" panose="02000000000000000000" pitchFamily="2" charset="0"/>
              </a:rPr>
              <a:t>Cách</a:t>
            </a:r>
            <a:r>
              <a:rPr lang="en-GB" sz="2800" dirty="0">
                <a:latin typeface="Roboto" panose="02000000000000000000"/>
                <a:ea typeface="Roboto" panose="02000000000000000000" pitchFamily="2" charset="0"/>
              </a:rPr>
              <a:t> </a:t>
            </a:r>
            <a:r>
              <a:rPr lang="en-GB" sz="2800" dirty="0" err="1">
                <a:latin typeface="Roboto" panose="02000000000000000000"/>
                <a:ea typeface="Roboto" panose="02000000000000000000" pitchFamily="2" charset="0"/>
              </a:rPr>
              <a:t>hiện</a:t>
            </a:r>
            <a:r>
              <a:rPr lang="en-GB" sz="2800" dirty="0">
                <a:latin typeface="Roboto" panose="02000000000000000000"/>
                <a:ea typeface="Roboto" panose="02000000000000000000" pitchFamily="2" charset="0"/>
              </a:rPr>
              <a:t> </a:t>
            </a:r>
            <a:r>
              <a:rPr lang="en-GB" sz="2800" dirty="0" err="1">
                <a:latin typeface="Roboto" panose="02000000000000000000"/>
                <a:ea typeface="Roboto" panose="02000000000000000000" pitchFamily="2" charset="0"/>
              </a:rPr>
              <a:t>thực</a:t>
            </a:r>
            <a:endParaRPr lang="en-GB" sz="2800" dirty="0">
              <a:solidFill>
                <a:schemeClr val="tx1"/>
              </a:solidFill>
              <a:latin typeface="Roboto" panose="02000000000000000000"/>
              <a:ea typeface="Roboto" panose="02000000000000000000" pitchFamily="2" charset="0"/>
            </a:endParaRPr>
          </a:p>
        </p:txBody>
      </p:sp>
      <p:sp>
        <p:nvSpPr>
          <p:cNvPr id="6" name="Slide Number Placeholder 5"/>
          <p:cNvSpPr>
            <a:spLocks noGrp="1"/>
          </p:cNvSpPr>
          <p:nvPr>
            <p:ph type="sldNum" sz="quarter" idx="12"/>
          </p:nvPr>
        </p:nvSpPr>
        <p:spPr/>
        <p:txBody>
          <a:bodyPr/>
          <a:lstStyle/>
          <a:p>
            <a:fld id="{11ADFAE3-F0D9-439E-8967-594B4CDF255A}" type="slidenum">
              <a:rPr lang="en-US" smtClean="0"/>
              <a:t>34</a:t>
            </a:fld>
            <a:endParaRPr lang="en-US"/>
          </a:p>
        </p:txBody>
      </p:sp>
      <p:sp>
        <p:nvSpPr>
          <p:cNvPr id="7" name="Rectangle 6"/>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10804609"/>
      </p:ext>
    </p:extLst>
  </p:cSld>
  <p:clrMapOvr>
    <a:masterClrMapping/>
  </p:clrMapOvr>
  <p:transition spd="med">
    <p:pull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fontScale="90000"/>
          </a:bodyPr>
          <a:lstStyle/>
          <a:p>
            <a:r>
              <a:rPr lang="en-US" dirty="0" err="1">
                <a:solidFill>
                  <a:schemeClr val="bg1"/>
                </a:solidFill>
                <a:latin typeface="Roboto" panose="02000000000000000000" pitchFamily="2" charset="0"/>
                <a:ea typeface="Roboto" panose="02000000000000000000" pitchFamily="2" charset="0"/>
              </a:rPr>
              <a:t>Kiểm</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thử</a:t>
            </a:r>
            <a:r>
              <a:rPr lang="en-US" dirty="0">
                <a:solidFill>
                  <a:schemeClr val="bg1"/>
                </a:solidFill>
                <a:latin typeface="Roboto" panose="02000000000000000000" pitchFamily="2" charset="0"/>
                <a:ea typeface="Roboto" panose="02000000000000000000" pitchFamily="2" charset="0"/>
              </a:rPr>
              <a:t> ( Testing )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bản</a:t>
            </a:r>
            <a:r>
              <a:rPr lang="en-US" dirty="0">
                <a:solidFill>
                  <a:schemeClr val="bg1"/>
                </a:solidFill>
                <a:latin typeface="Roboto" panose="02000000000000000000" pitchFamily="2" charset="0"/>
                <a:ea typeface="Roboto" panose="02000000000000000000" pitchFamily="2" charset="0"/>
              </a:rPr>
              <a:t> ( Release )</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290201"/>
            <a:ext cx="11668836"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dirty="0" err="1">
                <a:latin typeface="Roboto" panose="02000000000000000000"/>
              </a:rPr>
              <a:t>Commitizen</a:t>
            </a:r>
            <a:r>
              <a:rPr lang="en-US" sz="2800" dirty="0">
                <a:latin typeface="Roboto" panose="02000000000000000000"/>
              </a:rPr>
              <a:t> &amp; </a:t>
            </a:r>
            <a:r>
              <a:rPr lang="en-US" sz="2800" dirty="0" err="1">
                <a:latin typeface="Roboto" panose="02000000000000000000"/>
              </a:rPr>
              <a:t>Cz</a:t>
            </a:r>
            <a:r>
              <a:rPr lang="en-US" sz="2800" dirty="0">
                <a:latin typeface="Roboto" panose="02000000000000000000"/>
              </a:rPr>
              <a:t>-conventional-changelog: </a:t>
            </a:r>
          </a:p>
        </p:txBody>
      </p:sp>
      <p:pic>
        <p:nvPicPr>
          <p:cNvPr id="7" name="Picture 6"/>
          <p:cNvPicPr/>
          <p:nvPr/>
        </p:nvPicPr>
        <p:blipFill>
          <a:blip r:embed="rId3"/>
          <a:stretch>
            <a:fillRect/>
          </a:stretch>
        </p:blipFill>
        <p:spPr>
          <a:xfrm>
            <a:off x="261582" y="1934468"/>
            <a:ext cx="11225842" cy="4361060"/>
          </a:xfrm>
          <a:prstGeom prst="rect">
            <a:avLst/>
          </a:prstGeom>
        </p:spPr>
      </p:pic>
      <p:sp>
        <p:nvSpPr>
          <p:cNvPr id="9" name="TextBox 8"/>
          <p:cNvSpPr txBox="1"/>
          <p:nvPr/>
        </p:nvSpPr>
        <p:spPr>
          <a:xfrm>
            <a:off x="261583" y="6383547"/>
            <a:ext cx="11225841" cy="369332"/>
          </a:xfrm>
          <a:prstGeom prst="rect">
            <a:avLst/>
          </a:prstGeom>
          <a:noFill/>
        </p:spPr>
        <p:txBody>
          <a:bodyPr wrap="square" rtlCol="0">
            <a:spAutoFit/>
          </a:bodyPr>
          <a:lstStyle/>
          <a:p>
            <a:pPr algn="ctr"/>
            <a:r>
              <a:rPr lang="en-US" i="1" dirty="0" err="1">
                <a:latin typeface="Roboto" panose="02000000000000000000"/>
              </a:rPr>
              <a:t>Các</a:t>
            </a:r>
            <a:r>
              <a:rPr lang="en-US" i="1" dirty="0">
                <a:latin typeface="Roboto" panose="02000000000000000000"/>
              </a:rPr>
              <a:t> changelog </a:t>
            </a:r>
            <a:r>
              <a:rPr lang="en-US" i="1" dirty="0" err="1">
                <a:latin typeface="Roboto" panose="02000000000000000000"/>
              </a:rPr>
              <a:t>tự</a:t>
            </a:r>
            <a:r>
              <a:rPr lang="en-US" i="1" dirty="0">
                <a:latin typeface="Roboto" panose="02000000000000000000"/>
              </a:rPr>
              <a:t> </a:t>
            </a:r>
            <a:r>
              <a:rPr lang="en-US" i="1" dirty="0" err="1">
                <a:latin typeface="Roboto" panose="02000000000000000000"/>
              </a:rPr>
              <a:t>tạo</a:t>
            </a:r>
            <a:r>
              <a:rPr lang="en-US" i="1" dirty="0">
                <a:latin typeface="Roboto" panose="02000000000000000000"/>
              </a:rPr>
              <a:t> </a:t>
            </a:r>
            <a:r>
              <a:rPr lang="en-US" i="1" dirty="0" err="1">
                <a:latin typeface="Roboto" panose="02000000000000000000"/>
              </a:rPr>
              <a:t>khi</a:t>
            </a:r>
            <a:r>
              <a:rPr lang="en-US" i="1" dirty="0">
                <a:latin typeface="Roboto" panose="02000000000000000000"/>
              </a:rPr>
              <a:t> </a:t>
            </a:r>
            <a:r>
              <a:rPr lang="en-US" i="1" dirty="0" err="1">
                <a:latin typeface="Roboto" panose="02000000000000000000"/>
              </a:rPr>
              <a:t>có</a:t>
            </a:r>
            <a:r>
              <a:rPr lang="en-US" i="1" dirty="0">
                <a:latin typeface="Roboto" panose="02000000000000000000"/>
              </a:rPr>
              <a:t> </a:t>
            </a:r>
            <a:r>
              <a:rPr lang="en-US" i="1" dirty="0" err="1">
                <a:latin typeface="Roboto" panose="02000000000000000000"/>
              </a:rPr>
              <a:t>thay</a:t>
            </a:r>
            <a:r>
              <a:rPr lang="en-US" i="1" dirty="0">
                <a:latin typeface="Roboto" panose="02000000000000000000"/>
              </a:rPr>
              <a:t> </a:t>
            </a:r>
            <a:r>
              <a:rPr lang="en-US" i="1" dirty="0" err="1">
                <a:latin typeface="Roboto" panose="02000000000000000000"/>
              </a:rPr>
              <a:t>đổi</a:t>
            </a:r>
            <a:endParaRPr lang="en-US" i="1" dirty="0">
              <a:latin typeface="Roboto" panose="02000000000000000000"/>
            </a:endParaRPr>
          </a:p>
        </p:txBody>
      </p:sp>
      <p:sp>
        <p:nvSpPr>
          <p:cNvPr id="6" name="Slide Number Placeholder 5"/>
          <p:cNvSpPr>
            <a:spLocks noGrp="1"/>
          </p:cNvSpPr>
          <p:nvPr>
            <p:ph type="sldNum" sz="quarter" idx="12"/>
          </p:nvPr>
        </p:nvSpPr>
        <p:spPr/>
        <p:txBody>
          <a:bodyPr/>
          <a:lstStyle/>
          <a:p>
            <a:fld id="{11ADFAE3-F0D9-439E-8967-594B4CDF255A}" type="slidenum">
              <a:rPr lang="en-US" smtClean="0"/>
              <a:t>35</a:t>
            </a:fld>
            <a:endParaRPr lang="en-US"/>
          </a:p>
        </p:txBody>
      </p:sp>
      <p:sp>
        <p:nvSpPr>
          <p:cNvPr id="10" name="Rectangle 9"/>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031658281"/>
      </p:ext>
    </p:extLst>
  </p:cSld>
  <p:clrMapOvr>
    <a:masterClrMapping/>
  </p:clrMapOvr>
  <p:transition spd="med">
    <p:pull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fontScale="90000"/>
          </a:bodyPr>
          <a:lstStyle/>
          <a:p>
            <a:r>
              <a:rPr lang="en-US" dirty="0" err="1">
                <a:solidFill>
                  <a:schemeClr val="bg1"/>
                </a:solidFill>
                <a:latin typeface="Roboto" panose="02000000000000000000" pitchFamily="2" charset="0"/>
                <a:ea typeface="Roboto" panose="02000000000000000000" pitchFamily="2" charset="0"/>
              </a:rPr>
              <a:t>Kiểm</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thử</a:t>
            </a:r>
            <a:r>
              <a:rPr lang="en-US" dirty="0">
                <a:solidFill>
                  <a:schemeClr val="bg1"/>
                </a:solidFill>
                <a:latin typeface="Roboto" panose="02000000000000000000" pitchFamily="2" charset="0"/>
                <a:ea typeface="Roboto" panose="02000000000000000000" pitchFamily="2" charset="0"/>
              </a:rPr>
              <a:t> ( Testing )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bản</a:t>
            </a:r>
            <a:r>
              <a:rPr lang="en-US" dirty="0">
                <a:solidFill>
                  <a:schemeClr val="bg1"/>
                </a:solidFill>
                <a:latin typeface="Roboto" panose="02000000000000000000" pitchFamily="2" charset="0"/>
                <a:ea typeface="Roboto" panose="02000000000000000000" pitchFamily="2" charset="0"/>
              </a:rPr>
              <a:t> ( Release )</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290201"/>
            <a:ext cx="11668836"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dirty="0">
                <a:latin typeface="Roboto" panose="02000000000000000000"/>
              </a:rPr>
              <a:t>Mocha &amp; Chai: </a:t>
            </a:r>
          </a:p>
        </p:txBody>
      </p:sp>
      <p:sp>
        <p:nvSpPr>
          <p:cNvPr id="9" name="TextBox 8"/>
          <p:cNvSpPr txBox="1"/>
          <p:nvPr/>
        </p:nvSpPr>
        <p:spPr>
          <a:xfrm>
            <a:off x="261583" y="6383547"/>
            <a:ext cx="11225841" cy="369332"/>
          </a:xfrm>
          <a:prstGeom prst="rect">
            <a:avLst/>
          </a:prstGeom>
          <a:noFill/>
        </p:spPr>
        <p:txBody>
          <a:bodyPr wrap="square" rtlCol="0">
            <a:spAutoFit/>
          </a:bodyPr>
          <a:lstStyle/>
          <a:p>
            <a:pPr algn="ctr"/>
            <a:r>
              <a:rPr lang="en-US" i="1" dirty="0" err="1">
                <a:latin typeface="Roboto" panose="02000000000000000000"/>
              </a:rPr>
              <a:t>Áp</a:t>
            </a:r>
            <a:r>
              <a:rPr lang="en-US" i="1" dirty="0">
                <a:latin typeface="Roboto" panose="02000000000000000000"/>
              </a:rPr>
              <a:t> </a:t>
            </a:r>
            <a:r>
              <a:rPr lang="en-US" i="1" dirty="0" err="1">
                <a:latin typeface="Roboto" panose="02000000000000000000"/>
              </a:rPr>
              <a:t>dụng</a:t>
            </a:r>
            <a:r>
              <a:rPr lang="en-US" i="1" dirty="0">
                <a:latin typeface="Roboto" panose="02000000000000000000"/>
              </a:rPr>
              <a:t> Mocha/Chai </a:t>
            </a:r>
            <a:r>
              <a:rPr lang="en-US" i="1" dirty="0" err="1">
                <a:latin typeface="Roboto" panose="02000000000000000000"/>
              </a:rPr>
              <a:t>trong</a:t>
            </a:r>
            <a:r>
              <a:rPr lang="en-US" i="1" dirty="0">
                <a:latin typeface="Roboto" panose="02000000000000000000"/>
              </a:rPr>
              <a:t> Unit Test</a:t>
            </a:r>
          </a:p>
        </p:txBody>
      </p:sp>
      <p:sp>
        <p:nvSpPr>
          <p:cNvPr id="6" name="Slide Number Placeholder 5"/>
          <p:cNvSpPr>
            <a:spLocks noGrp="1"/>
          </p:cNvSpPr>
          <p:nvPr>
            <p:ph type="sldNum" sz="quarter" idx="12"/>
          </p:nvPr>
        </p:nvSpPr>
        <p:spPr/>
        <p:txBody>
          <a:bodyPr/>
          <a:lstStyle/>
          <a:p>
            <a:fld id="{11ADFAE3-F0D9-439E-8967-594B4CDF255A}" type="slidenum">
              <a:rPr lang="en-US" smtClean="0"/>
              <a:t>36</a:t>
            </a:fld>
            <a:endParaRPr lang="en-US"/>
          </a:p>
        </p:txBody>
      </p:sp>
      <p:pic>
        <p:nvPicPr>
          <p:cNvPr id="10" name="Picture 9"/>
          <p:cNvPicPr/>
          <p:nvPr/>
        </p:nvPicPr>
        <p:blipFill>
          <a:blip r:embed="rId3"/>
          <a:stretch>
            <a:fillRect/>
          </a:stretch>
        </p:blipFill>
        <p:spPr>
          <a:xfrm>
            <a:off x="261582" y="1925637"/>
            <a:ext cx="11668836" cy="4457910"/>
          </a:xfrm>
          <a:prstGeom prst="rect">
            <a:avLst/>
          </a:prstGeom>
        </p:spPr>
      </p:pic>
      <p:sp>
        <p:nvSpPr>
          <p:cNvPr id="11" name="Rectangle 10"/>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687642878"/>
      </p:ext>
    </p:extLst>
  </p:cSld>
  <p:clrMapOvr>
    <a:masterClrMapping/>
  </p:clrMapOvr>
  <p:transition spd="med">
    <p:pull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fontScale="90000"/>
          </a:bodyPr>
          <a:lstStyle/>
          <a:p>
            <a:r>
              <a:rPr lang="en-US" dirty="0" err="1">
                <a:solidFill>
                  <a:schemeClr val="bg1"/>
                </a:solidFill>
                <a:latin typeface="Roboto" panose="02000000000000000000" pitchFamily="2" charset="0"/>
                <a:ea typeface="Roboto" panose="02000000000000000000" pitchFamily="2" charset="0"/>
              </a:rPr>
              <a:t>Kiểm</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thử</a:t>
            </a:r>
            <a:r>
              <a:rPr lang="en-US" dirty="0">
                <a:solidFill>
                  <a:schemeClr val="bg1"/>
                </a:solidFill>
                <a:latin typeface="Roboto" panose="02000000000000000000" pitchFamily="2" charset="0"/>
                <a:ea typeface="Roboto" panose="02000000000000000000" pitchFamily="2" charset="0"/>
              </a:rPr>
              <a:t> ( Testing )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bản</a:t>
            </a:r>
            <a:r>
              <a:rPr lang="en-US" dirty="0">
                <a:solidFill>
                  <a:schemeClr val="bg1"/>
                </a:solidFill>
                <a:latin typeface="Roboto" panose="02000000000000000000" pitchFamily="2" charset="0"/>
                <a:ea typeface="Roboto" panose="02000000000000000000" pitchFamily="2" charset="0"/>
              </a:rPr>
              <a:t> ( Release )</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290201"/>
            <a:ext cx="11668836" cy="6124754"/>
          </a:xfrm>
          <a:prstGeom prst="rect">
            <a:avLst/>
          </a:prstGeom>
          <a:noFill/>
        </p:spPr>
        <p:txBody>
          <a:bodyPr wrap="square" rtlCol="0">
            <a:spAutoFit/>
          </a:bodyPr>
          <a:lstStyle/>
          <a:p>
            <a:pPr marL="457200" indent="-457200">
              <a:buFont typeface="Courier New" panose="02070309020205020404" pitchFamily="49" charset="0"/>
              <a:buChar char="o"/>
            </a:pPr>
            <a:r>
              <a:rPr lang="en-US" sz="2800" dirty="0">
                <a:latin typeface="Roboto" panose="02000000000000000000"/>
              </a:rPr>
              <a:t>Codecov.io:</a:t>
            </a:r>
          </a:p>
          <a:p>
            <a:pPr marL="914400" lvl="1" indent="-457200">
              <a:lnSpc>
                <a:spcPct val="150000"/>
              </a:lnSpc>
              <a:buFont typeface="Wingdings" panose="05000000000000000000" pitchFamily="2" charset="2"/>
              <a:buChar char="ü"/>
            </a:pPr>
            <a:r>
              <a:rPr lang="en-US" sz="2800" dirty="0">
                <a:latin typeface="Roboto" panose="02000000000000000000"/>
              </a:rPr>
              <a:t>Browser Extension: </a:t>
            </a:r>
            <a:r>
              <a:rPr lang="en-US" sz="2800" dirty="0" err="1">
                <a:latin typeface="Roboto" panose="02000000000000000000"/>
              </a:rPr>
              <a:t>Hỗ</a:t>
            </a:r>
            <a:r>
              <a:rPr lang="en-US" sz="2800" dirty="0">
                <a:latin typeface="Roboto" panose="02000000000000000000"/>
              </a:rPr>
              <a:t> </a:t>
            </a:r>
            <a:r>
              <a:rPr lang="en-US" sz="2800" dirty="0" err="1">
                <a:latin typeface="Roboto" panose="02000000000000000000"/>
              </a:rPr>
              <a:t>trợ</a:t>
            </a:r>
            <a:r>
              <a:rPr lang="en-US" sz="2800" dirty="0">
                <a:latin typeface="Roboto" panose="02000000000000000000"/>
              </a:rPr>
              <a:t> </a:t>
            </a:r>
            <a:r>
              <a:rPr lang="en-US" sz="2800" dirty="0" err="1">
                <a:latin typeface="Roboto" panose="02000000000000000000"/>
              </a:rPr>
              <a:t>xuất</a:t>
            </a:r>
            <a:r>
              <a:rPr lang="en-US" sz="2800" dirty="0">
                <a:latin typeface="Roboto" panose="02000000000000000000"/>
              </a:rPr>
              <a:t> report </a:t>
            </a:r>
            <a:r>
              <a:rPr lang="en-US" sz="2800" dirty="0" err="1">
                <a:latin typeface="Roboto" panose="02000000000000000000"/>
              </a:rPr>
              <a:t>với</a:t>
            </a:r>
            <a:r>
              <a:rPr lang="en-US" sz="2800" dirty="0">
                <a:latin typeface="Roboto" panose="02000000000000000000"/>
              </a:rPr>
              <a:t> </a:t>
            </a:r>
            <a:r>
              <a:rPr lang="en-US" sz="2800" dirty="0" err="1">
                <a:latin typeface="Roboto" panose="02000000000000000000"/>
              </a:rPr>
              <a:t>các</a:t>
            </a:r>
            <a:r>
              <a:rPr lang="en-US" sz="2800" dirty="0">
                <a:latin typeface="Roboto" panose="02000000000000000000"/>
              </a:rPr>
              <a:t> </a:t>
            </a:r>
            <a:r>
              <a:rPr lang="en-US" sz="2800" dirty="0" err="1">
                <a:latin typeface="Roboto" panose="02000000000000000000"/>
              </a:rPr>
              <a:t>đo</a:t>
            </a:r>
            <a:r>
              <a:rPr lang="en-US" sz="2800" dirty="0">
                <a:latin typeface="Roboto" panose="02000000000000000000"/>
              </a:rPr>
              <a:t> </a:t>
            </a:r>
            <a:r>
              <a:rPr lang="en-US" sz="2800" dirty="0" err="1">
                <a:latin typeface="Roboto" panose="02000000000000000000"/>
              </a:rPr>
              <a:t>đạc</a:t>
            </a:r>
            <a:r>
              <a:rPr lang="en-US" sz="2800" dirty="0">
                <a:latin typeface="Roboto" panose="02000000000000000000"/>
              </a:rPr>
              <a:t>, </a:t>
            </a:r>
            <a:r>
              <a:rPr lang="en-US" sz="2800" dirty="0" err="1">
                <a:latin typeface="Roboto" panose="02000000000000000000"/>
              </a:rPr>
              <a:t>thông</a:t>
            </a:r>
            <a:r>
              <a:rPr lang="en-US" sz="2800" dirty="0">
                <a:latin typeface="Roboto" panose="02000000000000000000"/>
              </a:rPr>
              <a:t> </a:t>
            </a:r>
            <a:r>
              <a:rPr lang="en-US" sz="2800" dirty="0" err="1">
                <a:latin typeface="Roboto" panose="02000000000000000000"/>
              </a:rPr>
              <a:t>số</a:t>
            </a:r>
            <a:r>
              <a:rPr lang="en-US" sz="2800" dirty="0">
                <a:latin typeface="Roboto" panose="02000000000000000000"/>
              </a:rPr>
              <a:t> </a:t>
            </a:r>
            <a:r>
              <a:rPr lang="en-US" sz="2800" dirty="0" err="1">
                <a:latin typeface="Roboto" panose="02000000000000000000"/>
              </a:rPr>
              <a:t>trên</a:t>
            </a:r>
            <a:r>
              <a:rPr lang="en-US" sz="2800" dirty="0">
                <a:latin typeface="Roboto" panose="02000000000000000000"/>
              </a:rPr>
              <a:t> browser. </a:t>
            </a:r>
            <a:r>
              <a:rPr lang="en-US" sz="2800" dirty="0" err="1">
                <a:latin typeface="Roboto" panose="02000000000000000000"/>
              </a:rPr>
              <a:t>Dễ</a:t>
            </a:r>
            <a:r>
              <a:rPr lang="en-US" sz="2800" dirty="0">
                <a:latin typeface="Roboto" panose="02000000000000000000"/>
              </a:rPr>
              <a:t> </a:t>
            </a:r>
            <a:r>
              <a:rPr lang="en-US" sz="2800" dirty="0" err="1">
                <a:latin typeface="Roboto" panose="02000000000000000000"/>
              </a:rPr>
              <a:t>dàng</a:t>
            </a:r>
            <a:r>
              <a:rPr lang="en-US" sz="2800" dirty="0">
                <a:latin typeface="Roboto" panose="02000000000000000000"/>
              </a:rPr>
              <a:t> tracking </a:t>
            </a:r>
            <a:r>
              <a:rPr lang="en-US" sz="2800" dirty="0" err="1">
                <a:latin typeface="Roboto" panose="02000000000000000000"/>
              </a:rPr>
              <a:t>và</a:t>
            </a:r>
            <a:r>
              <a:rPr lang="en-US" sz="2800" dirty="0">
                <a:latin typeface="Roboto" panose="02000000000000000000"/>
              </a:rPr>
              <a:t> </a:t>
            </a:r>
            <a:r>
              <a:rPr lang="en-US" sz="2800" dirty="0" err="1">
                <a:latin typeface="Roboto" panose="02000000000000000000"/>
              </a:rPr>
              <a:t>có</a:t>
            </a:r>
            <a:r>
              <a:rPr lang="en-US" sz="2800" dirty="0">
                <a:latin typeface="Roboto" panose="02000000000000000000"/>
              </a:rPr>
              <a:t> </a:t>
            </a:r>
            <a:r>
              <a:rPr lang="en-US" sz="2800" dirty="0" err="1">
                <a:latin typeface="Roboto" panose="02000000000000000000"/>
              </a:rPr>
              <a:t>cái</a:t>
            </a:r>
            <a:r>
              <a:rPr lang="en-US" sz="2800" dirty="0">
                <a:latin typeface="Roboto" panose="02000000000000000000"/>
              </a:rPr>
              <a:t> </a:t>
            </a:r>
            <a:r>
              <a:rPr lang="en-US" sz="2800" dirty="0" err="1">
                <a:latin typeface="Roboto" panose="02000000000000000000"/>
              </a:rPr>
              <a:t>nhìn</a:t>
            </a:r>
            <a:r>
              <a:rPr lang="en-US" sz="2800" dirty="0">
                <a:latin typeface="Roboto" panose="02000000000000000000"/>
              </a:rPr>
              <a:t> </a:t>
            </a:r>
            <a:r>
              <a:rPr lang="en-US" sz="2800" dirty="0" err="1">
                <a:latin typeface="Roboto" panose="02000000000000000000"/>
              </a:rPr>
              <a:t>tổng</a:t>
            </a:r>
            <a:r>
              <a:rPr lang="en-US" sz="2800" dirty="0">
                <a:latin typeface="Roboto" panose="02000000000000000000"/>
              </a:rPr>
              <a:t> </a:t>
            </a:r>
            <a:r>
              <a:rPr lang="en-US" sz="2800" dirty="0" err="1">
                <a:latin typeface="Roboto" panose="02000000000000000000"/>
              </a:rPr>
              <a:t>quan</a:t>
            </a:r>
            <a:r>
              <a:rPr lang="en-US" sz="2800" dirty="0">
                <a:latin typeface="Roboto" panose="02000000000000000000"/>
              </a:rPr>
              <a:t>.</a:t>
            </a:r>
          </a:p>
          <a:p>
            <a:pPr marL="914400" lvl="1" indent="-457200">
              <a:lnSpc>
                <a:spcPct val="150000"/>
              </a:lnSpc>
              <a:buFont typeface="Wingdings" panose="05000000000000000000" pitchFamily="2" charset="2"/>
              <a:buChar char="ü"/>
            </a:pPr>
            <a:r>
              <a:rPr lang="en-US" sz="2800" dirty="0">
                <a:latin typeface="Roboto" panose="02000000000000000000"/>
              </a:rPr>
              <a:t>Auto-Merging Builds: </a:t>
            </a:r>
            <a:r>
              <a:rPr lang="en-US" sz="2800" dirty="0" err="1">
                <a:latin typeface="Roboto" panose="02000000000000000000"/>
              </a:rPr>
              <a:t>Hỗ</a:t>
            </a:r>
            <a:r>
              <a:rPr lang="en-US" sz="2800" dirty="0">
                <a:latin typeface="Roboto" panose="02000000000000000000"/>
              </a:rPr>
              <a:t> </a:t>
            </a:r>
            <a:r>
              <a:rPr lang="en-US" sz="2800" dirty="0" err="1">
                <a:latin typeface="Roboto" panose="02000000000000000000"/>
              </a:rPr>
              <a:t>trợ</a:t>
            </a:r>
            <a:r>
              <a:rPr lang="en-US" sz="2800" dirty="0">
                <a:latin typeface="Roboto" panose="02000000000000000000"/>
              </a:rPr>
              <a:t> </a:t>
            </a:r>
            <a:r>
              <a:rPr lang="en-US" sz="2800" dirty="0" err="1">
                <a:latin typeface="Roboto" panose="02000000000000000000"/>
              </a:rPr>
              <a:t>hầu</a:t>
            </a:r>
            <a:r>
              <a:rPr lang="en-US" sz="2800" dirty="0">
                <a:latin typeface="Roboto" panose="02000000000000000000"/>
              </a:rPr>
              <a:t> </a:t>
            </a:r>
            <a:r>
              <a:rPr lang="en-US" sz="2800" dirty="0" err="1">
                <a:latin typeface="Roboto" panose="02000000000000000000"/>
              </a:rPr>
              <a:t>hết</a:t>
            </a:r>
            <a:r>
              <a:rPr lang="en-US" sz="2800" dirty="0">
                <a:latin typeface="Roboto" panose="02000000000000000000"/>
              </a:rPr>
              <a:t> </a:t>
            </a:r>
            <a:r>
              <a:rPr lang="en-US" sz="2800" dirty="0" err="1">
                <a:latin typeface="Roboto" panose="02000000000000000000"/>
              </a:rPr>
              <a:t>các</a:t>
            </a:r>
            <a:r>
              <a:rPr lang="en-US" sz="2800" dirty="0">
                <a:latin typeface="Roboto" panose="02000000000000000000"/>
              </a:rPr>
              <a:t> </a:t>
            </a:r>
            <a:r>
              <a:rPr lang="en-US" sz="2800" dirty="0" err="1">
                <a:latin typeface="Roboto" panose="02000000000000000000"/>
              </a:rPr>
              <a:t>ngôn</a:t>
            </a:r>
            <a:r>
              <a:rPr lang="en-US" sz="2800" dirty="0">
                <a:latin typeface="Roboto" panose="02000000000000000000"/>
              </a:rPr>
              <a:t> </a:t>
            </a:r>
            <a:r>
              <a:rPr lang="en-US" sz="2800" dirty="0" err="1">
                <a:latin typeface="Roboto" panose="02000000000000000000"/>
              </a:rPr>
              <a:t>ngữ</a:t>
            </a:r>
            <a:r>
              <a:rPr lang="en-US" sz="2800" dirty="0">
                <a:latin typeface="Roboto" panose="02000000000000000000"/>
              </a:rPr>
              <a:t>, </a:t>
            </a:r>
            <a:r>
              <a:rPr lang="en-US" sz="2800" dirty="0" err="1">
                <a:latin typeface="Roboto" panose="02000000000000000000"/>
              </a:rPr>
              <a:t>kết</a:t>
            </a:r>
            <a:r>
              <a:rPr lang="en-US" sz="2800" dirty="0">
                <a:latin typeface="Roboto" panose="02000000000000000000"/>
              </a:rPr>
              <a:t> </a:t>
            </a:r>
            <a:r>
              <a:rPr lang="en-US" sz="2800" dirty="0" err="1">
                <a:latin typeface="Roboto" panose="02000000000000000000"/>
              </a:rPr>
              <a:t>hợp</a:t>
            </a:r>
            <a:r>
              <a:rPr lang="en-US" sz="2800" dirty="0">
                <a:latin typeface="Roboto" panose="02000000000000000000"/>
              </a:rPr>
              <a:t> CI </a:t>
            </a:r>
            <a:r>
              <a:rPr lang="en-US" sz="2800" dirty="0" err="1">
                <a:latin typeface="Roboto" panose="02000000000000000000"/>
              </a:rPr>
              <a:t>và</a:t>
            </a:r>
            <a:r>
              <a:rPr lang="en-US" sz="2800" dirty="0">
                <a:latin typeface="Roboto" panose="02000000000000000000"/>
              </a:rPr>
              <a:t> build </a:t>
            </a:r>
            <a:r>
              <a:rPr lang="en-US" sz="2800" dirty="0" err="1">
                <a:latin typeface="Roboto" panose="02000000000000000000"/>
              </a:rPr>
              <a:t>trong</a:t>
            </a:r>
            <a:r>
              <a:rPr lang="en-US" sz="2800" dirty="0">
                <a:latin typeface="Roboto" panose="02000000000000000000"/>
              </a:rPr>
              <a:t> </a:t>
            </a:r>
            <a:r>
              <a:rPr lang="en-US" sz="2800" dirty="0" err="1">
                <a:latin typeface="Roboto" panose="02000000000000000000"/>
              </a:rPr>
              <a:t>một</a:t>
            </a:r>
            <a:r>
              <a:rPr lang="en-US" sz="2800" dirty="0">
                <a:latin typeface="Roboto" panose="02000000000000000000"/>
              </a:rPr>
              <a:t> report</a:t>
            </a:r>
          </a:p>
          <a:p>
            <a:pPr marL="914400" lvl="1" indent="-457200">
              <a:lnSpc>
                <a:spcPct val="150000"/>
              </a:lnSpc>
              <a:buFont typeface="Wingdings" panose="05000000000000000000" pitchFamily="2" charset="2"/>
              <a:buChar char="ü"/>
            </a:pPr>
            <a:r>
              <a:rPr lang="en-US" sz="2800" dirty="0">
                <a:latin typeface="Roboto" panose="02000000000000000000"/>
              </a:rPr>
              <a:t>Notifications: </a:t>
            </a:r>
            <a:r>
              <a:rPr lang="en-US" sz="2800" dirty="0" err="1">
                <a:latin typeface="Roboto" panose="02000000000000000000"/>
              </a:rPr>
              <a:t>Gửi</a:t>
            </a:r>
            <a:r>
              <a:rPr lang="en-US" sz="2800" dirty="0">
                <a:latin typeface="Roboto" panose="02000000000000000000"/>
              </a:rPr>
              <a:t> </a:t>
            </a:r>
            <a:r>
              <a:rPr lang="en-US" sz="2800" dirty="0" err="1">
                <a:latin typeface="Roboto" panose="02000000000000000000"/>
              </a:rPr>
              <a:t>thông</a:t>
            </a:r>
            <a:r>
              <a:rPr lang="en-US" sz="2800" dirty="0">
                <a:latin typeface="Roboto" panose="02000000000000000000"/>
              </a:rPr>
              <a:t> </a:t>
            </a:r>
            <a:r>
              <a:rPr lang="en-US" sz="2800" dirty="0" err="1">
                <a:latin typeface="Roboto" panose="02000000000000000000"/>
              </a:rPr>
              <a:t>báo</a:t>
            </a:r>
            <a:r>
              <a:rPr lang="en-US" sz="2800" dirty="0">
                <a:latin typeface="Roboto" panose="02000000000000000000"/>
              </a:rPr>
              <a:t> qua </a:t>
            </a:r>
            <a:r>
              <a:rPr lang="en-US" sz="2800" dirty="0" err="1">
                <a:latin typeface="Roboto" panose="02000000000000000000"/>
              </a:rPr>
              <a:t>nhiều</a:t>
            </a:r>
            <a:r>
              <a:rPr lang="en-US" sz="2800" dirty="0">
                <a:latin typeface="Roboto" panose="02000000000000000000"/>
              </a:rPr>
              <a:t> </a:t>
            </a:r>
            <a:r>
              <a:rPr lang="en-US" sz="2800" dirty="0" err="1">
                <a:latin typeface="Roboto" panose="02000000000000000000"/>
              </a:rPr>
              <a:t>kênh</a:t>
            </a:r>
            <a:r>
              <a:rPr lang="en-US" sz="2800" dirty="0">
                <a:latin typeface="Roboto" panose="02000000000000000000"/>
              </a:rPr>
              <a:t> </a:t>
            </a:r>
            <a:r>
              <a:rPr lang="en-US" sz="2800" dirty="0" err="1">
                <a:latin typeface="Roboto" panose="02000000000000000000"/>
              </a:rPr>
              <a:t>giao</a:t>
            </a:r>
            <a:r>
              <a:rPr lang="en-US" sz="2800" dirty="0">
                <a:latin typeface="Roboto" panose="02000000000000000000"/>
              </a:rPr>
              <a:t> </a:t>
            </a:r>
            <a:r>
              <a:rPr lang="en-US" sz="2800" dirty="0" err="1">
                <a:latin typeface="Roboto" panose="02000000000000000000"/>
              </a:rPr>
              <a:t>tiếp</a:t>
            </a:r>
            <a:r>
              <a:rPr lang="en-US" sz="2800" dirty="0">
                <a:latin typeface="Roboto" panose="02000000000000000000"/>
              </a:rPr>
              <a:t> </a:t>
            </a:r>
            <a:r>
              <a:rPr lang="en-US" sz="2800" dirty="0" err="1">
                <a:latin typeface="Roboto" panose="02000000000000000000"/>
              </a:rPr>
              <a:t>như</a:t>
            </a:r>
            <a:r>
              <a:rPr lang="en-US" sz="2800" dirty="0">
                <a:latin typeface="Roboto" panose="02000000000000000000"/>
              </a:rPr>
              <a:t> Slack, </a:t>
            </a:r>
            <a:r>
              <a:rPr lang="en-US" sz="2800" dirty="0" err="1">
                <a:latin typeface="Roboto" panose="02000000000000000000"/>
              </a:rPr>
              <a:t>Gitter</a:t>
            </a:r>
            <a:r>
              <a:rPr lang="en-US" sz="2800" dirty="0">
                <a:latin typeface="Roboto" panose="02000000000000000000"/>
              </a:rPr>
              <a:t>, </a:t>
            </a:r>
            <a:r>
              <a:rPr lang="en-US" sz="2800" dirty="0" err="1">
                <a:latin typeface="Roboto" panose="02000000000000000000"/>
              </a:rPr>
              <a:t>Hipchat</a:t>
            </a:r>
            <a:r>
              <a:rPr lang="en-US" sz="2800" dirty="0">
                <a:latin typeface="Roboto" panose="02000000000000000000"/>
              </a:rPr>
              <a:t>, </a:t>
            </a:r>
            <a:r>
              <a:rPr lang="en-US" sz="2800" dirty="0" err="1">
                <a:latin typeface="Roboto" panose="02000000000000000000"/>
              </a:rPr>
              <a:t>hỗ</a:t>
            </a:r>
            <a:r>
              <a:rPr lang="en-US" sz="2800" dirty="0">
                <a:latin typeface="Roboto" panose="02000000000000000000"/>
              </a:rPr>
              <a:t> </a:t>
            </a:r>
            <a:r>
              <a:rPr lang="en-US" sz="2800" dirty="0" err="1">
                <a:latin typeface="Roboto" panose="02000000000000000000"/>
              </a:rPr>
              <a:t>trợ</a:t>
            </a:r>
            <a:r>
              <a:rPr lang="en-US" sz="2800" dirty="0">
                <a:latin typeface="Roboto" panose="02000000000000000000"/>
              </a:rPr>
              <a:t> </a:t>
            </a:r>
            <a:r>
              <a:rPr lang="en-US" sz="2800" dirty="0" err="1">
                <a:latin typeface="Roboto" panose="02000000000000000000"/>
              </a:rPr>
              <a:t>tạo</a:t>
            </a:r>
            <a:r>
              <a:rPr lang="en-US" sz="2800" dirty="0">
                <a:latin typeface="Roboto" panose="02000000000000000000"/>
              </a:rPr>
              <a:t> </a:t>
            </a:r>
            <a:r>
              <a:rPr lang="en-US" sz="2800" dirty="0" err="1">
                <a:latin typeface="Roboto" panose="02000000000000000000"/>
              </a:rPr>
              <a:t>Webhook</a:t>
            </a:r>
            <a:r>
              <a:rPr lang="en-US" sz="2800" dirty="0">
                <a:latin typeface="Roboto" panose="02000000000000000000"/>
              </a:rPr>
              <a:t>,..</a:t>
            </a:r>
          </a:p>
          <a:p>
            <a:pPr marL="914400" lvl="1" indent="-457200">
              <a:lnSpc>
                <a:spcPct val="150000"/>
              </a:lnSpc>
              <a:buFont typeface="Wingdings" panose="05000000000000000000" pitchFamily="2" charset="2"/>
              <a:buChar char="ü"/>
            </a:pPr>
            <a:r>
              <a:rPr lang="en-US" sz="2800" dirty="0">
                <a:latin typeface="Roboto" panose="02000000000000000000"/>
              </a:rPr>
              <a:t>Coverage Compare: So </a:t>
            </a:r>
            <a:r>
              <a:rPr lang="en-US" sz="2800" dirty="0" err="1">
                <a:latin typeface="Roboto" panose="02000000000000000000"/>
              </a:rPr>
              <a:t>sánh</a:t>
            </a:r>
            <a:r>
              <a:rPr lang="en-US" sz="2800" dirty="0">
                <a:latin typeface="Roboto" panose="02000000000000000000"/>
              </a:rPr>
              <a:t> </a:t>
            </a:r>
            <a:r>
              <a:rPr lang="en-US" sz="2800" dirty="0" err="1">
                <a:latin typeface="Roboto" panose="02000000000000000000"/>
              </a:rPr>
              <a:t>khác</a:t>
            </a:r>
            <a:r>
              <a:rPr lang="en-US" sz="2800" dirty="0">
                <a:latin typeface="Roboto" panose="02000000000000000000"/>
              </a:rPr>
              <a:t> </a:t>
            </a:r>
            <a:r>
              <a:rPr lang="en-US" sz="2800" dirty="0" err="1">
                <a:latin typeface="Roboto" panose="02000000000000000000"/>
              </a:rPr>
              <a:t>biệt</a:t>
            </a:r>
            <a:r>
              <a:rPr lang="en-US" sz="2800" dirty="0">
                <a:latin typeface="Roboto" panose="02000000000000000000"/>
              </a:rPr>
              <a:t> </a:t>
            </a:r>
            <a:r>
              <a:rPr lang="en-US" sz="2800" dirty="0" err="1">
                <a:latin typeface="Roboto" panose="02000000000000000000"/>
              </a:rPr>
              <a:t>trong</a:t>
            </a:r>
            <a:r>
              <a:rPr lang="en-US" sz="2800" dirty="0">
                <a:latin typeface="Roboto" panose="02000000000000000000"/>
              </a:rPr>
              <a:t> </a:t>
            </a:r>
            <a:r>
              <a:rPr lang="en-US" sz="2800" dirty="0" err="1">
                <a:latin typeface="Roboto" panose="02000000000000000000"/>
              </a:rPr>
              <a:t>sự</a:t>
            </a:r>
            <a:r>
              <a:rPr lang="en-US" sz="2800" dirty="0">
                <a:latin typeface="Roboto" panose="02000000000000000000"/>
              </a:rPr>
              <a:t> </a:t>
            </a:r>
            <a:r>
              <a:rPr lang="en-US" sz="2800" dirty="0" err="1">
                <a:latin typeface="Roboto" panose="02000000000000000000"/>
              </a:rPr>
              <a:t>thay</a:t>
            </a:r>
            <a:r>
              <a:rPr lang="en-US" sz="2800" dirty="0">
                <a:latin typeface="Roboto" panose="02000000000000000000"/>
              </a:rPr>
              <a:t> </a:t>
            </a:r>
            <a:r>
              <a:rPr lang="en-US" sz="2800" dirty="0" err="1">
                <a:latin typeface="Roboto" panose="02000000000000000000"/>
              </a:rPr>
              <a:t>đổi</a:t>
            </a:r>
            <a:r>
              <a:rPr lang="en-US" sz="2800" dirty="0">
                <a:latin typeface="Roboto" panose="02000000000000000000"/>
              </a:rPr>
              <a:t> </a:t>
            </a:r>
            <a:r>
              <a:rPr lang="en-US" sz="2800" dirty="0" err="1">
                <a:latin typeface="Roboto" panose="02000000000000000000"/>
              </a:rPr>
              <a:t>mã</a:t>
            </a:r>
            <a:r>
              <a:rPr lang="en-US" sz="2800" dirty="0">
                <a:latin typeface="Roboto" panose="02000000000000000000"/>
              </a:rPr>
              <a:t> </a:t>
            </a:r>
            <a:r>
              <a:rPr lang="en-US" sz="2800" dirty="0" err="1">
                <a:latin typeface="Roboto" panose="02000000000000000000"/>
              </a:rPr>
              <a:t>nguồn</a:t>
            </a:r>
            <a:r>
              <a:rPr lang="en-US" sz="2800" dirty="0">
                <a:latin typeface="Roboto" panose="02000000000000000000"/>
              </a:rPr>
              <a:t> </a:t>
            </a:r>
            <a:r>
              <a:rPr lang="en-US" sz="2800" dirty="0" err="1">
                <a:latin typeface="Roboto" panose="02000000000000000000"/>
              </a:rPr>
              <a:t>nhờ</a:t>
            </a:r>
            <a:r>
              <a:rPr lang="en-US" sz="2800" dirty="0">
                <a:latin typeface="Roboto" panose="02000000000000000000"/>
              </a:rPr>
              <a:t> </a:t>
            </a:r>
            <a:r>
              <a:rPr lang="en-US" sz="2800" i="1" dirty="0" err="1">
                <a:solidFill>
                  <a:schemeClr val="accent1">
                    <a:lumMod val="60000"/>
                    <a:lumOff val="40000"/>
                  </a:schemeClr>
                </a:solidFill>
                <a:latin typeface="Roboto" panose="02000000000000000000"/>
              </a:rPr>
              <a:t>git</a:t>
            </a:r>
            <a:r>
              <a:rPr lang="en-US" sz="2800" i="1" dirty="0">
                <a:solidFill>
                  <a:schemeClr val="accent1">
                    <a:lumMod val="60000"/>
                    <a:lumOff val="40000"/>
                  </a:schemeClr>
                </a:solidFill>
                <a:latin typeface="Roboto" panose="02000000000000000000"/>
              </a:rPr>
              <a:t> diff</a:t>
            </a:r>
          </a:p>
          <a:p>
            <a:pPr lvl="1"/>
            <a:r>
              <a:rPr lang="en-US" sz="2800" dirty="0">
                <a:latin typeface="Roboto" panose="02000000000000000000"/>
              </a:rPr>
              <a:t> </a:t>
            </a:r>
          </a:p>
        </p:txBody>
      </p:sp>
      <p:sp>
        <p:nvSpPr>
          <p:cNvPr id="5" name="Slide Number Placeholder 4"/>
          <p:cNvSpPr>
            <a:spLocks noGrp="1"/>
          </p:cNvSpPr>
          <p:nvPr>
            <p:ph type="sldNum" sz="quarter" idx="12"/>
          </p:nvPr>
        </p:nvSpPr>
        <p:spPr/>
        <p:txBody>
          <a:bodyPr/>
          <a:lstStyle/>
          <a:p>
            <a:fld id="{11ADFAE3-F0D9-439E-8967-594B4CDF255A}" type="slidenum">
              <a:rPr lang="en-US" smtClean="0"/>
              <a:t>37</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269389330"/>
      </p:ext>
    </p:extLst>
  </p:cSld>
  <p:clrMapOvr>
    <a:masterClrMapping/>
  </p:clrMapOvr>
  <p:transition spd="med">
    <p:pull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fontScale="90000"/>
          </a:bodyPr>
          <a:lstStyle/>
          <a:p>
            <a:r>
              <a:rPr lang="en-US" dirty="0" err="1">
                <a:solidFill>
                  <a:schemeClr val="bg1"/>
                </a:solidFill>
                <a:latin typeface="Roboto" panose="02000000000000000000" pitchFamily="2" charset="0"/>
                <a:ea typeface="Roboto" panose="02000000000000000000" pitchFamily="2" charset="0"/>
              </a:rPr>
              <a:t>Kiểm</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thử</a:t>
            </a:r>
            <a:r>
              <a:rPr lang="en-US" dirty="0">
                <a:solidFill>
                  <a:schemeClr val="bg1"/>
                </a:solidFill>
                <a:latin typeface="Roboto" panose="02000000000000000000" pitchFamily="2" charset="0"/>
                <a:ea typeface="Roboto" panose="02000000000000000000" pitchFamily="2" charset="0"/>
              </a:rPr>
              <a:t> ( Testing )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bản</a:t>
            </a:r>
            <a:r>
              <a:rPr lang="en-US" dirty="0">
                <a:solidFill>
                  <a:schemeClr val="bg1"/>
                </a:solidFill>
                <a:latin typeface="Roboto" panose="02000000000000000000" pitchFamily="2" charset="0"/>
                <a:ea typeface="Roboto" panose="02000000000000000000" pitchFamily="2" charset="0"/>
              </a:rPr>
              <a:t> ( Release )</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290201"/>
            <a:ext cx="11668836"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dirty="0">
                <a:latin typeface="Roboto" panose="02000000000000000000"/>
              </a:rPr>
              <a:t>Codecov.io: </a:t>
            </a:r>
          </a:p>
        </p:txBody>
      </p:sp>
      <p:sp>
        <p:nvSpPr>
          <p:cNvPr id="9" name="TextBox 8"/>
          <p:cNvSpPr txBox="1"/>
          <p:nvPr/>
        </p:nvSpPr>
        <p:spPr>
          <a:xfrm>
            <a:off x="261582" y="4994418"/>
            <a:ext cx="11668836" cy="369332"/>
          </a:xfrm>
          <a:prstGeom prst="rect">
            <a:avLst/>
          </a:prstGeom>
          <a:noFill/>
        </p:spPr>
        <p:txBody>
          <a:bodyPr wrap="square" rtlCol="0">
            <a:spAutoFit/>
          </a:bodyPr>
          <a:lstStyle/>
          <a:p>
            <a:pPr algn="ctr"/>
            <a:r>
              <a:rPr lang="en-US" i="1" dirty="0" err="1">
                <a:latin typeface="Roboto" panose="02000000000000000000"/>
              </a:rPr>
              <a:t>Kiểm</a:t>
            </a:r>
            <a:r>
              <a:rPr lang="en-US" i="1" dirty="0">
                <a:latin typeface="Roboto" panose="02000000000000000000"/>
              </a:rPr>
              <a:t> </a:t>
            </a:r>
            <a:r>
              <a:rPr lang="en-US" i="1" dirty="0" err="1">
                <a:latin typeface="Roboto" panose="02000000000000000000"/>
              </a:rPr>
              <a:t>soát</a:t>
            </a:r>
            <a:r>
              <a:rPr lang="en-US" i="1" dirty="0">
                <a:latin typeface="Roboto" panose="02000000000000000000"/>
              </a:rPr>
              <a:t> code </a:t>
            </a:r>
            <a:r>
              <a:rPr lang="en-US" i="1" dirty="0" err="1">
                <a:latin typeface="Roboto" panose="02000000000000000000"/>
              </a:rPr>
              <a:t>theo</a:t>
            </a:r>
            <a:r>
              <a:rPr lang="en-US" i="1" dirty="0">
                <a:latin typeface="Roboto" panose="02000000000000000000"/>
              </a:rPr>
              <a:t> statement, line, function, branch</a:t>
            </a:r>
          </a:p>
        </p:txBody>
      </p:sp>
      <p:pic>
        <p:nvPicPr>
          <p:cNvPr id="3" name="Picture 2"/>
          <p:cNvPicPr>
            <a:picLocks noChangeAspect="1"/>
          </p:cNvPicPr>
          <p:nvPr/>
        </p:nvPicPr>
        <p:blipFill>
          <a:blip r:embed="rId3"/>
          <a:stretch>
            <a:fillRect/>
          </a:stretch>
        </p:blipFill>
        <p:spPr>
          <a:xfrm>
            <a:off x="261582" y="2231664"/>
            <a:ext cx="11872146" cy="2357589"/>
          </a:xfrm>
          <a:prstGeom prst="rect">
            <a:avLst/>
          </a:prstGeom>
        </p:spPr>
      </p:pic>
      <p:sp>
        <p:nvSpPr>
          <p:cNvPr id="5" name="Slide Number Placeholder 4"/>
          <p:cNvSpPr>
            <a:spLocks noGrp="1"/>
          </p:cNvSpPr>
          <p:nvPr>
            <p:ph type="sldNum" sz="quarter" idx="12"/>
          </p:nvPr>
        </p:nvSpPr>
        <p:spPr/>
        <p:txBody>
          <a:bodyPr/>
          <a:lstStyle/>
          <a:p>
            <a:fld id="{11ADFAE3-F0D9-439E-8967-594B4CDF255A}" type="slidenum">
              <a:rPr lang="en-US" smtClean="0"/>
              <a:t>38</a:t>
            </a:fld>
            <a:endParaRPr lang="en-US"/>
          </a:p>
        </p:txBody>
      </p:sp>
      <p:sp>
        <p:nvSpPr>
          <p:cNvPr id="10" name="Rectangle 9"/>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274753246"/>
      </p:ext>
    </p:extLst>
  </p:cSld>
  <p:clrMapOvr>
    <a:masterClrMapping/>
  </p:clrMapOvr>
  <p:transition spd="med">
    <p:pull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fontScale="90000"/>
          </a:bodyPr>
          <a:lstStyle/>
          <a:p>
            <a:r>
              <a:rPr lang="en-US" dirty="0" err="1">
                <a:solidFill>
                  <a:schemeClr val="bg1"/>
                </a:solidFill>
                <a:latin typeface="Roboto" panose="02000000000000000000" pitchFamily="2" charset="0"/>
                <a:ea typeface="Roboto" panose="02000000000000000000" pitchFamily="2" charset="0"/>
              </a:rPr>
              <a:t>Kiểm</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thử</a:t>
            </a:r>
            <a:r>
              <a:rPr lang="en-US" dirty="0">
                <a:solidFill>
                  <a:schemeClr val="bg1"/>
                </a:solidFill>
                <a:latin typeface="Roboto" panose="02000000000000000000" pitchFamily="2" charset="0"/>
                <a:ea typeface="Roboto" panose="02000000000000000000" pitchFamily="2" charset="0"/>
              </a:rPr>
              <a:t> ( Testing )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bản</a:t>
            </a:r>
            <a:r>
              <a:rPr lang="en-US" dirty="0">
                <a:solidFill>
                  <a:schemeClr val="bg1"/>
                </a:solidFill>
                <a:latin typeface="Roboto" panose="02000000000000000000" pitchFamily="2" charset="0"/>
                <a:ea typeface="Roboto" panose="02000000000000000000" pitchFamily="2" charset="0"/>
              </a:rPr>
              <a:t> ( Release )</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290201"/>
            <a:ext cx="11668836"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dirty="0">
                <a:latin typeface="Roboto" panose="02000000000000000000"/>
              </a:rPr>
              <a:t>Semantic-release:</a:t>
            </a:r>
          </a:p>
        </p:txBody>
      </p:sp>
      <p:sp>
        <p:nvSpPr>
          <p:cNvPr id="9" name="TextBox 8"/>
          <p:cNvSpPr txBox="1"/>
          <p:nvPr/>
        </p:nvSpPr>
        <p:spPr>
          <a:xfrm>
            <a:off x="414068" y="5546517"/>
            <a:ext cx="11225841" cy="369332"/>
          </a:xfrm>
          <a:prstGeom prst="rect">
            <a:avLst/>
          </a:prstGeom>
          <a:noFill/>
        </p:spPr>
        <p:txBody>
          <a:bodyPr wrap="square" rtlCol="0">
            <a:spAutoFit/>
          </a:bodyPr>
          <a:lstStyle/>
          <a:p>
            <a:pPr algn="ctr"/>
            <a:r>
              <a:rPr lang="en-US" i="1" dirty="0" err="1">
                <a:latin typeface="Roboto" panose="02000000000000000000"/>
              </a:rPr>
              <a:t>Cập</a:t>
            </a:r>
            <a:r>
              <a:rPr lang="en-US" i="1" dirty="0">
                <a:latin typeface="Roboto" panose="02000000000000000000"/>
              </a:rPr>
              <a:t> </a:t>
            </a:r>
            <a:r>
              <a:rPr lang="en-US" i="1" dirty="0" err="1">
                <a:latin typeface="Roboto" panose="02000000000000000000"/>
              </a:rPr>
              <a:t>nhật</a:t>
            </a:r>
            <a:r>
              <a:rPr lang="en-US" i="1" dirty="0">
                <a:latin typeface="Roboto" panose="02000000000000000000"/>
              </a:rPr>
              <a:t> </a:t>
            </a:r>
            <a:r>
              <a:rPr lang="en-US" i="1" dirty="0" err="1">
                <a:latin typeface="Roboto" panose="02000000000000000000"/>
              </a:rPr>
              <a:t>thay</a:t>
            </a:r>
            <a:r>
              <a:rPr lang="en-US" i="1" dirty="0">
                <a:latin typeface="Roboto" panose="02000000000000000000"/>
              </a:rPr>
              <a:t> </a:t>
            </a:r>
            <a:r>
              <a:rPr lang="en-US" i="1" dirty="0" err="1">
                <a:latin typeface="Roboto" panose="02000000000000000000"/>
              </a:rPr>
              <a:t>đổi</a:t>
            </a:r>
            <a:r>
              <a:rPr lang="en-US" i="1" dirty="0">
                <a:latin typeface="Roboto" panose="02000000000000000000"/>
              </a:rPr>
              <a:t> </a:t>
            </a:r>
            <a:r>
              <a:rPr lang="en-US" i="1" dirty="0" err="1">
                <a:latin typeface="Roboto" panose="02000000000000000000"/>
              </a:rPr>
              <a:t>và</a:t>
            </a:r>
            <a:r>
              <a:rPr lang="en-US" i="1" dirty="0">
                <a:latin typeface="Roboto" panose="02000000000000000000"/>
              </a:rPr>
              <a:t> release </a:t>
            </a:r>
            <a:r>
              <a:rPr lang="en-US" i="1" dirty="0" err="1">
                <a:latin typeface="Roboto" panose="02000000000000000000"/>
              </a:rPr>
              <a:t>phiên</a:t>
            </a:r>
            <a:r>
              <a:rPr lang="en-US" i="1" dirty="0">
                <a:latin typeface="Roboto" panose="02000000000000000000"/>
              </a:rPr>
              <a:t> </a:t>
            </a:r>
            <a:r>
              <a:rPr lang="en-US" i="1" dirty="0" err="1">
                <a:latin typeface="Roboto" panose="02000000000000000000"/>
              </a:rPr>
              <a:t>bản</a:t>
            </a:r>
            <a:r>
              <a:rPr lang="en-US" i="1" dirty="0">
                <a:latin typeface="Roboto" panose="02000000000000000000"/>
              </a:rPr>
              <a:t> </a:t>
            </a:r>
            <a:r>
              <a:rPr lang="en-US" i="1" dirty="0" err="1">
                <a:latin typeface="Roboto" panose="02000000000000000000"/>
              </a:rPr>
              <a:t>mới</a:t>
            </a:r>
            <a:r>
              <a:rPr lang="en-US" i="1" dirty="0">
                <a:latin typeface="Roboto" panose="02000000000000000000"/>
              </a:rPr>
              <a:t> </a:t>
            </a:r>
            <a:r>
              <a:rPr lang="en-US" i="1" dirty="0" err="1">
                <a:latin typeface="Roboto" panose="02000000000000000000"/>
              </a:rPr>
              <a:t>trên</a:t>
            </a:r>
            <a:r>
              <a:rPr lang="en-US" i="1" dirty="0">
                <a:latin typeface="Roboto" panose="02000000000000000000"/>
              </a:rPr>
              <a:t> CDN, module packager,..</a:t>
            </a:r>
          </a:p>
        </p:txBody>
      </p:sp>
      <p:pic>
        <p:nvPicPr>
          <p:cNvPr id="3" name="Picture 2"/>
          <p:cNvPicPr>
            <a:picLocks noChangeAspect="1"/>
          </p:cNvPicPr>
          <p:nvPr/>
        </p:nvPicPr>
        <p:blipFill>
          <a:blip r:embed="rId3"/>
          <a:stretch>
            <a:fillRect/>
          </a:stretch>
        </p:blipFill>
        <p:spPr>
          <a:xfrm>
            <a:off x="414068" y="1981381"/>
            <a:ext cx="11516350" cy="3397176"/>
          </a:xfrm>
          <a:prstGeom prst="rect">
            <a:avLst/>
          </a:prstGeom>
        </p:spPr>
      </p:pic>
      <p:sp>
        <p:nvSpPr>
          <p:cNvPr id="5" name="Slide Number Placeholder 4"/>
          <p:cNvSpPr>
            <a:spLocks noGrp="1"/>
          </p:cNvSpPr>
          <p:nvPr>
            <p:ph type="sldNum" sz="quarter" idx="12"/>
          </p:nvPr>
        </p:nvSpPr>
        <p:spPr/>
        <p:txBody>
          <a:bodyPr/>
          <a:lstStyle/>
          <a:p>
            <a:fld id="{11ADFAE3-F0D9-439E-8967-594B4CDF255A}" type="slidenum">
              <a:rPr lang="en-US" smtClean="0"/>
              <a:t>39</a:t>
            </a:fld>
            <a:endParaRPr lang="en-US"/>
          </a:p>
        </p:txBody>
      </p:sp>
      <p:sp>
        <p:nvSpPr>
          <p:cNvPr id="10" name="Rectangle 9"/>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624052820"/>
      </p:ext>
    </p:extLst>
  </p:cSld>
  <p:clrMapOvr>
    <a:masterClrMapping/>
  </p:clrMapOvr>
  <p:transition spd="med">
    <p:pull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a:bodyPr>
          <a:lstStyle/>
          <a:p>
            <a:pPr>
              <a:lnSpc>
                <a:spcPct val="100000"/>
              </a:lnSpc>
            </a:pPr>
            <a:r>
              <a:rPr lang="en-GB" dirty="0" err="1">
                <a:solidFill>
                  <a:schemeClr val="bg1"/>
                </a:solidFill>
                <a:latin typeface="Roboto" panose="02000000000000000000" pitchFamily="2" charset="0"/>
                <a:ea typeface="Roboto" panose="02000000000000000000" pitchFamily="2" charset="0"/>
              </a:rPr>
              <a:t>Động</a:t>
            </a:r>
            <a:r>
              <a:rPr lang="en-GB" dirty="0">
                <a:solidFill>
                  <a:schemeClr val="bg1"/>
                </a:solidFill>
                <a:latin typeface="Roboto" panose="02000000000000000000" pitchFamily="2" charset="0"/>
                <a:ea typeface="Roboto" panose="02000000000000000000" pitchFamily="2" charset="0"/>
              </a:rPr>
              <a:t> c</a:t>
            </a:r>
            <a:r>
              <a:rPr lang="vi-VN" dirty="0">
                <a:solidFill>
                  <a:schemeClr val="bg1"/>
                </a:solidFill>
                <a:latin typeface="Roboto" panose="02000000000000000000" pitchFamily="2" charset="0"/>
                <a:ea typeface="Roboto" panose="02000000000000000000" pitchFamily="2" charset="0"/>
              </a:rPr>
              <a:t>ơ</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nghiên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cứu</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4</a:t>
            </a:fld>
            <a:endParaRPr lang="en-US"/>
          </a:p>
        </p:txBody>
      </p:sp>
    </p:spTree>
    <p:extLst>
      <p:ext uri="{BB962C8B-B14F-4D97-AF65-F5344CB8AC3E}">
        <p14:creationId xmlns:p14="http://schemas.microsoft.com/office/powerpoint/2010/main" val="905073188"/>
      </p:ext>
    </p:extLst>
  </p:cSld>
  <p:clrMapOvr>
    <a:masterClrMapping/>
  </p:clrMapOvr>
  <p:transition spd="med">
    <p:pull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fontScale="90000"/>
          </a:bodyPr>
          <a:lstStyle/>
          <a:p>
            <a:r>
              <a:rPr lang="en-US" dirty="0" err="1">
                <a:solidFill>
                  <a:schemeClr val="bg1"/>
                </a:solidFill>
                <a:latin typeface="Roboto" panose="02000000000000000000" pitchFamily="2" charset="0"/>
                <a:ea typeface="Roboto" panose="02000000000000000000" pitchFamily="2" charset="0"/>
              </a:rPr>
              <a:t>Kiểm</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thử</a:t>
            </a:r>
            <a:r>
              <a:rPr lang="en-US" dirty="0">
                <a:solidFill>
                  <a:schemeClr val="bg1"/>
                </a:solidFill>
                <a:latin typeface="Roboto" panose="02000000000000000000" pitchFamily="2" charset="0"/>
                <a:ea typeface="Roboto" panose="02000000000000000000" pitchFamily="2" charset="0"/>
              </a:rPr>
              <a:t> ( Testing )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bản</a:t>
            </a:r>
            <a:r>
              <a:rPr lang="en-US" dirty="0">
                <a:solidFill>
                  <a:schemeClr val="bg1"/>
                </a:solidFill>
                <a:latin typeface="Roboto" panose="02000000000000000000" pitchFamily="2" charset="0"/>
                <a:ea typeface="Roboto" panose="02000000000000000000" pitchFamily="2" charset="0"/>
              </a:rPr>
              <a:t> ( Release )</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290201"/>
            <a:ext cx="11668836" cy="6771084"/>
          </a:xfrm>
          <a:prstGeom prst="rect">
            <a:avLst/>
          </a:prstGeom>
          <a:noFill/>
        </p:spPr>
        <p:txBody>
          <a:bodyPr wrap="square" rtlCol="0">
            <a:spAutoFit/>
          </a:bodyPr>
          <a:lstStyle/>
          <a:p>
            <a:pPr marL="457200" indent="-457200">
              <a:buFont typeface="Courier New" panose="02070309020205020404" pitchFamily="49" charset="0"/>
              <a:buChar char="o"/>
            </a:pPr>
            <a:r>
              <a:rPr lang="en-US" sz="2800" dirty="0">
                <a:latin typeface="Roboto" panose="02000000000000000000"/>
              </a:rPr>
              <a:t>CI (continuous integration): </a:t>
            </a:r>
            <a:endPar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endParaRPr>
          </a:p>
          <a:p>
            <a:pPr marL="914400" lvl="1" indent="-457200">
              <a:lnSpc>
                <a:spcPct val="150000"/>
              </a:lnSpc>
              <a:buFont typeface="Wingdings" panose="05000000000000000000" pitchFamily="2" charset="2"/>
              <a:buChar char="ü"/>
            </a:pP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Là</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mục</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tiêu</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mà</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các</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team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phát</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triển</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phần</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mềm</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theo</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tư</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tưởng</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Agile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hướng</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tới</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p>
          <a:p>
            <a:pPr marL="914400" lvl="1" indent="-457200">
              <a:lnSpc>
                <a:spcPct val="150000"/>
              </a:lnSpc>
              <a:buFont typeface="Wingdings" panose="05000000000000000000" pitchFamily="2" charset="2"/>
              <a:buChar char="ü"/>
            </a:pP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Một</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dạng</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tracking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công</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việc</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trong</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team,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kiểm</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thử</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tự</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động</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dễ</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dàng</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truy</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hồi</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để</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phát</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hiện</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lỗi</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một</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cách</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nhanh</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chóng</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p>
          <a:p>
            <a:pPr marL="914400" lvl="1" indent="-457200">
              <a:lnSpc>
                <a:spcPct val="150000"/>
              </a:lnSpc>
              <a:buFont typeface="Wingdings" panose="05000000000000000000" pitchFamily="2" charset="2"/>
              <a:buChar char="ü"/>
            </a:pP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Có</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thể</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hiểu</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cs typeface="Courier New" panose="02070309020205020404" pitchFamily="49" charset="0"/>
              </a:rPr>
              <a:t>CI</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về</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mặt</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kỹ</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thuật</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là</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một</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container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bao</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hàm</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toàn</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bộ</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các</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công</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cụ</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đã</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liệt</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kê</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tích</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hợp</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vào</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một</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platform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và</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chạy</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trên</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server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được</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chỉ</a:t>
            </a:r>
            <a:r>
              <a:rPr kumimoji="0" lang="en-US" altLang="en-US" sz="2800" b="0" i="0" u="none" strike="noStrike" cap="none" normalizeH="0" baseline="0" dirty="0">
                <a:ln>
                  <a:noFill/>
                </a:ln>
                <a:solidFill>
                  <a:srgbClr val="333333"/>
                </a:solidFill>
                <a:effectLst/>
                <a:latin typeface="Roboto" panose="02000000000000000000"/>
                <a:ea typeface="Times New Roman" panose="02020603050405020304" pitchFamily="18" charset="0"/>
              </a:rPr>
              <a:t> </a:t>
            </a:r>
            <a:r>
              <a:rPr kumimoji="0" lang="en-US" altLang="en-US" sz="2800" b="0" i="0" u="none" strike="noStrike" cap="none" normalizeH="0" baseline="0" dirty="0" err="1">
                <a:ln>
                  <a:noFill/>
                </a:ln>
                <a:solidFill>
                  <a:srgbClr val="333333"/>
                </a:solidFill>
                <a:effectLst/>
                <a:latin typeface="Roboto" panose="02000000000000000000"/>
                <a:ea typeface="Times New Roman" panose="02020603050405020304" pitchFamily="18" charset="0"/>
              </a:rPr>
              <a:t>định</a:t>
            </a:r>
            <a:endParaRPr kumimoji="0" lang="en-US" altLang="en-US" sz="2800" b="0" i="0" u="none" strike="noStrike" cap="none" normalizeH="0" baseline="0" dirty="0">
              <a:ln>
                <a:noFill/>
              </a:ln>
              <a:solidFill>
                <a:schemeClr val="tx1"/>
              </a:solidFill>
              <a:effectLst/>
              <a:latin typeface="Roboto" panose="02000000000000000000"/>
            </a:endParaRPr>
          </a:p>
          <a:p>
            <a:pPr marL="457200" indent="-457200">
              <a:buFont typeface="Courier New" panose="02070309020205020404" pitchFamily="49" charset="0"/>
              <a:buChar char="o"/>
            </a:pPr>
            <a:endParaRPr lang="en-US" sz="2800" dirty="0">
              <a:latin typeface="Roboto" panose="02000000000000000000"/>
            </a:endParaRPr>
          </a:p>
          <a:p>
            <a:endParaRPr lang="en-US" sz="2800" i="1" dirty="0">
              <a:solidFill>
                <a:schemeClr val="accent1">
                  <a:lumMod val="60000"/>
                  <a:lumOff val="40000"/>
                </a:schemeClr>
              </a:solidFill>
              <a:latin typeface="Roboto" panose="02000000000000000000"/>
            </a:endParaRPr>
          </a:p>
          <a:p>
            <a:endParaRPr lang="en-US" sz="2800" i="1" dirty="0">
              <a:solidFill>
                <a:schemeClr val="accent1">
                  <a:lumMod val="60000"/>
                  <a:lumOff val="40000"/>
                </a:schemeClr>
              </a:solidFill>
              <a:latin typeface="Roboto" panose="02000000000000000000"/>
            </a:endParaRPr>
          </a:p>
          <a:p>
            <a:pPr lvl="1"/>
            <a:r>
              <a:rPr lang="en-US" sz="2800" dirty="0">
                <a:latin typeface="Roboto" panose="02000000000000000000"/>
              </a:rPr>
              <a:t> </a:t>
            </a:r>
          </a:p>
        </p:txBody>
      </p:sp>
      <p:sp>
        <p:nvSpPr>
          <p:cNvPr id="6" name="Slide Number Placeholder 5"/>
          <p:cNvSpPr>
            <a:spLocks noGrp="1"/>
          </p:cNvSpPr>
          <p:nvPr>
            <p:ph type="sldNum" sz="quarter" idx="12"/>
          </p:nvPr>
        </p:nvSpPr>
        <p:spPr/>
        <p:txBody>
          <a:bodyPr/>
          <a:lstStyle/>
          <a:p>
            <a:fld id="{11ADFAE3-F0D9-439E-8967-594B4CDF255A}" type="slidenum">
              <a:rPr lang="en-US" smtClean="0"/>
              <a:t>40</a:t>
            </a:fld>
            <a:endParaRPr lang="en-US"/>
          </a:p>
        </p:txBody>
      </p:sp>
      <p:sp>
        <p:nvSpPr>
          <p:cNvPr id="7" name="Rectangle 6"/>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727266555"/>
      </p:ext>
    </p:extLst>
  </p:cSld>
  <p:clrMapOvr>
    <a:masterClrMapping/>
  </p:clrMapOvr>
  <p:transition spd="med">
    <p:pull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fontScale="90000"/>
          </a:bodyPr>
          <a:lstStyle/>
          <a:p>
            <a:r>
              <a:rPr lang="en-US" dirty="0" err="1">
                <a:solidFill>
                  <a:schemeClr val="bg1"/>
                </a:solidFill>
                <a:latin typeface="Roboto" panose="02000000000000000000" pitchFamily="2" charset="0"/>
                <a:ea typeface="Roboto" panose="02000000000000000000" pitchFamily="2" charset="0"/>
              </a:rPr>
              <a:t>Kiểm</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thử</a:t>
            </a:r>
            <a:r>
              <a:rPr lang="en-US" dirty="0">
                <a:solidFill>
                  <a:schemeClr val="bg1"/>
                </a:solidFill>
                <a:latin typeface="Roboto" panose="02000000000000000000" pitchFamily="2" charset="0"/>
                <a:ea typeface="Roboto" panose="02000000000000000000" pitchFamily="2" charset="0"/>
              </a:rPr>
              <a:t> ( Testing )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bản</a:t>
            </a:r>
            <a:r>
              <a:rPr lang="en-US" dirty="0">
                <a:solidFill>
                  <a:schemeClr val="bg1"/>
                </a:solidFill>
                <a:latin typeface="Roboto" panose="02000000000000000000" pitchFamily="2" charset="0"/>
                <a:ea typeface="Roboto" panose="02000000000000000000" pitchFamily="2" charset="0"/>
              </a:rPr>
              <a:t> ( Release )</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261582" y="1290201"/>
            <a:ext cx="11668836" cy="7417415"/>
          </a:xfrm>
          <a:prstGeom prst="rect">
            <a:avLst/>
          </a:prstGeom>
          <a:noFill/>
        </p:spPr>
        <p:txBody>
          <a:bodyPr wrap="square" rtlCol="0">
            <a:spAutoFit/>
          </a:bodyPr>
          <a:lstStyle/>
          <a:p>
            <a:pPr marL="457200" indent="-457200">
              <a:buFont typeface="Courier New" panose="02070309020205020404" pitchFamily="49" charset="0"/>
              <a:buChar char="o"/>
            </a:pPr>
            <a:r>
              <a:rPr lang="en-US" sz="2800" dirty="0" err="1">
                <a:latin typeface="Roboto" panose="02000000000000000000"/>
              </a:rPr>
              <a:t>TravisCI</a:t>
            </a:r>
            <a:r>
              <a:rPr lang="en-US" sz="2800" dirty="0">
                <a:latin typeface="Roboto" panose="02000000000000000000"/>
              </a:rPr>
              <a:t>: </a:t>
            </a:r>
          </a:p>
          <a:p>
            <a:pPr marL="914400" lvl="1" indent="-457200">
              <a:lnSpc>
                <a:spcPct val="150000"/>
              </a:lnSpc>
              <a:buFont typeface="Wingdings" panose="05000000000000000000" pitchFamily="2" charset="2"/>
              <a:buChar char="ü"/>
            </a:pPr>
            <a:r>
              <a:rPr lang="en-US" sz="2800" dirty="0" err="1">
                <a:latin typeface="Roboto" panose="02000000000000000000"/>
              </a:rPr>
              <a:t>Hệ</a:t>
            </a:r>
            <a:r>
              <a:rPr lang="en-US" sz="2800" dirty="0">
                <a:latin typeface="Roboto" panose="02000000000000000000"/>
              </a:rPr>
              <a:t> </a:t>
            </a:r>
            <a:r>
              <a:rPr lang="en-US" sz="2800" dirty="0" err="1">
                <a:latin typeface="Roboto" panose="02000000000000000000"/>
              </a:rPr>
              <a:t>thống</a:t>
            </a:r>
            <a:r>
              <a:rPr lang="en-US" sz="2800" dirty="0">
                <a:latin typeface="Roboto" panose="02000000000000000000"/>
              </a:rPr>
              <a:t> </a:t>
            </a:r>
            <a:r>
              <a:rPr lang="en-US" sz="2800" dirty="0" err="1">
                <a:latin typeface="Roboto" panose="02000000000000000000"/>
              </a:rPr>
              <a:t>hiện</a:t>
            </a:r>
            <a:r>
              <a:rPr lang="en-US" sz="2800" dirty="0">
                <a:latin typeface="Roboto" panose="02000000000000000000"/>
              </a:rPr>
              <a:t> </a:t>
            </a:r>
            <a:r>
              <a:rPr lang="en-US" sz="2800" dirty="0" err="1">
                <a:latin typeface="Roboto" panose="02000000000000000000"/>
              </a:rPr>
              <a:t>thực</a:t>
            </a:r>
            <a:r>
              <a:rPr lang="en-US" sz="2800" dirty="0">
                <a:latin typeface="Roboto" panose="02000000000000000000"/>
              </a:rPr>
              <a:t> CI </a:t>
            </a:r>
            <a:r>
              <a:rPr lang="en-US" sz="2800" dirty="0" err="1">
                <a:latin typeface="Roboto" panose="02000000000000000000"/>
              </a:rPr>
              <a:t>nhanh</a:t>
            </a:r>
            <a:r>
              <a:rPr lang="en-US" sz="2800" dirty="0">
                <a:latin typeface="Roboto" panose="02000000000000000000"/>
              </a:rPr>
              <a:t> </a:t>
            </a:r>
            <a:r>
              <a:rPr lang="en-US" sz="2800" dirty="0" err="1">
                <a:latin typeface="Roboto" panose="02000000000000000000"/>
              </a:rPr>
              <a:t>chóng</a:t>
            </a:r>
            <a:r>
              <a:rPr lang="en-US" sz="2800" dirty="0">
                <a:latin typeface="Roboto" panose="02000000000000000000"/>
              </a:rPr>
              <a:t> </a:t>
            </a:r>
            <a:r>
              <a:rPr lang="en-US" sz="2800" dirty="0" err="1">
                <a:latin typeface="Roboto" panose="02000000000000000000"/>
              </a:rPr>
              <a:t>và</a:t>
            </a:r>
            <a:r>
              <a:rPr lang="en-US" sz="2800" dirty="0">
                <a:latin typeface="Roboto" panose="02000000000000000000"/>
              </a:rPr>
              <a:t> </a:t>
            </a:r>
            <a:r>
              <a:rPr lang="en-US" sz="2800" dirty="0" err="1">
                <a:latin typeface="Roboto" panose="02000000000000000000"/>
              </a:rPr>
              <a:t>gọn</a:t>
            </a:r>
            <a:r>
              <a:rPr lang="en-US" sz="2800" dirty="0">
                <a:latin typeface="Roboto" panose="02000000000000000000"/>
              </a:rPr>
              <a:t> </a:t>
            </a:r>
            <a:r>
              <a:rPr lang="en-US" sz="2800" dirty="0" err="1">
                <a:latin typeface="Roboto" panose="02000000000000000000"/>
              </a:rPr>
              <a:t>lẹ</a:t>
            </a:r>
            <a:endParaRPr lang="en-US" sz="2800" dirty="0">
              <a:latin typeface="Roboto" panose="02000000000000000000"/>
            </a:endParaRPr>
          </a:p>
          <a:p>
            <a:pPr marL="914400" lvl="1" indent="-457200">
              <a:lnSpc>
                <a:spcPct val="150000"/>
              </a:lnSpc>
              <a:buFont typeface="Wingdings" panose="05000000000000000000" pitchFamily="2" charset="2"/>
              <a:buChar char="ü"/>
            </a:pPr>
            <a:r>
              <a:rPr lang="en-US" sz="2800" dirty="0" err="1">
                <a:latin typeface="Roboto" panose="02000000000000000000"/>
              </a:rPr>
              <a:t>Tích</a:t>
            </a:r>
            <a:r>
              <a:rPr lang="en-US" sz="2800" dirty="0">
                <a:latin typeface="Roboto" panose="02000000000000000000"/>
              </a:rPr>
              <a:t> </a:t>
            </a:r>
            <a:r>
              <a:rPr lang="en-US" sz="2800" dirty="0" err="1">
                <a:latin typeface="Roboto" panose="02000000000000000000"/>
              </a:rPr>
              <a:t>hợp</a:t>
            </a:r>
            <a:r>
              <a:rPr lang="en-US" sz="2800" dirty="0">
                <a:latin typeface="Roboto" panose="02000000000000000000"/>
              </a:rPr>
              <a:t> </a:t>
            </a:r>
            <a:r>
              <a:rPr lang="en-US" sz="2800" dirty="0" err="1">
                <a:latin typeface="Roboto" panose="02000000000000000000"/>
              </a:rPr>
              <a:t>với</a:t>
            </a:r>
            <a:r>
              <a:rPr lang="en-US" sz="2800" dirty="0">
                <a:latin typeface="Roboto" panose="02000000000000000000"/>
              </a:rPr>
              <a:t> GitHub, </a:t>
            </a:r>
            <a:r>
              <a:rPr lang="en-US" sz="2800" dirty="0" err="1">
                <a:latin typeface="Roboto" panose="02000000000000000000"/>
              </a:rPr>
              <a:t>GitLab</a:t>
            </a:r>
            <a:r>
              <a:rPr lang="en-US" sz="2800" dirty="0">
                <a:latin typeface="Roboto" panose="02000000000000000000"/>
              </a:rPr>
              <a:t>, Bitbucket. </a:t>
            </a:r>
            <a:r>
              <a:rPr lang="en-US" sz="2800" dirty="0" err="1">
                <a:latin typeface="Roboto" panose="02000000000000000000"/>
              </a:rPr>
              <a:t>Mỗi</a:t>
            </a:r>
            <a:r>
              <a:rPr lang="en-US" sz="2800" dirty="0">
                <a:latin typeface="Roboto" panose="02000000000000000000"/>
              </a:rPr>
              <a:t> </a:t>
            </a:r>
            <a:r>
              <a:rPr lang="en-US" sz="2800" dirty="0" err="1">
                <a:latin typeface="Roboto" panose="02000000000000000000"/>
              </a:rPr>
              <a:t>lần</a:t>
            </a:r>
            <a:r>
              <a:rPr lang="en-US" sz="2800" dirty="0">
                <a:latin typeface="Roboto" panose="02000000000000000000"/>
              </a:rPr>
              <a:t> commit code, </a:t>
            </a:r>
            <a:r>
              <a:rPr lang="en-US" sz="2800" dirty="0" err="1">
                <a:latin typeface="Roboto" panose="02000000000000000000"/>
              </a:rPr>
              <a:t>hệ</a:t>
            </a:r>
            <a:r>
              <a:rPr lang="en-US" sz="2800" dirty="0">
                <a:latin typeface="Roboto" panose="02000000000000000000"/>
              </a:rPr>
              <a:t> </a:t>
            </a:r>
            <a:r>
              <a:rPr lang="en-US" sz="2800" dirty="0" err="1">
                <a:latin typeface="Roboto" panose="02000000000000000000"/>
              </a:rPr>
              <a:t>thống</a:t>
            </a:r>
            <a:r>
              <a:rPr lang="en-US" sz="2800" dirty="0">
                <a:latin typeface="Roboto" panose="02000000000000000000"/>
              </a:rPr>
              <a:t> </a:t>
            </a:r>
            <a:r>
              <a:rPr lang="en-US" sz="2800" dirty="0" err="1">
                <a:latin typeface="Roboto" panose="02000000000000000000"/>
              </a:rPr>
              <a:t>sẽ</a:t>
            </a:r>
            <a:r>
              <a:rPr lang="en-US" sz="2800" dirty="0">
                <a:latin typeface="Roboto" panose="02000000000000000000"/>
              </a:rPr>
              <a:t> </a:t>
            </a:r>
            <a:r>
              <a:rPr lang="en-US" sz="2800" dirty="0" err="1">
                <a:latin typeface="Roboto" panose="02000000000000000000"/>
              </a:rPr>
              <a:t>tự</a:t>
            </a:r>
            <a:r>
              <a:rPr lang="en-US" sz="2800" dirty="0">
                <a:latin typeface="Roboto" panose="02000000000000000000"/>
              </a:rPr>
              <a:t> </a:t>
            </a:r>
            <a:r>
              <a:rPr lang="en-US" sz="2800" dirty="0" err="1">
                <a:latin typeface="Roboto" panose="02000000000000000000"/>
              </a:rPr>
              <a:t>động</a:t>
            </a:r>
            <a:r>
              <a:rPr lang="en-US" sz="2800" dirty="0">
                <a:latin typeface="Roboto" panose="02000000000000000000"/>
              </a:rPr>
              <a:t> </a:t>
            </a:r>
            <a:r>
              <a:rPr lang="en-US" sz="2800" dirty="0" err="1">
                <a:latin typeface="Roboto" panose="02000000000000000000"/>
              </a:rPr>
              <a:t>lấy</a:t>
            </a:r>
            <a:r>
              <a:rPr lang="en-US" sz="2800" dirty="0">
                <a:latin typeface="Roboto" panose="02000000000000000000"/>
              </a:rPr>
              <a:t> code </a:t>
            </a:r>
            <a:r>
              <a:rPr lang="en-US" sz="2800" dirty="0" err="1">
                <a:latin typeface="Roboto" panose="02000000000000000000"/>
              </a:rPr>
              <a:t>từ</a:t>
            </a:r>
            <a:r>
              <a:rPr lang="en-US" sz="2800" dirty="0">
                <a:latin typeface="Roboto" panose="02000000000000000000"/>
              </a:rPr>
              <a:t> </a:t>
            </a:r>
            <a:r>
              <a:rPr lang="en-US" sz="2800" dirty="0" err="1">
                <a:latin typeface="Roboto" panose="02000000000000000000"/>
              </a:rPr>
              <a:t>nguồn</a:t>
            </a:r>
            <a:r>
              <a:rPr lang="en-US" sz="2800" dirty="0">
                <a:latin typeface="Roboto" panose="02000000000000000000"/>
              </a:rPr>
              <a:t> </a:t>
            </a:r>
            <a:r>
              <a:rPr lang="en-US" sz="2800" dirty="0" err="1">
                <a:latin typeface="Roboto" panose="02000000000000000000"/>
              </a:rPr>
              <a:t>tích</a:t>
            </a:r>
            <a:r>
              <a:rPr lang="en-US" sz="2800" dirty="0">
                <a:latin typeface="Roboto" panose="02000000000000000000"/>
              </a:rPr>
              <a:t> </a:t>
            </a:r>
            <a:r>
              <a:rPr lang="en-US" sz="2800" dirty="0" err="1">
                <a:latin typeface="Roboto" panose="02000000000000000000"/>
              </a:rPr>
              <a:t>hợp</a:t>
            </a:r>
            <a:r>
              <a:rPr lang="en-US" sz="2800" dirty="0">
                <a:latin typeface="Roboto" panose="02000000000000000000"/>
              </a:rPr>
              <a:t>, build, </a:t>
            </a:r>
            <a:r>
              <a:rPr lang="en-US" sz="2800" dirty="0" err="1">
                <a:latin typeface="Roboto" panose="02000000000000000000"/>
              </a:rPr>
              <a:t>chạy</a:t>
            </a:r>
            <a:r>
              <a:rPr lang="en-US" sz="2800" dirty="0">
                <a:latin typeface="Roboto" panose="02000000000000000000"/>
              </a:rPr>
              <a:t> Unit Test </a:t>
            </a:r>
            <a:r>
              <a:rPr lang="en-US" sz="2800" dirty="0" err="1">
                <a:latin typeface="Roboto" panose="02000000000000000000"/>
              </a:rPr>
              <a:t>cũng</a:t>
            </a:r>
            <a:r>
              <a:rPr lang="en-US" sz="2800" dirty="0">
                <a:latin typeface="Roboto" panose="02000000000000000000"/>
              </a:rPr>
              <a:t> </a:t>
            </a:r>
            <a:r>
              <a:rPr lang="en-US" sz="2800" dirty="0" err="1">
                <a:latin typeface="Roboto" panose="02000000000000000000"/>
              </a:rPr>
              <a:t>như</a:t>
            </a:r>
            <a:r>
              <a:rPr lang="en-US" sz="2800" dirty="0">
                <a:latin typeface="Roboto" panose="02000000000000000000"/>
              </a:rPr>
              <a:t> </a:t>
            </a:r>
            <a:r>
              <a:rPr lang="en-US" sz="2800" dirty="0" err="1">
                <a:latin typeface="Roboto" panose="02000000000000000000"/>
              </a:rPr>
              <a:t>thông</a:t>
            </a:r>
            <a:r>
              <a:rPr lang="en-US" sz="2800" dirty="0">
                <a:latin typeface="Roboto" panose="02000000000000000000"/>
              </a:rPr>
              <a:t> </a:t>
            </a:r>
            <a:r>
              <a:rPr lang="en-US" sz="2800" dirty="0" err="1">
                <a:latin typeface="Roboto" panose="02000000000000000000"/>
              </a:rPr>
              <a:t>báo</a:t>
            </a:r>
            <a:r>
              <a:rPr lang="en-US" sz="2800" dirty="0">
                <a:latin typeface="Roboto" panose="02000000000000000000"/>
              </a:rPr>
              <a:t> qua </a:t>
            </a:r>
            <a:r>
              <a:rPr lang="en-US" sz="2800" dirty="0" err="1">
                <a:latin typeface="Roboto" panose="02000000000000000000"/>
              </a:rPr>
              <a:t>tình</a:t>
            </a:r>
            <a:r>
              <a:rPr lang="en-US" sz="2800" dirty="0">
                <a:latin typeface="Roboto" panose="02000000000000000000"/>
              </a:rPr>
              <a:t> </a:t>
            </a:r>
            <a:r>
              <a:rPr lang="en-US" sz="2800" dirty="0" err="1">
                <a:latin typeface="Roboto" panose="02000000000000000000"/>
              </a:rPr>
              <a:t>trạng</a:t>
            </a:r>
            <a:r>
              <a:rPr lang="en-US" sz="2800" dirty="0">
                <a:latin typeface="Roboto" panose="02000000000000000000"/>
              </a:rPr>
              <a:t> </a:t>
            </a:r>
            <a:r>
              <a:rPr lang="en-US" sz="2800" dirty="0" err="1">
                <a:latin typeface="Roboto" panose="02000000000000000000"/>
              </a:rPr>
              <a:t>hiện</a:t>
            </a:r>
            <a:r>
              <a:rPr lang="en-US" sz="2800" dirty="0">
                <a:latin typeface="Roboto" panose="02000000000000000000"/>
              </a:rPr>
              <a:t> </a:t>
            </a:r>
            <a:r>
              <a:rPr lang="en-US" sz="2800" dirty="0" err="1">
                <a:latin typeface="Roboto" panose="02000000000000000000"/>
              </a:rPr>
              <a:t>tại</a:t>
            </a:r>
            <a:r>
              <a:rPr lang="en-US" sz="2800" dirty="0">
                <a:latin typeface="Roboto" panose="02000000000000000000"/>
              </a:rPr>
              <a:t> </a:t>
            </a:r>
            <a:r>
              <a:rPr lang="en-US" sz="2800" dirty="0" err="1">
                <a:latin typeface="Roboto" panose="02000000000000000000"/>
              </a:rPr>
              <a:t>của</a:t>
            </a:r>
            <a:r>
              <a:rPr lang="en-US" sz="2800" dirty="0">
                <a:latin typeface="Roboto" panose="02000000000000000000"/>
              </a:rPr>
              <a:t> </a:t>
            </a:r>
            <a:r>
              <a:rPr lang="en-US" sz="2800" dirty="0" err="1">
                <a:latin typeface="Roboto" panose="02000000000000000000"/>
              </a:rPr>
              <a:t>dự</a:t>
            </a:r>
            <a:r>
              <a:rPr lang="en-US" sz="2800" dirty="0">
                <a:latin typeface="Roboto" panose="02000000000000000000"/>
              </a:rPr>
              <a:t> </a:t>
            </a:r>
            <a:r>
              <a:rPr lang="en-US" sz="2800" dirty="0" err="1">
                <a:latin typeface="Roboto" panose="02000000000000000000"/>
              </a:rPr>
              <a:t>án</a:t>
            </a:r>
            <a:r>
              <a:rPr lang="en-US" sz="2800" dirty="0">
                <a:latin typeface="Roboto" panose="02000000000000000000"/>
              </a:rPr>
              <a:t> qua </a:t>
            </a:r>
            <a:r>
              <a:rPr lang="en-US" sz="2800" dirty="0" err="1">
                <a:latin typeface="Roboto" panose="02000000000000000000"/>
              </a:rPr>
              <a:t>các</a:t>
            </a:r>
            <a:r>
              <a:rPr lang="en-US" sz="2800" dirty="0">
                <a:latin typeface="Roboto" panose="02000000000000000000"/>
              </a:rPr>
              <a:t> </a:t>
            </a:r>
            <a:r>
              <a:rPr lang="en-US" sz="2800" dirty="0" err="1">
                <a:latin typeface="Roboto" panose="02000000000000000000"/>
              </a:rPr>
              <a:t>kênh</a:t>
            </a:r>
            <a:r>
              <a:rPr lang="en-US" sz="2800" dirty="0">
                <a:latin typeface="Roboto" panose="02000000000000000000"/>
              </a:rPr>
              <a:t> </a:t>
            </a:r>
            <a:r>
              <a:rPr lang="en-US" sz="2800" dirty="0" err="1">
                <a:latin typeface="Roboto" panose="02000000000000000000"/>
              </a:rPr>
              <a:t>giao</a:t>
            </a:r>
            <a:r>
              <a:rPr lang="en-US" sz="2800" dirty="0">
                <a:latin typeface="Roboto" panose="02000000000000000000"/>
              </a:rPr>
              <a:t> </a:t>
            </a:r>
            <a:r>
              <a:rPr lang="en-US" sz="2800" dirty="0" err="1">
                <a:latin typeface="Roboto" panose="02000000000000000000"/>
              </a:rPr>
              <a:t>tiếp</a:t>
            </a:r>
            <a:r>
              <a:rPr lang="en-US" sz="2800" dirty="0">
                <a:latin typeface="Roboto" panose="02000000000000000000"/>
              </a:rPr>
              <a:t> </a:t>
            </a:r>
            <a:r>
              <a:rPr lang="en-US" sz="2800" dirty="0" err="1">
                <a:latin typeface="Roboto" panose="02000000000000000000"/>
              </a:rPr>
              <a:t>khác</a:t>
            </a:r>
            <a:r>
              <a:rPr lang="en-US" sz="2800" dirty="0">
                <a:latin typeface="Roboto" panose="02000000000000000000"/>
              </a:rPr>
              <a:t> </a:t>
            </a:r>
            <a:r>
              <a:rPr lang="en-US" sz="2800" dirty="0" err="1">
                <a:latin typeface="Roboto" panose="02000000000000000000"/>
              </a:rPr>
              <a:t>nhau</a:t>
            </a:r>
            <a:r>
              <a:rPr lang="en-US" sz="2800" dirty="0">
                <a:latin typeface="Roboto" panose="02000000000000000000"/>
              </a:rPr>
              <a:t> </a:t>
            </a:r>
            <a:r>
              <a:rPr lang="en-US" sz="2800" dirty="0" err="1">
                <a:latin typeface="Roboto" panose="02000000000000000000"/>
              </a:rPr>
              <a:t>như</a:t>
            </a:r>
            <a:r>
              <a:rPr lang="en-US" sz="2800" dirty="0">
                <a:latin typeface="Roboto" panose="02000000000000000000"/>
              </a:rPr>
              <a:t> mail, Slack, Trello, ... </a:t>
            </a:r>
          </a:p>
          <a:p>
            <a:pPr marL="914400" lvl="1" indent="-457200">
              <a:lnSpc>
                <a:spcPct val="150000"/>
              </a:lnSpc>
              <a:buFont typeface="Wingdings" panose="05000000000000000000" pitchFamily="2" charset="2"/>
              <a:buChar char="ü"/>
            </a:pPr>
            <a:r>
              <a:rPr lang="en-US" sz="2800" dirty="0" err="1">
                <a:latin typeface="Roboto" panose="02000000000000000000"/>
              </a:rPr>
              <a:t>Dễ</a:t>
            </a:r>
            <a:r>
              <a:rPr lang="en-US" sz="2800" dirty="0">
                <a:latin typeface="Roboto" panose="02000000000000000000"/>
              </a:rPr>
              <a:t> </a:t>
            </a:r>
            <a:r>
              <a:rPr lang="en-US" sz="2800" dirty="0" err="1">
                <a:latin typeface="Roboto" panose="02000000000000000000"/>
              </a:rPr>
              <a:t>dàng</a:t>
            </a:r>
            <a:r>
              <a:rPr lang="en-US" sz="2800" dirty="0">
                <a:latin typeface="Roboto" panose="02000000000000000000"/>
              </a:rPr>
              <a:t> </a:t>
            </a:r>
            <a:r>
              <a:rPr lang="en-US" sz="2800" dirty="0" err="1">
                <a:latin typeface="Roboto" panose="02000000000000000000"/>
              </a:rPr>
              <a:t>truy</a:t>
            </a:r>
            <a:r>
              <a:rPr lang="en-US" sz="2800" dirty="0">
                <a:latin typeface="Roboto" panose="02000000000000000000"/>
              </a:rPr>
              <a:t> </a:t>
            </a:r>
            <a:r>
              <a:rPr lang="en-US" sz="2800" dirty="0" err="1">
                <a:latin typeface="Roboto" panose="02000000000000000000"/>
              </a:rPr>
              <a:t>vết</a:t>
            </a:r>
            <a:r>
              <a:rPr lang="en-US" sz="2800" dirty="0">
                <a:latin typeface="Roboto" panose="02000000000000000000"/>
              </a:rPr>
              <a:t> 'hung </a:t>
            </a:r>
            <a:r>
              <a:rPr lang="en-US" sz="2800" dirty="0" err="1">
                <a:latin typeface="Roboto" panose="02000000000000000000"/>
              </a:rPr>
              <a:t>thủ</a:t>
            </a:r>
            <a:r>
              <a:rPr lang="en-US" sz="2800" dirty="0">
                <a:latin typeface="Roboto" panose="02000000000000000000"/>
              </a:rPr>
              <a:t>' </a:t>
            </a:r>
            <a:r>
              <a:rPr lang="en-US" sz="2800" dirty="0" err="1">
                <a:latin typeface="Roboto" panose="02000000000000000000"/>
              </a:rPr>
              <a:t>làm</a:t>
            </a:r>
            <a:r>
              <a:rPr lang="en-US" sz="2800" dirty="0">
                <a:latin typeface="Roboto" panose="02000000000000000000"/>
              </a:rPr>
              <a:t> </a:t>
            </a:r>
            <a:r>
              <a:rPr lang="en-US" sz="2800" dirty="0" err="1">
                <a:latin typeface="Roboto" panose="02000000000000000000"/>
              </a:rPr>
              <a:t>hư</a:t>
            </a:r>
            <a:r>
              <a:rPr lang="en-US" sz="2800" dirty="0">
                <a:latin typeface="Roboto" panose="02000000000000000000"/>
              </a:rPr>
              <a:t> </a:t>
            </a:r>
            <a:r>
              <a:rPr lang="en-US" sz="2800" dirty="0" err="1">
                <a:latin typeface="Roboto" panose="02000000000000000000"/>
              </a:rPr>
              <a:t>hại</a:t>
            </a:r>
            <a:r>
              <a:rPr lang="en-US" sz="2800" dirty="0">
                <a:latin typeface="Roboto" panose="02000000000000000000"/>
              </a:rPr>
              <a:t> code, </a:t>
            </a:r>
            <a:r>
              <a:rPr lang="en-US" sz="2800" dirty="0" err="1">
                <a:latin typeface="Roboto" panose="02000000000000000000"/>
              </a:rPr>
              <a:t>cũng</a:t>
            </a:r>
            <a:r>
              <a:rPr lang="en-US" sz="2800" dirty="0">
                <a:latin typeface="Roboto" panose="02000000000000000000"/>
              </a:rPr>
              <a:t> </a:t>
            </a:r>
            <a:r>
              <a:rPr lang="en-US" sz="2800" dirty="0" err="1">
                <a:latin typeface="Roboto" panose="02000000000000000000"/>
              </a:rPr>
              <a:t>như</a:t>
            </a:r>
            <a:r>
              <a:rPr lang="en-US" sz="2800" dirty="0">
                <a:latin typeface="Roboto" panose="02000000000000000000"/>
              </a:rPr>
              <a:t> </a:t>
            </a:r>
            <a:r>
              <a:rPr lang="en-US" sz="2800" dirty="0" err="1">
                <a:latin typeface="Roboto" panose="02000000000000000000"/>
              </a:rPr>
              <a:t>các</a:t>
            </a:r>
            <a:r>
              <a:rPr lang="en-US" sz="2800" dirty="0">
                <a:latin typeface="Roboto" panose="02000000000000000000"/>
              </a:rPr>
              <a:t> test case failed, etc.</a:t>
            </a:r>
          </a:p>
          <a:p>
            <a:pPr lvl="1">
              <a:lnSpc>
                <a:spcPct val="150000"/>
              </a:lnSpc>
            </a:pPr>
            <a:endParaRPr kumimoji="0" lang="en-US" altLang="en-US" sz="2800" b="0" i="0" u="none" strike="noStrike" cap="none" normalizeH="0" baseline="0" dirty="0">
              <a:ln>
                <a:noFill/>
              </a:ln>
              <a:solidFill>
                <a:schemeClr val="tx1"/>
              </a:solidFill>
              <a:effectLst/>
              <a:latin typeface="Roboto" panose="02000000000000000000"/>
            </a:endParaRPr>
          </a:p>
          <a:p>
            <a:pPr marL="457200" indent="-457200">
              <a:buFont typeface="Courier New" panose="02070309020205020404" pitchFamily="49" charset="0"/>
              <a:buChar char="o"/>
            </a:pPr>
            <a:endParaRPr lang="en-US" sz="2800" dirty="0">
              <a:latin typeface="Roboto" panose="02000000000000000000"/>
            </a:endParaRPr>
          </a:p>
          <a:p>
            <a:endParaRPr lang="en-US" sz="2800" i="1" dirty="0">
              <a:solidFill>
                <a:schemeClr val="accent1">
                  <a:lumMod val="60000"/>
                  <a:lumOff val="40000"/>
                </a:schemeClr>
              </a:solidFill>
              <a:latin typeface="Roboto" panose="02000000000000000000"/>
            </a:endParaRPr>
          </a:p>
          <a:p>
            <a:endParaRPr lang="en-US" sz="2800" i="1" dirty="0">
              <a:solidFill>
                <a:schemeClr val="accent1">
                  <a:lumMod val="60000"/>
                  <a:lumOff val="40000"/>
                </a:schemeClr>
              </a:solidFill>
              <a:latin typeface="Roboto" panose="02000000000000000000"/>
            </a:endParaRPr>
          </a:p>
          <a:p>
            <a:pPr lvl="1"/>
            <a:r>
              <a:rPr lang="en-US" sz="2800" dirty="0">
                <a:latin typeface="Roboto" panose="02000000000000000000"/>
              </a:rPr>
              <a:t> </a:t>
            </a:r>
          </a:p>
        </p:txBody>
      </p:sp>
      <p:sp>
        <p:nvSpPr>
          <p:cNvPr id="3" name="Slide Number Placeholder 2"/>
          <p:cNvSpPr>
            <a:spLocks noGrp="1"/>
          </p:cNvSpPr>
          <p:nvPr>
            <p:ph type="sldNum" sz="quarter" idx="12"/>
          </p:nvPr>
        </p:nvSpPr>
        <p:spPr/>
        <p:txBody>
          <a:bodyPr/>
          <a:lstStyle/>
          <a:p>
            <a:fld id="{11ADFAE3-F0D9-439E-8967-594B4CDF255A}" type="slidenum">
              <a:rPr lang="en-US" smtClean="0"/>
              <a:t>41</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Roboto" panose="02000000000000000000" pitchFamily="2" charset="0"/>
                <a:ea typeface="Roboto" panose="02000000000000000000" pitchFamily="2" charset="0"/>
              </a:rPr>
              <a:t>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ớng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quyết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171302738"/>
      </p:ext>
    </p:extLst>
  </p:cSld>
  <p:clrMapOvr>
    <a:masterClrMapping/>
  </p:clrMapOvr>
  <p:transition spd="med">
    <p:pull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a:bodyPr>
          <a:lstStyle/>
          <a:p>
            <a:pPr>
              <a:lnSpc>
                <a:spcPct val="100000"/>
              </a:lnSpc>
            </a:pPr>
            <a:r>
              <a:rPr lang="en-GB" dirty="0" err="1">
                <a:solidFill>
                  <a:schemeClr val="bg1"/>
                </a:solidFill>
                <a:latin typeface="Roboto" panose="02000000000000000000" pitchFamily="2" charset="0"/>
                <a:ea typeface="Roboto" panose="02000000000000000000" pitchFamily="2" charset="0"/>
              </a:rPr>
              <a:t>Đánh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giá</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và</a:t>
            </a:r>
            <a:r>
              <a:rPr lang="en-GB" dirty="0">
                <a:solidFill>
                  <a:schemeClr val="bg1"/>
                </a:solidFill>
                <a:latin typeface="Roboto" panose="02000000000000000000" pitchFamily="2" charset="0"/>
                <a:ea typeface="Roboto" panose="02000000000000000000" pitchFamily="2" charset="0"/>
              </a:rPr>
              <a:t> so </a:t>
            </a:r>
            <a:r>
              <a:rPr lang="en-GB" dirty="0" err="1">
                <a:solidFill>
                  <a:schemeClr val="bg1"/>
                </a:solidFill>
                <a:latin typeface="Roboto" panose="02000000000000000000" pitchFamily="2" charset="0"/>
                <a:ea typeface="Roboto" panose="02000000000000000000" pitchFamily="2" charset="0"/>
              </a:rPr>
              <a:t>sánh</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42</a:t>
            </a:fld>
            <a:endParaRPr lang="en-US"/>
          </a:p>
        </p:txBody>
      </p:sp>
    </p:spTree>
    <p:extLst>
      <p:ext uri="{BB962C8B-B14F-4D97-AF65-F5344CB8AC3E}">
        <p14:creationId xmlns:p14="http://schemas.microsoft.com/office/powerpoint/2010/main" val="141692007"/>
      </p:ext>
    </p:extLst>
  </p:cSld>
  <p:clrMapOvr>
    <a:masterClrMapping/>
  </p:clrMapOvr>
  <p:transition spd="med">
    <p:pull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a:bodyPr>
          <a:lstStyle/>
          <a:p>
            <a:pPr>
              <a:lnSpc>
                <a:spcPct val="100000"/>
              </a:lnSpc>
            </a:pPr>
            <a:r>
              <a:rPr lang="en-GB" dirty="0" err="1">
                <a:solidFill>
                  <a:schemeClr val="bg1"/>
                </a:solidFill>
                <a:latin typeface="Roboto" panose="02000000000000000000" pitchFamily="2" charset="0"/>
                <a:ea typeface="Roboto" panose="02000000000000000000" pitchFamily="2" charset="0"/>
              </a:rPr>
              <a:t>Tổng</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kết</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43</a:t>
            </a:fld>
            <a:endParaRPr lang="en-US"/>
          </a:p>
        </p:txBody>
      </p:sp>
    </p:spTree>
    <p:extLst>
      <p:ext uri="{BB962C8B-B14F-4D97-AF65-F5344CB8AC3E}">
        <p14:creationId xmlns:p14="http://schemas.microsoft.com/office/powerpoint/2010/main" val="1842460074"/>
      </p:ext>
    </p:extLst>
  </p:cSld>
  <p:clrMapOvr>
    <a:masterClrMapping/>
  </p:clrMapOvr>
  <p:transition spd="med">
    <p:pull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chor="ctr">
            <a:normAutofit/>
          </a:bodyPr>
          <a:lstStyle/>
          <a:p>
            <a:pPr algn="ctr">
              <a:lnSpc>
                <a:spcPct val="100000"/>
              </a:lnSpc>
            </a:pPr>
            <a:r>
              <a:rPr lang="en-GB" dirty="0">
                <a:solidFill>
                  <a:schemeClr val="bg1"/>
                </a:solidFill>
                <a:latin typeface="Roboto" panose="02000000000000000000" pitchFamily="2" charset="0"/>
                <a:ea typeface="Roboto" panose="02000000000000000000" pitchFamily="2" charset="0"/>
              </a:rPr>
              <a:t>Thank you for your attention !</a:t>
            </a:r>
          </a:p>
        </p:txBody>
      </p:sp>
      <p:sp>
        <p:nvSpPr>
          <p:cNvPr id="3" name="Slide Number Placeholder 2"/>
          <p:cNvSpPr>
            <a:spLocks noGrp="1"/>
          </p:cNvSpPr>
          <p:nvPr>
            <p:ph type="sldNum" sz="quarter" idx="12"/>
          </p:nvPr>
        </p:nvSpPr>
        <p:spPr/>
        <p:txBody>
          <a:bodyPr/>
          <a:lstStyle/>
          <a:p>
            <a:fld id="{11ADFAE3-F0D9-439E-8967-594B4CDF255A}" type="slidenum">
              <a:rPr lang="en-US" smtClean="0"/>
              <a:t>44</a:t>
            </a:fld>
            <a:endParaRPr lang="en-US"/>
          </a:p>
        </p:txBody>
      </p:sp>
    </p:spTree>
    <p:extLst>
      <p:ext uri="{BB962C8B-B14F-4D97-AF65-F5344CB8AC3E}">
        <p14:creationId xmlns:p14="http://schemas.microsoft.com/office/powerpoint/2010/main" val="1512535133"/>
      </p:ext>
    </p:extLst>
  </p:cSld>
  <p:clrMapOvr>
    <a:masterClrMapping/>
  </p:clrMapOvr>
  <p:transition spd="med">
    <p:pull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4842" y="1534573"/>
            <a:ext cx="11668836" cy="2585323"/>
          </a:xfrm>
          <a:prstGeom prst="rect">
            <a:avLst/>
          </a:prstGeom>
          <a:noFill/>
        </p:spPr>
        <p:txBody>
          <a:bodyPr wrap="square" rtlCol="0">
            <a:spAutoFit/>
          </a:bodyPr>
          <a:lstStyle/>
          <a:p>
            <a:pPr marL="457200" indent="-457200">
              <a:buAutoNum type="arabicPeriod"/>
            </a:pPr>
            <a:r>
              <a:rPr lang="en-US" sz="2400" dirty="0" err="1"/>
              <a:t>Trực</a:t>
            </a:r>
            <a:r>
              <a:rPr lang="en-US" sz="2400" dirty="0"/>
              <a:t> </a:t>
            </a:r>
            <a:r>
              <a:rPr lang="en-US" sz="2400" dirty="0" err="1"/>
              <a:t>quan</a:t>
            </a:r>
            <a:r>
              <a:rPr lang="en-US" sz="2400" dirty="0"/>
              <a:t> </a:t>
            </a:r>
            <a:r>
              <a:rPr lang="en-US" sz="2400" dirty="0" err="1"/>
              <a:t>dũ</a:t>
            </a:r>
            <a:r>
              <a:rPr lang="en-US" sz="2400" dirty="0"/>
              <a:t> </a:t>
            </a:r>
            <a:r>
              <a:rPr lang="en-US" sz="2400" dirty="0" err="1"/>
              <a:t>liệu</a:t>
            </a:r>
            <a:r>
              <a:rPr lang="en-US" sz="2400" dirty="0"/>
              <a:t> </a:t>
            </a:r>
            <a:r>
              <a:rPr lang="en-US" sz="2400" dirty="0" err="1"/>
              <a:t>là</a:t>
            </a:r>
            <a:r>
              <a:rPr lang="en-US" sz="2400" dirty="0"/>
              <a:t> </a:t>
            </a:r>
            <a:r>
              <a:rPr lang="en-US" sz="2400" dirty="0" err="1"/>
              <a:t>gì</a:t>
            </a:r>
            <a:r>
              <a:rPr lang="en-US" sz="2400" dirty="0"/>
              <a:t> ? </a:t>
            </a:r>
          </a:p>
          <a:p>
            <a:r>
              <a:rPr lang="en-US" sz="2400" dirty="0"/>
              <a:t>“</a:t>
            </a:r>
            <a:r>
              <a:rPr lang="en-US" sz="2400" dirty="0" err="1"/>
              <a:t>Trực</a:t>
            </a:r>
            <a:r>
              <a:rPr lang="en-US" sz="2400" dirty="0"/>
              <a:t> </a:t>
            </a:r>
            <a:r>
              <a:rPr lang="en-US" sz="2400" dirty="0" err="1"/>
              <a:t>quan</a:t>
            </a:r>
            <a:r>
              <a:rPr lang="en-US" sz="2400" dirty="0"/>
              <a:t> </a:t>
            </a:r>
            <a:r>
              <a:rPr lang="en-US" sz="2400" dirty="0" err="1"/>
              <a:t>dữ</a:t>
            </a:r>
            <a:r>
              <a:rPr lang="en-US" sz="2400" dirty="0"/>
              <a:t> </a:t>
            </a:r>
            <a:r>
              <a:rPr lang="en-US" sz="2400" dirty="0" err="1"/>
              <a:t>liệu</a:t>
            </a:r>
            <a:r>
              <a:rPr lang="en-US" sz="2400" dirty="0"/>
              <a:t> </a:t>
            </a:r>
            <a:r>
              <a:rPr lang="vi-VN" dirty="0"/>
              <a:t>được xem như hướng đi trong tương lai của việc</a:t>
            </a:r>
            <a:br>
              <a:rPr lang="vi-VN" dirty="0"/>
            </a:br>
            <a:r>
              <a:rPr lang="vi-VN" dirty="0"/>
              <a:t>giao tiếp và truyền thông thông qua hình ảnh. Nó liên quan đến các công trình và nghiên</a:t>
            </a:r>
            <a:br>
              <a:rPr lang="vi-VN" dirty="0"/>
            </a:br>
            <a:r>
              <a:rPr lang="vi-VN" dirty="0"/>
              <a:t>cứu nhằm biểu diễn dữ liệu một cách trực quan, hay nói cách khác, được hiểu là "thông</a:t>
            </a:r>
            <a:br>
              <a:rPr lang="vi-VN" dirty="0"/>
            </a:br>
            <a:r>
              <a:rPr lang="vi-VN" dirty="0"/>
              <a:t>tin được trực quan hoá dưới dạng các lược đồ, bao gồm các thuộc tính và thông số đại</a:t>
            </a:r>
            <a:br>
              <a:rPr lang="vi-VN" dirty="0"/>
            </a:br>
            <a:r>
              <a:rPr lang="vi-VN" dirty="0"/>
              <a:t>diện cho các đơn vị thông tin</a:t>
            </a:r>
            <a:r>
              <a:rPr lang="en-US" dirty="0"/>
              <a:t>”</a:t>
            </a:r>
          </a:p>
          <a:p>
            <a:r>
              <a:rPr lang="en-US" dirty="0"/>
              <a:t>	Wikipedia</a:t>
            </a:r>
            <a:br>
              <a:rPr lang="vi-VN" dirty="0"/>
            </a:br>
            <a:endParaRPr lang="en-US" sz="2400" dirty="0"/>
          </a:p>
        </p:txBody>
      </p:sp>
      <p:sp>
        <p:nvSpPr>
          <p:cNvPr id="3" name="Slide Number Placeholder 2"/>
          <p:cNvSpPr>
            <a:spLocks noGrp="1"/>
          </p:cNvSpPr>
          <p:nvPr>
            <p:ph type="sldNum" sz="quarter" idx="12"/>
          </p:nvPr>
        </p:nvSpPr>
        <p:spPr/>
        <p:txBody>
          <a:bodyPr/>
          <a:lstStyle/>
          <a:p>
            <a:fld id="{11ADFAE3-F0D9-439E-8967-594B4CDF255A}" type="slidenum">
              <a:rPr lang="en-US" smtClean="0"/>
              <a:t>5</a:t>
            </a:fld>
            <a:endParaRPr lang="en-US"/>
          </a:p>
        </p:txBody>
      </p:sp>
      <p:sp>
        <p:nvSpPr>
          <p:cNvPr id="9" name="Rectangle 8"/>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Roboto" panose="02000000000000000000" pitchFamily="2" charset="0"/>
                <a:ea typeface="Roboto" panose="02000000000000000000" pitchFamily="2" charset="0"/>
              </a:rPr>
              <a:t>Động</a:t>
            </a:r>
            <a:r>
              <a:rPr lang="en-GB" dirty="0">
                <a:solidFill>
                  <a:schemeClr val="bg1"/>
                </a:solidFill>
                <a:latin typeface="Roboto" panose="02000000000000000000" pitchFamily="2" charset="0"/>
                <a:ea typeface="Roboto" panose="02000000000000000000" pitchFamily="2" charset="0"/>
              </a:rPr>
              <a:t> c</a:t>
            </a:r>
            <a:r>
              <a:rPr lang="vi-VN" dirty="0">
                <a:solidFill>
                  <a:schemeClr val="bg1"/>
                </a:solidFill>
                <a:latin typeface="Roboto" panose="02000000000000000000" pitchFamily="2" charset="0"/>
                <a:ea typeface="Roboto" panose="02000000000000000000" pitchFamily="2" charset="0"/>
              </a:rPr>
              <a:t>ơ</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nghiên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cứu</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814934917"/>
      </p:ext>
    </p:extLst>
  </p:cSld>
  <p:clrMapOvr>
    <a:masterClrMapping/>
  </p:clrMapOvr>
  <p:transition spd="med">
    <p:pull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4842" y="1534573"/>
            <a:ext cx="11668836" cy="461665"/>
          </a:xfrm>
          <a:prstGeom prst="rect">
            <a:avLst/>
          </a:prstGeom>
          <a:noFill/>
        </p:spPr>
        <p:txBody>
          <a:bodyPr wrap="square" rtlCol="0">
            <a:spAutoFit/>
          </a:bodyPr>
          <a:lstStyle/>
          <a:p>
            <a:r>
              <a:rPr lang="en-US" sz="2400" dirty="0"/>
              <a:t>2. D3.js (video: </a:t>
            </a:r>
            <a:r>
              <a:rPr lang="en-US" sz="2400" dirty="0" err="1"/>
              <a:t>trang</a:t>
            </a:r>
            <a:r>
              <a:rPr lang="en-US" sz="2400" dirty="0"/>
              <a:t> </a:t>
            </a:r>
            <a:r>
              <a:rPr lang="en-US" sz="2400" dirty="0" err="1"/>
              <a:t>chủ</a:t>
            </a:r>
            <a:r>
              <a:rPr lang="en-US" sz="2400" dirty="0"/>
              <a:t>, </a:t>
            </a:r>
            <a:r>
              <a:rPr lang="en-US" sz="2400" dirty="0" err="1"/>
              <a:t>chọn</a:t>
            </a:r>
            <a:r>
              <a:rPr lang="en-US" sz="2400" dirty="0"/>
              <a:t> 2 </a:t>
            </a:r>
            <a:r>
              <a:rPr lang="en-US" sz="2400" dirty="0" err="1"/>
              <a:t>ví</a:t>
            </a:r>
            <a:r>
              <a:rPr lang="en-US" sz="2400" dirty="0"/>
              <a:t> </a:t>
            </a:r>
            <a:r>
              <a:rPr lang="en-US" sz="2400" dirty="0" err="1"/>
              <a:t>dụ</a:t>
            </a:r>
            <a:r>
              <a:rPr lang="en-US" sz="2400" dirty="0"/>
              <a:t> </a:t>
            </a:r>
            <a:r>
              <a:rPr lang="en-US" sz="2400" dirty="0" err="1"/>
              <a:t>để</a:t>
            </a:r>
            <a:r>
              <a:rPr lang="en-US" sz="2400" dirty="0"/>
              <a:t> show, show code </a:t>
            </a:r>
            <a:r>
              <a:rPr lang="en-US" sz="2400" dirty="0" err="1"/>
              <a:t>để</a:t>
            </a:r>
            <a:r>
              <a:rPr lang="en-US" sz="2400" dirty="0"/>
              <a:t> </a:t>
            </a:r>
            <a:r>
              <a:rPr lang="en-US" sz="2400" dirty="0" err="1"/>
              <a:t>thấy</a:t>
            </a:r>
            <a:r>
              <a:rPr lang="en-US" sz="2400" dirty="0"/>
              <a:t> </a:t>
            </a:r>
            <a:r>
              <a:rPr lang="en-US" sz="2400" dirty="0" err="1"/>
              <a:t>độ</a:t>
            </a:r>
            <a:r>
              <a:rPr lang="en-US" sz="2400" dirty="0"/>
              <a:t> </a:t>
            </a:r>
            <a:r>
              <a:rPr lang="en-US" sz="2400" dirty="0" err="1"/>
              <a:t>phức</a:t>
            </a:r>
            <a:r>
              <a:rPr lang="en-US" sz="2400" dirty="0"/>
              <a:t> </a:t>
            </a:r>
            <a:r>
              <a:rPr lang="en-US" sz="2400" dirty="0" err="1"/>
              <a:t>tạp</a:t>
            </a:r>
            <a:r>
              <a:rPr lang="en-US" sz="2400" dirty="0"/>
              <a:t> </a:t>
            </a:r>
            <a:r>
              <a:rPr lang="en-US" sz="2400" dirty="0" err="1"/>
              <a:t>khi</a:t>
            </a:r>
            <a:r>
              <a:rPr lang="en-US" sz="2400" dirty="0"/>
              <a:t> </a:t>
            </a:r>
            <a:r>
              <a:rPr lang="en-US" sz="2400" dirty="0" err="1"/>
              <a:t>dùng</a:t>
            </a:r>
            <a:r>
              <a:rPr lang="en-US" sz="2400" dirty="0"/>
              <a:t> d3)</a:t>
            </a:r>
          </a:p>
        </p:txBody>
      </p:sp>
      <p:sp>
        <p:nvSpPr>
          <p:cNvPr id="3" name="Slide Number Placeholder 2"/>
          <p:cNvSpPr>
            <a:spLocks noGrp="1"/>
          </p:cNvSpPr>
          <p:nvPr>
            <p:ph type="sldNum" sz="quarter" idx="12"/>
          </p:nvPr>
        </p:nvSpPr>
        <p:spPr/>
        <p:txBody>
          <a:bodyPr/>
          <a:lstStyle/>
          <a:p>
            <a:fld id="{11ADFAE3-F0D9-439E-8967-594B4CDF255A}" type="slidenum">
              <a:rPr lang="en-US" smtClean="0"/>
              <a:t>6</a:t>
            </a:fld>
            <a:endParaRPr lang="en-US"/>
          </a:p>
        </p:txBody>
      </p:sp>
      <p:sp>
        <p:nvSpPr>
          <p:cNvPr id="9" name="Rectangle 8"/>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Roboto" panose="02000000000000000000" pitchFamily="2" charset="0"/>
                <a:ea typeface="Roboto" panose="02000000000000000000" pitchFamily="2" charset="0"/>
              </a:rPr>
              <a:t>Động</a:t>
            </a:r>
            <a:r>
              <a:rPr lang="en-GB" dirty="0">
                <a:solidFill>
                  <a:schemeClr val="bg1"/>
                </a:solidFill>
                <a:latin typeface="Roboto" panose="02000000000000000000" pitchFamily="2" charset="0"/>
                <a:ea typeface="Roboto" panose="02000000000000000000" pitchFamily="2" charset="0"/>
              </a:rPr>
              <a:t> c</a:t>
            </a:r>
            <a:r>
              <a:rPr lang="vi-VN" dirty="0">
                <a:solidFill>
                  <a:schemeClr val="bg1"/>
                </a:solidFill>
                <a:latin typeface="Roboto" panose="02000000000000000000" pitchFamily="2" charset="0"/>
                <a:ea typeface="Roboto" panose="02000000000000000000" pitchFamily="2" charset="0"/>
              </a:rPr>
              <a:t>ơ</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nghiên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cứu</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106668895"/>
      </p:ext>
    </p:extLst>
  </p:cSld>
  <p:clrMapOvr>
    <a:masterClrMapping/>
  </p:clrMapOvr>
  <p:transition spd="med">
    <p:pull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4842" y="1534573"/>
            <a:ext cx="11668836" cy="1200329"/>
          </a:xfrm>
          <a:prstGeom prst="rect">
            <a:avLst/>
          </a:prstGeom>
          <a:noFill/>
        </p:spPr>
        <p:txBody>
          <a:bodyPr wrap="square" rtlCol="0">
            <a:spAutoFit/>
          </a:bodyPr>
          <a:lstStyle/>
          <a:p>
            <a:r>
              <a:rPr lang="en-US" sz="2400" dirty="0"/>
              <a:t>3. </a:t>
            </a:r>
            <a:r>
              <a:rPr lang="en-US" sz="2400" dirty="0" err="1"/>
              <a:t>Mục</a:t>
            </a:r>
            <a:r>
              <a:rPr lang="en-US" sz="2400" dirty="0"/>
              <a:t> </a:t>
            </a:r>
            <a:r>
              <a:rPr lang="en-US" sz="2400" dirty="0" err="1"/>
              <a:t>tiêu</a:t>
            </a:r>
            <a:r>
              <a:rPr lang="en-US" sz="2400" dirty="0"/>
              <a:t> </a:t>
            </a:r>
            <a:r>
              <a:rPr lang="en-US" sz="2400" dirty="0" err="1"/>
              <a:t>đề</a:t>
            </a:r>
            <a:r>
              <a:rPr lang="en-US" sz="2400" dirty="0"/>
              <a:t> </a:t>
            </a:r>
            <a:r>
              <a:rPr lang="en-US" sz="2400" dirty="0" err="1"/>
              <a:t>tài</a:t>
            </a:r>
            <a:r>
              <a:rPr lang="en-US" sz="2400" dirty="0"/>
              <a:t>: (Report)</a:t>
            </a:r>
          </a:p>
          <a:p>
            <a:pPr marL="342900" indent="-342900">
              <a:buFontTx/>
              <a:buChar char="-"/>
            </a:pPr>
            <a:r>
              <a:rPr lang="en-US" sz="2400" dirty="0" err="1"/>
              <a:t>Rút</a:t>
            </a:r>
            <a:r>
              <a:rPr lang="en-US" sz="2400" dirty="0"/>
              <a:t> </a:t>
            </a:r>
            <a:r>
              <a:rPr lang="en-US" sz="2400" dirty="0" err="1"/>
              <a:t>ngắn</a:t>
            </a:r>
            <a:r>
              <a:rPr lang="en-US" sz="2400" dirty="0"/>
              <a:t> </a:t>
            </a:r>
            <a:r>
              <a:rPr lang="en-US" sz="2400" dirty="0" err="1"/>
              <a:t>thời</a:t>
            </a:r>
            <a:r>
              <a:rPr lang="en-US" sz="2400" dirty="0"/>
              <a:t> </a:t>
            </a:r>
            <a:r>
              <a:rPr lang="en-US" sz="2400" dirty="0" err="1"/>
              <a:t>gian</a:t>
            </a:r>
            <a:endParaRPr lang="en-US" sz="2400" dirty="0"/>
          </a:p>
          <a:p>
            <a:pPr marL="342900" indent="-342900">
              <a:buFontTx/>
              <a:buChar char="-"/>
            </a:pPr>
            <a:r>
              <a:rPr lang="en-US" sz="2400" dirty="0" err="1"/>
              <a:t>Mã</a:t>
            </a:r>
            <a:r>
              <a:rPr lang="en-US" sz="2400" dirty="0"/>
              <a:t> </a:t>
            </a:r>
            <a:r>
              <a:rPr lang="en-US" sz="2400" dirty="0" err="1"/>
              <a:t>nguồn</a:t>
            </a:r>
            <a:r>
              <a:rPr lang="en-US" sz="2400" dirty="0"/>
              <a:t> </a:t>
            </a:r>
            <a:r>
              <a:rPr lang="en-US" sz="2400" dirty="0" err="1"/>
              <a:t>mở</a:t>
            </a:r>
            <a:r>
              <a:rPr lang="en-US" sz="2400" dirty="0"/>
              <a:t> -&gt; </a:t>
            </a:r>
            <a:r>
              <a:rPr lang="en-US" sz="2400" dirty="0" err="1"/>
              <a:t>muốn</a:t>
            </a:r>
            <a:r>
              <a:rPr lang="en-US" sz="2400" dirty="0"/>
              <a:t> </a:t>
            </a:r>
            <a:r>
              <a:rPr lang="en-US" sz="2400" dirty="0" err="1"/>
              <a:t>đóng</a:t>
            </a:r>
            <a:r>
              <a:rPr lang="en-US" sz="2400" dirty="0"/>
              <a:t> </a:t>
            </a:r>
            <a:r>
              <a:rPr lang="en-US" sz="2400" dirty="0" err="1"/>
              <a:t>góp</a:t>
            </a:r>
            <a:endParaRPr lang="en-US" sz="2400" dirty="0"/>
          </a:p>
        </p:txBody>
      </p:sp>
      <p:sp>
        <p:nvSpPr>
          <p:cNvPr id="3" name="Slide Number Placeholder 2"/>
          <p:cNvSpPr>
            <a:spLocks noGrp="1"/>
          </p:cNvSpPr>
          <p:nvPr>
            <p:ph type="sldNum" sz="quarter" idx="12"/>
          </p:nvPr>
        </p:nvSpPr>
        <p:spPr/>
        <p:txBody>
          <a:bodyPr/>
          <a:lstStyle/>
          <a:p>
            <a:fld id="{11ADFAE3-F0D9-439E-8967-594B4CDF255A}" type="slidenum">
              <a:rPr lang="en-US" smtClean="0"/>
              <a:t>7</a:t>
            </a:fld>
            <a:endParaRPr lang="en-US"/>
          </a:p>
        </p:txBody>
      </p:sp>
      <p:sp>
        <p:nvSpPr>
          <p:cNvPr id="9" name="Rectangle 8"/>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Roboto" panose="02000000000000000000" pitchFamily="2" charset="0"/>
                <a:ea typeface="Roboto" panose="02000000000000000000" pitchFamily="2" charset="0"/>
              </a:rPr>
              <a:t>Động</a:t>
            </a:r>
            <a:r>
              <a:rPr lang="en-GB" dirty="0">
                <a:solidFill>
                  <a:schemeClr val="bg1"/>
                </a:solidFill>
                <a:latin typeface="Roboto" panose="02000000000000000000" pitchFamily="2" charset="0"/>
                <a:ea typeface="Roboto" panose="02000000000000000000" pitchFamily="2" charset="0"/>
              </a:rPr>
              <a:t> c</a:t>
            </a:r>
            <a:r>
              <a:rPr lang="vi-VN" dirty="0">
                <a:solidFill>
                  <a:schemeClr val="bg1"/>
                </a:solidFill>
                <a:latin typeface="Roboto" panose="02000000000000000000" pitchFamily="2" charset="0"/>
                <a:ea typeface="Roboto" panose="02000000000000000000" pitchFamily="2" charset="0"/>
              </a:rPr>
              <a:t>ơ</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nghiên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cứu</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439978443"/>
      </p:ext>
    </p:extLst>
  </p:cSld>
  <p:clrMapOvr>
    <a:masterClrMapping/>
  </p:clrMapOvr>
  <p:transition spd="med">
    <p:pull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Bối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cảnh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tại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và</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nhu</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cầu</a:t>
            </a:r>
            <a:endParaRPr lang="en-GB" dirty="0">
              <a:solidFill>
                <a:schemeClr val="bg1"/>
              </a:solidFill>
              <a:latin typeface="Roboto" panose="02000000000000000000" pitchFamily="2" charset="0"/>
              <a:ea typeface="Roboto" panose="02000000000000000000" pitchFamily="2"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78991"/>
            <a:ext cx="12192000" cy="5403695"/>
          </a:xfrm>
          <a:prstGeom prst="rect">
            <a:avLst/>
          </a:prstGeom>
        </p:spPr>
      </p:pic>
      <p:sp>
        <p:nvSpPr>
          <p:cNvPr id="3" name="TextBox 2"/>
          <p:cNvSpPr txBox="1"/>
          <p:nvPr/>
        </p:nvSpPr>
        <p:spPr>
          <a:xfrm>
            <a:off x="0" y="6482687"/>
            <a:ext cx="12192000" cy="375313"/>
          </a:xfrm>
          <a:prstGeom prst="rect">
            <a:avLst/>
          </a:prstGeom>
          <a:noFill/>
        </p:spPr>
        <p:txBody>
          <a:bodyPr wrap="square" rtlCol="0">
            <a:spAutoFit/>
          </a:bodyPr>
          <a:lstStyle/>
          <a:p>
            <a:pPr algn="ctr"/>
            <a:r>
              <a:rPr lang="en-US" i="1" dirty="0" err="1">
                <a:latin typeface="Roboto" panose="02000000000000000000"/>
              </a:rPr>
              <a:t>Làm</a:t>
            </a:r>
            <a:r>
              <a:rPr lang="en-US" i="1" dirty="0">
                <a:latin typeface="Roboto" panose="02000000000000000000"/>
              </a:rPr>
              <a:t> </a:t>
            </a:r>
            <a:r>
              <a:rPr lang="en-US" i="1" dirty="0" err="1">
                <a:latin typeface="Roboto" panose="02000000000000000000"/>
              </a:rPr>
              <a:t>chủ</a:t>
            </a:r>
            <a:r>
              <a:rPr lang="en-US" i="1" dirty="0">
                <a:latin typeface="Roboto" panose="02000000000000000000"/>
              </a:rPr>
              <a:t> </a:t>
            </a:r>
            <a:r>
              <a:rPr lang="en-US" i="1" dirty="0" err="1">
                <a:latin typeface="Roboto" panose="02000000000000000000"/>
              </a:rPr>
              <a:t>dữ</a:t>
            </a:r>
            <a:r>
              <a:rPr lang="en-US" i="1" dirty="0">
                <a:latin typeface="Roboto" panose="02000000000000000000"/>
              </a:rPr>
              <a:t> </a:t>
            </a:r>
            <a:r>
              <a:rPr lang="en-US" i="1" dirty="0" err="1">
                <a:latin typeface="Roboto" panose="02000000000000000000"/>
              </a:rPr>
              <a:t>liệu</a:t>
            </a:r>
            <a:r>
              <a:rPr lang="en-US" i="1" dirty="0">
                <a:latin typeface="Roboto" panose="02000000000000000000"/>
              </a:rPr>
              <a:t>, </a:t>
            </a:r>
            <a:r>
              <a:rPr lang="en-US" i="1" dirty="0" err="1">
                <a:latin typeface="Roboto" panose="02000000000000000000"/>
              </a:rPr>
              <a:t>tầm</a:t>
            </a:r>
            <a:r>
              <a:rPr lang="en-US" i="1" dirty="0">
                <a:latin typeface="Roboto" panose="02000000000000000000"/>
              </a:rPr>
              <a:t> </a:t>
            </a:r>
            <a:r>
              <a:rPr lang="en-US" i="1" dirty="0" err="1">
                <a:latin typeface="Roboto" panose="02000000000000000000"/>
              </a:rPr>
              <a:t>nhìn</a:t>
            </a:r>
            <a:r>
              <a:rPr lang="en-US" i="1" dirty="0">
                <a:latin typeface="Roboto" panose="02000000000000000000"/>
              </a:rPr>
              <a:t> </a:t>
            </a:r>
            <a:r>
              <a:rPr lang="en-US" i="1" dirty="0" err="1">
                <a:latin typeface="Roboto" panose="02000000000000000000"/>
              </a:rPr>
              <a:t>sáng</a:t>
            </a:r>
            <a:r>
              <a:rPr lang="en-US" i="1" dirty="0">
                <a:latin typeface="Roboto" panose="02000000000000000000"/>
              </a:rPr>
              <a:t> </a:t>
            </a:r>
            <a:r>
              <a:rPr lang="en-US" i="1" dirty="0" err="1">
                <a:latin typeface="Roboto" panose="02000000000000000000"/>
              </a:rPr>
              <a:t>suốt</a:t>
            </a:r>
            <a:r>
              <a:rPr lang="en-US" i="1" dirty="0">
                <a:latin typeface="Roboto" panose="02000000000000000000"/>
              </a:rPr>
              <a:t> </a:t>
            </a:r>
            <a:r>
              <a:rPr lang="en-US" i="1" dirty="0" err="1">
                <a:latin typeface="Roboto" panose="02000000000000000000"/>
              </a:rPr>
              <a:t>cho</a:t>
            </a:r>
            <a:r>
              <a:rPr lang="en-US" i="1" dirty="0">
                <a:latin typeface="Roboto" panose="02000000000000000000"/>
              </a:rPr>
              <a:t> </a:t>
            </a:r>
            <a:r>
              <a:rPr lang="en-US" i="1" dirty="0" err="1">
                <a:latin typeface="Roboto" panose="02000000000000000000"/>
              </a:rPr>
              <a:t>tương</a:t>
            </a:r>
            <a:r>
              <a:rPr lang="en-US" i="1" dirty="0">
                <a:latin typeface="Roboto" panose="02000000000000000000"/>
              </a:rPr>
              <a:t> </a:t>
            </a:r>
            <a:r>
              <a:rPr lang="en-US" i="1" dirty="0" err="1">
                <a:latin typeface="Roboto" panose="02000000000000000000"/>
              </a:rPr>
              <a:t>lai</a:t>
            </a:r>
            <a:endParaRPr lang="en-US" i="1" dirty="0">
              <a:latin typeface="Roboto" panose="02000000000000000000"/>
            </a:endParaRPr>
          </a:p>
        </p:txBody>
      </p:sp>
      <p:sp>
        <p:nvSpPr>
          <p:cNvPr id="6" name="Slide Number Placeholder 5"/>
          <p:cNvSpPr>
            <a:spLocks noGrp="1"/>
          </p:cNvSpPr>
          <p:nvPr>
            <p:ph type="sldNum" sz="quarter" idx="12"/>
          </p:nvPr>
        </p:nvSpPr>
        <p:spPr/>
        <p:txBody>
          <a:bodyPr/>
          <a:lstStyle/>
          <a:p>
            <a:fld id="{11ADFAE3-F0D9-439E-8967-594B4CDF255A}" type="slidenum">
              <a:rPr lang="en-US" smtClean="0"/>
              <a:t>8</a:t>
            </a:fld>
            <a:endParaRPr lang="en-US"/>
          </a:p>
        </p:txBody>
      </p:sp>
      <p:sp>
        <p:nvSpPr>
          <p:cNvPr id="7" name="Rectangle 6"/>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Roboto" panose="02000000000000000000" pitchFamily="2" charset="0"/>
                <a:ea typeface="Roboto" panose="02000000000000000000" pitchFamily="2" charset="0"/>
              </a:rPr>
              <a:t>Mô</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tả</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476529746"/>
      </p:ext>
    </p:extLst>
  </p:cSld>
  <p:clrMapOvr>
    <a:masterClrMapping/>
  </p:clrMapOvr>
  <p:transition spd="med">
    <p:pull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Bối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cảnh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tại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và</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nhu</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cầu</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354842" y="1534573"/>
            <a:ext cx="11668836" cy="4524315"/>
          </a:xfrm>
          <a:prstGeom prst="rect">
            <a:avLst/>
          </a:prstGeom>
          <a:noFill/>
        </p:spPr>
        <p:txBody>
          <a:bodyPr wrap="square" rtlCol="0">
            <a:spAutoFit/>
          </a:bodyPr>
          <a:lstStyle/>
          <a:p>
            <a:pPr marL="342900" indent="-342900">
              <a:buFont typeface="Courier New" panose="02070309020205020404" pitchFamily="49" charset="0"/>
              <a:buChar char="o"/>
            </a:pPr>
            <a:r>
              <a:rPr lang="en-GB" sz="2400" dirty="0" err="1">
                <a:latin typeface="Roboto" panose="02000000000000000000" pitchFamily="2" charset="0"/>
                <a:ea typeface="Roboto" panose="02000000000000000000" pitchFamily="2" charset="0"/>
              </a:rPr>
              <a:t>Khoa</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học</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dữ</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liệu</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được</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xem</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là</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công</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việc</a:t>
            </a:r>
            <a:r>
              <a:rPr lang="en-GB" sz="2400" dirty="0">
                <a:latin typeface="Roboto" panose="02000000000000000000" pitchFamily="2" charset="0"/>
                <a:ea typeface="Roboto" panose="02000000000000000000" pitchFamily="2" charset="0"/>
              </a:rPr>
              <a:t> ‘hot’ </a:t>
            </a:r>
            <a:r>
              <a:rPr lang="en-GB" sz="2400" dirty="0" err="1">
                <a:latin typeface="Roboto" panose="02000000000000000000" pitchFamily="2" charset="0"/>
                <a:ea typeface="Roboto" panose="02000000000000000000" pitchFamily="2" charset="0"/>
              </a:rPr>
              <a:t>nhất</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thế</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kỷ</a:t>
            </a:r>
            <a:r>
              <a:rPr lang="en-GB" sz="2400" dirty="0">
                <a:latin typeface="Roboto" panose="02000000000000000000" pitchFamily="2" charset="0"/>
                <a:ea typeface="Roboto" panose="02000000000000000000" pitchFamily="2" charset="0"/>
              </a:rPr>
              <a:t> 21</a:t>
            </a:r>
          </a:p>
          <a:p>
            <a:r>
              <a:rPr lang="en-GB" sz="2400" dirty="0">
                <a:solidFill>
                  <a:schemeClr val="tx1">
                    <a:lumMod val="50000"/>
                    <a:lumOff val="50000"/>
                  </a:schemeClr>
                </a:solidFill>
                <a:latin typeface="Roboto" panose="02000000000000000000" pitchFamily="2" charset="0"/>
                <a:ea typeface="Roboto" panose="02000000000000000000" pitchFamily="2" charset="0"/>
              </a:rPr>
              <a:t>    </a:t>
            </a:r>
            <a:r>
              <a:rPr lang="en-US" sz="2400" dirty="0">
                <a:solidFill>
                  <a:schemeClr val="tx1">
                    <a:lumMod val="50000"/>
                    <a:lumOff val="50000"/>
                  </a:schemeClr>
                </a:solidFill>
                <a:latin typeface="Roboto" panose="02000000000000000000" pitchFamily="2" charset="0"/>
                <a:ea typeface="Roboto" panose="02000000000000000000" pitchFamily="2" charset="0"/>
              </a:rPr>
              <a:t>Data Scientist: The Sexiest Job of the 21st Century (</a:t>
            </a:r>
            <a:r>
              <a:rPr lang="en-US" sz="2400" dirty="0" err="1">
                <a:solidFill>
                  <a:schemeClr val="tx1">
                    <a:lumMod val="50000"/>
                    <a:lumOff val="50000"/>
                  </a:schemeClr>
                </a:solidFill>
                <a:latin typeface="Roboto" panose="02000000000000000000" pitchFamily="2" charset="0"/>
                <a:ea typeface="Roboto" panose="02000000000000000000" pitchFamily="2" charset="0"/>
              </a:rPr>
              <a:t>theo</a:t>
            </a:r>
            <a:r>
              <a:rPr lang="en-US" sz="2400" dirty="0">
                <a:solidFill>
                  <a:schemeClr val="tx1">
                    <a:lumMod val="50000"/>
                    <a:lumOff val="50000"/>
                  </a:schemeClr>
                </a:solidFill>
                <a:latin typeface="Roboto" panose="02000000000000000000" pitchFamily="2" charset="0"/>
                <a:ea typeface="Roboto" panose="02000000000000000000" pitchFamily="2" charset="0"/>
              </a:rPr>
              <a:t> </a:t>
            </a:r>
            <a:r>
              <a:rPr lang="en-US" sz="2400" b="1" i="1" dirty="0">
                <a:solidFill>
                  <a:schemeClr val="tx1">
                    <a:lumMod val="50000"/>
                    <a:lumOff val="50000"/>
                  </a:schemeClr>
                </a:solidFill>
                <a:latin typeface="Roboto" panose="02000000000000000000" pitchFamily="2" charset="0"/>
                <a:ea typeface="Roboto" panose="02000000000000000000" pitchFamily="2" charset="0"/>
              </a:rPr>
              <a:t>Harvard Business Review</a:t>
            </a:r>
            <a:r>
              <a:rPr lang="en-US" sz="2400" i="1" dirty="0">
                <a:solidFill>
                  <a:schemeClr val="tx1">
                    <a:lumMod val="50000"/>
                    <a:lumOff val="50000"/>
                  </a:schemeClr>
                </a:solidFill>
                <a:latin typeface="Roboto" panose="02000000000000000000" pitchFamily="2" charset="0"/>
                <a:ea typeface="Roboto" panose="02000000000000000000" pitchFamily="2" charset="0"/>
              </a:rPr>
              <a:t>)</a:t>
            </a:r>
          </a:p>
          <a:p>
            <a:endParaRPr lang="en-GB" sz="2400" dirty="0">
              <a:latin typeface="Roboto" panose="02000000000000000000" pitchFamily="2" charset="0"/>
              <a:ea typeface="Roboto" panose="02000000000000000000" pitchFamily="2" charset="0"/>
            </a:endParaRPr>
          </a:p>
          <a:p>
            <a:pPr marL="342900" indent="-342900">
              <a:buFont typeface="Courier New" panose="02070309020205020404" pitchFamily="49" charset="0"/>
              <a:buChar char="o"/>
            </a:pPr>
            <a:r>
              <a:rPr lang="en-US" sz="2400" dirty="0" err="1">
                <a:latin typeface="Roboto" panose="02000000000000000000" pitchFamily="2" charset="0"/>
                <a:ea typeface="Roboto" panose="02000000000000000000" pitchFamily="2" charset="0"/>
              </a:rPr>
              <a:t>Nếu</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coi</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Nội</a:t>
            </a:r>
            <a:r>
              <a:rPr lang="en-US" sz="2400" dirty="0">
                <a:latin typeface="Roboto" panose="02000000000000000000" pitchFamily="2" charset="0"/>
                <a:ea typeface="Roboto" panose="02000000000000000000" pitchFamily="2" charset="0"/>
              </a:rPr>
              <a:t> dung </a:t>
            </a:r>
            <a:r>
              <a:rPr lang="en-US" sz="2400" dirty="0" err="1">
                <a:latin typeface="Roboto" panose="02000000000000000000" pitchFamily="2" charset="0"/>
                <a:ea typeface="Roboto" panose="02000000000000000000" pitchFamily="2" charset="0"/>
              </a:rPr>
              <a:t>là</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Vua</a:t>
            </a:r>
            <a:r>
              <a:rPr lang="en-US" sz="2400" dirty="0">
                <a:latin typeface="Roboto" panose="02000000000000000000" pitchFamily="2" charset="0"/>
                <a:ea typeface="Roboto" panose="02000000000000000000" pitchFamily="2" charset="0"/>
              </a:rPr>
              <a:t> (Content is King) </a:t>
            </a:r>
            <a:r>
              <a:rPr lang="en-US" sz="2400" dirty="0" err="1">
                <a:latin typeface="Roboto" panose="02000000000000000000" pitchFamily="2" charset="0"/>
                <a:ea typeface="Roboto" panose="02000000000000000000" pitchFamily="2" charset="0"/>
              </a:rPr>
              <a:t>thì</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trên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tay</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ngài</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không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chỉ</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có</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quyền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năng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về</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ngôn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từ</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mà</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còn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có</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một</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vũ</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khí</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đầy</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sức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mạnh</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Các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hình</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ảnh</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trực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quan</a:t>
            </a:r>
            <a:r>
              <a:rPr lang="en-US" sz="2400" dirty="0">
                <a:latin typeface="Roboto" panose="02000000000000000000" pitchFamily="2" charset="0"/>
                <a:ea typeface="Roboto" panose="02000000000000000000" pitchFamily="2" charset="0"/>
              </a:rPr>
              <a:t> (Visuals)</a:t>
            </a:r>
            <a:endParaRPr lang="en-GB" sz="2400" dirty="0">
              <a:solidFill>
                <a:schemeClr val="tx1">
                  <a:lumMod val="50000"/>
                  <a:lumOff val="50000"/>
                </a:schemeClr>
              </a:solidFill>
              <a:latin typeface="Roboto" panose="02000000000000000000" pitchFamily="2" charset="0"/>
              <a:ea typeface="Roboto" panose="02000000000000000000" pitchFamily="2" charset="0"/>
            </a:endParaRPr>
          </a:p>
          <a:p>
            <a:pPr marL="342900" indent="-342900">
              <a:lnSpc>
                <a:spcPct val="250000"/>
              </a:lnSpc>
              <a:buFont typeface="Courier New" panose="02070309020205020404" pitchFamily="49" charset="0"/>
              <a:buChar char="o"/>
            </a:pPr>
            <a:endParaRPr lang="en-GB" sz="2400" dirty="0">
              <a:latin typeface="Roboto" panose="02000000000000000000" pitchFamily="2" charset="0"/>
              <a:ea typeface="Roboto" panose="02000000000000000000" pitchFamily="2" charset="0"/>
            </a:endParaRPr>
          </a:p>
          <a:p>
            <a:pPr marL="342900" indent="-342900">
              <a:lnSpc>
                <a:spcPct val="250000"/>
              </a:lnSpc>
              <a:buFont typeface="Courier New" panose="02070309020205020404" pitchFamily="49" charset="0"/>
              <a:buChar char="o"/>
            </a:pPr>
            <a:endParaRPr lang="en-US" sz="2400" dirty="0"/>
          </a:p>
        </p:txBody>
      </p:sp>
      <p:sp>
        <p:nvSpPr>
          <p:cNvPr id="3" name="Slide Number Placeholder 2"/>
          <p:cNvSpPr>
            <a:spLocks noGrp="1"/>
          </p:cNvSpPr>
          <p:nvPr>
            <p:ph type="sldNum" sz="quarter" idx="12"/>
          </p:nvPr>
        </p:nvSpPr>
        <p:spPr/>
        <p:txBody>
          <a:bodyPr/>
          <a:lstStyle/>
          <a:p>
            <a:fld id="{11ADFAE3-F0D9-439E-8967-594B4CDF255A}" type="slidenum">
              <a:rPr lang="en-US" smtClean="0"/>
              <a:t>9</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Roboto" panose="02000000000000000000" pitchFamily="2" charset="0"/>
                <a:ea typeface="Roboto" panose="02000000000000000000" pitchFamily="2" charset="0"/>
              </a:rPr>
              <a:t>Mô</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tả</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endParaRPr lang="en-GB"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686703126"/>
      </p:ext>
    </p:extLst>
  </p:cSld>
  <p:clrMapOvr>
    <a:masterClrMapping/>
  </p:clrMapOvr>
  <p:transition spd="med">
    <p:pull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1264</TotalTime>
  <Words>2523</Words>
  <Application>Microsoft Office PowerPoint</Application>
  <PresentationFormat>Widescreen</PresentationFormat>
  <Paragraphs>355</Paragraphs>
  <Slides>44</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Calibri Light</vt:lpstr>
      <vt:lpstr>Courier New</vt:lpstr>
      <vt:lpstr>Roboto</vt:lpstr>
      <vt:lpstr>Times New Roman</vt:lpstr>
      <vt:lpstr>Wingdings</vt:lpstr>
      <vt:lpstr>Office Theme</vt:lpstr>
      <vt:lpstr>Trực quan dữ liệu với C9js</vt:lpstr>
      <vt:lpstr>Outline</vt:lpstr>
      <vt:lpstr>Outline</vt:lpstr>
      <vt:lpstr>Động cơ nghiên cứu</vt:lpstr>
      <vt:lpstr>PowerPoint Presentation</vt:lpstr>
      <vt:lpstr>PowerPoint Presentation</vt:lpstr>
      <vt:lpstr>PowerPoint Presentation</vt:lpstr>
      <vt:lpstr>Bối cảnh thực tại và nhu cầu</vt:lpstr>
      <vt:lpstr>Bối cảnh thực tại và nhu cầu</vt:lpstr>
      <vt:lpstr>Bối cảnh thực tại và nhu cầu</vt:lpstr>
      <vt:lpstr>Bối cảnh thực tại và nhu cầu</vt:lpstr>
      <vt:lpstr>Bối cảnh thực tại và nhu cầu</vt:lpstr>
      <vt:lpstr>Bối cảnh thực tại và nhu cầu</vt:lpstr>
      <vt:lpstr>Bối cảnh thực tại và nhu cầu</vt:lpstr>
      <vt:lpstr>Bối cảnh thực tại và nhu cầu</vt:lpstr>
      <vt:lpstr>Bối cảnh thực tại và nhu cầu</vt:lpstr>
      <vt:lpstr>Bối cảnh thực tại và nhu cầu</vt:lpstr>
      <vt:lpstr>Bối cảnh thực tại và nhu cầu</vt:lpstr>
      <vt:lpstr>Bối cảnh thực tại và nhu cầu</vt:lpstr>
      <vt:lpstr>Bối cảnh thực tại và nhu cầu</vt:lpstr>
      <vt:lpstr>    Phương pháp đề xuất</vt:lpstr>
      <vt:lpstr>Bài toán đặt ra</vt:lpstr>
      <vt:lpstr>Bài toán đặt ra</vt:lpstr>
      <vt:lpstr>Bài toán đặt ra</vt:lpstr>
      <vt:lpstr>Bài toán đặt ra</vt:lpstr>
      <vt:lpstr>Quá trình hiện thực</vt:lpstr>
      <vt:lpstr>Bài toán đặt ra</vt:lpstr>
      <vt:lpstr>Đánh giá</vt:lpstr>
      <vt:lpstr>Hướng giải quyết và hiện thực</vt:lpstr>
      <vt:lpstr>Quá trình hiện thực</vt:lpstr>
      <vt:lpstr>Quá trình hiện thực</vt:lpstr>
      <vt:lpstr>Quá trình hiện thực</vt:lpstr>
      <vt:lpstr>Quá trình phát triển ( Development )</vt:lpstr>
      <vt:lpstr>Quá trình phát triển ( Development )</vt:lpstr>
      <vt:lpstr>Kiểm thử ( Testing ) và Xuất bản ( Release )</vt:lpstr>
      <vt:lpstr>Kiểm thử ( Testing ) và Xuất bản ( Release )</vt:lpstr>
      <vt:lpstr>Kiểm thử ( Testing ) và Xuất bản ( Release )</vt:lpstr>
      <vt:lpstr>Kiểm thử ( Testing ) và Xuất bản ( Release )</vt:lpstr>
      <vt:lpstr>Kiểm thử ( Testing ) và Xuất bản ( Release )</vt:lpstr>
      <vt:lpstr>Kiểm thử ( Testing ) và Xuất bản ( Release )</vt:lpstr>
      <vt:lpstr>Kiểm thử ( Testing ) và Xuất bản ( Release )</vt:lpstr>
      <vt:lpstr>Đánh giá và so sánh</vt:lpstr>
      <vt:lpstr>Tổng kết</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Trực quan dữ liệu với C9js</dc:title>
  <dc:creator>Thanh Cong</dc:creator>
  <cp:lastModifiedBy>Thanh Cong</cp:lastModifiedBy>
  <cp:revision>123</cp:revision>
  <dcterms:created xsi:type="dcterms:W3CDTF">2016-10-23T13:55:31Z</dcterms:created>
  <dcterms:modified xsi:type="dcterms:W3CDTF">2016-12-21T05:39:40Z</dcterms:modified>
</cp:coreProperties>
</file>