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BFF0CD-4589-4A25-B160-3036A6D3DAA6}">
  <a:tblStyle styleId="{D3BFF0CD-4589-4A25-B160-3036A6D3DAA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24" Type="http://schemas.openxmlformats.org/officeDocument/2006/relationships/slide" Target="slides/slide17.xml"/><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7909df170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7909df17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7909df170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7909df17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7cb9a2b2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7cb9a2b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7909df170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7909df17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83c11bef7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83c11be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83c11bef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83c11be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833480b8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833480b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7909df170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7909df17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7909df170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7909df17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7909df170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7909df17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7909df17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107909df170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7909df170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7909df17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833480b83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833480b8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833480b83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833480b8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12"/>
          <p:cNvSpPr txBox="1"/>
          <p:nvPr>
            <p:ph type="title"/>
          </p:nvPr>
        </p:nvSpPr>
        <p:spPr>
          <a:xfrm rot="5400000">
            <a:off x="5464175" y="1371600"/>
            <a:ext cx="438785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2"/>
          <p:cNvSpPr txBox="1"/>
          <p:nvPr>
            <p:ph idx="1" type="body"/>
          </p:nvPr>
        </p:nvSpPr>
        <p:spPr>
          <a:xfrm rot="5400000">
            <a:off x="1273175" y="-609600"/>
            <a:ext cx="4387850"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12"/>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457200" y="1244277"/>
            <a:ext cx="8229600" cy="33940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sz="1800"/>
            </a:lvl1pPr>
            <a:lvl2pPr indent="-342900" lvl="1" marL="914400" algn="l">
              <a:spcBef>
                <a:spcPts val="360"/>
              </a:spcBef>
              <a:spcAft>
                <a:spcPts val="0"/>
              </a:spcAft>
              <a:buClr>
                <a:schemeClr val="dk1"/>
              </a:buClr>
              <a:buSzPts val="1800"/>
              <a:buChar char="–"/>
              <a:defRPr sz="1800"/>
            </a:lvl2pPr>
            <a:lvl3pPr indent="-342900" lvl="2" marL="1371600" algn="l">
              <a:spcBef>
                <a:spcPts val="360"/>
              </a:spcBef>
              <a:spcAft>
                <a:spcPts val="0"/>
              </a:spcAft>
              <a:buClr>
                <a:schemeClr val="dk1"/>
              </a:buClr>
              <a:buSzPts val="1800"/>
              <a:buChar char="•"/>
              <a:defRPr sz="18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4"/>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5"/>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457200" y="1244277"/>
            <a:ext cx="4038600" cy="3394075"/>
          </a:xfrm>
          <a:prstGeom prst="rect">
            <a:avLst/>
          </a:prstGeom>
          <a:noFill/>
          <a:ln>
            <a:noFill/>
          </a:ln>
        </p:spPr>
        <p:txBody>
          <a:bodyPr anchorCtr="0" anchor="t" bIns="45700" lIns="91425" spcFirstLastPara="1" rIns="91425" wrap="square" tIns="45700">
            <a:noAutofit/>
          </a:bodyPr>
          <a:lstStyle>
            <a:lvl1pPr indent="-355600" lvl="0" marL="457200" algn="l">
              <a:spcBef>
                <a:spcPts val="400"/>
              </a:spcBef>
              <a:spcAft>
                <a:spcPts val="0"/>
              </a:spcAft>
              <a:buClr>
                <a:schemeClr val="dk1"/>
              </a:buClr>
              <a:buSzPts val="2000"/>
              <a:buChar char="•"/>
              <a:defRPr sz="2000">
                <a:latin typeface="Arial"/>
                <a:ea typeface="Arial"/>
                <a:cs typeface="Arial"/>
                <a:sym typeface="Arial"/>
              </a:defRPr>
            </a:lvl1pPr>
            <a:lvl2pPr indent="-355600" lvl="1" marL="914400" algn="l">
              <a:spcBef>
                <a:spcPts val="400"/>
              </a:spcBef>
              <a:spcAft>
                <a:spcPts val="0"/>
              </a:spcAft>
              <a:buClr>
                <a:schemeClr val="dk1"/>
              </a:buClr>
              <a:buSzPts val="2000"/>
              <a:buChar char="–"/>
              <a:defRPr sz="2000">
                <a:latin typeface="Arial"/>
                <a:ea typeface="Arial"/>
                <a:cs typeface="Arial"/>
                <a:sym typeface="Arial"/>
              </a:defRPr>
            </a:lvl2pPr>
            <a:lvl3pPr indent="-355600" lvl="2" marL="1371600" algn="l">
              <a:spcBef>
                <a:spcPts val="400"/>
              </a:spcBef>
              <a:spcAft>
                <a:spcPts val="0"/>
              </a:spcAft>
              <a:buClr>
                <a:schemeClr val="dk1"/>
              </a:buClr>
              <a:buSzPts val="2000"/>
              <a:buChar char="•"/>
              <a:defRPr sz="2000">
                <a:latin typeface="Arial"/>
                <a:ea typeface="Arial"/>
                <a:cs typeface="Arial"/>
                <a:sym typeface="Arial"/>
              </a:defRPr>
            </a:lvl3pPr>
            <a:lvl4pPr indent="-355600" lvl="3" marL="1828800" algn="l">
              <a:spcBef>
                <a:spcPts val="400"/>
              </a:spcBef>
              <a:spcAft>
                <a:spcPts val="0"/>
              </a:spcAft>
              <a:buClr>
                <a:schemeClr val="dk1"/>
              </a:buClr>
              <a:buSzPts val="2000"/>
              <a:buChar char="–"/>
              <a:defRPr sz="2000">
                <a:latin typeface="Arial"/>
                <a:ea typeface="Arial"/>
                <a:cs typeface="Arial"/>
                <a:sym typeface="Arial"/>
              </a:defRPr>
            </a:lvl4pPr>
            <a:lvl5pPr indent="-355600" lvl="4" marL="2286000" algn="l">
              <a:spcBef>
                <a:spcPts val="400"/>
              </a:spcBef>
              <a:spcAft>
                <a:spcPts val="0"/>
              </a:spcAft>
              <a:buClr>
                <a:schemeClr val="dk1"/>
              </a:buClr>
              <a:buSzPts val="2000"/>
              <a:buChar char="»"/>
              <a:defRPr sz="2000">
                <a:latin typeface="Arial"/>
                <a:ea typeface="Arial"/>
                <a:cs typeface="Arial"/>
                <a:sym typeface="Aria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5"/>
          <p:cNvSpPr txBox="1"/>
          <p:nvPr>
            <p:ph idx="2" type="body"/>
          </p:nvPr>
        </p:nvSpPr>
        <p:spPr>
          <a:xfrm>
            <a:off x="4648200" y="1244277"/>
            <a:ext cx="4038600" cy="3394075"/>
          </a:xfrm>
          <a:prstGeom prst="rect">
            <a:avLst/>
          </a:prstGeom>
          <a:noFill/>
          <a:ln>
            <a:noFill/>
          </a:ln>
        </p:spPr>
        <p:txBody>
          <a:bodyPr anchorCtr="0" anchor="t" bIns="45700" lIns="91425" spcFirstLastPara="1" rIns="91425" wrap="square" tIns="45700">
            <a:noAutofit/>
          </a:bodyPr>
          <a:lstStyle>
            <a:lvl1pPr indent="-228600" lvl="0" marL="457200" algn="l">
              <a:spcBef>
                <a:spcPts val="560"/>
              </a:spcBef>
              <a:spcAft>
                <a:spcPts val="0"/>
              </a:spcAft>
              <a:buClr>
                <a:schemeClr val="dk1"/>
              </a:buClr>
              <a:buSzPts val="2800"/>
              <a:buNone/>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6"/>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457200" y="1150938"/>
            <a:ext cx="4040188" cy="4810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atin typeface="Arial"/>
                <a:ea typeface="Arial"/>
                <a:cs typeface="Arial"/>
                <a:sym typeface="Aria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8" name="Google Shape;38;p6"/>
          <p:cNvSpPr txBox="1"/>
          <p:nvPr>
            <p:ph idx="2" type="body"/>
          </p:nvPr>
        </p:nvSpPr>
        <p:spPr>
          <a:xfrm>
            <a:off x="457200" y="1631950"/>
            <a:ext cx="4040188" cy="29622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sz="1800">
                <a:latin typeface="Arial"/>
                <a:ea typeface="Arial"/>
                <a:cs typeface="Arial"/>
                <a:sym typeface="Arial"/>
              </a:defRPr>
            </a:lvl1pPr>
            <a:lvl2pPr indent="-342900" lvl="1" marL="914400" algn="l">
              <a:spcBef>
                <a:spcPts val="360"/>
              </a:spcBef>
              <a:spcAft>
                <a:spcPts val="0"/>
              </a:spcAft>
              <a:buClr>
                <a:schemeClr val="dk1"/>
              </a:buClr>
              <a:buSzPts val="1800"/>
              <a:buChar char="–"/>
              <a:defRPr sz="1800">
                <a:latin typeface="Arial"/>
                <a:ea typeface="Arial"/>
                <a:cs typeface="Arial"/>
                <a:sym typeface="Arial"/>
              </a:defRPr>
            </a:lvl2pPr>
            <a:lvl3pPr indent="-342900" lvl="2" marL="1371600" algn="l">
              <a:spcBef>
                <a:spcPts val="360"/>
              </a:spcBef>
              <a:spcAft>
                <a:spcPts val="0"/>
              </a:spcAft>
              <a:buClr>
                <a:schemeClr val="dk1"/>
              </a:buClr>
              <a:buSzPts val="1800"/>
              <a:buChar char="•"/>
              <a:defRPr sz="1800">
                <a:latin typeface="Arial"/>
                <a:ea typeface="Arial"/>
                <a:cs typeface="Arial"/>
                <a:sym typeface="Arial"/>
              </a:defRPr>
            </a:lvl3pPr>
            <a:lvl4pPr indent="-342900" lvl="3" marL="1828800" algn="l">
              <a:spcBef>
                <a:spcPts val="360"/>
              </a:spcBef>
              <a:spcAft>
                <a:spcPts val="0"/>
              </a:spcAft>
              <a:buClr>
                <a:schemeClr val="dk1"/>
              </a:buClr>
              <a:buSzPts val="1800"/>
              <a:buChar char="–"/>
              <a:defRPr sz="1800">
                <a:latin typeface="Arial"/>
                <a:ea typeface="Arial"/>
                <a:cs typeface="Arial"/>
                <a:sym typeface="Arial"/>
              </a:defRPr>
            </a:lvl4pPr>
            <a:lvl5pPr indent="-342900" lvl="4" marL="2286000" algn="l">
              <a:spcBef>
                <a:spcPts val="360"/>
              </a:spcBef>
              <a:spcAft>
                <a:spcPts val="0"/>
              </a:spcAft>
              <a:buClr>
                <a:schemeClr val="dk1"/>
              </a:buClr>
              <a:buSzPts val="1800"/>
              <a:buChar char="»"/>
              <a:defRPr sz="1800">
                <a:latin typeface="Arial"/>
                <a:ea typeface="Arial"/>
                <a:cs typeface="Arial"/>
                <a:sym typeface="Aria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9" name="Google Shape;39;p6"/>
          <p:cNvSpPr txBox="1"/>
          <p:nvPr>
            <p:ph idx="3" type="body"/>
          </p:nvPr>
        </p:nvSpPr>
        <p:spPr>
          <a:xfrm>
            <a:off x="4645025" y="1150938"/>
            <a:ext cx="4041775" cy="4810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atin typeface="Arial"/>
                <a:ea typeface="Arial"/>
                <a:cs typeface="Arial"/>
                <a:sym typeface="Aria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0" name="Google Shape;40;p6"/>
          <p:cNvSpPr txBox="1"/>
          <p:nvPr>
            <p:ph idx="4" type="body"/>
          </p:nvPr>
        </p:nvSpPr>
        <p:spPr>
          <a:xfrm>
            <a:off x="4645025" y="1631950"/>
            <a:ext cx="4041775" cy="29622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sz="1800">
                <a:latin typeface="Arial"/>
                <a:ea typeface="Arial"/>
                <a:cs typeface="Arial"/>
                <a:sym typeface="Arial"/>
              </a:defRPr>
            </a:lvl1pPr>
            <a:lvl2pPr indent="-342900" lvl="1" marL="914400" algn="l">
              <a:spcBef>
                <a:spcPts val="360"/>
              </a:spcBef>
              <a:spcAft>
                <a:spcPts val="0"/>
              </a:spcAft>
              <a:buClr>
                <a:schemeClr val="dk1"/>
              </a:buClr>
              <a:buSzPts val="1800"/>
              <a:buChar char="–"/>
              <a:defRPr sz="1800">
                <a:latin typeface="Arial"/>
                <a:ea typeface="Arial"/>
                <a:cs typeface="Arial"/>
                <a:sym typeface="Arial"/>
              </a:defRPr>
            </a:lvl2pPr>
            <a:lvl3pPr indent="-342900" lvl="2" marL="1371600" algn="l">
              <a:spcBef>
                <a:spcPts val="360"/>
              </a:spcBef>
              <a:spcAft>
                <a:spcPts val="0"/>
              </a:spcAft>
              <a:buClr>
                <a:schemeClr val="dk1"/>
              </a:buClr>
              <a:buSzPts val="1800"/>
              <a:buChar char="•"/>
              <a:defRPr sz="1800">
                <a:latin typeface="Arial"/>
                <a:ea typeface="Arial"/>
                <a:cs typeface="Arial"/>
                <a:sym typeface="Arial"/>
              </a:defRPr>
            </a:lvl3pPr>
            <a:lvl4pPr indent="-342900" lvl="3" marL="1828800" algn="l">
              <a:spcBef>
                <a:spcPts val="360"/>
              </a:spcBef>
              <a:spcAft>
                <a:spcPts val="0"/>
              </a:spcAft>
              <a:buClr>
                <a:schemeClr val="dk1"/>
              </a:buClr>
              <a:buSzPts val="1800"/>
              <a:buChar char="–"/>
              <a:defRPr sz="1800">
                <a:latin typeface="Arial"/>
                <a:ea typeface="Arial"/>
                <a:cs typeface="Arial"/>
                <a:sym typeface="Arial"/>
              </a:defRPr>
            </a:lvl4pPr>
            <a:lvl5pPr indent="-342900" lvl="4" marL="2286000" algn="l">
              <a:spcBef>
                <a:spcPts val="360"/>
              </a:spcBef>
              <a:spcAft>
                <a:spcPts val="0"/>
              </a:spcAft>
              <a:buClr>
                <a:schemeClr val="dk1"/>
              </a:buClr>
              <a:buSzPts val="1800"/>
              <a:buChar char="»"/>
              <a:defRPr sz="1800">
                <a:latin typeface="Arial"/>
                <a:ea typeface="Arial"/>
                <a:cs typeface="Arial"/>
                <a:sym typeface="Aria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1" name="Google Shape;41;p6"/>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7"/>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8"/>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9"/>
          <p:cNvSpPr txBox="1"/>
          <p:nvPr>
            <p:ph type="title"/>
          </p:nvPr>
        </p:nvSpPr>
        <p:spPr>
          <a:xfrm>
            <a:off x="457200" y="204788"/>
            <a:ext cx="3008313" cy="8715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 type="body"/>
          </p:nvPr>
        </p:nvSpPr>
        <p:spPr>
          <a:xfrm>
            <a:off x="3575050" y="204788"/>
            <a:ext cx="5111750" cy="4389437"/>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6" name="Google Shape;56;p9"/>
          <p:cNvSpPr txBox="1"/>
          <p:nvPr>
            <p:ph idx="2" type="body"/>
          </p:nvPr>
        </p:nvSpPr>
        <p:spPr>
          <a:xfrm>
            <a:off x="457200" y="1076325"/>
            <a:ext cx="3008313" cy="351790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7" name="Google Shape;57;p9"/>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1792288" y="3600450"/>
            <a:ext cx="5486400" cy="4254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0"/>
          <p:cNvSpPr/>
          <p:nvPr>
            <p:ph idx="2" type="pic"/>
          </p:nvPr>
        </p:nvSpPr>
        <p:spPr>
          <a:xfrm>
            <a:off x="1792288" y="460375"/>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3" name="Google Shape;63;p10"/>
          <p:cNvSpPr txBox="1"/>
          <p:nvPr>
            <p:ph idx="1" type="body"/>
          </p:nvPr>
        </p:nvSpPr>
        <p:spPr>
          <a:xfrm>
            <a:off x="1792288" y="4025900"/>
            <a:ext cx="5486400" cy="60325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4" name="Google Shape;64;p10"/>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11"/>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1"/>
          <p:cNvSpPr txBox="1"/>
          <p:nvPr>
            <p:ph idx="1" type="body"/>
          </p:nvPr>
        </p:nvSpPr>
        <p:spPr>
          <a:xfrm rot="5400000">
            <a:off x="2874962" y="-1173486"/>
            <a:ext cx="3394075"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 name="Google Shape;70;p11"/>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1pPr>
            <a:lvl2pPr indent="-330200" lvl="1" marL="914400" marR="0" rtl="0" algn="l">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2pPr>
            <a:lvl3pPr indent="-330200" lvl="2" marL="1371600" marR="0" rtl="0" algn="l">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3pPr>
            <a:lvl4pPr indent="-330200" lvl="3" marL="1828800" marR="0" rtl="0" algn="l">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4pPr>
            <a:lvl5pPr indent="-330200" lvl="4" marL="2286000" marR="0" rtl="0" algn="l">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p3"/>
          <p:cNvSpPr/>
          <p:nvPr/>
        </p:nvSpPr>
        <p:spPr>
          <a:xfrm>
            <a:off x="-34325" y="0"/>
            <a:ext cx="9178325" cy="1200150"/>
          </a:xfrm>
          <a:prstGeom prst="rect">
            <a:avLst/>
          </a:prstGeom>
          <a:solidFill>
            <a:srgbClr val="100E2F"/>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3"/>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FFFFFF"/>
              </a:buClr>
              <a:buSzPts val="4400"/>
              <a:buFont typeface="Arial"/>
              <a:buNone/>
              <a:defRPr b="0" i="0" sz="4400" u="none" cap="none" strike="noStrike">
                <a:solidFill>
                  <a:srgbClr val="FFFFF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3"/>
          <p:cNvSpPr txBox="1"/>
          <p:nvPr>
            <p:ph idx="1" type="body"/>
          </p:nvPr>
        </p:nvSpPr>
        <p:spPr>
          <a:xfrm>
            <a:off x="457200" y="1244277"/>
            <a:ext cx="8229600" cy="3394075"/>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 name="Google Shape;19;p3"/>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txBox="1"/>
          <p:nvPr/>
        </p:nvSpPr>
        <p:spPr>
          <a:xfrm>
            <a:off x="457200" y="996814"/>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4400"/>
              <a:buFont typeface="Arial"/>
              <a:buNone/>
            </a:pPr>
            <a:r>
              <a:rPr lang="en-US" sz="4400">
                <a:solidFill>
                  <a:schemeClr val="dk1"/>
                </a:solidFill>
              </a:rPr>
              <a:t>Distributed Machine Learning</a:t>
            </a:r>
            <a:endParaRPr b="0" i="0" sz="4400" u="none" cap="none" strike="noStrike">
              <a:solidFill>
                <a:schemeClr val="dk1"/>
              </a:solidFill>
              <a:latin typeface="Arial"/>
              <a:ea typeface="Arial"/>
              <a:cs typeface="Arial"/>
              <a:sym typeface="Arial"/>
            </a:endParaRPr>
          </a:p>
        </p:txBody>
      </p:sp>
      <p:sp>
        <p:nvSpPr>
          <p:cNvPr id="84" name="Google Shape;84;p13"/>
          <p:cNvSpPr txBox="1"/>
          <p:nvPr/>
        </p:nvSpPr>
        <p:spPr>
          <a:xfrm>
            <a:off x="457200" y="1971497"/>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3600"/>
              <a:buFont typeface="Arial"/>
              <a:buNone/>
            </a:pPr>
            <a:r>
              <a:rPr lang="en-US" sz="2000">
                <a:solidFill>
                  <a:schemeClr val="dk1"/>
                </a:solidFill>
              </a:rPr>
              <a:t>Cloud Systems -5095</a:t>
            </a:r>
            <a:endParaRPr b="0" i="0" sz="2000" u="none" cap="none" strike="noStrike">
              <a:solidFill>
                <a:schemeClr val="dk1"/>
              </a:solidFill>
              <a:latin typeface="Arial"/>
              <a:ea typeface="Arial"/>
              <a:cs typeface="Arial"/>
              <a:sym typeface="Arial"/>
            </a:endParaRPr>
          </a:p>
        </p:txBody>
      </p:sp>
      <p:sp>
        <p:nvSpPr>
          <p:cNvPr id="85" name="Google Shape;85;p13"/>
          <p:cNvSpPr txBox="1"/>
          <p:nvPr/>
        </p:nvSpPr>
        <p:spPr>
          <a:xfrm>
            <a:off x="497250" y="3628725"/>
            <a:ext cx="31260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FBFBF"/>
              </a:buClr>
              <a:buSzPts val="2400"/>
              <a:buFont typeface="Arial"/>
              <a:buNone/>
            </a:pPr>
            <a:r>
              <a:rPr lang="en-US" sz="2400">
                <a:solidFill>
                  <a:srgbClr val="595959"/>
                </a:solidFill>
              </a:rPr>
              <a:t>Nachiket Deo</a:t>
            </a:r>
            <a:endParaRPr sz="2400">
              <a:solidFill>
                <a:srgbClr val="595959"/>
              </a:solidFill>
            </a:endParaRPr>
          </a:p>
          <a:p>
            <a:pPr indent="0" lvl="0" marL="0" marR="0" rtl="0" algn="l">
              <a:spcBef>
                <a:spcPts val="0"/>
              </a:spcBef>
              <a:spcAft>
                <a:spcPts val="0"/>
              </a:spcAft>
              <a:buClr>
                <a:srgbClr val="BFBFBF"/>
              </a:buClr>
              <a:buSzPts val="2400"/>
              <a:buFont typeface="Arial"/>
              <a:buNone/>
            </a:pPr>
            <a:r>
              <a:rPr lang="en-US" sz="2400">
                <a:solidFill>
                  <a:srgbClr val="595959"/>
                </a:solidFill>
              </a:rPr>
              <a:t>Ramya Vempalla</a:t>
            </a:r>
            <a:endParaRPr sz="2400">
              <a:solidFill>
                <a:srgbClr val="595959"/>
              </a:solidFill>
            </a:endParaRPr>
          </a:p>
        </p:txBody>
      </p:sp>
      <p:sp>
        <p:nvSpPr>
          <p:cNvPr id="86" name="Google Shape;86;p13"/>
          <p:cNvSpPr txBox="1"/>
          <p:nvPr/>
        </p:nvSpPr>
        <p:spPr>
          <a:xfrm>
            <a:off x="457200" y="4347426"/>
            <a:ext cx="8229600" cy="8572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FBFBF"/>
              </a:buClr>
              <a:buSzPts val="1400"/>
              <a:buFont typeface="Arial"/>
              <a:buNone/>
            </a:pPr>
            <a:r>
              <a:rPr lang="en-US">
                <a:solidFill>
                  <a:srgbClr val="BFBFBF"/>
                </a:solidFill>
              </a:rPr>
              <a:t> Fall 2021</a:t>
            </a:r>
            <a:endParaRPr b="0" i="0" sz="1400" u="none" cap="none" strike="noStrike">
              <a:solidFill>
                <a:srgbClr val="BFBFB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457200" y="206375"/>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100">
                <a:solidFill>
                  <a:schemeClr val="lt1"/>
                </a:solidFill>
              </a:rPr>
              <a:t>K-Means </a:t>
            </a:r>
            <a:r>
              <a:rPr lang="en-US" sz="4100"/>
              <a:t>p</a:t>
            </a:r>
            <a:r>
              <a:rPr lang="en-US" sz="4100"/>
              <a:t>erformance using Dask</a:t>
            </a:r>
            <a:endParaRPr sz="4100"/>
          </a:p>
        </p:txBody>
      </p:sp>
      <p:sp>
        <p:nvSpPr>
          <p:cNvPr id="145" name="Google Shape;145;p22"/>
          <p:cNvSpPr txBox="1"/>
          <p:nvPr>
            <p:ph idx="1" type="body"/>
          </p:nvPr>
        </p:nvSpPr>
        <p:spPr>
          <a:xfrm>
            <a:off x="954650" y="1714500"/>
            <a:ext cx="4997400" cy="2176500"/>
          </a:xfrm>
          <a:prstGeom prst="rect">
            <a:avLst/>
          </a:prstGeom>
        </p:spPr>
        <p:txBody>
          <a:bodyPr anchorCtr="0" anchor="t" bIns="45700" lIns="91425" spcFirstLastPara="1" rIns="91425" wrap="square" tIns="45700">
            <a:noAutofit/>
          </a:bodyPr>
          <a:lstStyle/>
          <a:p>
            <a:pPr indent="0" lvl="0" marL="0" rtl="0" algn="just">
              <a:lnSpc>
                <a:spcPct val="150000"/>
              </a:lnSpc>
              <a:spcBef>
                <a:spcPts val="1000"/>
              </a:spcBef>
              <a:spcAft>
                <a:spcPts val="0"/>
              </a:spcAft>
              <a:buNone/>
            </a:pPr>
            <a:r>
              <a:t/>
            </a:r>
            <a:endParaRPr sz="1400"/>
          </a:p>
        </p:txBody>
      </p:sp>
      <p:pic>
        <p:nvPicPr>
          <p:cNvPr id="146" name="Google Shape;146;p22"/>
          <p:cNvPicPr preferRelativeResize="0"/>
          <p:nvPr/>
        </p:nvPicPr>
        <p:blipFill>
          <a:blip r:embed="rId3">
            <a:alphaModFix/>
          </a:blip>
          <a:stretch>
            <a:fillRect/>
          </a:stretch>
        </p:blipFill>
        <p:spPr>
          <a:xfrm>
            <a:off x="240050" y="1537975"/>
            <a:ext cx="8446749" cy="288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57200" y="206375"/>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Linear regression</a:t>
            </a:r>
            <a:endParaRPr/>
          </a:p>
        </p:txBody>
      </p:sp>
      <p:sp>
        <p:nvSpPr>
          <p:cNvPr id="152" name="Google Shape;152;p23"/>
          <p:cNvSpPr txBox="1"/>
          <p:nvPr>
            <p:ph idx="1" type="body"/>
          </p:nvPr>
        </p:nvSpPr>
        <p:spPr>
          <a:xfrm>
            <a:off x="457200" y="1244277"/>
            <a:ext cx="8229600" cy="3394200"/>
          </a:xfrm>
          <a:prstGeom prst="rect">
            <a:avLst/>
          </a:prstGeom>
        </p:spPr>
        <p:txBody>
          <a:bodyPr anchorCtr="0" anchor="t" bIns="45700" lIns="91425" spcFirstLastPara="1" rIns="91425" wrap="square" tIns="45700">
            <a:noAutofit/>
          </a:bodyPr>
          <a:lstStyle/>
          <a:p>
            <a:pPr indent="-317500" lvl="0" marL="457200" rtl="0" algn="just">
              <a:lnSpc>
                <a:spcPct val="150000"/>
              </a:lnSpc>
              <a:spcBef>
                <a:spcPts val="1000"/>
              </a:spcBef>
              <a:spcAft>
                <a:spcPts val="0"/>
              </a:spcAft>
              <a:buSzPts val="1400"/>
              <a:buChar char="•"/>
            </a:pPr>
            <a:r>
              <a:rPr lang="en-US" sz="1400"/>
              <a:t>Linear regression is a supervised machine learning algorithm.</a:t>
            </a:r>
            <a:endParaRPr sz="1400"/>
          </a:p>
          <a:p>
            <a:pPr indent="-317500" lvl="0" marL="457200" rtl="0" algn="just">
              <a:lnSpc>
                <a:spcPct val="150000"/>
              </a:lnSpc>
              <a:spcBef>
                <a:spcPts val="0"/>
              </a:spcBef>
              <a:spcAft>
                <a:spcPts val="0"/>
              </a:spcAft>
              <a:buSzPts val="1400"/>
              <a:buChar char="•"/>
            </a:pPr>
            <a:r>
              <a:rPr lang="en-US" sz="1400"/>
              <a:t>It attempts to model the relationship between two variables by fitting a linear equation to observed data.</a:t>
            </a:r>
            <a:endParaRPr sz="1400"/>
          </a:p>
          <a:p>
            <a:pPr indent="-317500" lvl="0" marL="457200" rtl="0" algn="just">
              <a:lnSpc>
                <a:spcPct val="150000"/>
              </a:lnSpc>
              <a:spcBef>
                <a:spcPts val="0"/>
              </a:spcBef>
              <a:spcAft>
                <a:spcPts val="0"/>
              </a:spcAft>
              <a:buSzPts val="1400"/>
              <a:buChar char="•"/>
            </a:pPr>
            <a:r>
              <a:rPr lang="en-US" sz="1400"/>
              <a:t>One variable is considered to be an explanatory variable, and the other is considered to be a dependent variable.</a:t>
            </a:r>
            <a:endParaRPr sz="1400"/>
          </a:p>
          <a:p>
            <a:pPr indent="-317500" lvl="0" marL="457200" rtl="0" algn="just">
              <a:lnSpc>
                <a:spcPct val="150000"/>
              </a:lnSpc>
              <a:spcBef>
                <a:spcPts val="0"/>
              </a:spcBef>
              <a:spcAft>
                <a:spcPts val="0"/>
              </a:spcAft>
              <a:buSzPts val="1400"/>
              <a:buChar char="•"/>
            </a:pPr>
            <a:r>
              <a:rPr i="1" lang="en-US" sz="1400"/>
              <a:t>Gradient Descent</a:t>
            </a:r>
            <a:r>
              <a:rPr lang="en-US" sz="1400"/>
              <a:t> is the process of minimizing a function by following the gradients of the cost function.</a:t>
            </a:r>
            <a:endParaRPr sz="1400"/>
          </a:p>
          <a:p>
            <a:pPr indent="-317500" lvl="0" marL="457200" rtl="0" algn="just">
              <a:lnSpc>
                <a:spcPct val="150000"/>
              </a:lnSpc>
              <a:spcBef>
                <a:spcPts val="0"/>
              </a:spcBef>
              <a:spcAft>
                <a:spcPts val="0"/>
              </a:spcAft>
              <a:buSzPts val="1400"/>
              <a:buChar char="•"/>
            </a:pPr>
            <a:r>
              <a:rPr lang="en-US" sz="1400"/>
              <a:t>This involves knowing the form of the cost as well as the derivative so that from a given point you know the gradient and can move in that direction, e.g. downhill towards the minimum value.</a:t>
            </a:r>
            <a:endParaRPr sz="1400"/>
          </a:p>
          <a:p>
            <a:pPr indent="0" lvl="0" marL="457200" rtl="0" algn="just">
              <a:lnSpc>
                <a:spcPct val="150000"/>
              </a:lnSpc>
              <a:spcBef>
                <a:spcPts val="1400"/>
              </a:spcBef>
              <a:spcAft>
                <a:spcPts val="14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457200" y="206375"/>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Linear Regression - Dask code</a:t>
            </a:r>
            <a:endParaRPr/>
          </a:p>
        </p:txBody>
      </p:sp>
      <p:sp>
        <p:nvSpPr>
          <p:cNvPr id="158" name="Google Shape;158;p24"/>
          <p:cNvSpPr txBox="1"/>
          <p:nvPr>
            <p:ph idx="1" type="body"/>
          </p:nvPr>
        </p:nvSpPr>
        <p:spPr>
          <a:xfrm>
            <a:off x="457200" y="1244275"/>
            <a:ext cx="8229600" cy="37917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The below code would partition the data and send it to nodes and rebalance function with adjust the shuffling of the data.</a:t>
            </a:r>
            <a:endParaRPr/>
          </a:p>
          <a:p>
            <a:pPr indent="457200" lvl="0" marL="457200" rtl="0" algn="l">
              <a:spcBef>
                <a:spcPts val="360"/>
              </a:spcBef>
              <a:spcAft>
                <a:spcPts val="0"/>
              </a:spcAft>
              <a:buClr>
                <a:schemeClr val="dk1"/>
              </a:buClr>
              <a:buSzPts val="1100"/>
              <a:buFont typeface="Arial"/>
              <a:buNone/>
            </a:pPr>
            <a:r>
              <a:rPr b="1" lang="en-US"/>
              <a:t>X, y = dask.persist(X,y)</a:t>
            </a:r>
            <a:endParaRPr b="1"/>
          </a:p>
          <a:p>
            <a:pPr indent="457200" lvl="0" marL="457200" rtl="0" algn="l">
              <a:spcBef>
                <a:spcPts val="360"/>
              </a:spcBef>
              <a:spcAft>
                <a:spcPts val="0"/>
              </a:spcAft>
              <a:buNone/>
            </a:pPr>
            <a:r>
              <a:rPr b="1" lang="en-US"/>
              <a:t>client.rebalance([X, y])</a:t>
            </a:r>
            <a:endParaRPr b="1"/>
          </a:p>
          <a:p>
            <a:pPr indent="-342900" lvl="0" marL="457200" rtl="0" algn="l">
              <a:spcBef>
                <a:spcPts val="360"/>
              </a:spcBef>
              <a:spcAft>
                <a:spcPts val="0"/>
              </a:spcAft>
              <a:buClr>
                <a:srgbClr val="333333"/>
              </a:buClr>
              <a:buSzPts val="1800"/>
              <a:buChar char="•"/>
            </a:pPr>
            <a:r>
              <a:rPr lang="en-US">
                <a:solidFill>
                  <a:srgbClr val="333333"/>
                </a:solidFill>
                <a:highlight>
                  <a:srgbClr val="FFFFFF"/>
                </a:highlight>
              </a:rPr>
              <a:t>Compute several dask collections at once. The calculation across the nodes are done in parallel.</a:t>
            </a:r>
            <a:endParaRPr>
              <a:solidFill>
                <a:srgbClr val="333333"/>
              </a:solidFill>
              <a:highlight>
                <a:srgbClr val="FFFFFF"/>
              </a:highlight>
            </a:endParaRPr>
          </a:p>
          <a:p>
            <a:pPr indent="457200" lvl="0" marL="457200" rtl="0" algn="l">
              <a:spcBef>
                <a:spcPts val="360"/>
              </a:spcBef>
              <a:spcAft>
                <a:spcPts val="0"/>
              </a:spcAft>
              <a:buNone/>
            </a:pPr>
            <a:r>
              <a:rPr b="1" lang="en-US"/>
              <a:t>beta_hat, func, new_func = </a:t>
            </a:r>
            <a:endParaRPr b="1"/>
          </a:p>
          <a:p>
            <a:pPr indent="457200" lvl="0" marL="457200" rtl="0" algn="l">
              <a:spcBef>
                <a:spcPts val="360"/>
              </a:spcBef>
              <a:spcAft>
                <a:spcPts val="0"/>
              </a:spcAft>
              <a:buNone/>
            </a:pPr>
            <a:r>
              <a:rPr b="1" lang="en-US"/>
              <a:t>dask.compute(beta_hat, func, new_func) </a:t>
            </a:r>
            <a:endParaRPr b="1"/>
          </a:p>
          <a:p>
            <a:pPr indent="-342900" lvl="0" marL="457200" rtl="0" algn="l">
              <a:spcBef>
                <a:spcPts val="360"/>
              </a:spcBef>
              <a:spcAft>
                <a:spcPts val="0"/>
              </a:spcAft>
              <a:buSzPts val="1800"/>
              <a:buChar char="•"/>
            </a:pPr>
            <a:r>
              <a:rPr lang="en-US"/>
              <a:t>The performance report can be generated with simple code</a:t>
            </a:r>
            <a:endParaRPr/>
          </a:p>
          <a:p>
            <a:pPr indent="457200" lvl="0" marL="457200" rtl="0" algn="l">
              <a:spcBef>
                <a:spcPts val="360"/>
              </a:spcBef>
              <a:spcAft>
                <a:spcPts val="0"/>
              </a:spcAft>
              <a:buNone/>
            </a:pPr>
            <a:r>
              <a:rPr b="1" lang="en-US"/>
              <a:t>with performance_report(filename = "linear_regression_1.html"):</a:t>
            </a:r>
            <a:endParaRPr b="1"/>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457200" y="206375"/>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200"/>
              <a:t>Linear Regression performance using Dask</a:t>
            </a:r>
            <a:endParaRPr sz="3200"/>
          </a:p>
        </p:txBody>
      </p:sp>
      <p:graphicFrame>
        <p:nvGraphicFramePr>
          <p:cNvPr id="164" name="Google Shape;164;p25"/>
          <p:cNvGraphicFramePr/>
          <p:nvPr/>
        </p:nvGraphicFramePr>
        <p:xfrm>
          <a:off x="199400" y="1488675"/>
          <a:ext cx="3000000" cy="3000000"/>
        </p:xfrm>
        <a:graphic>
          <a:graphicData uri="http://schemas.openxmlformats.org/drawingml/2006/table">
            <a:tbl>
              <a:tblPr>
                <a:noFill/>
                <a:tableStyleId>{D3BFF0CD-4589-4A25-B160-3036A6D3DAA6}</a:tableStyleId>
              </a:tblPr>
              <a:tblGrid>
                <a:gridCol w="1992875"/>
                <a:gridCol w="1992875"/>
                <a:gridCol w="1992875"/>
                <a:gridCol w="1992875"/>
              </a:tblGrid>
              <a:tr h="57387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Data Points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No of Cores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Execution Time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Memory Usage</a:t>
                      </a:r>
                      <a:endParaRPr sz="1200">
                        <a:latin typeface="Times New Roman"/>
                        <a:ea typeface="Times New Roman"/>
                        <a:cs typeface="Times New Roman"/>
                        <a:sym typeface="Times New Roman"/>
                      </a:endParaRPr>
                    </a:p>
                  </a:txBody>
                  <a:tcPr marT="63500" marB="63500" marR="63500" marL="63500"/>
                </a:tc>
              </a:tr>
              <a:tr h="57387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1000000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00:00:54</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2080K</a:t>
                      </a:r>
                      <a:endParaRPr sz="1200">
                        <a:latin typeface="Times New Roman"/>
                        <a:ea typeface="Times New Roman"/>
                        <a:cs typeface="Times New Roman"/>
                        <a:sym typeface="Times New Roman"/>
                      </a:endParaRPr>
                    </a:p>
                  </a:txBody>
                  <a:tcPr marT="63500" marB="63500" marR="63500" marL="63500"/>
                </a:tc>
              </a:tr>
              <a:tr h="57387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1000000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00:00:33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2268K</a:t>
                      </a:r>
                      <a:endParaRPr sz="1200">
                        <a:latin typeface="Times New Roman"/>
                        <a:ea typeface="Times New Roman"/>
                        <a:cs typeface="Times New Roman"/>
                        <a:sym typeface="Times New Roman"/>
                      </a:endParaRPr>
                    </a:p>
                  </a:txBody>
                  <a:tcPr marT="63500" marB="63500" marR="63500" marL="63500"/>
                </a:tc>
              </a:tr>
              <a:tr h="57387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1000000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20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00:00:32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2264K</a:t>
                      </a:r>
                      <a:endParaRPr sz="1200">
                        <a:latin typeface="Times New Roman"/>
                        <a:ea typeface="Times New Roman"/>
                        <a:cs typeface="Times New Roman"/>
                        <a:sym typeface="Times New Roman"/>
                      </a:endParaRPr>
                    </a:p>
                  </a:txBody>
                  <a:tcPr marT="63500" marB="63500" marR="63500" marL="63500"/>
                </a:tc>
              </a:tr>
              <a:tr h="57387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1000000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36</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00:00:32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2264K</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457200" y="206375"/>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Performance Report</a:t>
            </a:r>
            <a:endParaRPr/>
          </a:p>
        </p:txBody>
      </p:sp>
      <p:sp>
        <p:nvSpPr>
          <p:cNvPr id="170" name="Google Shape;170;p26"/>
          <p:cNvSpPr txBox="1"/>
          <p:nvPr>
            <p:ph idx="1" type="body"/>
          </p:nvPr>
        </p:nvSpPr>
        <p:spPr>
          <a:xfrm>
            <a:off x="457200" y="1244277"/>
            <a:ext cx="8229600" cy="3394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71" name="Google Shape;171;p26"/>
          <p:cNvPicPr preferRelativeResize="0"/>
          <p:nvPr/>
        </p:nvPicPr>
        <p:blipFill>
          <a:blip r:embed="rId3">
            <a:alphaModFix/>
          </a:blip>
          <a:stretch>
            <a:fillRect/>
          </a:stretch>
        </p:blipFill>
        <p:spPr>
          <a:xfrm>
            <a:off x="0" y="1141500"/>
            <a:ext cx="8906401" cy="4002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457200" y="206375"/>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200"/>
              <a:t>Spectral Clustering</a:t>
            </a:r>
            <a:endParaRPr sz="3200"/>
          </a:p>
        </p:txBody>
      </p:sp>
      <p:sp>
        <p:nvSpPr>
          <p:cNvPr id="177" name="Google Shape;177;p27"/>
          <p:cNvSpPr txBox="1"/>
          <p:nvPr/>
        </p:nvSpPr>
        <p:spPr>
          <a:xfrm>
            <a:off x="349175" y="1557825"/>
            <a:ext cx="8500800" cy="16932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1000"/>
              </a:spcBef>
              <a:spcAft>
                <a:spcPts val="0"/>
              </a:spcAft>
              <a:buClr>
                <a:schemeClr val="dk1"/>
              </a:buClr>
              <a:buSzPts val="1400"/>
              <a:buChar char="●"/>
            </a:pPr>
            <a:r>
              <a:rPr lang="en-US">
                <a:solidFill>
                  <a:schemeClr val="dk1"/>
                </a:solidFill>
              </a:rPr>
              <a:t>Spectral clustering clusters based on pairwise proximity/similarity/affinity and have roots in graph theory.</a:t>
            </a:r>
            <a:endParaRPr>
              <a:solidFill>
                <a:schemeClr val="dk1"/>
              </a:solidFill>
            </a:endParaRPr>
          </a:p>
          <a:p>
            <a:pPr indent="-317500" lvl="0" marL="457200" rtl="0" algn="just">
              <a:lnSpc>
                <a:spcPct val="150000"/>
              </a:lnSpc>
              <a:spcBef>
                <a:spcPts val="0"/>
              </a:spcBef>
              <a:spcAft>
                <a:spcPts val="0"/>
              </a:spcAft>
              <a:buClr>
                <a:schemeClr val="dk1"/>
              </a:buClr>
              <a:buSzPts val="1400"/>
              <a:buChar char="●"/>
            </a:pPr>
            <a:r>
              <a:rPr lang="en-US">
                <a:solidFill>
                  <a:schemeClr val="dk1"/>
                </a:solidFill>
              </a:rPr>
              <a:t>Given n data points x_1, … , x_n, the spectral clustering algorithm constructs a similarity matrix Sϵ Rn*n, where Sij &gt;= 0 reflects the relationship between xi and xj. It then uses similarity information to group x_1, ... , x_n into k clusters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457200" y="206375"/>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200"/>
              <a:t>Spectral clustering</a:t>
            </a:r>
            <a:r>
              <a:rPr lang="en-US" sz="3200"/>
              <a:t> performance using Dask</a:t>
            </a:r>
            <a:endParaRPr sz="3200"/>
          </a:p>
        </p:txBody>
      </p:sp>
      <p:graphicFrame>
        <p:nvGraphicFramePr>
          <p:cNvPr id="183" name="Google Shape;183;p28"/>
          <p:cNvGraphicFramePr/>
          <p:nvPr/>
        </p:nvGraphicFramePr>
        <p:xfrm>
          <a:off x="199400" y="1488675"/>
          <a:ext cx="3000000" cy="3000000"/>
        </p:xfrm>
        <a:graphic>
          <a:graphicData uri="http://schemas.openxmlformats.org/drawingml/2006/table">
            <a:tbl>
              <a:tblPr>
                <a:noFill/>
                <a:tableStyleId>{D3BFF0CD-4589-4A25-B160-3036A6D3DAA6}</a:tableStyleId>
              </a:tblPr>
              <a:tblGrid>
                <a:gridCol w="1992875"/>
                <a:gridCol w="1992875"/>
                <a:gridCol w="1992875"/>
                <a:gridCol w="1992875"/>
              </a:tblGrid>
              <a:tr h="573875">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Data points</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No of Cores</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Execution Time</a:t>
                      </a:r>
                      <a:endParaRPr b="1" sz="12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Memory Usage</a:t>
                      </a:r>
                      <a:endParaRPr b="1" sz="1200">
                        <a:latin typeface="Times New Roman"/>
                        <a:ea typeface="Times New Roman"/>
                        <a:cs typeface="Times New Roman"/>
                        <a:sym typeface="Times New Roman"/>
                      </a:endParaRPr>
                    </a:p>
                  </a:txBody>
                  <a:tcPr marT="63500" marB="63500" marR="63500" marL="63500"/>
                </a:tc>
              </a:tr>
              <a:tr h="57387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1000000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00:04:44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1146412K</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tcPr>
                </a:tc>
              </a:tr>
              <a:tr h="57387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1000000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00:01:14</a:t>
                      </a:r>
                      <a:endParaRPr sz="1200">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1245224</a:t>
                      </a:r>
                      <a:r>
                        <a:rPr lang="en-US" sz="1200">
                          <a:latin typeface="Times New Roman"/>
                          <a:ea typeface="Times New Roman"/>
                          <a:cs typeface="Times New Roman"/>
                          <a:sym typeface="Times New Roman"/>
                        </a:rPr>
                        <a:t>K</a:t>
                      </a:r>
                      <a:endParaRPr sz="1200">
                        <a:latin typeface="Times New Roman"/>
                        <a:ea typeface="Times New Roman"/>
                        <a:cs typeface="Times New Roman"/>
                        <a:sym typeface="Times New Roman"/>
                      </a:endParaRPr>
                    </a:p>
                  </a:txBody>
                  <a:tcPr marT="63500" marB="63500" marR="63500" marL="63500"/>
                </a:tc>
              </a:tr>
              <a:tr h="57387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1000000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20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00:01:09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1690796</a:t>
                      </a:r>
                      <a:r>
                        <a:rPr lang="en-US" sz="1200">
                          <a:latin typeface="Times New Roman"/>
                          <a:ea typeface="Times New Roman"/>
                          <a:cs typeface="Times New Roman"/>
                          <a:sym typeface="Times New Roman"/>
                        </a:rPr>
                        <a:t>K</a:t>
                      </a:r>
                      <a:endParaRPr sz="1200">
                        <a:latin typeface="Times New Roman"/>
                        <a:ea typeface="Times New Roman"/>
                        <a:cs typeface="Times New Roman"/>
                        <a:sym typeface="Times New Roman"/>
                      </a:endParaRPr>
                    </a:p>
                  </a:txBody>
                  <a:tcPr marT="63500" marB="63500" marR="63500" marL="63500"/>
                </a:tc>
              </a:tr>
              <a:tr h="57387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1000000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36</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00:00:36</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1842684</a:t>
                      </a:r>
                      <a:r>
                        <a:rPr lang="en-US" sz="1200">
                          <a:latin typeface="Times New Roman"/>
                          <a:ea typeface="Times New Roman"/>
                          <a:cs typeface="Times New Roman"/>
                          <a:sym typeface="Times New Roman"/>
                        </a:rPr>
                        <a:t>K</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457200" y="206375"/>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9"/>
          <p:cNvSpPr txBox="1"/>
          <p:nvPr>
            <p:ph idx="1" type="body"/>
          </p:nvPr>
        </p:nvSpPr>
        <p:spPr>
          <a:xfrm>
            <a:off x="457200" y="1244277"/>
            <a:ext cx="8229600" cy="3394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90" name="Google Shape;190;p29"/>
          <p:cNvPicPr preferRelativeResize="0"/>
          <p:nvPr/>
        </p:nvPicPr>
        <p:blipFill>
          <a:blip r:embed="rId3">
            <a:alphaModFix/>
          </a:blip>
          <a:stretch>
            <a:fillRect/>
          </a:stretch>
        </p:blipFill>
        <p:spPr>
          <a:xfrm>
            <a:off x="-46000" y="0"/>
            <a:ext cx="9190001"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4400"/>
              <a:buFont typeface="Arial"/>
              <a:buNone/>
            </a:pPr>
            <a:r>
              <a:rPr lang="en-US" sz="3800"/>
              <a:t>What is Distributed Machine Learning</a:t>
            </a:r>
            <a:endParaRPr sz="3800"/>
          </a:p>
        </p:txBody>
      </p:sp>
      <p:sp>
        <p:nvSpPr>
          <p:cNvPr id="92" name="Google Shape;92;p14"/>
          <p:cNvSpPr txBox="1"/>
          <p:nvPr>
            <p:ph idx="1" type="body"/>
          </p:nvPr>
        </p:nvSpPr>
        <p:spPr>
          <a:xfrm>
            <a:off x="288425" y="1350875"/>
            <a:ext cx="4846200" cy="3394200"/>
          </a:xfrm>
          <a:prstGeom prst="rect">
            <a:avLst/>
          </a:prstGeom>
          <a:noFill/>
          <a:ln>
            <a:noFill/>
          </a:ln>
        </p:spPr>
        <p:txBody>
          <a:bodyPr anchorCtr="0" anchor="t" bIns="45700" lIns="91425" spcFirstLastPara="1" rIns="91425" wrap="square" tIns="45700">
            <a:noAutofit/>
          </a:bodyPr>
          <a:lstStyle/>
          <a:p>
            <a:pPr indent="0" lvl="0" marL="457200" rtl="0" algn="just">
              <a:lnSpc>
                <a:spcPct val="150000"/>
              </a:lnSpc>
              <a:spcBef>
                <a:spcPts val="360"/>
              </a:spcBef>
              <a:spcAft>
                <a:spcPts val="0"/>
              </a:spcAft>
              <a:buNone/>
            </a:pPr>
            <a:r>
              <a:rPr lang="en-US"/>
              <a:t>Distributed Machine Learning is defined as a multi node ML system </a:t>
            </a:r>
            <a:r>
              <a:rPr lang="en-US"/>
              <a:t>which</a:t>
            </a:r>
            <a:r>
              <a:rPr lang="en-US"/>
              <a:t> are designed to improve performance, accuracy and scalability. In other words, it is defined as “machine learning algorithms which are executed in distributed environment either by data parallelism or Model parallelism.</a:t>
            </a:r>
            <a:endParaRPr/>
          </a:p>
        </p:txBody>
      </p:sp>
      <p:pic>
        <p:nvPicPr>
          <p:cNvPr id="93" name="Google Shape;93;p14"/>
          <p:cNvPicPr preferRelativeResize="0"/>
          <p:nvPr/>
        </p:nvPicPr>
        <p:blipFill>
          <a:blip r:embed="rId3">
            <a:alphaModFix/>
          </a:blip>
          <a:stretch>
            <a:fillRect/>
          </a:stretch>
        </p:blipFill>
        <p:spPr>
          <a:xfrm>
            <a:off x="5134625" y="1221675"/>
            <a:ext cx="3640474" cy="3439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457200" y="206375"/>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600"/>
              <a:t>Data parallelism</a:t>
            </a:r>
            <a:endParaRPr sz="3600"/>
          </a:p>
        </p:txBody>
      </p:sp>
      <p:sp>
        <p:nvSpPr>
          <p:cNvPr id="99" name="Google Shape;99;p15"/>
          <p:cNvSpPr txBox="1"/>
          <p:nvPr>
            <p:ph idx="1" type="body"/>
          </p:nvPr>
        </p:nvSpPr>
        <p:spPr>
          <a:xfrm>
            <a:off x="457200" y="1244275"/>
            <a:ext cx="4677300" cy="3394200"/>
          </a:xfrm>
          <a:prstGeom prst="rect">
            <a:avLst/>
          </a:prstGeom>
        </p:spPr>
        <p:txBody>
          <a:bodyPr anchorCtr="0" anchor="t" bIns="45700" lIns="91425" spcFirstLastPara="1" rIns="91425" wrap="square" tIns="45700">
            <a:noAutofit/>
          </a:bodyPr>
          <a:lstStyle/>
          <a:p>
            <a:pPr indent="-368300" lvl="0" marL="457200" rtl="0" algn="just">
              <a:lnSpc>
                <a:spcPct val="150000"/>
              </a:lnSpc>
              <a:spcBef>
                <a:spcPts val="1000"/>
              </a:spcBef>
              <a:spcAft>
                <a:spcPts val="0"/>
              </a:spcAft>
              <a:buSzPts val="2200"/>
              <a:buChar char="•"/>
            </a:pPr>
            <a:r>
              <a:rPr lang="en-US" sz="1600"/>
              <a:t>When the whole data set doesn't fit on a single machine, then the data is distributed across multiple machines/cores. </a:t>
            </a:r>
            <a:endParaRPr sz="1600"/>
          </a:p>
          <a:p>
            <a:pPr indent="-368300" lvl="0" marL="457200" rtl="0" algn="just">
              <a:lnSpc>
                <a:spcPct val="150000"/>
              </a:lnSpc>
              <a:spcBef>
                <a:spcPts val="0"/>
              </a:spcBef>
              <a:spcAft>
                <a:spcPts val="0"/>
              </a:spcAft>
              <a:buSzPts val="2200"/>
              <a:buChar char="•"/>
            </a:pPr>
            <a:r>
              <a:rPr lang="en-US" sz="1600"/>
              <a:t>It reduces the number of I/O operations required to train the model. Therefore, it achieves faster training time.</a:t>
            </a:r>
            <a:endParaRPr sz="1600"/>
          </a:p>
          <a:p>
            <a:pPr indent="0" lvl="0" marL="457200" rtl="0" algn="l">
              <a:spcBef>
                <a:spcPts val="360"/>
              </a:spcBef>
              <a:spcAft>
                <a:spcPts val="0"/>
              </a:spcAft>
              <a:buNone/>
            </a:pPr>
            <a:r>
              <a:t/>
            </a:r>
            <a:endParaRPr/>
          </a:p>
        </p:txBody>
      </p:sp>
      <p:pic>
        <p:nvPicPr>
          <p:cNvPr id="100" name="Google Shape;100;p15"/>
          <p:cNvPicPr preferRelativeResize="0"/>
          <p:nvPr/>
        </p:nvPicPr>
        <p:blipFill>
          <a:blip r:embed="rId3">
            <a:alphaModFix/>
          </a:blip>
          <a:stretch>
            <a:fillRect/>
          </a:stretch>
        </p:blipFill>
        <p:spPr>
          <a:xfrm>
            <a:off x="5269250" y="1736463"/>
            <a:ext cx="3543300" cy="240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457200" y="206375"/>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600"/>
              <a:t>M</a:t>
            </a:r>
            <a:r>
              <a:rPr lang="en-US" sz="3600"/>
              <a:t>odel parallelism</a:t>
            </a:r>
            <a:endParaRPr sz="3600"/>
          </a:p>
        </p:txBody>
      </p:sp>
      <p:sp>
        <p:nvSpPr>
          <p:cNvPr id="106" name="Google Shape;106;p16"/>
          <p:cNvSpPr txBox="1"/>
          <p:nvPr>
            <p:ph idx="1" type="body"/>
          </p:nvPr>
        </p:nvSpPr>
        <p:spPr>
          <a:xfrm>
            <a:off x="457200" y="897225"/>
            <a:ext cx="4855200" cy="3864300"/>
          </a:xfrm>
          <a:prstGeom prst="rect">
            <a:avLst/>
          </a:prstGeom>
        </p:spPr>
        <p:txBody>
          <a:bodyPr anchorCtr="0" anchor="t" bIns="45700" lIns="91425" spcFirstLastPara="1" rIns="91425" wrap="square" tIns="45700">
            <a:noAutofit/>
          </a:bodyPr>
          <a:lstStyle/>
          <a:p>
            <a:pPr indent="0" lvl="0" marL="0" rtl="0" algn="just">
              <a:lnSpc>
                <a:spcPct val="150000"/>
              </a:lnSpc>
              <a:spcBef>
                <a:spcPts val="1000"/>
              </a:spcBef>
              <a:spcAft>
                <a:spcPts val="0"/>
              </a:spcAft>
              <a:buNone/>
            </a:pPr>
            <a:r>
              <a:t/>
            </a:r>
            <a:endParaRPr sz="1600"/>
          </a:p>
          <a:p>
            <a:pPr indent="-368300" lvl="0" marL="457200" rtl="0" algn="just">
              <a:lnSpc>
                <a:spcPct val="150000"/>
              </a:lnSpc>
              <a:spcBef>
                <a:spcPts val="1000"/>
              </a:spcBef>
              <a:spcAft>
                <a:spcPts val="0"/>
              </a:spcAft>
              <a:buSzPts val="2200"/>
              <a:buChar char="•"/>
            </a:pPr>
            <a:r>
              <a:rPr lang="en-US" sz="1600"/>
              <a:t>Model parallelism is performed when the size of the model is too big to fit on a single machine. </a:t>
            </a:r>
            <a:endParaRPr sz="1600"/>
          </a:p>
          <a:p>
            <a:pPr indent="-368300" lvl="0" marL="457200" rtl="0" algn="just">
              <a:lnSpc>
                <a:spcPct val="150000"/>
              </a:lnSpc>
              <a:spcBef>
                <a:spcPts val="0"/>
              </a:spcBef>
              <a:spcAft>
                <a:spcPts val="0"/>
              </a:spcAft>
              <a:buSzPts val="2200"/>
              <a:buChar char="•"/>
            </a:pPr>
            <a:r>
              <a:rPr lang="en-US" sz="1600"/>
              <a:t>In model parallelism, the model is split across multiple cores or machines. This process is followed only when the model doesn’t fit in the memory and will not highly speed up the training process.</a:t>
            </a:r>
            <a:endParaRPr sz="1600"/>
          </a:p>
          <a:p>
            <a:pPr indent="0" lvl="0" marL="457200" rtl="0" algn="l">
              <a:spcBef>
                <a:spcPts val="360"/>
              </a:spcBef>
              <a:spcAft>
                <a:spcPts val="0"/>
              </a:spcAft>
              <a:buNone/>
            </a:pPr>
            <a:r>
              <a:t/>
            </a:r>
            <a:endParaRPr/>
          </a:p>
        </p:txBody>
      </p:sp>
      <p:pic>
        <p:nvPicPr>
          <p:cNvPr id="107" name="Google Shape;107;p16"/>
          <p:cNvPicPr preferRelativeResize="0"/>
          <p:nvPr/>
        </p:nvPicPr>
        <p:blipFill>
          <a:blip r:embed="rId3">
            <a:alphaModFix/>
          </a:blip>
          <a:stretch>
            <a:fillRect/>
          </a:stretch>
        </p:blipFill>
        <p:spPr>
          <a:xfrm>
            <a:off x="5427900" y="1958550"/>
            <a:ext cx="3543300" cy="240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206375"/>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4400"/>
              <a:buFont typeface="Arial"/>
              <a:buNone/>
            </a:pPr>
            <a:r>
              <a:rPr lang="en-US"/>
              <a:t>Why Distributed ML?</a:t>
            </a:r>
            <a:endParaRPr/>
          </a:p>
        </p:txBody>
      </p:sp>
      <p:sp>
        <p:nvSpPr>
          <p:cNvPr id="113" name="Google Shape;113;p17"/>
          <p:cNvSpPr txBox="1"/>
          <p:nvPr>
            <p:ph idx="1" type="body"/>
          </p:nvPr>
        </p:nvSpPr>
        <p:spPr>
          <a:xfrm>
            <a:off x="457200" y="1670677"/>
            <a:ext cx="8229600" cy="33942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SzPts val="1800"/>
              <a:buFont typeface="Arial"/>
              <a:buChar char="•"/>
            </a:pPr>
            <a:r>
              <a:rPr lang="en-US"/>
              <a:t>Due to increase in data size which cannot fit in a single machine</a:t>
            </a:r>
            <a:endParaRPr/>
          </a:p>
          <a:p>
            <a:pPr indent="-342900" lvl="0" marL="457200" rtl="0" algn="l">
              <a:lnSpc>
                <a:spcPct val="150000"/>
              </a:lnSpc>
              <a:spcBef>
                <a:spcPts val="0"/>
              </a:spcBef>
              <a:spcAft>
                <a:spcPts val="0"/>
              </a:spcAft>
              <a:buSzPts val="1800"/>
              <a:buChar char="•"/>
            </a:pPr>
            <a:r>
              <a:rPr lang="en-US"/>
              <a:t>Improves performance, accuracy and scalability</a:t>
            </a:r>
            <a:endParaRPr/>
          </a:p>
          <a:p>
            <a:pPr indent="-342900" lvl="0" marL="457200" rtl="0" algn="l">
              <a:lnSpc>
                <a:spcPct val="150000"/>
              </a:lnSpc>
              <a:spcBef>
                <a:spcPts val="0"/>
              </a:spcBef>
              <a:spcAft>
                <a:spcPts val="0"/>
              </a:spcAft>
              <a:buSzPts val="1800"/>
              <a:buChar char="•"/>
            </a:pPr>
            <a:r>
              <a:rPr lang="en-US"/>
              <a:t>Model size is too big to fit on a single machine</a:t>
            </a:r>
            <a:endParaRPr/>
          </a:p>
          <a:p>
            <a:pPr indent="-342900" lvl="0" marL="457200" rtl="0" algn="l">
              <a:lnSpc>
                <a:spcPct val="150000"/>
              </a:lnSpc>
              <a:spcBef>
                <a:spcPts val="0"/>
              </a:spcBef>
              <a:spcAft>
                <a:spcPts val="0"/>
              </a:spcAft>
              <a:buSzPts val="1800"/>
              <a:buChar char="•"/>
            </a:pPr>
            <a:r>
              <a:rPr lang="en-US"/>
              <a:t>To achieve faster </a:t>
            </a:r>
            <a:r>
              <a:rPr lang="en-US"/>
              <a:t>training</a:t>
            </a:r>
            <a:r>
              <a:rPr lang="en-US"/>
              <a:t>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57200" y="206375"/>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Dask</a:t>
            </a:r>
            <a:endParaRPr/>
          </a:p>
        </p:txBody>
      </p:sp>
      <p:sp>
        <p:nvSpPr>
          <p:cNvPr id="119" name="Google Shape;119;p18"/>
          <p:cNvSpPr txBox="1"/>
          <p:nvPr>
            <p:ph idx="1" type="body"/>
          </p:nvPr>
        </p:nvSpPr>
        <p:spPr>
          <a:xfrm>
            <a:off x="137400" y="1446425"/>
            <a:ext cx="5176200" cy="3394200"/>
          </a:xfrm>
          <a:prstGeom prst="rect">
            <a:avLst/>
          </a:prstGeom>
        </p:spPr>
        <p:txBody>
          <a:bodyPr anchorCtr="0" anchor="t" bIns="45700" lIns="91425" spcFirstLastPara="1" rIns="91425" wrap="square" tIns="45700">
            <a:noAutofit/>
          </a:bodyPr>
          <a:lstStyle/>
          <a:p>
            <a:pPr indent="-317500" lvl="0" marL="457200" rtl="0" algn="l">
              <a:lnSpc>
                <a:spcPct val="150000"/>
              </a:lnSpc>
              <a:spcBef>
                <a:spcPts val="360"/>
              </a:spcBef>
              <a:spcAft>
                <a:spcPts val="0"/>
              </a:spcAft>
              <a:buSzPts val="1400"/>
              <a:buChar char="•"/>
            </a:pPr>
            <a:r>
              <a:rPr lang="en-US" sz="1400"/>
              <a:t>Dask </a:t>
            </a:r>
            <a:r>
              <a:rPr lang="en-US" sz="1400"/>
              <a:t>is a library for parallel and distributed computing in python. It is a very good library to handle large datasets and large models.</a:t>
            </a:r>
            <a:endParaRPr sz="1400"/>
          </a:p>
          <a:p>
            <a:pPr indent="-317500" lvl="0" marL="457200" rtl="0" algn="just">
              <a:lnSpc>
                <a:spcPct val="150000"/>
              </a:lnSpc>
              <a:spcBef>
                <a:spcPts val="0"/>
              </a:spcBef>
              <a:spcAft>
                <a:spcPts val="0"/>
              </a:spcAft>
              <a:buSzPts val="1400"/>
              <a:buChar char="•"/>
            </a:pPr>
            <a:r>
              <a:rPr lang="en-US" sz="1400"/>
              <a:t>Model size issue is handled by using a dask cluster to parallelize the load on multiple cores. Parallelization is done either through the dask joblib backend  or Dask-ML estimators</a:t>
            </a:r>
            <a:endParaRPr sz="1400"/>
          </a:p>
          <a:p>
            <a:pPr indent="-317500" lvl="0" marL="457200" rtl="0" algn="just">
              <a:lnSpc>
                <a:spcPct val="150000"/>
              </a:lnSpc>
              <a:spcBef>
                <a:spcPts val="0"/>
              </a:spcBef>
              <a:spcAft>
                <a:spcPts val="0"/>
              </a:spcAft>
              <a:buSzPts val="1400"/>
              <a:buChar char="•"/>
            </a:pPr>
            <a:r>
              <a:rPr lang="en-US" sz="1400"/>
              <a:t>Data size issue is addressed by high level dask collections combined with dask-ml estimators.</a:t>
            </a:r>
            <a:endParaRPr sz="1400"/>
          </a:p>
        </p:txBody>
      </p:sp>
      <p:pic>
        <p:nvPicPr>
          <p:cNvPr id="120" name="Google Shape;120;p18"/>
          <p:cNvPicPr preferRelativeResize="0"/>
          <p:nvPr/>
        </p:nvPicPr>
        <p:blipFill>
          <a:blip r:embed="rId3">
            <a:alphaModFix/>
          </a:blip>
          <a:stretch>
            <a:fillRect/>
          </a:stretch>
        </p:blipFill>
        <p:spPr>
          <a:xfrm>
            <a:off x="5411375" y="1384950"/>
            <a:ext cx="3491400" cy="34556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206375"/>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Benefits Of Dask</a:t>
            </a:r>
            <a:endParaRPr/>
          </a:p>
        </p:txBody>
      </p:sp>
      <p:sp>
        <p:nvSpPr>
          <p:cNvPr id="126" name="Google Shape;126;p19"/>
          <p:cNvSpPr txBox="1"/>
          <p:nvPr>
            <p:ph idx="1" type="body"/>
          </p:nvPr>
        </p:nvSpPr>
        <p:spPr>
          <a:xfrm>
            <a:off x="457200" y="1342002"/>
            <a:ext cx="8229600" cy="33942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SzPts val="1800"/>
              <a:buChar char="•"/>
            </a:pPr>
            <a:r>
              <a:rPr lang="en-US"/>
              <a:t>Familiar</a:t>
            </a:r>
            <a:endParaRPr/>
          </a:p>
          <a:p>
            <a:pPr indent="-342900" lvl="0" marL="457200" rtl="0" algn="l">
              <a:lnSpc>
                <a:spcPct val="150000"/>
              </a:lnSpc>
              <a:spcBef>
                <a:spcPts val="0"/>
              </a:spcBef>
              <a:spcAft>
                <a:spcPts val="0"/>
              </a:spcAft>
              <a:buSzPts val="1800"/>
              <a:buChar char="•"/>
            </a:pPr>
            <a:r>
              <a:rPr lang="en-US"/>
              <a:t>Flexible</a:t>
            </a:r>
            <a:endParaRPr/>
          </a:p>
          <a:p>
            <a:pPr indent="-342900" lvl="0" marL="457200" rtl="0" algn="l">
              <a:lnSpc>
                <a:spcPct val="150000"/>
              </a:lnSpc>
              <a:spcBef>
                <a:spcPts val="0"/>
              </a:spcBef>
              <a:spcAft>
                <a:spcPts val="0"/>
              </a:spcAft>
              <a:buSzPts val="1800"/>
              <a:buChar char="•"/>
            </a:pPr>
            <a:r>
              <a:rPr lang="en-US"/>
              <a:t>Native</a:t>
            </a:r>
            <a:endParaRPr/>
          </a:p>
          <a:p>
            <a:pPr indent="-342900" lvl="0" marL="457200" rtl="0" algn="l">
              <a:lnSpc>
                <a:spcPct val="150000"/>
              </a:lnSpc>
              <a:spcBef>
                <a:spcPts val="0"/>
              </a:spcBef>
              <a:spcAft>
                <a:spcPts val="0"/>
              </a:spcAft>
              <a:buSzPts val="1800"/>
              <a:buChar char="•"/>
            </a:pPr>
            <a:r>
              <a:rPr lang="en-US"/>
              <a:t>Fast</a:t>
            </a:r>
            <a:endParaRPr/>
          </a:p>
          <a:p>
            <a:pPr indent="-342900" lvl="0" marL="457200" rtl="0" algn="l">
              <a:lnSpc>
                <a:spcPct val="150000"/>
              </a:lnSpc>
              <a:spcBef>
                <a:spcPts val="0"/>
              </a:spcBef>
              <a:spcAft>
                <a:spcPts val="0"/>
              </a:spcAft>
              <a:buSzPts val="1800"/>
              <a:buChar char="•"/>
            </a:pPr>
            <a:r>
              <a:rPr lang="en-US"/>
              <a:t>Scales up</a:t>
            </a:r>
            <a:endParaRPr/>
          </a:p>
          <a:p>
            <a:pPr indent="-342900" lvl="0" marL="457200" rtl="0" algn="l">
              <a:lnSpc>
                <a:spcPct val="150000"/>
              </a:lnSpc>
              <a:spcBef>
                <a:spcPts val="0"/>
              </a:spcBef>
              <a:spcAft>
                <a:spcPts val="0"/>
              </a:spcAft>
              <a:buSzPts val="1800"/>
              <a:buChar char="•"/>
            </a:pPr>
            <a:r>
              <a:rPr lang="en-US"/>
              <a:t>Scales down</a:t>
            </a:r>
            <a:endParaRPr/>
          </a:p>
          <a:p>
            <a:pPr indent="-342900" lvl="0" marL="457200" rtl="0" algn="l">
              <a:lnSpc>
                <a:spcPct val="150000"/>
              </a:lnSpc>
              <a:spcBef>
                <a:spcPts val="0"/>
              </a:spcBef>
              <a:spcAft>
                <a:spcPts val="0"/>
              </a:spcAft>
              <a:buSzPts val="1800"/>
              <a:buChar char="•"/>
            </a:pPr>
            <a:r>
              <a:rPr lang="en-US"/>
              <a:t>Responsive</a:t>
            </a:r>
            <a:endParaRPr/>
          </a:p>
          <a:p>
            <a:pPr indent="-342900" lvl="0" marL="457200" rtl="0" algn="l">
              <a:lnSpc>
                <a:spcPct val="150000"/>
              </a:lnSpc>
              <a:spcBef>
                <a:spcPts val="0"/>
              </a:spcBef>
              <a:spcAft>
                <a:spcPts val="0"/>
              </a:spcAft>
              <a:buSzPts val="1800"/>
              <a:buChar char="•"/>
            </a:pPr>
            <a:r>
              <a:rPr lang="en-US"/>
              <a:t>In-built </a:t>
            </a:r>
            <a:r>
              <a:rPr lang="en-US"/>
              <a:t>dashboard</a:t>
            </a:r>
            <a:r>
              <a:rPr lang="en-US"/>
              <a:t> to monitor workers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57200" y="206375"/>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Dask.Distributed</a:t>
            </a:r>
            <a:endParaRPr/>
          </a:p>
        </p:txBody>
      </p:sp>
      <p:sp>
        <p:nvSpPr>
          <p:cNvPr id="132" name="Google Shape;132;p20"/>
          <p:cNvSpPr txBox="1"/>
          <p:nvPr>
            <p:ph idx="1" type="body"/>
          </p:nvPr>
        </p:nvSpPr>
        <p:spPr>
          <a:xfrm>
            <a:off x="457200" y="1244277"/>
            <a:ext cx="8229600" cy="3394200"/>
          </a:xfrm>
          <a:prstGeom prst="rect">
            <a:avLst/>
          </a:prstGeom>
        </p:spPr>
        <p:txBody>
          <a:bodyPr anchorCtr="0" anchor="t" bIns="45700" lIns="91425" spcFirstLastPara="1" rIns="91425" wrap="square" tIns="45700">
            <a:noAutofit/>
          </a:bodyPr>
          <a:lstStyle/>
          <a:p>
            <a:pPr indent="0" lvl="0" marL="0" rtl="0" algn="l">
              <a:lnSpc>
                <a:spcPct val="150000"/>
              </a:lnSpc>
              <a:spcBef>
                <a:spcPts val="360"/>
              </a:spcBef>
              <a:spcAft>
                <a:spcPts val="0"/>
              </a:spcAft>
              <a:buNone/>
            </a:pPr>
            <a:r>
              <a:rPr lang="en-US"/>
              <a:t>It is a light-weight library for distributed computing in python. It meets the following needs.</a:t>
            </a:r>
            <a:endParaRPr/>
          </a:p>
          <a:p>
            <a:pPr indent="-342900" lvl="0" marL="457200" rtl="0" algn="l">
              <a:lnSpc>
                <a:spcPct val="150000"/>
              </a:lnSpc>
              <a:spcBef>
                <a:spcPts val="360"/>
              </a:spcBef>
              <a:spcAft>
                <a:spcPts val="0"/>
              </a:spcAft>
              <a:buSzPts val="1800"/>
              <a:buChar char="•"/>
            </a:pPr>
            <a:r>
              <a:rPr lang="en-US"/>
              <a:t>Low latency</a:t>
            </a:r>
            <a:endParaRPr/>
          </a:p>
          <a:p>
            <a:pPr indent="-342900" lvl="0" marL="457200" rtl="0" algn="l">
              <a:lnSpc>
                <a:spcPct val="150000"/>
              </a:lnSpc>
              <a:spcBef>
                <a:spcPts val="0"/>
              </a:spcBef>
              <a:spcAft>
                <a:spcPts val="0"/>
              </a:spcAft>
              <a:buSzPts val="1800"/>
              <a:buChar char="•"/>
            </a:pPr>
            <a:r>
              <a:rPr lang="en-US"/>
              <a:t>Peer to peer data sharing</a:t>
            </a:r>
            <a:endParaRPr/>
          </a:p>
          <a:p>
            <a:pPr indent="-342900" lvl="0" marL="457200" rtl="0" algn="l">
              <a:lnSpc>
                <a:spcPct val="150000"/>
              </a:lnSpc>
              <a:spcBef>
                <a:spcPts val="0"/>
              </a:spcBef>
              <a:spcAft>
                <a:spcPts val="0"/>
              </a:spcAft>
              <a:buSzPts val="1800"/>
              <a:buChar char="•"/>
            </a:pPr>
            <a:r>
              <a:rPr lang="en-US"/>
              <a:t>Complex scheduling</a:t>
            </a:r>
            <a:endParaRPr/>
          </a:p>
          <a:p>
            <a:pPr indent="-342900" lvl="0" marL="457200" rtl="0" algn="l">
              <a:lnSpc>
                <a:spcPct val="150000"/>
              </a:lnSpc>
              <a:spcBef>
                <a:spcPts val="0"/>
              </a:spcBef>
              <a:spcAft>
                <a:spcPts val="0"/>
              </a:spcAft>
              <a:buSzPts val="1800"/>
              <a:buChar char="•"/>
            </a:pPr>
            <a:r>
              <a:rPr lang="en-US"/>
              <a:t>Pure python</a:t>
            </a:r>
            <a:endParaRPr/>
          </a:p>
          <a:p>
            <a:pPr indent="-342900" lvl="0" marL="457200" rtl="0" algn="l">
              <a:lnSpc>
                <a:spcPct val="150000"/>
              </a:lnSpc>
              <a:spcBef>
                <a:spcPts val="0"/>
              </a:spcBef>
              <a:spcAft>
                <a:spcPts val="0"/>
              </a:spcAft>
              <a:buSzPts val="1800"/>
              <a:buChar char="•"/>
            </a:pPr>
            <a:r>
              <a:rPr lang="en-US"/>
              <a:t>Data locality</a:t>
            </a:r>
            <a:endParaRPr/>
          </a:p>
          <a:p>
            <a:pPr indent="-342900" lvl="0" marL="457200" rtl="0" algn="l">
              <a:lnSpc>
                <a:spcPct val="150000"/>
              </a:lnSpc>
              <a:spcBef>
                <a:spcPts val="0"/>
              </a:spcBef>
              <a:spcAft>
                <a:spcPts val="0"/>
              </a:spcAft>
              <a:buSzPts val="1800"/>
              <a:buChar char="•"/>
            </a:pPr>
            <a:r>
              <a:rPr lang="en-US"/>
              <a:t>Easy setup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4400"/>
              <a:buFont typeface="Arial"/>
              <a:buNone/>
            </a:pPr>
            <a:r>
              <a:rPr lang="en-US"/>
              <a:t>Basic K-Means Algorithm</a:t>
            </a:r>
            <a:endParaRPr/>
          </a:p>
        </p:txBody>
      </p:sp>
      <p:sp>
        <p:nvSpPr>
          <p:cNvPr id="138" name="Google Shape;138;p21"/>
          <p:cNvSpPr txBox="1"/>
          <p:nvPr>
            <p:ph idx="2" type="body"/>
          </p:nvPr>
        </p:nvSpPr>
        <p:spPr>
          <a:xfrm>
            <a:off x="0" y="1427625"/>
            <a:ext cx="5308200" cy="2962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lang="en-US" sz="1500">
                <a:solidFill>
                  <a:srgbClr val="444444"/>
                </a:solidFill>
                <a:highlight>
                  <a:srgbClr val="F0F0F0"/>
                </a:highlight>
                <a:latin typeface="Consolas"/>
                <a:ea typeface="Consolas"/>
                <a:cs typeface="Consolas"/>
                <a:sym typeface="Consolas"/>
              </a:rPr>
              <a:t>Input: K= no.of clusters, </a:t>
            </a:r>
            <a:r>
              <a:rPr b="1" lang="en-US" sz="1500">
                <a:solidFill>
                  <a:srgbClr val="444444"/>
                </a:solidFill>
                <a:highlight>
                  <a:srgbClr val="F0F0F0"/>
                </a:highlight>
                <a:latin typeface="Consolas"/>
                <a:ea typeface="Consolas"/>
                <a:cs typeface="Consolas"/>
                <a:sym typeface="Consolas"/>
              </a:rPr>
              <a:t>Points</a:t>
            </a:r>
            <a:r>
              <a:rPr lang="en-US" sz="1500">
                <a:solidFill>
                  <a:srgbClr val="444444"/>
                </a:solidFill>
                <a:highlight>
                  <a:srgbClr val="F0F0F0"/>
                </a:highlight>
                <a:latin typeface="Consolas"/>
                <a:ea typeface="Consolas"/>
                <a:cs typeface="Consolas"/>
                <a:sym typeface="Consolas"/>
              </a:rPr>
              <a:t> {x1 ... xn}</a:t>
            </a:r>
            <a:br>
              <a:rPr lang="en-US" sz="1500">
                <a:solidFill>
                  <a:srgbClr val="444444"/>
                </a:solidFill>
                <a:highlight>
                  <a:srgbClr val="F0F0F0"/>
                </a:highlight>
                <a:latin typeface="Consolas"/>
                <a:ea typeface="Consolas"/>
                <a:cs typeface="Consolas"/>
                <a:sym typeface="Consolas"/>
              </a:rPr>
            </a:br>
            <a:r>
              <a:rPr b="1" lang="en-US" sz="1500">
                <a:solidFill>
                  <a:srgbClr val="444444"/>
                </a:solidFill>
                <a:highlight>
                  <a:srgbClr val="F0F0F0"/>
                </a:highlight>
                <a:latin typeface="Consolas"/>
                <a:ea typeface="Consolas"/>
                <a:cs typeface="Consolas"/>
                <a:sym typeface="Consolas"/>
              </a:rPr>
              <a:t>Repeat</a:t>
            </a:r>
            <a:r>
              <a:rPr lang="en-US" sz="1500">
                <a:solidFill>
                  <a:srgbClr val="444444"/>
                </a:solidFill>
                <a:highlight>
                  <a:srgbClr val="F0F0F0"/>
                </a:highlight>
                <a:latin typeface="Consolas"/>
                <a:ea typeface="Consolas"/>
                <a:cs typeface="Consolas"/>
                <a:sym typeface="Consolas"/>
              </a:rPr>
              <a:t> </a:t>
            </a:r>
            <a:r>
              <a:rPr b="1" lang="en-US" sz="1500">
                <a:solidFill>
                  <a:srgbClr val="444444"/>
                </a:solidFill>
                <a:highlight>
                  <a:srgbClr val="F0F0F0"/>
                </a:highlight>
                <a:latin typeface="Consolas"/>
                <a:ea typeface="Consolas"/>
                <a:cs typeface="Consolas"/>
                <a:sym typeface="Consolas"/>
              </a:rPr>
              <a:t>until</a:t>
            </a:r>
            <a:r>
              <a:rPr lang="en-US" sz="1500">
                <a:solidFill>
                  <a:srgbClr val="444444"/>
                </a:solidFill>
                <a:highlight>
                  <a:srgbClr val="F0F0F0"/>
                </a:highlight>
                <a:latin typeface="Consolas"/>
                <a:ea typeface="Consolas"/>
                <a:cs typeface="Consolas"/>
                <a:sym typeface="Consolas"/>
              </a:rPr>
              <a:t> </a:t>
            </a:r>
            <a:r>
              <a:rPr b="1" lang="en-US" sz="1500">
                <a:solidFill>
                  <a:srgbClr val="444444"/>
                </a:solidFill>
                <a:highlight>
                  <a:srgbClr val="F0F0F0"/>
                </a:highlight>
                <a:latin typeface="Consolas"/>
                <a:ea typeface="Consolas"/>
                <a:cs typeface="Consolas"/>
                <a:sym typeface="Consolas"/>
              </a:rPr>
              <a:t>convergence</a:t>
            </a:r>
            <a:br>
              <a:rPr lang="en-US" sz="1500">
                <a:solidFill>
                  <a:srgbClr val="444444"/>
                </a:solidFill>
                <a:highlight>
                  <a:srgbClr val="F0F0F0"/>
                </a:highlight>
                <a:latin typeface="Consolas"/>
                <a:ea typeface="Consolas"/>
                <a:cs typeface="Consolas"/>
                <a:sym typeface="Consolas"/>
              </a:rPr>
            </a:br>
            <a:r>
              <a:rPr lang="en-US" sz="1500">
                <a:solidFill>
                  <a:srgbClr val="444444"/>
                </a:solidFill>
                <a:highlight>
                  <a:srgbClr val="F0F0F0"/>
                </a:highlight>
                <a:latin typeface="Consolas"/>
                <a:ea typeface="Consolas"/>
                <a:cs typeface="Consolas"/>
                <a:sym typeface="Consolas"/>
              </a:rPr>
              <a:t>{</a:t>
            </a:r>
            <a:br>
              <a:rPr lang="en-US" sz="1500">
                <a:solidFill>
                  <a:srgbClr val="444444"/>
                </a:solidFill>
                <a:highlight>
                  <a:srgbClr val="F0F0F0"/>
                </a:highlight>
                <a:latin typeface="Consolas"/>
                <a:ea typeface="Consolas"/>
                <a:cs typeface="Consolas"/>
                <a:sym typeface="Consolas"/>
              </a:rPr>
            </a:br>
            <a:r>
              <a:rPr lang="en-US" sz="1500">
                <a:solidFill>
                  <a:srgbClr val="444444"/>
                </a:solidFill>
                <a:highlight>
                  <a:srgbClr val="F0F0F0"/>
                </a:highlight>
                <a:latin typeface="Consolas"/>
                <a:ea typeface="Consolas"/>
                <a:cs typeface="Consolas"/>
                <a:sym typeface="Consolas"/>
              </a:rPr>
              <a:t>For all points {x1 ... xn}</a:t>
            </a:r>
            <a:br>
              <a:rPr lang="en-US" sz="1500">
                <a:solidFill>
                  <a:srgbClr val="444444"/>
                </a:solidFill>
                <a:highlight>
                  <a:srgbClr val="F0F0F0"/>
                </a:highlight>
                <a:latin typeface="Consolas"/>
                <a:ea typeface="Consolas"/>
                <a:cs typeface="Consolas"/>
                <a:sym typeface="Consolas"/>
              </a:rPr>
            </a:br>
            <a:r>
              <a:rPr b="1" lang="en-US" sz="1500">
                <a:solidFill>
                  <a:srgbClr val="444444"/>
                </a:solidFill>
                <a:highlight>
                  <a:srgbClr val="F0F0F0"/>
                </a:highlight>
                <a:latin typeface="Consolas"/>
                <a:ea typeface="Consolas"/>
                <a:cs typeface="Consolas"/>
                <a:sym typeface="Consolas"/>
              </a:rPr>
              <a:t>Find</a:t>
            </a:r>
            <a:r>
              <a:rPr lang="en-US" sz="1500">
                <a:solidFill>
                  <a:srgbClr val="444444"/>
                </a:solidFill>
                <a:highlight>
                  <a:srgbClr val="F0F0F0"/>
                </a:highlight>
                <a:latin typeface="Consolas"/>
                <a:ea typeface="Consolas"/>
                <a:cs typeface="Consolas"/>
                <a:sym typeface="Consolas"/>
              </a:rPr>
              <a:t> </a:t>
            </a:r>
            <a:r>
              <a:rPr b="1" lang="en-US" sz="1500">
                <a:solidFill>
                  <a:srgbClr val="444444"/>
                </a:solidFill>
                <a:highlight>
                  <a:srgbClr val="F0F0F0"/>
                </a:highlight>
                <a:latin typeface="Consolas"/>
                <a:ea typeface="Consolas"/>
                <a:cs typeface="Consolas"/>
                <a:sym typeface="Consolas"/>
              </a:rPr>
              <a:t>nearest</a:t>
            </a:r>
            <a:r>
              <a:rPr lang="en-US" sz="1500">
                <a:solidFill>
                  <a:srgbClr val="444444"/>
                </a:solidFill>
                <a:highlight>
                  <a:srgbClr val="F0F0F0"/>
                </a:highlight>
                <a:latin typeface="Consolas"/>
                <a:ea typeface="Consolas"/>
                <a:cs typeface="Consolas"/>
                <a:sym typeface="Consolas"/>
              </a:rPr>
              <a:t> </a:t>
            </a:r>
            <a:r>
              <a:rPr b="1" lang="en-US" sz="1500">
                <a:solidFill>
                  <a:srgbClr val="444444"/>
                </a:solidFill>
                <a:highlight>
                  <a:srgbClr val="F0F0F0"/>
                </a:highlight>
                <a:latin typeface="Consolas"/>
                <a:ea typeface="Consolas"/>
                <a:cs typeface="Consolas"/>
                <a:sym typeface="Consolas"/>
              </a:rPr>
              <a:t>centroid</a:t>
            </a:r>
            <a:r>
              <a:rPr lang="en-US" sz="1500">
                <a:solidFill>
                  <a:srgbClr val="444444"/>
                </a:solidFill>
                <a:highlight>
                  <a:srgbClr val="F0F0F0"/>
                </a:highlight>
                <a:latin typeface="Consolas"/>
                <a:ea typeface="Consolas"/>
                <a:cs typeface="Consolas"/>
                <a:sym typeface="Consolas"/>
              </a:rPr>
              <a:t> </a:t>
            </a:r>
            <a:r>
              <a:rPr b="1" lang="en-US" sz="1500">
                <a:solidFill>
                  <a:srgbClr val="444444"/>
                </a:solidFill>
                <a:highlight>
                  <a:srgbClr val="F0F0F0"/>
                </a:highlight>
                <a:latin typeface="Consolas"/>
                <a:ea typeface="Consolas"/>
                <a:cs typeface="Consolas"/>
                <a:sym typeface="Consolas"/>
              </a:rPr>
              <a:t>and</a:t>
            </a:r>
            <a:r>
              <a:rPr lang="en-US" sz="1500">
                <a:solidFill>
                  <a:srgbClr val="444444"/>
                </a:solidFill>
                <a:highlight>
                  <a:srgbClr val="F0F0F0"/>
                </a:highlight>
                <a:latin typeface="Consolas"/>
                <a:ea typeface="Consolas"/>
                <a:cs typeface="Consolas"/>
                <a:sym typeface="Consolas"/>
              </a:rPr>
              <a:t> </a:t>
            </a:r>
            <a:r>
              <a:rPr b="1" lang="en-US" sz="1500">
                <a:solidFill>
                  <a:srgbClr val="444444"/>
                </a:solidFill>
                <a:highlight>
                  <a:srgbClr val="F0F0F0"/>
                </a:highlight>
                <a:latin typeface="Consolas"/>
                <a:ea typeface="Consolas"/>
                <a:cs typeface="Consolas"/>
                <a:sym typeface="Consolas"/>
              </a:rPr>
              <a:t>assign</a:t>
            </a:r>
            <a:r>
              <a:rPr lang="en-US" sz="1500">
                <a:solidFill>
                  <a:srgbClr val="444444"/>
                </a:solidFill>
                <a:highlight>
                  <a:srgbClr val="F0F0F0"/>
                </a:highlight>
                <a:latin typeface="Consolas"/>
                <a:ea typeface="Consolas"/>
                <a:cs typeface="Consolas"/>
                <a:sym typeface="Consolas"/>
              </a:rPr>
              <a:t> </a:t>
            </a:r>
            <a:r>
              <a:rPr b="1" lang="en-US" sz="1500">
                <a:solidFill>
                  <a:srgbClr val="444444"/>
                </a:solidFill>
                <a:highlight>
                  <a:srgbClr val="F0F0F0"/>
                </a:highlight>
                <a:latin typeface="Consolas"/>
                <a:ea typeface="Consolas"/>
                <a:cs typeface="Consolas"/>
                <a:sym typeface="Consolas"/>
              </a:rPr>
              <a:t>x</a:t>
            </a:r>
            <a:r>
              <a:rPr lang="en-US" sz="1500">
                <a:solidFill>
                  <a:srgbClr val="444444"/>
                </a:solidFill>
                <a:highlight>
                  <a:srgbClr val="F0F0F0"/>
                </a:highlight>
                <a:latin typeface="Consolas"/>
                <a:ea typeface="Consolas"/>
                <a:cs typeface="Consolas"/>
                <a:sym typeface="Consolas"/>
              </a:rPr>
              <a:t> </a:t>
            </a:r>
            <a:r>
              <a:rPr b="1" lang="en-US" sz="1500">
                <a:solidFill>
                  <a:srgbClr val="444444"/>
                </a:solidFill>
                <a:highlight>
                  <a:srgbClr val="F0F0F0"/>
                </a:highlight>
                <a:latin typeface="Consolas"/>
                <a:ea typeface="Consolas"/>
                <a:cs typeface="Consolas"/>
                <a:sym typeface="Consolas"/>
              </a:rPr>
              <a:t>to</a:t>
            </a:r>
            <a:r>
              <a:rPr lang="en-US" sz="1500">
                <a:solidFill>
                  <a:srgbClr val="444444"/>
                </a:solidFill>
                <a:highlight>
                  <a:srgbClr val="F0F0F0"/>
                </a:highlight>
                <a:latin typeface="Consolas"/>
                <a:ea typeface="Consolas"/>
                <a:cs typeface="Consolas"/>
                <a:sym typeface="Consolas"/>
              </a:rPr>
              <a:t> </a:t>
            </a:r>
            <a:r>
              <a:rPr b="1" lang="en-US" sz="1500">
                <a:solidFill>
                  <a:srgbClr val="444444"/>
                </a:solidFill>
                <a:highlight>
                  <a:srgbClr val="F0F0F0"/>
                </a:highlight>
                <a:latin typeface="Consolas"/>
                <a:ea typeface="Consolas"/>
                <a:cs typeface="Consolas"/>
                <a:sym typeface="Consolas"/>
              </a:rPr>
              <a:t>cluster</a:t>
            </a:r>
            <a:r>
              <a:rPr lang="en-US" sz="1500">
                <a:solidFill>
                  <a:srgbClr val="444444"/>
                </a:solidFill>
                <a:highlight>
                  <a:srgbClr val="F0F0F0"/>
                </a:highlight>
                <a:latin typeface="Consolas"/>
                <a:ea typeface="Consolas"/>
                <a:cs typeface="Consolas"/>
                <a:sym typeface="Consolas"/>
              </a:rPr>
              <a:t> </a:t>
            </a:r>
            <a:r>
              <a:rPr b="1" lang="en-US" sz="1500">
                <a:solidFill>
                  <a:srgbClr val="444444"/>
                </a:solidFill>
                <a:highlight>
                  <a:srgbClr val="F0F0F0"/>
                </a:highlight>
                <a:latin typeface="Consolas"/>
                <a:ea typeface="Consolas"/>
                <a:cs typeface="Consolas"/>
                <a:sym typeface="Consolas"/>
              </a:rPr>
              <a:t>C</a:t>
            </a:r>
            <a:r>
              <a:rPr lang="en-US" sz="1500">
                <a:solidFill>
                  <a:srgbClr val="444444"/>
                </a:solidFill>
                <a:highlight>
                  <a:srgbClr val="F0F0F0"/>
                </a:highlight>
                <a:latin typeface="Consolas"/>
                <a:ea typeface="Consolas"/>
                <a:cs typeface="Consolas"/>
                <a:sym typeface="Consolas"/>
              </a:rPr>
              <a:t>  (Nearest centroid is calculated   through finding the euclidean distance between x and centroid) </a:t>
            </a:r>
            <a:br>
              <a:rPr lang="en-US" sz="1500">
                <a:solidFill>
                  <a:srgbClr val="444444"/>
                </a:solidFill>
                <a:highlight>
                  <a:srgbClr val="F0F0F0"/>
                </a:highlight>
                <a:latin typeface="Consolas"/>
                <a:ea typeface="Consolas"/>
                <a:cs typeface="Consolas"/>
                <a:sym typeface="Consolas"/>
              </a:rPr>
            </a:br>
            <a:r>
              <a:rPr lang="en-US" sz="1500">
                <a:solidFill>
                  <a:srgbClr val="444444"/>
                </a:solidFill>
                <a:highlight>
                  <a:srgbClr val="F0F0F0"/>
                </a:highlight>
                <a:latin typeface="Consolas"/>
                <a:ea typeface="Consolas"/>
                <a:cs typeface="Consolas"/>
                <a:sym typeface="Consolas"/>
              </a:rPr>
              <a:t> For each cluster (c1 to Ck)</a:t>
            </a:r>
            <a:br>
              <a:rPr lang="en-US" sz="1500">
                <a:solidFill>
                  <a:srgbClr val="444444"/>
                </a:solidFill>
                <a:highlight>
                  <a:srgbClr val="F0F0F0"/>
                </a:highlight>
                <a:latin typeface="Consolas"/>
                <a:ea typeface="Consolas"/>
                <a:cs typeface="Consolas"/>
                <a:sym typeface="Consolas"/>
              </a:rPr>
            </a:br>
            <a:r>
              <a:rPr lang="en-US" sz="1500">
                <a:solidFill>
                  <a:srgbClr val="444444"/>
                </a:solidFill>
                <a:highlight>
                  <a:srgbClr val="F0F0F0"/>
                </a:highlight>
                <a:latin typeface="Consolas"/>
                <a:ea typeface="Consolas"/>
                <a:cs typeface="Consolas"/>
                <a:sym typeface="Consolas"/>
              </a:rPr>
              <a:t>Recompute the centroid by calculating mean of the points in the cluster</a:t>
            </a:r>
            <a:br>
              <a:rPr lang="en-US" sz="1500">
                <a:solidFill>
                  <a:srgbClr val="444444"/>
                </a:solidFill>
                <a:highlight>
                  <a:srgbClr val="F0F0F0"/>
                </a:highlight>
                <a:latin typeface="Consolas"/>
                <a:ea typeface="Consolas"/>
                <a:cs typeface="Consolas"/>
                <a:sym typeface="Consolas"/>
              </a:rPr>
            </a:br>
            <a:r>
              <a:rPr lang="en-US" sz="1500">
                <a:solidFill>
                  <a:srgbClr val="444444"/>
                </a:solidFill>
                <a:highlight>
                  <a:srgbClr val="F0F0F0"/>
                </a:highlight>
                <a:latin typeface="Consolas"/>
                <a:ea typeface="Consolas"/>
                <a:cs typeface="Consolas"/>
                <a:sym typeface="Consolas"/>
              </a:rPr>
              <a:t>}</a:t>
            </a:r>
            <a:endParaRPr sz="1500">
              <a:solidFill>
                <a:srgbClr val="666666"/>
              </a:solidFill>
              <a:latin typeface="Droid Serif"/>
              <a:ea typeface="Droid Serif"/>
              <a:cs typeface="Droid Serif"/>
              <a:sym typeface="Droid Serif"/>
            </a:endParaRPr>
          </a:p>
          <a:p>
            <a:pPr indent="0" lvl="0" marL="342900" rtl="0" algn="l">
              <a:spcBef>
                <a:spcPts val="360"/>
              </a:spcBef>
              <a:spcAft>
                <a:spcPts val="0"/>
              </a:spcAft>
              <a:buNone/>
            </a:pPr>
            <a:r>
              <a:t/>
            </a:r>
            <a:endParaRPr sz="2200"/>
          </a:p>
        </p:txBody>
      </p:sp>
      <p:pic>
        <p:nvPicPr>
          <p:cNvPr id="139" name="Google Shape;139;p21"/>
          <p:cNvPicPr preferRelativeResize="0"/>
          <p:nvPr/>
        </p:nvPicPr>
        <p:blipFill>
          <a:blip r:embed="rId3">
            <a:alphaModFix/>
          </a:blip>
          <a:stretch>
            <a:fillRect/>
          </a:stretch>
        </p:blipFill>
        <p:spPr>
          <a:xfrm>
            <a:off x="5256275" y="1757925"/>
            <a:ext cx="3530999" cy="28162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oakleaf-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