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86" r:id="rId8"/>
    <p:sldId id="292" r:id="rId9"/>
    <p:sldId id="287" r:id="rId10"/>
    <p:sldId id="282" r:id="rId11"/>
    <p:sldId id="288" r:id="rId12"/>
    <p:sldId id="261" r:id="rId13"/>
    <p:sldId id="262" r:id="rId14"/>
    <p:sldId id="289" r:id="rId15"/>
    <p:sldId id="283" r:id="rId16"/>
    <p:sldId id="266" r:id="rId17"/>
    <p:sldId id="267" r:id="rId18"/>
    <p:sldId id="290" r:id="rId19"/>
    <p:sldId id="291" r:id="rId20"/>
    <p:sldId id="269" r:id="rId21"/>
    <p:sldId id="268" r:id="rId22"/>
    <p:sldId id="318" r:id="rId23"/>
    <p:sldId id="314" r:id="rId24"/>
    <p:sldId id="316" r:id="rId25"/>
    <p:sldId id="317" r:id="rId26"/>
    <p:sldId id="284" r:id="rId27"/>
    <p:sldId id="276" r:id="rId28"/>
    <p:sldId id="310" r:id="rId29"/>
    <p:sldId id="315" r:id="rId30"/>
    <p:sldId id="312" r:id="rId31"/>
    <p:sldId id="280" r:id="rId32"/>
  </p:sldIdLst>
  <p:sldSz cx="9144000" cy="5143500" type="screen16x9"/>
  <p:notesSz cx="5143500" cy="9144000"/>
  <p:custDataLst>
    <p:tags r:id="rId36"/>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1"/>
    <p:restoredTop sz="74470"/>
  </p:normalViewPr>
  <p:slideViewPr>
    <p:cSldViewPr snapToGrid="0" snapToObjects="1">
      <p:cViewPr varScale="1">
        <p:scale>
          <a:sx n="111" d="100"/>
          <a:sy n="111" d="100"/>
        </p:scale>
        <p:origin x="18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Today</a:t>
            </a:r>
            <a:r>
              <a:rPr lang="zh-CN" altLang="en-US" dirty="0"/>
              <a:t>，</a:t>
            </a:r>
            <a:r>
              <a:rPr lang="en-US" altLang="zh-CN" dirty="0"/>
              <a:t>I</a:t>
            </a:r>
            <a:r>
              <a:rPr lang="zh-CN" altLang="en-US" dirty="0"/>
              <a:t> </a:t>
            </a:r>
            <a:r>
              <a:rPr lang="en-US" altLang="zh-CN" dirty="0"/>
              <a:t>have</a:t>
            </a:r>
            <a:r>
              <a:rPr lang="zh-CN" altLang="en-US" dirty="0"/>
              <a:t> </a:t>
            </a:r>
            <a:r>
              <a:rPr lang="en-US" altLang="zh-CN" dirty="0"/>
              <a:t>the</a:t>
            </a:r>
            <a:r>
              <a:rPr lang="zh-CN" altLang="en-US" dirty="0"/>
              <a:t> </a:t>
            </a:r>
            <a:r>
              <a:rPr lang="en-US" altLang="zh-CN" dirty="0"/>
              <a:t>pleasure</a:t>
            </a:r>
            <a:r>
              <a:rPr lang="zh-CN" altLang="en-US" dirty="0"/>
              <a:t> </a:t>
            </a:r>
            <a:r>
              <a:rPr lang="en-US" altLang="zh-CN" dirty="0"/>
              <a:t>of</a:t>
            </a:r>
            <a:r>
              <a:rPr lang="zh-CN" altLang="en-US" dirty="0"/>
              <a:t> </a:t>
            </a:r>
            <a:r>
              <a:rPr lang="en-US" altLang="zh-CN" dirty="0"/>
              <a:t>presenting</a:t>
            </a:r>
            <a:r>
              <a:rPr lang="zh-CN" altLang="en-US" dirty="0"/>
              <a:t> </a:t>
            </a:r>
            <a:r>
              <a:rPr lang="en-US" altLang="zh-CN" dirty="0"/>
              <a:t>to</a:t>
            </a:r>
            <a:r>
              <a:rPr lang="zh-CN" altLang="en-US" dirty="0"/>
              <a:t> </a:t>
            </a:r>
            <a:r>
              <a:rPr lang="en-US" altLang="zh-CN" dirty="0"/>
              <a:t>you</a:t>
            </a:r>
            <a:r>
              <a:rPr lang="zh-CN" altLang="en-US" dirty="0"/>
              <a:t> </a:t>
            </a:r>
            <a:r>
              <a:rPr lang="en-US" altLang="zh-CN" dirty="0"/>
              <a:t>an</a:t>
            </a:r>
            <a:r>
              <a:rPr lang="zh-CN" altLang="en-US" dirty="0"/>
              <a:t> </a:t>
            </a:r>
            <a:r>
              <a:rPr lang="en-US" altLang="zh-CN" dirty="0"/>
              <a:t>innovative</a:t>
            </a:r>
            <a:r>
              <a:rPr lang="zh-CN" altLang="en-US" dirty="0"/>
              <a:t> </a:t>
            </a:r>
            <a:r>
              <a:rPr lang="en-US" altLang="zh-CN" dirty="0"/>
              <a:t>approach</a:t>
            </a:r>
            <a:r>
              <a:rPr lang="zh-CN" altLang="en-US" dirty="0"/>
              <a:t> </a:t>
            </a:r>
            <a:r>
              <a:rPr lang="en-US" altLang="zh-CN" b="0" i="0" dirty="0">
                <a:solidFill>
                  <a:srgbClr val="060607"/>
                </a:solidFill>
                <a:effectLst/>
                <a:latin typeface="-apple-system"/>
              </a:rPr>
              <a:t>to enhancing the efficiency of Large Language Model Inference. </a:t>
            </a:r>
            <a:endParaRPr lang="en-US" altLang="zh-CN" b="0" i="0" dirty="0">
              <a:solidFill>
                <a:srgbClr val="060607"/>
              </a:solidFill>
              <a:effectLst/>
              <a:latin typeface="-apple-system"/>
            </a:endParaRPr>
          </a:p>
          <a:p>
            <a:r>
              <a:rPr lang="en-US" altLang="zh-CN" b="0" i="0" dirty="0">
                <a:solidFill>
                  <a:srgbClr val="060607"/>
                </a:solidFill>
                <a:effectLst/>
                <a:latin typeface="-apple-system"/>
              </a:rPr>
              <a:t>This</a:t>
            </a:r>
            <a:r>
              <a:rPr lang="zh-CN" altLang="en-US" b="0" i="0" dirty="0">
                <a:solidFill>
                  <a:srgbClr val="060607"/>
                </a:solidFill>
                <a:effectLst/>
                <a:latin typeface="-apple-system"/>
              </a:rPr>
              <a:t> </a:t>
            </a:r>
            <a:r>
              <a:rPr lang="en-US" altLang="zh-CN" b="0" i="0" dirty="0">
                <a:solidFill>
                  <a:srgbClr val="060607"/>
                </a:solidFill>
                <a:effectLst/>
                <a:latin typeface="-apple-system"/>
              </a:rPr>
              <a:t>Work</a:t>
            </a:r>
            <a:r>
              <a:rPr lang="zh-CN" altLang="en-US" b="0" i="0" dirty="0">
                <a:solidFill>
                  <a:srgbClr val="060607"/>
                </a:solidFill>
                <a:effectLst/>
                <a:latin typeface="-apple-system"/>
              </a:rPr>
              <a:t> </a:t>
            </a:r>
            <a:r>
              <a:rPr lang="en-US" altLang="zh-CN" b="0" i="0" dirty="0">
                <a:solidFill>
                  <a:srgbClr val="060607"/>
                </a:solidFill>
                <a:effectLst/>
                <a:latin typeface="-apple-system"/>
              </a:rPr>
              <a:t>is</a:t>
            </a:r>
            <a:r>
              <a:rPr lang="zh-CN" altLang="en-US" b="0" i="0" dirty="0">
                <a:solidFill>
                  <a:srgbClr val="060607"/>
                </a:solidFill>
                <a:effectLst/>
                <a:latin typeface="-apple-system"/>
              </a:rPr>
              <a:t> </a:t>
            </a:r>
            <a:r>
              <a:rPr lang="en-US" altLang="zh-CN" b="0" i="0" dirty="0">
                <a:solidFill>
                  <a:srgbClr val="060607"/>
                </a:solidFill>
                <a:effectLst/>
                <a:latin typeface="-apple-system"/>
              </a:rPr>
              <a:t>’</a:t>
            </a:r>
            <a:r>
              <a:rPr lang="en-US" altLang="zh-CN" b="0" i="0" dirty="0" err="1">
                <a:solidFill>
                  <a:srgbClr val="060607"/>
                </a:solidFill>
                <a:effectLst/>
                <a:latin typeface="-apple-system"/>
              </a:rPr>
              <a:t>CaR</a:t>
            </a:r>
            <a:r>
              <a:rPr lang="en-US" altLang="zh-CN" b="0" i="0" dirty="0">
                <a:solidFill>
                  <a:srgbClr val="060607"/>
                </a:solidFill>
                <a:effectLst/>
                <a:latin typeface="-apple-system"/>
              </a:rPr>
              <a:t>: An Efficient KV Cache Reuse System’.</a:t>
            </a:r>
            <a:endParaRPr lang="en-US" altLang="zh-CN" b="0" i="0" dirty="0">
              <a:solidFill>
                <a:srgbClr val="060607"/>
              </a:solidFill>
              <a:effectLst/>
              <a:latin typeface="-apple-system"/>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our exploration of scenarios conducive to KV cache reuse, this slide presents experimental evidence that reinforces the importance of addressing prefill latency in LLM inference. We've conducted a study to measure the latency of the prefill phase, known as Time to First Token (TTFT), in relation to the end-to-end inference time, Time to End Token (TTET), across varying lengths of prompts.</a:t>
            </a:r>
            <a:endParaRPr lang="en-US" dirty="0"/>
          </a:p>
          <a:p>
            <a:endParaRPr lang="en-US" dirty="0"/>
          </a:p>
          <a:p>
            <a:r>
              <a:rPr lang="en-US" dirty="0"/>
              <a:t>The results</a:t>
            </a:r>
            <a:r>
              <a:rPr lang="zh-CN" altLang="en-US" dirty="0"/>
              <a:t> </a:t>
            </a:r>
            <a:r>
              <a:rPr lang="en-US" dirty="0"/>
              <a:t>clearly demonstrate that as the length of the request prompt increases, the proportion of TTFT in the overall TTET also increases. This trend underscores the growing significance of prefill latency as the prompt length expands.</a:t>
            </a:r>
            <a:endParaRPr lang="en-US" dirty="0"/>
          </a:p>
          <a:p>
            <a:endParaRPr lang="en-US" dirty="0"/>
          </a:p>
          <a:p>
            <a:r>
              <a:rPr lang="en-US" dirty="0"/>
              <a:t>Moreover, as depicted in the accompanying chart, the ability to support longer context lengths has been a recent trend in model development. When we combine these insights, it becomes evident that the issue of KV cache reuse is not just theoretical but a tangible challenge that, when addressed, can significantly enhance the efficiency of LLM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r>
              <a:rPr lang="zh-CN" altLang="en-US" dirty="0"/>
              <a:t> </a:t>
            </a:r>
            <a:r>
              <a:rPr lang="en-US" altLang="zh-CN" sz="1200" b="0" i="0" dirty="0">
                <a:solidFill>
                  <a:srgbClr val="060607"/>
                </a:solidFill>
                <a:effectLst/>
                <a:latin typeface="Times New Roman" panose="02020603050405020304" pitchFamily="18" charset="0"/>
                <a:cs typeface="Times New Roman" panose="02020603050405020304" pitchFamily="18" charset="0"/>
              </a:rPr>
              <a:t>the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large KV cache storage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has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already become a bottleneck in LLM inference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because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the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memory</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on</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GPU</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is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expensive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and</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limited.</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r>
              <a:rPr lang="en-US" altLang="zh-CN" sz="1200" b="0" i="0" dirty="0">
                <a:solidFill>
                  <a:srgbClr val="060607"/>
                </a:solidFill>
                <a:effectLst/>
                <a:latin typeface="Times New Roman" panose="02020603050405020304" pitchFamily="18" charset="0"/>
                <a:cs typeface="Times New Roman" panose="02020603050405020304" pitchFamily="18" charset="0"/>
              </a:rPr>
              <a:t>So</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storing historical KV cache information directly in GPU memory is impractical due to the substantial memory footprint it would require, potentially hindering the GPU's ability to respond to other requests.</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r>
              <a:rPr lang="en-US" altLang="zh-CN" sz="1200" b="0" i="0" dirty="0">
                <a:solidFill>
                  <a:srgbClr val="060607"/>
                </a:solidFill>
                <a:effectLst/>
                <a:latin typeface="Times New Roman" panose="02020603050405020304" pitchFamily="18" charset="0"/>
                <a:cs typeface="Times New Roman" panose="02020603050405020304" pitchFamily="18" charset="0"/>
              </a:rPr>
              <a:t>To overcome this limitation, we introduce an external storage solution. By leveraging CXL-based DRAM as external memory, we can persist large volumes of KV cache data outside the confines of the GPU. This approach not only conserves valuable GPU memory but also supports efficient data interchange between the GPU and DRAM.</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transition to a multi-tier memory structure for our KV cache system design, we encounter a new set of challenges that are central to the </a:t>
            </a:r>
            <a:r>
              <a:rPr lang="en-US" dirty="0" err="1"/>
              <a:t>CaR</a:t>
            </a:r>
            <a:r>
              <a:rPr lang="en-US" dirty="0"/>
              <a:t> system's innovation. Let's break down these challenges one by one.</a:t>
            </a:r>
            <a:endParaRPr lang="en-US" dirty="0"/>
          </a:p>
          <a:p>
            <a:endParaRPr lang="en-US" dirty="0"/>
          </a:p>
          <a:p>
            <a:r>
              <a:rPr lang="en-US" dirty="0"/>
              <a:t>Firstly, we have the issue of data placement. GPU memory is fast but limited in capacity, making it ideal for storing KV cache data that needs rapid access. However, its constraints push us to offload some data to external storage. Deciding which KV cache to offload is our first challenge.</a:t>
            </a:r>
            <a:endParaRPr lang="en-US" dirty="0"/>
          </a:p>
          <a:p>
            <a:endParaRPr lang="en-US" dirty="0"/>
          </a:p>
          <a:p>
            <a:r>
              <a:rPr lang="en-US" dirty="0"/>
              <a:t>Secondly, the inevitability of data interaction brings us to the second challenge: reducing the overall data interaction overhead. This is especially critical to avoid letting these interactions fall on the critical path of LLM inference, where they could significantly impair performance.</a:t>
            </a:r>
            <a:endParaRPr lang="en-US" dirty="0"/>
          </a:p>
          <a:p>
            <a:endParaRPr lang="en-US" dirty="0"/>
          </a:p>
          <a:p>
            <a:r>
              <a:rPr lang="en-US" dirty="0"/>
              <a:t>Thirdly, to prevent data transfer costs from landing on the critical path, we must determine when to initiate data transfers in advance. Timing these operations correctly is essential to ensure smooth and efficient LLM inference processes.</a:t>
            </a:r>
            <a:endParaRPr lang="en-US" dirty="0"/>
          </a:p>
          <a:p>
            <a:endParaRPr lang="en-US" dirty="0"/>
          </a:p>
          <a:p>
            <a:r>
              <a:rPr lang="en-US" dirty="0"/>
              <a:t>These three challenges are not just hurdles but also focal points for the </a:t>
            </a:r>
            <a:r>
              <a:rPr lang="en-US" dirty="0" err="1"/>
              <a:t>CaR</a:t>
            </a:r>
            <a:r>
              <a:rPr lang="en-US" dirty="0"/>
              <a:t> system's design. Addressing them is key to enhancing the efficiency and performance of KV cache management in LLM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delve into the architecture of our </a:t>
            </a:r>
            <a:r>
              <a:rPr lang="en-US" dirty="0" err="1"/>
              <a:t>CaR</a:t>
            </a:r>
            <a:r>
              <a:rPr lang="en-US" dirty="0"/>
              <a:t> system, a solution to the challenges we've just discussed. The </a:t>
            </a:r>
            <a:r>
              <a:rPr lang="en-US" dirty="0" err="1"/>
              <a:t>CaR</a:t>
            </a:r>
            <a:r>
              <a:rPr lang="en-US" dirty="0"/>
              <a:t> system is composed of three primary modules:</a:t>
            </a:r>
            <a:endParaRPr lang="en-US" dirty="0"/>
          </a:p>
          <a:p>
            <a:endParaRPr lang="en-US" dirty="0"/>
          </a:p>
          <a:p>
            <a:r>
              <a:rPr lang="en-US" altLang="zh-CN" dirty="0"/>
              <a:t>1,</a:t>
            </a:r>
            <a:r>
              <a:rPr lang="zh-CN" altLang="en-US" dirty="0"/>
              <a:t> </a:t>
            </a:r>
            <a:r>
              <a:rPr lang="en-US" dirty="0"/>
              <a:t>the Co-design of Scheduler and Cache Management. This module is further divided into three sub-modules:</a:t>
            </a:r>
            <a:endParaRPr lang="en-US" dirty="0"/>
          </a:p>
          <a:p>
            <a:endParaRPr lang="en-US" dirty="0"/>
          </a:p>
          <a:p>
            <a:r>
              <a:rPr lang="en-US" altLang="zh-CN" dirty="0"/>
              <a:t>A,</a:t>
            </a:r>
            <a:r>
              <a:rPr lang="zh-CN" altLang="en-US" dirty="0"/>
              <a:t> </a:t>
            </a:r>
            <a:r>
              <a:rPr lang="en-US" dirty="0"/>
              <a:t>The Replacement Policy, which is tasked with deciding which data to offload to the next storage tier when the memory space is insufficient. It's a critical component that ensures we make the most of our limited GPU memory.</a:t>
            </a:r>
            <a:endParaRPr lang="en-US" dirty="0"/>
          </a:p>
          <a:p>
            <a:endParaRPr lang="en-US" dirty="0"/>
          </a:p>
          <a:p>
            <a:r>
              <a:rPr lang="en-US" altLang="zh-CN" dirty="0"/>
              <a:t>B,</a:t>
            </a:r>
            <a:r>
              <a:rPr lang="zh-CN" altLang="en-US" dirty="0"/>
              <a:t> </a:t>
            </a:r>
            <a:r>
              <a:rPr lang="en-US" dirty="0"/>
              <a:t>The Cache-Aware Scheduler, which determines which request from the current queue should be processed next to maximize the utilization of the KV cache in GPU memory. This scheduler is intelligent and strategic, optimizing the GPU's resource allocation.</a:t>
            </a:r>
            <a:endParaRPr lang="en-US" dirty="0"/>
          </a:p>
          <a:p>
            <a:endParaRPr lang="en-US" dirty="0"/>
          </a:p>
          <a:p>
            <a:r>
              <a:rPr lang="en-US" altLang="zh-CN" dirty="0"/>
              <a:t>C,</a:t>
            </a:r>
            <a:r>
              <a:rPr lang="zh-CN" altLang="en-US" dirty="0"/>
              <a:t> </a:t>
            </a:r>
            <a:r>
              <a:rPr lang="en-US" dirty="0"/>
              <a:t>The Prefetch Predictor, addressing our third challenge by predicting the optimal time to initiate data prefetch operations. It's a forward-looking component that streamlines our system's efficiency.</a:t>
            </a:r>
            <a:endParaRPr lang="en-US" dirty="0"/>
          </a:p>
          <a:p>
            <a:endParaRPr lang="en-US" dirty="0"/>
          </a:p>
          <a:p>
            <a:r>
              <a:rPr lang="en-US" altLang="zh-CN" dirty="0"/>
              <a:t>2,</a:t>
            </a:r>
            <a:r>
              <a:rPr lang="en-US" dirty="0"/>
              <a:t> we introduce the Quality-Aware Compression Algorithm. This innovative algorithm compresses the size of the KV cache, further reducing data interaction overhead.</a:t>
            </a:r>
            <a:endParaRPr lang="en-US" dirty="0"/>
          </a:p>
          <a:p>
            <a:endParaRPr lang="en-US" dirty="0"/>
          </a:p>
          <a:p>
            <a:r>
              <a:rPr lang="en-US" altLang="zh-CN" dirty="0"/>
              <a:t>3,</a:t>
            </a:r>
            <a:r>
              <a:rPr lang="en-US" dirty="0"/>
              <a:t> we have the Pipeline data loading and asynchronous offloading module, which used to do the data transmission between GPU and CXL-based memory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Firstly, we turn our focus to a vital component of the </a:t>
            </a:r>
            <a:r>
              <a:rPr lang="en-US" altLang="zh-CN" dirty="0" err="1"/>
              <a:t>CaR</a:t>
            </a:r>
            <a:r>
              <a:rPr lang="en-US" altLang="zh-CN" dirty="0"/>
              <a:t> system: the Scheduler. The Scheduler's role is to select a request from the request queue and prepare it for computation on the GPU. Its primary goal is to maximize the reuse of the KV cache in GPU memory.</a:t>
            </a:r>
            <a:endParaRPr lang="en-US" altLang="zh-CN" dirty="0"/>
          </a:p>
          <a:p>
            <a:endParaRPr lang="en-US" altLang="zh-CN" dirty="0"/>
          </a:p>
          <a:p>
            <a:r>
              <a:rPr lang="en-US" altLang="zh-CN" dirty="0"/>
              <a:t>To achieve this, the Scheduler prioritizes requests based on the size of the KV caches that need to be prefetched. This strategy aims to minimize data interaction overhead, which is crucial for maintaining system efficiency.</a:t>
            </a:r>
            <a:endParaRPr lang="en-US" altLang="zh-CN" dirty="0"/>
          </a:p>
          <a:p>
            <a:endParaRPr lang="en-US" altLang="zh-CN" dirty="0"/>
          </a:p>
          <a:p>
            <a:r>
              <a:rPr lang="en-US" altLang="zh-CN" dirty="0"/>
              <a:t>Let's break down the priority levels:</a:t>
            </a:r>
            <a:endParaRPr lang="en-US" altLang="zh-CN" dirty="0"/>
          </a:p>
          <a:p>
            <a:endParaRPr lang="en-US" altLang="zh-CN" dirty="0"/>
          </a:p>
          <a:p>
            <a:r>
              <a:rPr lang="en-US" altLang="zh-CN" dirty="0"/>
              <a:t>Highest Priority is given to requests where all required KV cache is already resident in the GPU memory. These requests can proceed without any additional data loading, making them the most efficient to process.</a:t>
            </a:r>
            <a:endParaRPr lang="en-US" altLang="zh-CN" dirty="0"/>
          </a:p>
          <a:p>
            <a:endParaRPr lang="en-US" altLang="zh-CN" dirty="0"/>
          </a:p>
          <a:p>
            <a:r>
              <a:rPr lang="en-US" altLang="zh-CN" dirty="0"/>
              <a:t>Second Priority is assigned to requests that do not share any prefix tokens. Since there's no need to load a KV cache for these requests, they can be processed quickly, contributing to the system's throughput.</a:t>
            </a:r>
            <a:endParaRPr lang="en-US" altLang="zh-CN" dirty="0"/>
          </a:p>
          <a:p>
            <a:endParaRPr lang="en-US" altLang="zh-CN" dirty="0"/>
          </a:p>
          <a:p>
            <a:r>
              <a:rPr lang="en-US" altLang="zh-CN" dirty="0"/>
              <a:t>To avoid the computational overhead of frequent sorting of the request queue, we introduce Shuffled Windows. These windows limit the frequency of sorting operations, thereby reducing the additional computational cost associated with queue management.</a:t>
            </a:r>
            <a:endParaRPr lang="en-US" altLang="zh-CN" dirty="0"/>
          </a:p>
          <a:p>
            <a:endParaRPr lang="en-US" altLang="zh-CN" dirty="0"/>
          </a:p>
          <a:p>
            <a:r>
              <a:rPr lang="en-US" altLang="zh-CN" dirty="0"/>
              <a:t>The Scheduler is not just a dispatcher; it's an optimizer that intelligently manages the request queue to enhance the GPU's utilization of the KV cache, ensuring that data interactions are kept to a minimum while maintaining the system's responsiveness.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want to </a:t>
            </a:r>
            <a:r>
              <a:rPr lang="en-US" dirty="0" err="1"/>
              <a:t>iintroduce</a:t>
            </a:r>
            <a:r>
              <a:rPr lang="en-US" dirty="0"/>
              <a:t> the Replacement Policy. It is used to determine which block of KV cache needs to be offloaded when our High Bandwidth Memory (HBM) reaches its capacity.</a:t>
            </a:r>
            <a:endParaRPr lang="en-US" dirty="0"/>
          </a:p>
          <a:p>
            <a:endParaRPr lang="en-US" dirty="0"/>
          </a:p>
          <a:p>
            <a:r>
              <a:rPr lang="en-US" dirty="0"/>
              <a:t>Our primary objective is to avoid the deletion of KV cache blocks that are still relied upon by active requests. This is crucial to prevent disrupting the ongoing inference processes and to ensure a smooth operation.</a:t>
            </a:r>
            <a:endParaRPr lang="en-US" dirty="0"/>
          </a:p>
          <a:p>
            <a:endParaRPr lang="en-US" dirty="0"/>
          </a:p>
          <a:p>
            <a:r>
              <a:rPr lang="en-US" dirty="0"/>
              <a:t>At the heart of our Replacement Policy is the 'Score' system. This scoring mechanism targets the KV cache blocks that are candidates for eviction. The standard we follow is straightforward: we evict the memory block with the smallest score.</a:t>
            </a:r>
            <a:endParaRPr lang="en-US" dirty="0"/>
          </a:p>
          <a:p>
            <a:endParaRPr lang="en-US" dirty="0"/>
          </a:p>
          <a:p>
            <a:r>
              <a:rPr lang="en-US" dirty="0"/>
              <a:t>The scoring system is dynamic and responds to the state of our system in real-time:</a:t>
            </a:r>
            <a:endParaRPr lang="en-US" dirty="0"/>
          </a:p>
          <a:p>
            <a:endParaRPr lang="en-US" dirty="0"/>
          </a:p>
          <a:p>
            <a:r>
              <a:rPr lang="en-US" dirty="0"/>
              <a:t>When a request enters the shuffled window, the score of the related KV cache blocks increases by 1. This reflects the potential need for these blocks in the near future.</a:t>
            </a:r>
            <a:endParaRPr lang="en-US" dirty="0"/>
          </a:p>
          <a:p>
            <a:endParaRPr lang="en-US" dirty="0"/>
          </a:p>
          <a:p>
            <a:r>
              <a:rPr lang="en-US" dirty="0"/>
              <a:t>As a request moves into the GPU for inference, the score of the related blocks increases by another 1, indicating their active reliance by the current computation.</a:t>
            </a:r>
            <a:endParaRPr lang="en-US" dirty="0"/>
          </a:p>
          <a:p>
            <a:endParaRPr lang="en-US" dirty="0"/>
          </a:p>
          <a:p>
            <a:r>
              <a:rPr lang="en-US" dirty="0"/>
              <a:t>Upon the completion of a request's inference, the score of the related KV cache blocks decreases by 2. This reduction signifies that these blocks are now less critical.</a:t>
            </a:r>
            <a:endParaRPr lang="en-US" dirty="0"/>
          </a:p>
          <a:p>
            <a:endParaRPr lang="en-US" dirty="0"/>
          </a:p>
          <a:p>
            <a:r>
              <a:rPr lang="en-US" dirty="0"/>
              <a:t>This scoring algorithm ensures that our cache management is both proactive and responsive, making intelligent decisions about which data to retain and which to offload, based on the real-time demands of our system.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prefetch</a:t>
            </a:r>
            <a:r>
              <a:rPr lang="zh-CN" altLang="en-US" dirty="0"/>
              <a:t> </a:t>
            </a:r>
            <a:r>
              <a:rPr lang="en-US" altLang="zh-CN" dirty="0"/>
              <a:t>predictor,</a:t>
            </a:r>
            <a:r>
              <a:rPr lang="zh-CN" altLang="en-US" dirty="0"/>
              <a:t> </a:t>
            </a:r>
            <a:r>
              <a:rPr lang="en-US" altLang="zh-CN" dirty="0"/>
              <a:t>determining the optimal timing for starting</a:t>
            </a:r>
            <a:r>
              <a:rPr lang="zh-CN" altLang="en-US" dirty="0"/>
              <a:t> </a:t>
            </a:r>
            <a:r>
              <a:rPr lang="en-US" altLang="zh-CN" dirty="0"/>
              <a:t>the prefetch of the KV cache associated with the highest-priority requests within the shuffled window.</a:t>
            </a:r>
            <a:endParaRPr lang="en-US" altLang="zh-CN" dirty="0"/>
          </a:p>
          <a:p>
            <a:r>
              <a:rPr lang="en-US" dirty="0"/>
              <a:t>It predicts when the GPUs will need to load new requests from the queue. This preemptive calculation is crucial for ensuring that the GPU is never idle, waiting for data that could have been prepared in advance.</a:t>
            </a:r>
            <a:endParaRPr lang="en-US" dirty="0"/>
          </a:p>
          <a:p>
            <a:endParaRPr lang="en-US" dirty="0"/>
          </a:p>
          <a:p>
            <a:r>
              <a:rPr lang="en-US" altLang="zh-CN" dirty="0" err="1"/>
              <a:t>Here,It</a:t>
            </a:r>
            <a:r>
              <a:rPr lang="en-US" altLang="zh-CN" dirty="0"/>
              <a:t> leverages the power of our LLM to forecast the output sequence length, which directly informs us about the number of decode iterations required for a given request. As referenced in [40], this predictive allowing us to align data loading with the GPU‘s processing needs.</a:t>
            </a:r>
            <a:r>
              <a:rPr lang="zh-CN" altLang="en-US" dirty="0"/>
              <a:t> </a:t>
            </a:r>
            <a:r>
              <a:rPr lang="en-US" altLang="zh-CN" dirty="0"/>
              <a:t>We</a:t>
            </a:r>
            <a:r>
              <a:rPr lang="zh-CN" altLang="en-US" dirty="0"/>
              <a:t> </a:t>
            </a:r>
            <a:r>
              <a:rPr lang="en-US" altLang="zh-CN" dirty="0"/>
              <a:t>also</a:t>
            </a:r>
            <a:r>
              <a:rPr lang="zh-CN" altLang="en-US" dirty="0"/>
              <a:t> </a:t>
            </a:r>
            <a:r>
              <a:rPr lang="en-US" altLang="zh-CN" dirty="0"/>
              <a:t>considered</a:t>
            </a:r>
            <a:r>
              <a:rPr lang="zh-CN" altLang="en-US" dirty="0"/>
              <a:t> </a:t>
            </a:r>
            <a:r>
              <a:rPr lang="en-US" altLang="zh-CN" dirty="0"/>
              <a:t>the</a:t>
            </a:r>
            <a:r>
              <a:rPr lang="zh-CN" altLang="en-US" dirty="0"/>
              <a:t> </a:t>
            </a:r>
            <a:r>
              <a:rPr lang="en-US" altLang="zh-CN" dirty="0"/>
              <a:t>KV</a:t>
            </a:r>
            <a:r>
              <a:rPr lang="zh-CN" altLang="en-US" dirty="0"/>
              <a:t> </a:t>
            </a:r>
            <a:r>
              <a:rPr lang="en-US" altLang="zh-CN" dirty="0"/>
              <a:t>cache</a:t>
            </a:r>
            <a:r>
              <a:rPr lang="zh-CN" altLang="en-US" dirty="0"/>
              <a:t> </a:t>
            </a:r>
            <a:r>
              <a:rPr lang="en-US" altLang="zh-CN" dirty="0"/>
              <a:t>size,</a:t>
            </a:r>
            <a:r>
              <a:rPr lang="zh-CN" altLang="en-US" dirty="0"/>
              <a:t> </a:t>
            </a:r>
            <a:r>
              <a:rPr lang="en-US" altLang="zh-CN" dirty="0"/>
              <a:t>Bandwidth</a:t>
            </a:r>
            <a:r>
              <a:rPr lang="zh-CN" altLang="en-US" dirty="0"/>
              <a:t> </a:t>
            </a:r>
            <a:r>
              <a:rPr lang="en-US" altLang="zh-CN" dirty="0"/>
              <a:t>and</a:t>
            </a:r>
            <a:r>
              <a:rPr lang="zh-CN" altLang="en-US" dirty="0"/>
              <a:t> </a:t>
            </a:r>
            <a:r>
              <a:rPr lang="en-US" altLang="zh-CN" dirty="0"/>
              <a:t>the</a:t>
            </a:r>
            <a:r>
              <a:rPr lang="zh-CN" altLang="en-US" dirty="0"/>
              <a:t> </a:t>
            </a:r>
            <a:r>
              <a:rPr lang="en-US" altLang="zh-CN" dirty="0"/>
              <a:t>Time</a:t>
            </a:r>
            <a:r>
              <a:rPr lang="zh-CN" altLang="en-US" dirty="0"/>
              <a:t> </a:t>
            </a:r>
            <a:r>
              <a:rPr lang="en-US" altLang="zh-CN" dirty="0"/>
              <a:t>per</a:t>
            </a:r>
            <a:r>
              <a:rPr lang="zh-CN" altLang="en-US" dirty="0"/>
              <a:t> </a:t>
            </a:r>
            <a:r>
              <a:rPr lang="en-US" altLang="zh-CN" dirty="0"/>
              <a:t>Output</a:t>
            </a:r>
            <a:r>
              <a:rPr lang="zh-CN" altLang="en-US" dirty="0"/>
              <a:t> </a:t>
            </a:r>
            <a:r>
              <a:rPr lang="en-US" altLang="zh-CN" dirty="0"/>
              <a:t>tokens(TPOP),</a:t>
            </a:r>
            <a:r>
              <a:rPr lang="zh-CN" altLang="en-US" dirty="0"/>
              <a:t> </a:t>
            </a:r>
            <a:r>
              <a:rPr lang="en-US" altLang="zh-CN" dirty="0"/>
              <a:t>to</a:t>
            </a:r>
            <a:r>
              <a:rPr lang="zh-CN" altLang="en-US" dirty="0"/>
              <a:t> </a:t>
            </a:r>
            <a:r>
              <a:rPr lang="en-US" altLang="zh-CN" dirty="0"/>
              <a:t>predict</a:t>
            </a:r>
            <a:r>
              <a:rPr lang="zh-CN" altLang="en-US" dirty="0"/>
              <a:t> </a:t>
            </a:r>
            <a:r>
              <a:rPr lang="en-US" altLang="zh-CN" dirty="0"/>
              <a:t>how</a:t>
            </a:r>
            <a:r>
              <a:rPr lang="zh-CN" altLang="en-US" dirty="0"/>
              <a:t> </a:t>
            </a:r>
            <a:r>
              <a:rPr lang="en-US" altLang="zh-CN" dirty="0"/>
              <a:t>many</a:t>
            </a:r>
            <a:r>
              <a:rPr lang="zh-CN" altLang="en-US" dirty="0"/>
              <a:t> </a:t>
            </a:r>
            <a:r>
              <a:rPr lang="en-US" altLang="zh-CN" dirty="0"/>
              <a:t>iterations</a:t>
            </a:r>
            <a:r>
              <a:rPr lang="zh-CN" altLang="en-US" dirty="0"/>
              <a:t> </a:t>
            </a:r>
            <a:r>
              <a:rPr lang="en-US" altLang="zh-CN" dirty="0"/>
              <a:t>in</a:t>
            </a:r>
            <a:r>
              <a:rPr lang="zh-CN" altLang="en-US" dirty="0"/>
              <a:t> </a:t>
            </a:r>
            <a:r>
              <a:rPr lang="en-US" altLang="zh-CN" dirty="0"/>
              <a:t>advance</a:t>
            </a:r>
            <a:r>
              <a:rPr lang="zh-CN" altLang="en-US" dirty="0"/>
              <a:t> </a:t>
            </a:r>
            <a:r>
              <a:rPr lang="en-US" altLang="zh-CN" dirty="0"/>
              <a:t>the</a:t>
            </a:r>
            <a:r>
              <a:rPr lang="zh-CN" altLang="en-US" dirty="0"/>
              <a:t> </a:t>
            </a:r>
            <a:r>
              <a:rPr lang="en-US" altLang="zh-CN" dirty="0"/>
              <a:t>prefetch</a:t>
            </a:r>
            <a:r>
              <a:rPr lang="zh-CN" altLang="en-US" dirty="0"/>
              <a:t> </a:t>
            </a:r>
            <a:r>
              <a:rPr lang="en-US" altLang="zh-CN" dirty="0"/>
              <a:t>operation</a:t>
            </a:r>
            <a:r>
              <a:rPr lang="zh-CN" altLang="en-US" dirty="0"/>
              <a:t> </a:t>
            </a:r>
            <a:r>
              <a:rPr lang="en-US" altLang="zh-CN" dirty="0"/>
              <a:t>needs</a:t>
            </a:r>
            <a:r>
              <a:rPr lang="zh-CN" altLang="en-US" dirty="0"/>
              <a:t> </a:t>
            </a:r>
            <a:r>
              <a:rPr lang="en-US" altLang="zh-CN" dirty="0"/>
              <a:t>to</a:t>
            </a:r>
            <a:r>
              <a:rPr lang="zh-CN" altLang="en-US" dirty="0"/>
              <a:t> </a:t>
            </a:r>
            <a:r>
              <a:rPr lang="en-US" altLang="zh-CN" dirty="0"/>
              <a:t>start.</a:t>
            </a:r>
            <a:r>
              <a:rPr lang="zh-CN" altLang="en-US" dirty="0"/>
              <a:t>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plan to introduce the Quality-Aware Compression method, a compression method designed to optimize the storage and transfer of KV cache data.</a:t>
            </a:r>
            <a:endParaRPr lang="en-US" dirty="0"/>
          </a:p>
          <a:p>
            <a:endParaRPr lang="en-US" dirty="0"/>
          </a:p>
          <a:p>
            <a:r>
              <a:rPr lang="en-US" dirty="0"/>
              <a:t>One of the key insights that drove the development of this method is the recognition of the high sparsity in the attention score matrix, particularly in the deeper layers of our model, where it can reach as high as 95%. </a:t>
            </a:r>
            <a:endParaRPr lang="en-US" dirty="0"/>
          </a:p>
          <a:p>
            <a:endParaRPr lang="en-US" dirty="0"/>
          </a:p>
          <a:p>
            <a:r>
              <a:rPr lang="en-US" dirty="0"/>
              <a:t>Our method leverages the results from the attention score matrix to make informed decisions about which parts of the KV cache need to be retained. This data-driven approach ensures that we preserve only the most relevant information, thereby reducing the overall size of the cache.</a:t>
            </a:r>
            <a:endParaRPr lang="en-US" dirty="0"/>
          </a:p>
          <a:p>
            <a:endParaRPr lang="en-US" dirty="0"/>
          </a:p>
          <a:p>
            <a:r>
              <a:rPr lang="en-US" dirty="0"/>
              <a:t>Moreover, acknowledging that different layers possess varying degrees of sparsity, our method employs variable compression ratios for different layers. This tailored approach allows us to compress the KV cache more effectively, layer by layer, maximizing the reduction in data size without compromising the integrity of the information.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a:t>
            </a:r>
            <a:r>
              <a:rPr lang="zh-CN" altLang="en-US" dirty="0"/>
              <a:t> </a:t>
            </a:r>
            <a:r>
              <a:rPr lang="en-US" altLang="zh-CN" b="0" i="0" dirty="0">
                <a:solidFill>
                  <a:srgbClr val="060607"/>
                </a:solidFill>
                <a:effectLst/>
                <a:latin typeface="-apple-system"/>
              </a:rPr>
              <a:t>we</a:t>
            </a:r>
            <a:r>
              <a:rPr lang="zh-CN" altLang="en-US" b="0" i="0" dirty="0">
                <a:solidFill>
                  <a:srgbClr val="060607"/>
                </a:solidFill>
                <a:effectLst/>
                <a:latin typeface="-apple-system"/>
              </a:rPr>
              <a:t> </a:t>
            </a:r>
            <a:r>
              <a:rPr lang="en-US" altLang="zh-CN" b="0" i="0" dirty="0">
                <a:solidFill>
                  <a:srgbClr val="060607"/>
                </a:solidFill>
                <a:effectLst/>
                <a:latin typeface="-apple-system"/>
              </a:rPr>
              <a:t>use several well-established techniques to handle</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data</a:t>
            </a:r>
            <a:r>
              <a:rPr lang="zh-CN" altLang="en-US" b="0" i="0" dirty="0">
                <a:solidFill>
                  <a:srgbClr val="060607"/>
                </a:solidFill>
                <a:effectLst/>
                <a:latin typeface="-apple-system"/>
              </a:rPr>
              <a:t> </a:t>
            </a:r>
            <a:r>
              <a:rPr lang="en-US" altLang="zh-CN" b="0" i="0" dirty="0">
                <a:solidFill>
                  <a:srgbClr val="060607"/>
                </a:solidFill>
                <a:effectLst/>
                <a:latin typeface="-apple-system"/>
              </a:rPr>
              <a:t>transmission</a:t>
            </a:r>
            <a:r>
              <a:rPr lang="zh-CN" altLang="en-US" b="0" i="0" dirty="0">
                <a:solidFill>
                  <a:srgbClr val="060607"/>
                </a:solidFill>
                <a:effectLst/>
                <a:latin typeface="-apple-system"/>
              </a:rPr>
              <a:t> </a:t>
            </a:r>
            <a:r>
              <a:rPr lang="en-US" altLang="zh-CN" b="0" i="0" dirty="0">
                <a:solidFill>
                  <a:srgbClr val="060607"/>
                </a:solidFill>
                <a:effectLst/>
                <a:latin typeface="-apple-system"/>
              </a:rPr>
              <a:t>between</a:t>
            </a:r>
            <a:r>
              <a:rPr lang="zh-CN" altLang="en-US" b="0" i="0" dirty="0">
                <a:solidFill>
                  <a:srgbClr val="060607"/>
                </a:solidFill>
                <a:effectLst/>
                <a:latin typeface="-apple-system"/>
              </a:rPr>
              <a:t> </a:t>
            </a:r>
            <a:r>
              <a:rPr lang="en-US" altLang="zh-CN" b="0" i="0" dirty="0">
                <a:solidFill>
                  <a:srgbClr val="060607"/>
                </a:solidFill>
                <a:effectLst/>
                <a:latin typeface="-apple-system"/>
              </a:rPr>
              <a:t>GPU</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external</a:t>
            </a:r>
            <a:r>
              <a:rPr lang="zh-CN" altLang="en-US" b="0" i="0" dirty="0">
                <a:solidFill>
                  <a:srgbClr val="060607"/>
                </a:solidFill>
                <a:effectLst/>
                <a:latin typeface="-apple-system"/>
              </a:rPr>
              <a:t> </a:t>
            </a:r>
            <a:r>
              <a:rPr lang="en-US" altLang="zh-CN" b="0" i="0" dirty="0">
                <a:solidFill>
                  <a:srgbClr val="060607"/>
                </a:solidFill>
                <a:effectLst/>
                <a:latin typeface="-apple-system"/>
              </a:rPr>
              <a:t>memory.</a:t>
            </a:r>
            <a:endParaRPr lang="en-US" altLang="zh-CN" b="0" i="0" dirty="0">
              <a:solidFill>
                <a:srgbClr val="060607"/>
              </a:solidFill>
              <a:effectLst/>
              <a:latin typeface="-apple-system"/>
            </a:endParaRPr>
          </a:p>
          <a:p>
            <a:endParaRPr lang="en-US" dirty="0"/>
          </a:p>
          <a:p>
            <a:r>
              <a:rPr lang="en-US" dirty="0"/>
              <a:t>Firstly, we've adopted a layer-based pipeline data loading method. Recognizing that LLM computation occurs layer by layer, this approach allows us to load data in a pipelined fashion. It ensures that while one layer is being processed, the subsequent layer's data is being preloaded. This overlap of data loading and computation significantly reduces idle times and enhances the throughput of our system.</a:t>
            </a:r>
            <a:endParaRPr lang="en-US" dirty="0"/>
          </a:p>
          <a:p>
            <a:endParaRPr lang="en-US" dirty="0"/>
          </a:p>
          <a:p>
            <a:r>
              <a:rPr lang="en-US" dirty="0"/>
              <a:t>Secondly, we use asynchronous data offloading. This technique is crucial in managing memory usage efficiently. By setting thresholds that trigger offloading when memory utilization approaches capacity, we prevent GPU out-of-memory errors from impacting the inference process. The offloading operation is performed asynchronously, ensuring that it does not disrupt the critical path of our computations.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zh-CN" altLang="en-US" dirty="0"/>
              <a:t> </a:t>
            </a:r>
            <a:r>
              <a:rPr lang="en-US" altLang="zh-CN" dirty="0"/>
              <a:t>presentation</a:t>
            </a:r>
            <a:r>
              <a:rPr lang="zh-CN" altLang="en-US" dirty="0"/>
              <a:t> </a:t>
            </a:r>
            <a:r>
              <a:rPr lang="en-US" altLang="zh-CN" dirty="0"/>
              <a:t>will</a:t>
            </a:r>
            <a:r>
              <a:rPr lang="zh-CN" altLang="en-US" dirty="0"/>
              <a:t> </a:t>
            </a:r>
            <a:r>
              <a:rPr lang="en-US" altLang="zh-CN" dirty="0"/>
              <a:t>be</a:t>
            </a:r>
            <a:r>
              <a:rPr lang="zh-CN" altLang="en-US" dirty="0"/>
              <a:t> </a:t>
            </a:r>
            <a:r>
              <a:rPr lang="en-US" altLang="zh-CN" dirty="0"/>
              <a:t>divided</a:t>
            </a:r>
            <a:r>
              <a:rPr lang="zh-CN" altLang="en-US" dirty="0"/>
              <a:t> </a:t>
            </a:r>
            <a:r>
              <a:rPr lang="en-US" altLang="zh-CN" dirty="0"/>
              <a:t>into</a:t>
            </a:r>
            <a:r>
              <a:rPr lang="zh-CN" altLang="en-US" dirty="0"/>
              <a:t> </a:t>
            </a:r>
            <a:r>
              <a:rPr lang="en-US" altLang="zh-CN" dirty="0"/>
              <a:t>4</a:t>
            </a:r>
            <a:r>
              <a:rPr lang="zh-CN" altLang="en-US" dirty="0"/>
              <a:t> </a:t>
            </a:r>
            <a:r>
              <a:rPr lang="en-US" altLang="zh-CN" dirty="0"/>
              <a:t>parts.</a:t>
            </a:r>
            <a:endParaRPr lang="en-US" altLang="zh-CN" dirty="0"/>
          </a:p>
          <a:p>
            <a:r>
              <a:rPr lang="en-US" altLang="zh-CN" dirty="0"/>
              <a:t>Firstly,</a:t>
            </a:r>
            <a:r>
              <a:rPr lang="zh-CN" altLang="en-US" dirty="0"/>
              <a:t> </a:t>
            </a:r>
            <a:r>
              <a:rPr lang="en-US" altLang="zh-CN" dirty="0"/>
              <a:t>I</a:t>
            </a:r>
            <a:r>
              <a:rPr lang="zh-CN" altLang="en-US" dirty="0"/>
              <a:t> </a:t>
            </a:r>
            <a:r>
              <a:rPr lang="en-US" altLang="zh-CN" dirty="0"/>
              <a:t>will</a:t>
            </a:r>
            <a:r>
              <a:rPr lang="zh-CN" altLang="en-US" dirty="0"/>
              <a:t> </a:t>
            </a:r>
            <a:r>
              <a:rPr lang="en-US" altLang="zh-CN" dirty="0"/>
              <a:t>start</a:t>
            </a:r>
            <a:r>
              <a:rPr lang="zh-CN" altLang="en-US" dirty="0"/>
              <a:t> </a:t>
            </a:r>
            <a:r>
              <a:rPr lang="en-US" altLang="zh-CN" dirty="0"/>
              <a:t>with</a:t>
            </a:r>
            <a:r>
              <a:rPr lang="zh-CN" altLang="en-US" dirty="0"/>
              <a:t> </a:t>
            </a:r>
            <a:r>
              <a:rPr lang="en-US" altLang="zh-CN" dirty="0"/>
              <a:t>the</a:t>
            </a:r>
            <a:r>
              <a:rPr lang="zh-CN" altLang="en-US" dirty="0"/>
              <a:t> </a:t>
            </a:r>
            <a:r>
              <a:rPr lang="en-US" altLang="zh-CN" dirty="0"/>
              <a:t>Introduction</a:t>
            </a:r>
            <a:r>
              <a:rPr lang="zh-CN" altLang="en-US" dirty="0"/>
              <a:t> </a:t>
            </a:r>
            <a:r>
              <a:rPr lang="en-US" altLang="zh-CN" dirty="0"/>
              <a:t>to</a:t>
            </a:r>
            <a:r>
              <a:rPr lang="zh-CN" altLang="en-US" dirty="0"/>
              <a:t> </a:t>
            </a:r>
            <a:r>
              <a:rPr lang="en-US" altLang="zh-CN" dirty="0"/>
              <a:t>Large</a:t>
            </a:r>
            <a:r>
              <a:rPr lang="zh-CN" altLang="en-US" dirty="0"/>
              <a:t> </a:t>
            </a:r>
            <a:r>
              <a:rPr lang="en-US" altLang="zh-CN" dirty="0"/>
              <a:t>Language</a:t>
            </a:r>
            <a:r>
              <a:rPr lang="zh-CN" altLang="en-US" dirty="0"/>
              <a:t> </a:t>
            </a:r>
            <a:r>
              <a:rPr lang="en-US" altLang="zh-CN" dirty="0"/>
              <a:t>Models,</a:t>
            </a:r>
            <a:r>
              <a:rPr lang="zh-CN" altLang="en-US" dirty="0"/>
              <a:t> </a:t>
            </a:r>
            <a:r>
              <a:rPr lang="en-US" altLang="zh-CN" dirty="0"/>
              <a:t>and</a:t>
            </a:r>
            <a:r>
              <a:rPr lang="zh-CN" altLang="en-US" dirty="0"/>
              <a:t> </a:t>
            </a:r>
            <a:r>
              <a:rPr lang="en-US" altLang="zh-CN" b="0" i="0" dirty="0">
                <a:solidFill>
                  <a:srgbClr val="060607"/>
                </a:solidFill>
                <a:effectLst/>
                <a:latin typeface="-apple-system"/>
              </a:rPr>
              <a:t>delve into the</a:t>
            </a:r>
            <a:r>
              <a:rPr lang="zh-CN" altLang="en-US" b="0" i="0" dirty="0">
                <a:solidFill>
                  <a:srgbClr val="060607"/>
                </a:solidFill>
                <a:effectLst/>
                <a:latin typeface="-apple-system"/>
              </a:rPr>
              <a:t> </a:t>
            </a:r>
            <a:r>
              <a:rPr lang="en-US" altLang="zh-CN" b="0" i="0" dirty="0">
                <a:solidFill>
                  <a:srgbClr val="060607"/>
                </a:solidFill>
                <a:effectLst/>
                <a:latin typeface="-apple-system"/>
              </a:rPr>
              <a:t>definition</a:t>
            </a:r>
            <a:r>
              <a:rPr lang="zh-CN" altLang="en-US" b="0" i="0" dirty="0">
                <a:solidFill>
                  <a:srgbClr val="060607"/>
                </a:solidFill>
                <a:effectLst/>
                <a:latin typeface="-apple-system"/>
              </a:rPr>
              <a:t> </a:t>
            </a:r>
            <a:r>
              <a:rPr lang="en-US" altLang="zh-CN" b="0" i="0" dirty="0">
                <a:solidFill>
                  <a:srgbClr val="060607"/>
                </a:solidFill>
                <a:effectLst/>
                <a:latin typeface="-apple-system"/>
              </a:rPr>
              <a:t>and importance of the KV cache in self-attention.</a:t>
            </a:r>
            <a:r>
              <a:rPr lang="zh-CN" altLang="en-US" b="0" i="0" dirty="0">
                <a:solidFill>
                  <a:srgbClr val="060607"/>
                </a:solidFill>
                <a:effectLst/>
                <a:latin typeface="-apple-system"/>
              </a:rPr>
              <a:t> </a:t>
            </a:r>
            <a:r>
              <a:rPr lang="en-US" altLang="zh-CN" b="0" i="0" dirty="0">
                <a:solidFill>
                  <a:srgbClr val="060607"/>
                </a:solidFill>
                <a:effectLst/>
                <a:latin typeface="-apple-system"/>
              </a:rPr>
              <a:t>This</a:t>
            </a:r>
            <a:r>
              <a:rPr lang="zh-CN" altLang="en-US" b="0" i="0" dirty="0">
                <a:solidFill>
                  <a:srgbClr val="060607"/>
                </a:solidFill>
                <a:effectLst/>
                <a:latin typeface="-apple-system"/>
              </a:rPr>
              <a:t> </a:t>
            </a:r>
            <a:r>
              <a:rPr lang="en-US" altLang="zh-CN" b="0" i="0" dirty="0">
                <a:solidFill>
                  <a:srgbClr val="060607"/>
                </a:solidFill>
                <a:effectLst/>
                <a:latin typeface="-apple-system"/>
              </a:rPr>
              <a:t>foundational</a:t>
            </a:r>
            <a:r>
              <a:rPr lang="zh-CN" altLang="en-US" b="0" i="0" dirty="0">
                <a:solidFill>
                  <a:srgbClr val="060607"/>
                </a:solidFill>
                <a:effectLst/>
                <a:latin typeface="-apple-system"/>
              </a:rPr>
              <a:t> </a:t>
            </a:r>
            <a:r>
              <a:rPr lang="en-US" altLang="zh-CN" b="0" i="0" dirty="0">
                <a:solidFill>
                  <a:srgbClr val="060607"/>
                </a:solidFill>
                <a:effectLst/>
                <a:latin typeface="-apple-system"/>
              </a:rPr>
              <a:t>knowledge</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be</a:t>
            </a:r>
            <a:r>
              <a:rPr lang="zh-CN" altLang="en-US" b="0" i="0" dirty="0">
                <a:solidFill>
                  <a:srgbClr val="060607"/>
                </a:solidFill>
                <a:effectLst/>
                <a:latin typeface="-apple-system"/>
              </a:rPr>
              <a:t> </a:t>
            </a:r>
            <a:r>
              <a:rPr lang="en-US" altLang="zh-CN" b="0" i="0" dirty="0">
                <a:solidFill>
                  <a:srgbClr val="060607"/>
                </a:solidFill>
                <a:effectLst/>
                <a:latin typeface="-apple-system"/>
              </a:rPr>
              <a:t>crucial</a:t>
            </a:r>
            <a:r>
              <a:rPr lang="zh-CN" altLang="en-US" b="0" i="0" dirty="0">
                <a:solidFill>
                  <a:srgbClr val="060607"/>
                </a:solidFill>
                <a:effectLst/>
                <a:latin typeface="-apple-system"/>
              </a:rPr>
              <a:t> </a:t>
            </a:r>
            <a:r>
              <a:rPr lang="en-US" altLang="zh-CN" b="0" i="0" dirty="0">
                <a:solidFill>
                  <a:srgbClr val="060607"/>
                </a:solidFill>
                <a:effectLst/>
                <a:latin typeface="-apple-system"/>
              </a:rPr>
              <a:t>to</a:t>
            </a:r>
            <a:r>
              <a:rPr lang="zh-CN" altLang="en-US" b="0" i="0" dirty="0">
                <a:solidFill>
                  <a:srgbClr val="060607"/>
                </a:solidFill>
                <a:effectLst/>
                <a:latin typeface="-apple-system"/>
              </a:rPr>
              <a:t> </a:t>
            </a:r>
            <a:r>
              <a:rPr lang="en-US" altLang="zh-CN" b="0" i="0" dirty="0">
                <a:solidFill>
                  <a:srgbClr val="060607"/>
                </a:solidFill>
                <a:effectLst/>
                <a:latin typeface="-apple-system"/>
              </a:rPr>
              <a:t>my</a:t>
            </a:r>
            <a:r>
              <a:rPr lang="zh-CN" altLang="en-US" b="0" i="0" dirty="0">
                <a:solidFill>
                  <a:srgbClr val="060607"/>
                </a:solidFill>
                <a:effectLst/>
                <a:latin typeface="-apple-system"/>
              </a:rPr>
              <a:t> </a:t>
            </a:r>
            <a:r>
              <a:rPr lang="en-US" altLang="zh-CN" b="0" i="0" dirty="0">
                <a:solidFill>
                  <a:srgbClr val="060607"/>
                </a:solidFill>
                <a:effectLst/>
                <a:latin typeface="-apple-system"/>
              </a:rPr>
              <a:t>motivation</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design.</a:t>
            </a:r>
            <a:endParaRPr lang="en-US" altLang="zh-CN" b="0" i="0" dirty="0">
              <a:solidFill>
                <a:srgbClr val="060607"/>
              </a:solidFill>
              <a:effectLst/>
              <a:latin typeface="-apple-system"/>
            </a:endParaRPr>
          </a:p>
          <a:p>
            <a:r>
              <a:rPr lang="en-US" altLang="zh-CN" b="0" i="0" dirty="0">
                <a:solidFill>
                  <a:srgbClr val="060607"/>
                </a:solidFill>
                <a:effectLst/>
                <a:latin typeface="-apple-system"/>
              </a:rPr>
              <a:t>Secondly,</a:t>
            </a:r>
            <a:r>
              <a:rPr lang="zh-CN" altLang="en-US" b="0" i="0" dirty="0">
                <a:solidFill>
                  <a:srgbClr val="060607"/>
                </a:solidFill>
                <a:effectLst/>
                <a:latin typeface="-apple-system"/>
              </a:rPr>
              <a:t> </a:t>
            </a:r>
            <a:r>
              <a:rPr lang="en-US" altLang="zh-CN" b="0" i="0" dirty="0">
                <a:solidFill>
                  <a:srgbClr val="060607"/>
                </a:solidFill>
                <a:effectLst/>
                <a:latin typeface="-apple-system"/>
              </a:rPr>
              <a:t>we</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explore</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motivation</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challenges</a:t>
            </a:r>
            <a:r>
              <a:rPr lang="zh-CN" altLang="en-US" b="0" i="0" dirty="0">
                <a:solidFill>
                  <a:srgbClr val="060607"/>
                </a:solidFill>
                <a:effectLst/>
                <a:latin typeface="-apple-system"/>
              </a:rPr>
              <a:t> </a:t>
            </a:r>
            <a:r>
              <a:rPr lang="en-US" altLang="zh-CN" b="0" i="0" dirty="0">
                <a:solidFill>
                  <a:srgbClr val="060607"/>
                </a:solidFill>
                <a:effectLst/>
                <a:latin typeface="-apple-system"/>
              </a:rPr>
              <a:t>that</a:t>
            </a:r>
            <a:r>
              <a:rPr lang="zh-CN" altLang="en-US" b="0" i="0" dirty="0">
                <a:solidFill>
                  <a:srgbClr val="060607"/>
                </a:solidFill>
                <a:effectLst/>
                <a:latin typeface="-apple-system"/>
              </a:rPr>
              <a:t> </a:t>
            </a:r>
            <a:r>
              <a:rPr lang="en-US" altLang="zh-CN" b="0" i="0" dirty="0">
                <a:solidFill>
                  <a:srgbClr val="060607"/>
                </a:solidFill>
                <a:effectLst/>
                <a:latin typeface="-apple-system"/>
              </a:rPr>
              <a:t>led</a:t>
            </a:r>
            <a:r>
              <a:rPr lang="zh-CN" altLang="en-US" b="0" i="0" dirty="0">
                <a:solidFill>
                  <a:srgbClr val="060607"/>
                </a:solidFill>
                <a:effectLst/>
                <a:latin typeface="-apple-system"/>
              </a:rPr>
              <a:t> </a:t>
            </a:r>
            <a:r>
              <a:rPr lang="en-US" altLang="zh-CN" b="0" i="0" dirty="0">
                <a:solidFill>
                  <a:srgbClr val="060607"/>
                </a:solidFill>
                <a:effectLst/>
                <a:latin typeface="-apple-system"/>
              </a:rPr>
              <a:t>to</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development</a:t>
            </a:r>
            <a:r>
              <a:rPr lang="zh-CN" altLang="en-US" b="0" i="0" dirty="0">
                <a:solidFill>
                  <a:srgbClr val="060607"/>
                </a:solidFill>
                <a:effectLst/>
                <a:latin typeface="-apple-system"/>
              </a:rPr>
              <a:t> </a:t>
            </a:r>
            <a:r>
              <a:rPr lang="en-US" altLang="zh-CN" b="0" i="0" dirty="0">
                <a:solidFill>
                  <a:srgbClr val="060607"/>
                </a:solidFill>
                <a:effectLst/>
                <a:latin typeface="-apple-system"/>
              </a:rPr>
              <a:t>of</a:t>
            </a:r>
            <a:r>
              <a:rPr lang="zh-CN" altLang="en-US" b="0" i="0" dirty="0">
                <a:solidFill>
                  <a:srgbClr val="060607"/>
                </a:solidFill>
                <a:effectLst/>
                <a:latin typeface="-apple-system"/>
              </a:rPr>
              <a:t> </a:t>
            </a:r>
            <a:r>
              <a:rPr lang="en-US" altLang="zh-CN" b="0" i="0" dirty="0" err="1">
                <a:solidFill>
                  <a:srgbClr val="060607"/>
                </a:solidFill>
                <a:effectLst/>
                <a:latin typeface="-apple-system"/>
              </a:rPr>
              <a:t>CaR</a:t>
            </a:r>
            <a:r>
              <a:rPr lang="en-US" altLang="zh-CN" b="0"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Here I will explain what problem </a:t>
            </a:r>
            <a:r>
              <a:rPr lang="en-US" altLang="zh-CN" b="0" i="0" dirty="0" err="1">
                <a:solidFill>
                  <a:srgbClr val="060607"/>
                </a:solidFill>
                <a:effectLst/>
                <a:latin typeface="-apple-system"/>
              </a:rPr>
              <a:t>CaR</a:t>
            </a:r>
            <a:r>
              <a:rPr lang="en-US" altLang="zh-CN" b="0" i="0" dirty="0">
                <a:solidFill>
                  <a:srgbClr val="060607"/>
                </a:solidFill>
                <a:effectLst/>
                <a:latin typeface="-apple-system"/>
              </a:rPr>
              <a:t> is trying to solve and what new challenges are faced in solving this problem?</a:t>
            </a:r>
            <a:endParaRPr lang="en-US" altLang="zh-CN" b="0" i="0" dirty="0">
              <a:solidFill>
                <a:srgbClr val="060607"/>
              </a:solidFill>
              <a:effectLst/>
              <a:latin typeface="-apple-system"/>
            </a:endParaRPr>
          </a:p>
          <a:p>
            <a:r>
              <a:rPr lang="en-US" altLang="zh-CN" b="0" i="0" dirty="0">
                <a:solidFill>
                  <a:srgbClr val="060607"/>
                </a:solidFill>
                <a:effectLst/>
                <a:latin typeface="-apple-system"/>
              </a:rPr>
              <a:t>In</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third</a:t>
            </a:r>
            <a:r>
              <a:rPr lang="zh-CN" altLang="en-US" b="0" i="0" dirty="0">
                <a:solidFill>
                  <a:srgbClr val="060607"/>
                </a:solidFill>
                <a:effectLst/>
                <a:latin typeface="-apple-system"/>
              </a:rPr>
              <a:t> </a:t>
            </a:r>
            <a:r>
              <a:rPr lang="en-US" altLang="zh-CN" b="0" i="0" dirty="0">
                <a:solidFill>
                  <a:srgbClr val="060607"/>
                </a:solidFill>
                <a:effectLst/>
                <a:latin typeface="-apple-system"/>
              </a:rPr>
              <a:t>part,</a:t>
            </a:r>
            <a:r>
              <a:rPr lang="zh-CN" altLang="en-US" b="0" i="0" dirty="0">
                <a:solidFill>
                  <a:srgbClr val="060607"/>
                </a:solidFill>
                <a:effectLst/>
                <a:latin typeface="-apple-system"/>
              </a:rPr>
              <a:t> </a:t>
            </a:r>
            <a:r>
              <a:rPr lang="en-US" altLang="zh-CN" b="0" i="0" dirty="0">
                <a:solidFill>
                  <a:srgbClr val="060607"/>
                </a:solidFill>
                <a:effectLst/>
                <a:latin typeface="-apple-system"/>
              </a:rPr>
              <a:t>we</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deep-dive</a:t>
            </a:r>
            <a:r>
              <a:rPr lang="zh-CN" altLang="en-US" b="0" i="0" dirty="0">
                <a:solidFill>
                  <a:srgbClr val="060607"/>
                </a:solidFill>
                <a:effectLst/>
                <a:latin typeface="-apple-system"/>
              </a:rPr>
              <a:t> </a:t>
            </a:r>
            <a:r>
              <a:rPr lang="en-US" altLang="zh-CN" b="0" i="0" dirty="0">
                <a:solidFill>
                  <a:srgbClr val="060607"/>
                </a:solidFill>
                <a:effectLst/>
                <a:latin typeface="-apple-system"/>
              </a:rPr>
              <a:t>into</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design</a:t>
            </a:r>
            <a:r>
              <a:rPr lang="zh-CN" altLang="en-US" b="0" i="0" dirty="0">
                <a:solidFill>
                  <a:srgbClr val="060607"/>
                </a:solidFill>
                <a:effectLst/>
                <a:latin typeface="-apple-system"/>
              </a:rPr>
              <a:t> </a:t>
            </a:r>
            <a:r>
              <a:rPr lang="en-US" altLang="zh-CN" b="0" i="0" dirty="0">
                <a:solidFill>
                  <a:srgbClr val="060607"/>
                </a:solidFill>
                <a:effectLst/>
                <a:latin typeface="-apple-system"/>
              </a:rPr>
              <a:t>details</a:t>
            </a:r>
            <a:r>
              <a:rPr lang="zh-CN" altLang="en-US" b="0" i="0" dirty="0">
                <a:solidFill>
                  <a:srgbClr val="060607"/>
                </a:solidFill>
                <a:effectLst/>
                <a:latin typeface="-apple-system"/>
              </a:rPr>
              <a:t> </a:t>
            </a:r>
            <a:r>
              <a:rPr lang="en-US" altLang="zh-CN" b="0" i="0" dirty="0">
                <a:solidFill>
                  <a:srgbClr val="060607"/>
                </a:solidFill>
                <a:effectLst/>
                <a:latin typeface="-apple-system"/>
              </a:rPr>
              <a:t>of</a:t>
            </a:r>
            <a:r>
              <a:rPr lang="zh-CN" altLang="en-US" b="0" i="0" dirty="0">
                <a:solidFill>
                  <a:srgbClr val="060607"/>
                </a:solidFill>
                <a:effectLst/>
                <a:latin typeface="-apple-system"/>
              </a:rPr>
              <a:t> </a:t>
            </a:r>
            <a:r>
              <a:rPr lang="en-US" altLang="zh-CN" b="0" i="0" dirty="0">
                <a:solidFill>
                  <a:srgbClr val="060607"/>
                </a:solidFill>
                <a:effectLst/>
                <a:latin typeface="-apple-system"/>
              </a:rPr>
              <a:t>our</a:t>
            </a:r>
            <a:r>
              <a:rPr lang="zh-CN" altLang="en-US" b="0" i="0" dirty="0">
                <a:solidFill>
                  <a:srgbClr val="060607"/>
                </a:solidFill>
                <a:effectLst/>
                <a:latin typeface="-apple-system"/>
              </a:rPr>
              <a:t> </a:t>
            </a:r>
            <a:r>
              <a:rPr lang="en-US" altLang="zh-CN" b="0" i="0" dirty="0" err="1">
                <a:solidFill>
                  <a:srgbClr val="060607"/>
                </a:solidFill>
                <a:effectLst/>
                <a:latin typeface="-apple-system"/>
              </a:rPr>
              <a:t>CaR</a:t>
            </a:r>
            <a:r>
              <a:rPr lang="zh-CN" altLang="en-US" b="0" i="0" dirty="0">
                <a:solidFill>
                  <a:srgbClr val="060607"/>
                </a:solidFill>
                <a:effectLst/>
                <a:latin typeface="-apple-system"/>
              </a:rPr>
              <a:t> </a:t>
            </a:r>
            <a:r>
              <a:rPr lang="en-US" altLang="zh-CN" b="0" i="0" dirty="0">
                <a:solidFill>
                  <a:srgbClr val="060607"/>
                </a:solidFill>
                <a:effectLst/>
                <a:latin typeface="-apple-system"/>
              </a:rPr>
              <a:t>system</a:t>
            </a:r>
            <a:r>
              <a:rPr lang="zh-CN" altLang="en-US" b="0" i="0" dirty="0">
                <a:solidFill>
                  <a:srgbClr val="060607"/>
                </a:solidFill>
                <a:effectLst/>
                <a:latin typeface="-apple-system"/>
              </a:rPr>
              <a:t>，</a:t>
            </a:r>
            <a:r>
              <a:rPr lang="en-US" altLang="zh-CN" b="0" i="0" dirty="0">
                <a:solidFill>
                  <a:srgbClr val="060607"/>
                </a:solidFill>
                <a:effectLst/>
                <a:latin typeface="-apple-system"/>
              </a:rPr>
              <a:t>showcasing</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overall</a:t>
            </a:r>
            <a:r>
              <a:rPr lang="zh-CN" altLang="en-US" b="0" i="0" dirty="0">
                <a:solidFill>
                  <a:srgbClr val="060607"/>
                </a:solidFill>
                <a:effectLst/>
                <a:latin typeface="-apple-system"/>
              </a:rPr>
              <a:t> </a:t>
            </a:r>
            <a:r>
              <a:rPr lang="en-US" altLang="zh-CN" b="0" i="0" dirty="0">
                <a:solidFill>
                  <a:srgbClr val="060607"/>
                </a:solidFill>
                <a:effectLst/>
                <a:latin typeface="-apple-system"/>
              </a:rPr>
              <a:t>architecture</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details</a:t>
            </a:r>
            <a:r>
              <a:rPr lang="zh-CN" altLang="en-US" b="0" i="0" dirty="0">
                <a:solidFill>
                  <a:srgbClr val="060607"/>
                </a:solidFill>
                <a:effectLst/>
                <a:latin typeface="-apple-system"/>
              </a:rPr>
              <a:t> </a:t>
            </a:r>
            <a:r>
              <a:rPr lang="en-US" altLang="zh-CN" b="0" i="0" dirty="0">
                <a:solidFill>
                  <a:srgbClr val="060607"/>
                </a:solidFill>
                <a:effectLst/>
                <a:latin typeface="-apple-system"/>
              </a:rPr>
              <a:t>of</a:t>
            </a:r>
            <a:r>
              <a:rPr lang="zh-CN" altLang="en-US" b="0" i="0" dirty="0">
                <a:solidFill>
                  <a:srgbClr val="060607"/>
                </a:solidFill>
                <a:effectLst/>
                <a:latin typeface="-apple-system"/>
              </a:rPr>
              <a:t> </a:t>
            </a:r>
            <a:r>
              <a:rPr lang="en-US" altLang="zh-CN" b="0" i="0" dirty="0">
                <a:solidFill>
                  <a:srgbClr val="060607"/>
                </a:solidFill>
                <a:effectLst/>
                <a:latin typeface="-apple-system"/>
              </a:rPr>
              <a:t>each</a:t>
            </a:r>
            <a:r>
              <a:rPr lang="zh-CN" altLang="en-US" b="0" i="0" dirty="0">
                <a:solidFill>
                  <a:srgbClr val="060607"/>
                </a:solidFill>
                <a:effectLst/>
                <a:latin typeface="-apple-system"/>
              </a:rPr>
              <a:t> </a:t>
            </a:r>
            <a:r>
              <a:rPr lang="en-US" altLang="zh-CN" b="0" i="0" dirty="0">
                <a:solidFill>
                  <a:srgbClr val="060607"/>
                </a:solidFill>
                <a:effectLst/>
                <a:latin typeface="-apple-system"/>
              </a:rPr>
              <a:t>module.</a:t>
            </a:r>
            <a:r>
              <a:rPr lang="zh-CN" altLang="en-US" b="0" i="0" dirty="0">
                <a:solidFill>
                  <a:srgbClr val="060607"/>
                </a:solidFill>
                <a:effectLst/>
                <a:latin typeface="-apple-system"/>
              </a:rPr>
              <a:t> </a:t>
            </a:r>
            <a:r>
              <a:rPr lang="en-US" altLang="zh-CN" b="0" i="0" dirty="0">
                <a:solidFill>
                  <a:srgbClr val="060607"/>
                </a:solidFill>
                <a:effectLst/>
                <a:latin typeface="-apple-system"/>
              </a:rPr>
              <a:t>I</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explain</a:t>
            </a:r>
            <a:r>
              <a:rPr lang="zh-CN" altLang="en-US" b="0" i="0" dirty="0">
                <a:solidFill>
                  <a:srgbClr val="060607"/>
                </a:solidFill>
                <a:effectLst/>
                <a:latin typeface="-apple-system"/>
              </a:rPr>
              <a:t> </a:t>
            </a:r>
            <a:r>
              <a:rPr lang="en-US" altLang="zh-CN" b="0" i="0" dirty="0">
                <a:solidFill>
                  <a:srgbClr val="060607"/>
                </a:solidFill>
                <a:effectLst/>
                <a:latin typeface="-apple-system"/>
              </a:rPr>
              <a:t>hot</a:t>
            </a:r>
            <a:r>
              <a:rPr lang="zh-CN" altLang="en-US" b="0" i="0" dirty="0">
                <a:solidFill>
                  <a:srgbClr val="060607"/>
                </a:solidFill>
                <a:effectLst/>
                <a:latin typeface="-apple-system"/>
              </a:rPr>
              <a:t> </a:t>
            </a:r>
            <a:r>
              <a:rPr lang="en-US" altLang="zh-CN" b="0" i="0" dirty="0" err="1">
                <a:solidFill>
                  <a:srgbClr val="060607"/>
                </a:solidFill>
                <a:effectLst/>
                <a:latin typeface="-apple-system"/>
              </a:rPr>
              <a:t>CaR</a:t>
            </a:r>
            <a:r>
              <a:rPr lang="zh-CN" altLang="en-US" b="0" i="0" dirty="0">
                <a:solidFill>
                  <a:srgbClr val="060607"/>
                </a:solidFill>
                <a:effectLst/>
                <a:latin typeface="-apple-system"/>
              </a:rPr>
              <a:t> </a:t>
            </a:r>
            <a:r>
              <a:rPr lang="en-US" altLang="zh-CN" b="0" i="0" dirty="0">
                <a:solidFill>
                  <a:srgbClr val="060607"/>
                </a:solidFill>
                <a:effectLst/>
                <a:latin typeface="-apple-system"/>
              </a:rPr>
              <a:t>addresses</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above</a:t>
            </a:r>
            <a:r>
              <a:rPr lang="zh-CN" altLang="en-US" b="0" i="0" dirty="0">
                <a:solidFill>
                  <a:srgbClr val="060607"/>
                </a:solidFill>
                <a:effectLst/>
                <a:latin typeface="-apple-system"/>
              </a:rPr>
              <a:t> </a:t>
            </a:r>
            <a:r>
              <a:rPr lang="en-US" altLang="zh-CN" b="0" i="0" dirty="0">
                <a:solidFill>
                  <a:srgbClr val="060607"/>
                </a:solidFill>
                <a:effectLst/>
                <a:latin typeface="-apple-system"/>
              </a:rPr>
              <a:t>challenges.</a:t>
            </a:r>
            <a:endParaRPr lang="en-US" altLang="zh-CN" b="0" i="0" dirty="0">
              <a:solidFill>
                <a:srgbClr val="060607"/>
              </a:solidFill>
              <a:effectLst/>
              <a:latin typeface="-apple-system"/>
            </a:endParaRPr>
          </a:p>
          <a:p>
            <a:r>
              <a:rPr lang="en-US" altLang="zh-CN" b="0" i="0" dirty="0">
                <a:solidFill>
                  <a:srgbClr val="060607"/>
                </a:solidFill>
                <a:effectLst/>
                <a:latin typeface="-apple-system"/>
              </a:rPr>
              <a:t>Finally,</a:t>
            </a:r>
            <a:r>
              <a:rPr lang="zh-CN" altLang="en-US" b="0" i="0" dirty="0">
                <a:solidFill>
                  <a:srgbClr val="060607"/>
                </a:solidFill>
                <a:effectLst/>
                <a:latin typeface="-apple-system"/>
              </a:rPr>
              <a:t> </a:t>
            </a:r>
            <a:r>
              <a:rPr lang="en-US" altLang="zh-CN" b="0" i="0" dirty="0">
                <a:solidFill>
                  <a:srgbClr val="060607"/>
                </a:solidFill>
                <a:effectLst/>
                <a:latin typeface="-apple-system"/>
              </a:rPr>
              <a:t>I</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then</a:t>
            </a:r>
            <a:r>
              <a:rPr lang="zh-CN" altLang="en-US" b="0" i="0" dirty="0">
                <a:solidFill>
                  <a:srgbClr val="060607"/>
                </a:solidFill>
                <a:effectLst/>
                <a:latin typeface="-apple-system"/>
              </a:rPr>
              <a:t> </a:t>
            </a:r>
            <a:r>
              <a:rPr lang="en-US" altLang="zh-CN" b="0" i="0" dirty="0">
                <a:solidFill>
                  <a:srgbClr val="060607"/>
                </a:solidFill>
                <a:effectLst/>
                <a:latin typeface="-apple-system"/>
              </a:rPr>
              <a:t>present</a:t>
            </a:r>
            <a:r>
              <a:rPr lang="zh-CN" altLang="en-US" b="0" i="0" dirty="0">
                <a:solidFill>
                  <a:srgbClr val="060607"/>
                </a:solidFill>
                <a:effectLst/>
                <a:latin typeface="-apple-system"/>
              </a:rPr>
              <a:t> </a:t>
            </a:r>
            <a:r>
              <a:rPr lang="en-US" altLang="zh-CN" b="0" i="0" dirty="0">
                <a:solidFill>
                  <a:srgbClr val="060607"/>
                </a:solidFill>
                <a:effectLst/>
                <a:latin typeface="-apple-system"/>
              </a:rPr>
              <a:t>our</a:t>
            </a:r>
            <a:r>
              <a:rPr lang="zh-CN" altLang="en-US" b="0" i="0" dirty="0">
                <a:solidFill>
                  <a:srgbClr val="060607"/>
                </a:solidFill>
                <a:effectLst/>
                <a:latin typeface="-apple-system"/>
              </a:rPr>
              <a:t> </a:t>
            </a:r>
            <a:r>
              <a:rPr lang="en-US" altLang="zh-CN" b="0" i="0" dirty="0">
                <a:solidFill>
                  <a:srgbClr val="060607"/>
                </a:solidFill>
                <a:effectLst/>
                <a:latin typeface="-apple-system"/>
              </a:rPr>
              <a:t>preliminary</a:t>
            </a:r>
            <a:r>
              <a:rPr lang="zh-CN" altLang="en-US" b="0" i="0" dirty="0">
                <a:solidFill>
                  <a:srgbClr val="060607"/>
                </a:solidFill>
                <a:effectLst/>
                <a:latin typeface="-apple-system"/>
              </a:rPr>
              <a:t> </a:t>
            </a:r>
            <a:r>
              <a:rPr lang="en-US" altLang="zh-CN" b="0" i="0" dirty="0">
                <a:solidFill>
                  <a:srgbClr val="060607"/>
                </a:solidFill>
                <a:effectLst/>
                <a:latin typeface="-apple-system"/>
              </a:rPr>
              <a:t>experiments</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conclusions</a:t>
            </a:r>
            <a:r>
              <a:rPr lang="zh-CN" altLang="en-US" b="0" i="0" dirty="0">
                <a:solidFill>
                  <a:srgbClr val="060607"/>
                </a:solidFill>
                <a:effectLst/>
                <a:latin typeface="-apple-system"/>
              </a:rPr>
              <a:t> </a:t>
            </a:r>
            <a:r>
              <a:rPr lang="en-US" altLang="zh-CN" b="0" i="0" dirty="0">
                <a:solidFill>
                  <a:srgbClr val="060607"/>
                </a:solidFill>
                <a:effectLst/>
                <a:latin typeface="-apple-system"/>
              </a:rPr>
              <a:t>drawn</a:t>
            </a:r>
            <a:r>
              <a:rPr lang="zh-CN" altLang="en-US" b="0" i="0" dirty="0">
                <a:solidFill>
                  <a:srgbClr val="060607"/>
                </a:solidFill>
                <a:effectLst/>
                <a:latin typeface="-apple-system"/>
              </a:rPr>
              <a:t> </a:t>
            </a:r>
            <a:r>
              <a:rPr lang="en-US" altLang="zh-CN" b="0" i="0" dirty="0">
                <a:solidFill>
                  <a:srgbClr val="060607"/>
                </a:solidFill>
                <a:effectLst/>
                <a:latin typeface="-apple-system"/>
              </a:rPr>
              <a:t>from</a:t>
            </a:r>
            <a:r>
              <a:rPr lang="zh-CN" altLang="en-US" b="0" i="0" dirty="0">
                <a:solidFill>
                  <a:srgbClr val="060607"/>
                </a:solidFill>
                <a:effectLst/>
                <a:latin typeface="-apple-system"/>
              </a:rPr>
              <a:t> </a:t>
            </a:r>
            <a:r>
              <a:rPr lang="en-US" altLang="zh-CN" b="0" i="0" dirty="0">
                <a:solidFill>
                  <a:srgbClr val="060607"/>
                </a:solidFill>
                <a:effectLst/>
                <a:latin typeface="-apple-system"/>
              </a:rPr>
              <a:t>them.</a:t>
            </a:r>
            <a:r>
              <a:rPr lang="zh-CN" altLang="en-US" b="0" i="0" dirty="0">
                <a:solidFill>
                  <a:srgbClr val="060607"/>
                </a:solidFill>
                <a:effectLst/>
                <a:latin typeface="-apple-system"/>
              </a:rPr>
              <a:t> </a:t>
            </a:r>
            <a:r>
              <a:rPr lang="en-US" altLang="zh-CN" b="0" i="0" dirty="0">
                <a:solidFill>
                  <a:srgbClr val="060607"/>
                </a:solidFill>
                <a:effectLst/>
                <a:latin typeface="-apple-system"/>
              </a:rPr>
              <a:t>Highlighting</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effectiveness</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err="1">
                <a:solidFill>
                  <a:srgbClr val="060607"/>
                </a:solidFill>
                <a:effectLst/>
                <a:latin typeface="-apple-system"/>
              </a:rPr>
              <a:t>impack</a:t>
            </a:r>
            <a:r>
              <a:rPr lang="zh-CN" altLang="en-US" b="0" i="0" dirty="0">
                <a:solidFill>
                  <a:srgbClr val="060607"/>
                </a:solidFill>
                <a:effectLst/>
                <a:latin typeface="-apple-system"/>
              </a:rPr>
              <a:t> </a:t>
            </a:r>
            <a:r>
              <a:rPr lang="en-US" altLang="zh-CN" b="0" i="0" dirty="0">
                <a:solidFill>
                  <a:srgbClr val="060607"/>
                </a:solidFill>
                <a:effectLst/>
                <a:latin typeface="-apple-system"/>
              </a:rPr>
              <a:t>of</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err="1">
                <a:solidFill>
                  <a:srgbClr val="060607"/>
                </a:solidFill>
                <a:effectLst/>
                <a:latin typeface="-apple-system"/>
              </a:rPr>
              <a:t>CaR</a:t>
            </a:r>
            <a:r>
              <a:rPr lang="zh-CN" altLang="en-US" b="0" i="0" dirty="0">
                <a:solidFill>
                  <a:srgbClr val="060607"/>
                </a:solidFill>
                <a:effectLst/>
                <a:latin typeface="-apple-system"/>
              </a:rPr>
              <a:t> </a:t>
            </a:r>
            <a:r>
              <a:rPr lang="en-US" altLang="zh-CN" b="0" i="0" dirty="0">
                <a:solidFill>
                  <a:srgbClr val="060607"/>
                </a:solidFill>
                <a:effectLst/>
                <a:latin typeface="-apple-system"/>
              </a:rPr>
              <a:t>system.</a:t>
            </a:r>
            <a:endParaRPr lang="en-US" altLang="zh-CN" b="0" i="0" dirty="0">
              <a:solidFill>
                <a:srgbClr val="060607"/>
              </a:solidFill>
              <a:effectLst/>
              <a:latin typeface="-apple-system"/>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a:t>
            </a:r>
            <a:r>
              <a:rPr lang="zh-CN" altLang="en-US" dirty="0"/>
              <a:t> </a:t>
            </a:r>
            <a:r>
              <a:rPr lang="en-US" altLang="zh-CN" b="0" i="0" dirty="0">
                <a:solidFill>
                  <a:srgbClr val="060607"/>
                </a:solidFill>
                <a:effectLst/>
                <a:latin typeface="-apple-system"/>
              </a:rPr>
              <a:t>we</a:t>
            </a:r>
            <a:r>
              <a:rPr lang="zh-CN" altLang="en-US" b="0" i="0" dirty="0">
                <a:solidFill>
                  <a:srgbClr val="060607"/>
                </a:solidFill>
                <a:effectLst/>
                <a:latin typeface="-apple-system"/>
              </a:rPr>
              <a:t> </a:t>
            </a:r>
            <a:r>
              <a:rPr lang="en-US" altLang="zh-CN" b="0" i="0" dirty="0">
                <a:solidFill>
                  <a:srgbClr val="060607"/>
                </a:solidFill>
                <a:effectLst/>
                <a:latin typeface="-apple-system"/>
              </a:rPr>
              <a:t>use several well-established techniques to handle</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data</a:t>
            </a:r>
            <a:r>
              <a:rPr lang="zh-CN" altLang="en-US" b="0" i="0" dirty="0">
                <a:solidFill>
                  <a:srgbClr val="060607"/>
                </a:solidFill>
                <a:effectLst/>
                <a:latin typeface="-apple-system"/>
              </a:rPr>
              <a:t> </a:t>
            </a:r>
            <a:r>
              <a:rPr lang="en-US" altLang="zh-CN" b="0" i="0" dirty="0">
                <a:solidFill>
                  <a:srgbClr val="060607"/>
                </a:solidFill>
                <a:effectLst/>
                <a:latin typeface="-apple-system"/>
              </a:rPr>
              <a:t>transmission</a:t>
            </a:r>
            <a:r>
              <a:rPr lang="zh-CN" altLang="en-US" b="0" i="0" dirty="0">
                <a:solidFill>
                  <a:srgbClr val="060607"/>
                </a:solidFill>
                <a:effectLst/>
                <a:latin typeface="-apple-system"/>
              </a:rPr>
              <a:t> </a:t>
            </a:r>
            <a:r>
              <a:rPr lang="en-US" altLang="zh-CN" b="0" i="0" dirty="0">
                <a:solidFill>
                  <a:srgbClr val="060607"/>
                </a:solidFill>
                <a:effectLst/>
                <a:latin typeface="-apple-system"/>
              </a:rPr>
              <a:t>between</a:t>
            </a:r>
            <a:r>
              <a:rPr lang="zh-CN" altLang="en-US" b="0" i="0" dirty="0">
                <a:solidFill>
                  <a:srgbClr val="060607"/>
                </a:solidFill>
                <a:effectLst/>
                <a:latin typeface="-apple-system"/>
              </a:rPr>
              <a:t> </a:t>
            </a:r>
            <a:r>
              <a:rPr lang="en-US" altLang="zh-CN" b="0" i="0" dirty="0">
                <a:solidFill>
                  <a:srgbClr val="060607"/>
                </a:solidFill>
                <a:effectLst/>
                <a:latin typeface="-apple-system"/>
              </a:rPr>
              <a:t>GPU</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external</a:t>
            </a:r>
            <a:r>
              <a:rPr lang="zh-CN" altLang="en-US" b="0" i="0" dirty="0">
                <a:solidFill>
                  <a:srgbClr val="060607"/>
                </a:solidFill>
                <a:effectLst/>
                <a:latin typeface="-apple-system"/>
              </a:rPr>
              <a:t> </a:t>
            </a:r>
            <a:r>
              <a:rPr lang="en-US" altLang="zh-CN" b="0" i="0" dirty="0">
                <a:solidFill>
                  <a:srgbClr val="060607"/>
                </a:solidFill>
                <a:effectLst/>
                <a:latin typeface="-apple-system"/>
              </a:rPr>
              <a:t>memory.</a:t>
            </a:r>
            <a:endParaRPr lang="en-US" altLang="zh-CN" b="0" i="0" dirty="0">
              <a:solidFill>
                <a:srgbClr val="060607"/>
              </a:solidFill>
              <a:effectLst/>
              <a:latin typeface="-apple-system"/>
            </a:endParaRPr>
          </a:p>
          <a:p>
            <a:endParaRPr lang="en-US" dirty="0"/>
          </a:p>
          <a:p>
            <a:r>
              <a:rPr lang="en-US" dirty="0"/>
              <a:t>Firstly, we've adopted a layer-based pipeline data loading method. Recognizing that LLM computation occurs layer by layer, this approach allows us to load data in a pipelined fashion. It ensures that while one layer is being processed, the subsequent layer's data is being preloaded. This overlap of data loading and computation significantly reduces idle times and enhances the throughput of our system.</a:t>
            </a:r>
            <a:endParaRPr lang="en-US" dirty="0"/>
          </a:p>
          <a:p>
            <a:endParaRPr lang="en-US" dirty="0"/>
          </a:p>
          <a:p>
            <a:r>
              <a:rPr lang="en-US" dirty="0"/>
              <a:t>Secondly, we use asynchronous data offloading. This technique is crucial in managing memory usage efficiently. By setting thresholds that trigger offloading when memory utilization approaches capacity, we prevent GPU out-of-memory errors from impacting the inference process. The offloading operation is performed asynchronously, ensuring that it does not disrupt the critical path of our computations.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a:t>
            </a:r>
            <a:r>
              <a:rPr lang="zh-CN" altLang="en-US" dirty="0"/>
              <a:t> </a:t>
            </a:r>
            <a:r>
              <a:rPr lang="en-US" altLang="zh-CN" b="0" i="0" dirty="0">
                <a:solidFill>
                  <a:srgbClr val="060607"/>
                </a:solidFill>
                <a:effectLst/>
                <a:latin typeface="-apple-system"/>
              </a:rPr>
              <a:t>we</a:t>
            </a:r>
            <a:r>
              <a:rPr lang="zh-CN" altLang="en-US" b="0" i="0" dirty="0">
                <a:solidFill>
                  <a:srgbClr val="060607"/>
                </a:solidFill>
                <a:effectLst/>
                <a:latin typeface="-apple-system"/>
              </a:rPr>
              <a:t> </a:t>
            </a:r>
            <a:r>
              <a:rPr lang="en-US" altLang="zh-CN" b="0" i="0" dirty="0">
                <a:solidFill>
                  <a:srgbClr val="060607"/>
                </a:solidFill>
                <a:effectLst/>
                <a:latin typeface="-apple-system"/>
              </a:rPr>
              <a:t>use several well-established techniques to handle</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data</a:t>
            </a:r>
            <a:r>
              <a:rPr lang="zh-CN" altLang="en-US" b="0" i="0" dirty="0">
                <a:solidFill>
                  <a:srgbClr val="060607"/>
                </a:solidFill>
                <a:effectLst/>
                <a:latin typeface="-apple-system"/>
              </a:rPr>
              <a:t> </a:t>
            </a:r>
            <a:r>
              <a:rPr lang="en-US" altLang="zh-CN" b="0" i="0" dirty="0">
                <a:solidFill>
                  <a:srgbClr val="060607"/>
                </a:solidFill>
                <a:effectLst/>
                <a:latin typeface="-apple-system"/>
              </a:rPr>
              <a:t>transmission</a:t>
            </a:r>
            <a:r>
              <a:rPr lang="zh-CN" altLang="en-US" b="0" i="0" dirty="0">
                <a:solidFill>
                  <a:srgbClr val="060607"/>
                </a:solidFill>
                <a:effectLst/>
                <a:latin typeface="-apple-system"/>
              </a:rPr>
              <a:t> </a:t>
            </a:r>
            <a:r>
              <a:rPr lang="en-US" altLang="zh-CN" b="0" i="0" dirty="0">
                <a:solidFill>
                  <a:srgbClr val="060607"/>
                </a:solidFill>
                <a:effectLst/>
                <a:latin typeface="-apple-system"/>
              </a:rPr>
              <a:t>between</a:t>
            </a:r>
            <a:r>
              <a:rPr lang="zh-CN" altLang="en-US" b="0" i="0" dirty="0">
                <a:solidFill>
                  <a:srgbClr val="060607"/>
                </a:solidFill>
                <a:effectLst/>
                <a:latin typeface="-apple-system"/>
              </a:rPr>
              <a:t> </a:t>
            </a:r>
            <a:r>
              <a:rPr lang="en-US" altLang="zh-CN" b="0" i="0" dirty="0">
                <a:solidFill>
                  <a:srgbClr val="060607"/>
                </a:solidFill>
                <a:effectLst/>
                <a:latin typeface="-apple-system"/>
              </a:rPr>
              <a:t>GPU</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external</a:t>
            </a:r>
            <a:r>
              <a:rPr lang="zh-CN" altLang="en-US" b="0" i="0" dirty="0">
                <a:solidFill>
                  <a:srgbClr val="060607"/>
                </a:solidFill>
                <a:effectLst/>
                <a:latin typeface="-apple-system"/>
              </a:rPr>
              <a:t> </a:t>
            </a:r>
            <a:r>
              <a:rPr lang="en-US" altLang="zh-CN" b="0" i="0" dirty="0">
                <a:solidFill>
                  <a:srgbClr val="060607"/>
                </a:solidFill>
                <a:effectLst/>
                <a:latin typeface="-apple-system"/>
              </a:rPr>
              <a:t>memory.</a:t>
            </a:r>
            <a:endParaRPr lang="en-US" altLang="zh-CN" b="0" i="0" dirty="0">
              <a:solidFill>
                <a:srgbClr val="060607"/>
              </a:solidFill>
              <a:effectLst/>
              <a:latin typeface="-apple-system"/>
            </a:endParaRPr>
          </a:p>
          <a:p>
            <a:endParaRPr lang="en-US" dirty="0"/>
          </a:p>
          <a:p>
            <a:r>
              <a:rPr lang="en-US" dirty="0"/>
              <a:t>Firstly, we've adopted a layer-based pipeline data loading method. Recognizing that LLM computation occurs layer by layer, this approach allows us to load data in a pipelined fashion. It ensures that while one layer is being processed, the subsequent layer's data is being preloaded. This overlap of data loading and computation significantly reduces idle times and enhances the throughput of our system.</a:t>
            </a:r>
            <a:endParaRPr lang="en-US" dirty="0"/>
          </a:p>
          <a:p>
            <a:endParaRPr lang="en-US" dirty="0"/>
          </a:p>
          <a:p>
            <a:r>
              <a:rPr lang="en-US" dirty="0"/>
              <a:t>Secondly, we use asynchronous data offloading. This technique is crucial in managing memory usage efficiently. By setting thresholds that trigger offloading when memory utilization approaches capacity, we prevent GPU out-of-memory errors from impacting the inference process. The offloading operation is performed asynchronously, ensuring that it does not disrupt the critical path of our computations.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a:t>
            </a:r>
            <a:r>
              <a:rPr lang="zh-CN" altLang="en-US" dirty="0"/>
              <a:t> </a:t>
            </a:r>
            <a:r>
              <a:rPr lang="en-US" altLang="zh-CN" b="0" i="0" dirty="0">
                <a:solidFill>
                  <a:srgbClr val="060607"/>
                </a:solidFill>
                <a:effectLst/>
                <a:latin typeface="-apple-system"/>
              </a:rPr>
              <a:t>we</a:t>
            </a:r>
            <a:r>
              <a:rPr lang="zh-CN" altLang="en-US" b="0" i="0" dirty="0">
                <a:solidFill>
                  <a:srgbClr val="060607"/>
                </a:solidFill>
                <a:effectLst/>
                <a:latin typeface="-apple-system"/>
              </a:rPr>
              <a:t> </a:t>
            </a:r>
            <a:r>
              <a:rPr lang="en-US" altLang="zh-CN" b="0" i="0" dirty="0">
                <a:solidFill>
                  <a:srgbClr val="060607"/>
                </a:solidFill>
                <a:effectLst/>
                <a:latin typeface="-apple-system"/>
              </a:rPr>
              <a:t>use several well-established techniques to handle</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data</a:t>
            </a:r>
            <a:r>
              <a:rPr lang="zh-CN" altLang="en-US" b="0" i="0" dirty="0">
                <a:solidFill>
                  <a:srgbClr val="060607"/>
                </a:solidFill>
                <a:effectLst/>
                <a:latin typeface="-apple-system"/>
              </a:rPr>
              <a:t> </a:t>
            </a:r>
            <a:r>
              <a:rPr lang="en-US" altLang="zh-CN" b="0" i="0" dirty="0">
                <a:solidFill>
                  <a:srgbClr val="060607"/>
                </a:solidFill>
                <a:effectLst/>
                <a:latin typeface="-apple-system"/>
              </a:rPr>
              <a:t>transmission</a:t>
            </a:r>
            <a:r>
              <a:rPr lang="zh-CN" altLang="en-US" b="0" i="0" dirty="0">
                <a:solidFill>
                  <a:srgbClr val="060607"/>
                </a:solidFill>
                <a:effectLst/>
                <a:latin typeface="-apple-system"/>
              </a:rPr>
              <a:t> </a:t>
            </a:r>
            <a:r>
              <a:rPr lang="en-US" altLang="zh-CN" b="0" i="0" dirty="0">
                <a:solidFill>
                  <a:srgbClr val="060607"/>
                </a:solidFill>
                <a:effectLst/>
                <a:latin typeface="-apple-system"/>
              </a:rPr>
              <a:t>between</a:t>
            </a:r>
            <a:r>
              <a:rPr lang="zh-CN" altLang="en-US" b="0" i="0" dirty="0">
                <a:solidFill>
                  <a:srgbClr val="060607"/>
                </a:solidFill>
                <a:effectLst/>
                <a:latin typeface="-apple-system"/>
              </a:rPr>
              <a:t> </a:t>
            </a:r>
            <a:r>
              <a:rPr lang="en-US" altLang="zh-CN" b="0" i="0" dirty="0">
                <a:solidFill>
                  <a:srgbClr val="060607"/>
                </a:solidFill>
                <a:effectLst/>
                <a:latin typeface="-apple-system"/>
              </a:rPr>
              <a:t>GPU</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external</a:t>
            </a:r>
            <a:r>
              <a:rPr lang="zh-CN" altLang="en-US" b="0" i="0" dirty="0">
                <a:solidFill>
                  <a:srgbClr val="060607"/>
                </a:solidFill>
                <a:effectLst/>
                <a:latin typeface="-apple-system"/>
              </a:rPr>
              <a:t> </a:t>
            </a:r>
            <a:r>
              <a:rPr lang="en-US" altLang="zh-CN" b="0" i="0" dirty="0">
                <a:solidFill>
                  <a:srgbClr val="060607"/>
                </a:solidFill>
                <a:effectLst/>
                <a:latin typeface="-apple-system"/>
              </a:rPr>
              <a:t>memory.</a:t>
            </a:r>
            <a:endParaRPr lang="en-US" altLang="zh-CN" b="0" i="0" dirty="0">
              <a:solidFill>
                <a:srgbClr val="060607"/>
              </a:solidFill>
              <a:effectLst/>
              <a:latin typeface="-apple-system"/>
            </a:endParaRPr>
          </a:p>
          <a:p>
            <a:endParaRPr lang="en-US" dirty="0"/>
          </a:p>
          <a:p>
            <a:r>
              <a:rPr lang="en-US" dirty="0"/>
              <a:t>Firstly, we've adopted a layer-based pipeline data loading method. Recognizing that LLM computation occurs layer by layer, this approach allows us to load data in a pipelined fashion. It ensures that while one layer is being processed, the subsequent layer's data is being preloaded. This overlap of data loading and computation significantly reduces idle times and enhances the throughput of our system.</a:t>
            </a:r>
            <a:endParaRPr lang="en-US" dirty="0"/>
          </a:p>
          <a:p>
            <a:endParaRPr lang="en-US" dirty="0"/>
          </a:p>
          <a:p>
            <a:r>
              <a:rPr lang="en-US" dirty="0"/>
              <a:t>Secondly, we use asynchronous data offloading. This technique is crucial in managing memory usage efficiently. By setting thresholds that trigger offloading when memory utilization approaches capacity, we prevent GPU out-of-memory errors from impacting the inference process. The offloading operation is performed asynchronously, ensuring that it does not disrupt the critical path of our computations.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a:t>
            </a:r>
            <a:r>
              <a:rPr lang="zh-CN" altLang="en-US" dirty="0"/>
              <a:t> </a:t>
            </a:r>
            <a:r>
              <a:rPr lang="en-US" altLang="zh-CN" dirty="0"/>
              <a:t>preliminary</a:t>
            </a:r>
            <a:r>
              <a:rPr lang="zh-CN" altLang="en-US" dirty="0"/>
              <a:t> </a:t>
            </a:r>
            <a:r>
              <a:rPr lang="en-US" altLang="zh-CN" dirty="0"/>
              <a:t>experiment</a:t>
            </a:r>
            <a:r>
              <a:rPr lang="zh-CN" altLang="en-US" dirty="0"/>
              <a:t> </a:t>
            </a:r>
            <a:r>
              <a:rPr lang="en-US" altLang="zh-CN" dirty="0"/>
              <a:t>shows</a:t>
            </a:r>
            <a:r>
              <a:rPr lang="zh-CN" altLang="en-US" dirty="0"/>
              <a:t> </a:t>
            </a:r>
            <a:r>
              <a:rPr lang="en-US" altLang="zh-CN" dirty="0"/>
              <a:t>that:</a:t>
            </a:r>
            <a:endParaRPr lang="en-US" altLang="zh-CN" dirty="0"/>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Leveraging stored KV cache for reuse yields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considerable improvements over re-computation.</a:t>
            </a:r>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we find that the </a:t>
            </a:r>
            <a:r>
              <a:rPr lang="en-US" altLang="zh-CN" b="1" i="0" dirty="0">
                <a:solidFill>
                  <a:srgbClr val="060607"/>
                </a:solidFill>
                <a:effectLst/>
                <a:latin typeface="-apple-system"/>
              </a:rPr>
              <a:t>KV cache reuse has the potential to reduce Time to First Token (TTFT) by 30% in scenarios with long context</a:t>
            </a:r>
            <a:r>
              <a:rPr lang="en-US" altLang="zh-CN" b="0" i="0" dirty="0">
                <a:solidFill>
                  <a:srgbClr val="060607"/>
                </a:solidFill>
                <a:effectLst/>
                <a:latin typeface="-apple-system"/>
              </a:rPr>
              <a:t>. </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Furthermore, when we look at the performance of our system with the OPT-13B model, the benefits become even more pronounced. </a:t>
            </a:r>
            <a:r>
              <a:rPr lang="en-US" altLang="zh-CN" b="0" i="0">
                <a:solidFill>
                  <a:srgbClr val="060607"/>
                </a:solidFill>
                <a:effectLst/>
                <a:latin typeface="-apple-system"/>
              </a:rPr>
              <a:t>Here, the reduction in TTFT </a:t>
            </a:r>
            <a:r>
              <a:rPr lang="en-US" altLang="zh-CN" b="1" i="0">
                <a:solidFill>
                  <a:srgbClr val="060607"/>
                </a:solidFill>
                <a:effectLst/>
                <a:latin typeface="-apple-system"/>
              </a:rPr>
              <a:t>exceeds 60%</a:t>
            </a:r>
            <a:r>
              <a:rPr lang="en-US" altLang="zh-CN" b="0" i="0">
                <a:solidFill>
                  <a:srgbClr val="060607"/>
                </a:solidFill>
                <a:effectLst/>
                <a:latin typeface="-apple-system"/>
              </a:rPr>
              <a:t>. </a:t>
            </a:r>
            <a:endParaRPr lang="en-US" altLang="zh-C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a:t>
            </a:r>
            <a:r>
              <a:rPr lang="zh-CN" altLang="en-US" dirty="0"/>
              <a:t> </a:t>
            </a:r>
            <a:r>
              <a:rPr lang="en-US" altLang="zh-CN" dirty="0"/>
              <a:t>preliminary</a:t>
            </a:r>
            <a:r>
              <a:rPr lang="zh-CN" altLang="en-US" dirty="0"/>
              <a:t> </a:t>
            </a:r>
            <a:r>
              <a:rPr lang="en-US" altLang="zh-CN" dirty="0"/>
              <a:t>experiment</a:t>
            </a:r>
            <a:r>
              <a:rPr lang="zh-CN" altLang="en-US" dirty="0"/>
              <a:t> </a:t>
            </a:r>
            <a:r>
              <a:rPr lang="en-US" altLang="zh-CN" dirty="0"/>
              <a:t>shows</a:t>
            </a:r>
            <a:r>
              <a:rPr lang="zh-CN" altLang="en-US" dirty="0"/>
              <a:t> </a:t>
            </a:r>
            <a:r>
              <a:rPr lang="en-US" altLang="zh-CN" dirty="0"/>
              <a:t>that:</a:t>
            </a:r>
            <a:endParaRPr lang="en-US" altLang="zh-CN" dirty="0"/>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Leveraging stored KV cache for reuse yields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considerable improvements over re-computation.</a:t>
            </a:r>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we find that the </a:t>
            </a:r>
            <a:r>
              <a:rPr lang="en-US" altLang="zh-CN" b="1" i="0" dirty="0">
                <a:solidFill>
                  <a:srgbClr val="060607"/>
                </a:solidFill>
                <a:effectLst/>
                <a:latin typeface="-apple-system"/>
              </a:rPr>
              <a:t>KV cache reuse has the potential to reduce Time to First Token (TTFT) by 30% in scenarios with long context</a:t>
            </a:r>
            <a:r>
              <a:rPr lang="en-US" altLang="zh-CN" b="0" i="0" dirty="0">
                <a:solidFill>
                  <a:srgbClr val="060607"/>
                </a:solidFill>
                <a:effectLst/>
                <a:latin typeface="-apple-system"/>
              </a:rPr>
              <a:t>. </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Furthermore, when we look at the performance of our system with the OPT-13B model, the benefits become even more pronounced. </a:t>
            </a:r>
            <a:r>
              <a:rPr lang="en-US" altLang="zh-CN" b="0" i="0">
                <a:solidFill>
                  <a:srgbClr val="060607"/>
                </a:solidFill>
                <a:effectLst/>
                <a:latin typeface="-apple-system"/>
              </a:rPr>
              <a:t>Here, the reduction in TTFT </a:t>
            </a:r>
            <a:r>
              <a:rPr lang="en-US" altLang="zh-CN" b="1" i="0">
                <a:solidFill>
                  <a:srgbClr val="060607"/>
                </a:solidFill>
                <a:effectLst/>
                <a:latin typeface="-apple-system"/>
              </a:rPr>
              <a:t>exceeds 60%</a:t>
            </a:r>
            <a:r>
              <a:rPr lang="en-US" altLang="zh-CN" b="0" i="0">
                <a:solidFill>
                  <a:srgbClr val="060607"/>
                </a:solidFill>
                <a:effectLst/>
                <a:latin typeface="-apple-system"/>
              </a:rPr>
              <a:t>. </a:t>
            </a:r>
            <a:endParaRPr lang="en-US" altLang="zh-C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a:t>
            </a:r>
            <a:r>
              <a:rPr lang="zh-CN" altLang="en-US" dirty="0"/>
              <a:t> </a:t>
            </a:r>
            <a:r>
              <a:rPr lang="en-US" altLang="zh-CN" dirty="0"/>
              <a:t>preliminary</a:t>
            </a:r>
            <a:r>
              <a:rPr lang="zh-CN" altLang="en-US" dirty="0"/>
              <a:t> </a:t>
            </a:r>
            <a:r>
              <a:rPr lang="en-US" altLang="zh-CN" dirty="0"/>
              <a:t>experiment</a:t>
            </a:r>
            <a:r>
              <a:rPr lang="zh-CN" altLang="en-US" dirty="0"/>
              <a:t> </a:t>
            </a:r>
            <a:r>
              <a:rPr lang="en-US" altLang="zh-CN" dirty="0"/>
              <a:t>shows</a:t>
            </a:r>
            <a:r>
              <a:rPr lang="zh-CN" altLang="en-US" dirty="0"/>
              <a:t> </a:t>
            </a:r>
            <a:r>
              <a:rPr lang="en-US" altLang="zh-CN" dirty="0"/>
              <a:t>that:</a:t>
            </a:r>
            <a:endParaRPr lang="en-US" altLang="zh-CN" dirty="0"/>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Leveraging stored KV cache for reuse yields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considerable improvements over re-computation.</a:t>
            </a:r>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we find that the </a:t>
            </a:r>
            <a:r>
              <a:rPr lang="en-US" altLang="zh-CN" b="1" i="0" dirty="0">
                <a:solidFill>
                  <a:srgbClr val="060607"/>
                </a:solidFill>
                <a:effectLst/>
                <a:latin typeface="-apple-system"/>
              </a:rPr>
              <a:t>KV cache reuse has the potential to reduce Time to First Token (TTFT) by 30% in scenarios with long context</a:t>
            </a:r>
            <a:r>
              <a:rPr lang="en-US" altLang="zh-CN" b="0" i="0" dirty="0">
                <a:solidFill>
                  <a:srgbClr val="060607"/>
                </a:solidFill>
                <a:effectLst/>
                <a:latin typeface="-apple-system"/>
              </a:rPr>
              <a:t>. </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Furthermore, when we look at the performance of our system with the OPT-13B model, the benefits become even more pronounced. </a:t>
            </a:r>
            <a:r>
              <a:rPr lang="en-US" altLang="zh-CN" b="0" i="0">
                <a:solidFill>
                  <a:srgbClr val="060607"/>
                </a:solidFill>
                <a:effectLst/>
                <a:latin typeface="-apple-system"/>
              </a:rPr>
              <a:t>Here, the reduction in TTFT </a:t>
            </a:r>
            <a:r>
              <a:rPr lang="en-US" altLang="zh-CN" b="1" i="0">
                <a:solidFill>
                  <a:srgbClr val="060607"/>
                </a:solidFill>
                <a:effectLst/>
                <a:latin typeface="-apple-system"/>
              </a:rPr>
              <a:t>exceeds 60%</a:t>
            </a:r>
            <a:r>
              <a:rPr lang="en-US" altLang="zh-CN" b="0" i="0">
                <a:solidFill>
                  <a:srgbClr val="060607"/>
                </a:solidFill>
                <a:effectLst/>
                <a:latin typeface="-apple-system"/>
              </a:rPr>
              <a:t>. </a:t>
            </a:r>
            <a:endParaRPr lang="en-US" altLang="zh-C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a:t>
            </a:r>
            <a:r>
              <a:rPr lang="zh-CN" altLang="en-US" dirty="0"/>
              <a:t> </a:t>
            </a:r>
            <a:r>
              <a:rPr lang="en-US" altLang="zh-CN" dirty="0"/>
              <a:t>preliminary</a:t>
            </a:r>
            <a:r>
              <a:rPr lang="zh-CN" altLang="en-US" dirty="0"/>
              <a:t> </a:t>
            </a:r>
            <a:r>
              <a:rPr lang="en-US" altLang="zh-CN" dirty="0"/>
              <a:t>experiment</a:t>
            </a:r>
            <a:r>
              <a:rPr lang="zh-CN" altLang="en-US" dirty="0"/>
              <a:t> </a:t>
            </a:r>
            <a:r>
              <a:rPr lang="en-US" altLang="zh-CN" dirty="0"/>
              <a:t>shows</a:t>
            </a:r>
            <a:r>
              <a:rPr lang="zh-CN" altLang="en-US" dirty="0"/>
              <a:t> </a:t>
            </a:r>
            <a:r>
              <a:rPr lang="en-US" altLang="zh-CN" dirty="0"/>
              <a:t>that:</a:t>
            </a:r>
            <a:endParaRPr lang="en-US" altLang="zh-CN" dirty="0"/>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Leveraging stored KV cache for reuse yields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considerable improvements over re-computation.</a:t>
            </a:r>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we find that the </a:t>
            </a:r>
            <a:r>
              <a:rPr lang="en-US" altLang="zh-CN" b="1" i="0" dirty="0">
                <a:solidFill>
                  <a:srgbClr val="060607"/>
                </a:solidFill>
                <a:effectLst/>
                <a:latin typeface="-apple-system"/>
              </a:rPr>
              <a:t>KV cache reuse has the potential to reduce Time to First Token (TTFT) by 30% in scenarios with long context</a:t>
            </a:r>
            <a:r>
              <a:rPr lang="en-US" altLang="zh-CN" b="0" i="0" dirty="0">
                <a:solidFill>
                  <a:srgbClr val="060607"/>
                </a:solidFill>
                <a:effectLst/>
                <a:latin typeface="-apple-system"/>
              </a:rPr>
              <a:t>. </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Furthermore, when we look at the performance of our system with the OPT-13B model, the benefits become even more pronounced. </a:t>
            </a:r>
            <a:r>
              <a:rPr lang="en-US" altLang="zh-CN" b="0" i="0">
                <a:solidFill>
                  <a:srgbClr val="060607"/>
                </a:solidFill>
                <a:effectLst/>
                <a:latin typeface="-apple-system"/>
              </a:rPr>
              <a:t>Here, the reduction in TTFT </a:t>
            </a:r>
            <a:r>
              <a:rPr lang="en-US" altLang="zh-CN" b="1" i="0">
                <a:solidFill>
                  <a:srgbClr val="060607"/>
                </a:solidFill>
                <a:effectLst/>
                <a:latin typeface="-apple-system"/>
              </a:rPr>
              <a:t>exceeds 60%</a:t>
            </a:r>
            <a:r>
              <a:rPr lang="en-US" altLang="zh-CN" b="0" i="0">
                <a:solidFill>
                  <a:srgbClr val="060607"/>
                </a:solidFill>
                <a:effectLst/>
                <a:latin typeface="-apple-system"/>
              </a:rPr>
              <a:t>. </a:t>
            </a:r>
            <a:endParaRPr lang="en-US" altLang="zh-C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a:t>
            </a:r>
            <a:r>
              <a:rPr lang="en-US" altLang="zh-CN" dirty="0"/>
              <a:t>,</a:t>
            </a:r>
            <a:r>
              <a:rPr lang="zh-CN" altLang="en-US" dirty="0"/>
              <a:t> </a:t>
            </a:r>
            <a:r>
              <a:rPr lang="en-US" altLang="zh-CN" dirty="0"/>
              <a:t>I</a:t>
            </a:r>
            <a:r>
              <a:rPr lang="zh-CN" altLang="en-US" dirty="0"/>
              <a:t> </a:t>
            </a:r>
            <a:r>
              <a:rPr lang="en-US" altLang="zh-CN" dirty="0"/>
              <a:t>will</a:t>
            </a:r>
            <a:r>
              <a:rPr lang="zh-CN" altLang="en-US" dirty="0"/>
              <a:t> </a:t>
            </a:r>
            <a:r>
              <a:rPr lang="en-US" altLang="zh-CN" dirty="0"/>
              <a:t>give</a:t>
            </a:r>
            <a:r>
              <a:rPr lang="zh-CN" altLang="en-US" dirty="0"/>
              <a:t> </a:t>
            </a:r>
            <a:r>
              <a:rPr lang="en-US" altLang="zh-CN" dirty="0"/>
              <a:t>a</a:t>
            </a:r>
            <a:r>
              <a:rPr lang="zh-CN" altLang="en-US" dirty="0"/>
              <a:t> </a:t>
            </a:r>
            <a:r>
              <a:rPr lang="en-US" altLang="zh-CN" dirty="0"/>
              <a:t>brief</a:t>
            </a:r>
            <a:r>
              <a:rPr lang="zh-CN" altLang="en-US" dirty="0"/>
              <a:t> </a:t>
            </a:r>
            <a:r>
              <a:rPr lang="en-US" altLang="zh-CN" dirty="0"/>
              <a:t>introduction</a:t>
            </a:r>
            <a:r>
              <a:rPr lang="zh-CN" altLang="en-US" dirty="0"/>
              <a:t> </a:t>
            </a:r>
            <a:r>
              <a:rPr lang="en-US" altLang="zh-CN" dirty="0"/>
              <a:t>of</a:t>
            </a:r>
            <a:r>
              <a:rPr lang="zh-CN" altLang="en-US" dirty="0"/>
              <a:t> </a:t>
            </a:r>
            <a:r>
              <a:rPr lang="en-US" altLang="zh-CN" dirty="0"/>
              <a:t>the</a:t>
            </a:r>
            <a:r>
              <a:rPr lang="zh-CN" altLang="en-US" dirty="0"/>
              <a:t> </a:t>
            </a:r>
            <a:r>
              <a:rPr lang="en-US" altLang="zh-CN" dirty="0"/>
              <a:t>development</a:t>
            </a:r>
            <a:r>
              <a:rPr lang="zh-CN" altLang="en-US" dirty="0"/>
              <a:t> </a:t>
            </a:r>
            <a:r>
              <a:rPr lang="en-US" altLang="zh-CN" dirty="0"/>
              <a:t>of</a:t>
            </a:r>
            <a:r>
              <a:rPr lang="zh-CN" altLang="en-US" dirty="0"/>
              <a:t> </a:t>
            </a:r>
            <a:r>
              <a:rPr lang="en-US" altLang="zh-CN" dirty="0"/>
              <a:t>Large</a:t>
            </a:r>
            <a:r>
              <a:rPr lang="zh-CN" altLang="en-US" dirty="0"/>
              <a:t> </a:t>
            </a:r>
            <a:r>
              <a:rPr lang="en-US" altLang="zh-CN" dirty="0"/>
              <a:t>Language</a:t>
            </a:r>
            <a:r>
              <a:rPr lang="zh-CN" altLang="en-US" dirty="0"/>
              <a:t> </a:t>
            </a:r>
            <a:r>
              <a:rPr lang="en-US" altLang="zh-CN" dirty="0"/>
              <a:t>Models.</a:t>
            </a:r>
            <a:endParaRPr lang="en-US" altLang="zh-CN" dirty="0"/>
          </a:p>
          <a:p>
            <a:r>
              <a:rPr lang="en-US" altLang="zh-CN" dirty="0"/>
              <a:t>Since</a:t>
            </a:r>
            <a:r>
              <a:rPr lang="zh-CN" altLang="en-US" dirty="0"/>
              <a:t> </a:t>
            </a:r>
            <a:r>
              <a:rPr lang="en-US" altLang="zh-CN" dirty="0"/>
              <a:t>the</a:t>
            </a:r>
            <a:r>
              <a:rPr lang="zh-CN" altLang="en-US" dirty="0"/>
              <a:t> </a:t>
            </a:r>
            <a:r>
              <a:rPr lang="en-US" altLang="zh-CN" dirty="0"/>
              <a:t>remarkable</a:t>
            </a:r>
            <a:r>
              <a:rPr lang="zh-CN" altLang="en-US" dirty="0"/>
              <a:t> </a:t>
            </a:r>
            <a:r>
              <a:rPr lang="en-US" altLang="zh-CN" dirty="0"/>
              <a:t>GPT-3</a:t>
            </a:r>
            <a:r>
              <a:rPr lang="zh-CN" altLang="en-US" dirty="0"/>
              <a:t> </a:t>
            </a:r>
            <a:r>
              <a:rPr lang="en-US" altLang="zh-CN" dirty="0"/>
              <a:t>and</a:t>
            </a:r>
            <a:r>
              <a:rPr lang="zh-CN" altLang="en-US" dirty="0"/>
              <a:t> </a:t>
            </a:r>
            <a:r>
              <a:rPr lang="en-US" altLang="zh-CN" dirty="0" err="1"/>
              <a:t>ChatGPT</a:t>
            </a:r>
            <a:r>
              <a:rPr lang="zh-CN" altLang="en-US" dirty="0"/>
              <a:t> </a:t>
            </a:r>
            <a:r>
              <a:rPr lang="en-US" altLang="zh-CN" dirty="0"/>
              <a:t>was</a:t>
            </a:r>
            <a:r>
              <a:rPr lang="zh-CN" altLang="en-US" dirty="0"/>
              <a:t> </a:t>
            </a:r>
            <a:r>
              <a:rPr lang="en-US" altLang="zh-CN" dirty="0"/>
              <a:t>launched</a:t>
            </a:r>
            <a:r>
              <a:rPr lang="zh-CN" altLang="en-US" dirty="0"/>
              <a:t> </a:t>
            </a:r>
            <a:r>
              <a:rPr lang="en-US" altLang="zh-CN" dirty="0"/>
              <a:t>by</a:t>
            </a:r>
            <a:r>
              <a:rPr lang="zh-CN" altLang="en-US" dirty="0"/>
              <a:t> </a:t>
            </a:r>
            <a:r>
              <a:rPr lang="en-US" altLang="zh-CN" dirty="0" err="1"/>
              <a:t>OpenAI</a:t>
            </a:r>
            <a:r>
              <a:rPr lang="zh-CN" altLang="en-US" dirty="0"/>
              <a:t>，</a:t>
            </a:r>
            <a:r>
              <a:rPr lang="en-US" altLang="zh-CN" dirty="0"/>
              <a:t>GPT</a:t>
            </a:r>
            <a:r>
              <a:rPr lang="zh-CN" altLang="en-US" dirty="0"/>
              <a:t> </a:t>
            </a:r>
            <a:r>
              <a:rPr lang="en-US" altLang="zh-CN" dirty="0"/>
              <a:t>have</a:t>
            </a:r>
            <a:r>
              <a:rPr lang="zh-CN" altLang="en-US" dirty="0"/>
              <a:t> </a:t>
            </a:r>
            <a:r>
              <a:rPr lang="en-US" altLang="zh-CN" dirty="0"/>
              <a:t>redefined</a:t>
            </a:r>
            <a:r>
              <a:rPr lang="zh-CN" altLang="en-US" dirty="0"/>
              <a:t> </a:t>
            </a:r>
            <a:r>
              <a:rPr lang="en-US" altLang="zh-CN" dirty="0"/>
              <a:t>the</a:t>
            </a:r>
            <a:r>
              <a:rPr lang="zh-CN" altLang="en-US" dirty="0"/>
              <a:t> </a:t>
            </a:r>
            <a:r>
              <a:rPr lang="en-US" altLang="zh-CN" dirty="0"/>
              <a:t>potential</a:t>
            </a:r>
            <a:r>
              <a:rPr lang="zh-CN" altLang="en-US" dirty="0"/>
              <a:t> </a:t>
            </a:r>
            <a:r>
              <a:rPr lang="en-US" altLang="zh-CN" dirty="0"/>
              <a:t>of</a:t>
            </a:r>
            <a:r>
              <a:rPr lang="zh-CN" altLang="en-US" dirty="0"/>
              <a:t> </a:t>
            </a:r>
            <a:r>
              <a:rPr lang="en-US" altLang="zh-CN" dirty="0"/>
              <a:t>AI,</a:t>
            </a:r>
            <a:r>
              <a:rPr lang="zh-CN" altLang="en-US" dirty="0"/>
              <a:t> </a:t>
            </a:r>
            <a:r>
              <a:rPr lang="en-US" altLang="zh-CN" dirty="0"/>
              <a:t>capturing</a:t>
            </a:r>
            <a:r>
              <a:rPr lang="zh-CN" altLang="en-US" dirty="0"/>
              <a:t> </a:t>
            </a:r>
            <a:r>
              <a:rPr lang="en-US" altLang="zh-CN" dirty="0"/>
              <a:t>the</a:t>
            </a:r>
            <a:r>
              <a:rPr lang="zh-CN" altLang="en-US" dirty="0"/>
              <a:t> </a:t>
            </a:r>
            <a:r>
              <a:rPr lang="en-US" altLang="zh-CN" dirty="0"/>
              <a:t>attention</a:t>
            </a:r>
            <a:r>
              <a:rPr lang="zh-CN" altLang="en-US" dirty="0"/>
              <a:t> </a:t>
            </a:r>
            <a:r>
              <a:rPr lang="en-US" altLang="zh-CN" dirty="0"/>
              <a:t>of</a:t>
            </a:r>
            <a:r>
              <a:rPr lang="zh-CN" altLang="en-US" dirty="0"/>
              <a:t> </a:t>
            </a:r>
            <a:r>
              <a:rPr lang="en-US" altLang="zh-CN" dirty="0"/>
              <a:t>the</a:t>
            </a:r>
            <a:r>
              <a:rPr lang="zh-CN" altLang="en-US" dirty="0"/>
              <a:t> </a:t>
            </a:r>
            <a:r>
              <a:rPr lang="en-US" altLang="zh-CN" dirty="0"/>
              <a:t>tech</a:t>
            </a:r>
            <a:r>
              <a:rPr lang="zh-CN" altLang="en-US" dirty="0"/>
              <a:t> </a:t>
            </a:r>
            <a:r>
              <a:rPr lang="en-US" altLang="zh-CN" dirty="0"/>
              <a:t>world</a:t>
            </a:r>
            <a:r>
              <a:rPr lang="zh-CN" altLang="en-US" dirty="0"/>
              <a:t> </a:t>
            </a:r>
            <a:r>
              <a:rPr lang="en-US" altLang="zh-CN" dirty="0"/>
              <a:t>and</a:t>
            </a:r>
            <a:r>
              <a:rPr lang="zh-CN" altLang="en-US" dirty="0"/>
              <a:t> </a:t>
            </a:r>
            <a:r>
              <a:rPr lang="en-US" altLang="zh-CN" dirty="0"/>
              <a:t>beyond.</a:t>
            </a:r>
            <a:endParaRPr lang="en-US" altLang="zh-CN" dirty="0"/>
          </a:p>
          <a:p>
            <a:endParaRPr lang="en-US" dirty="0"/>
          </a:p>
          <a:p>
            <a:r>
              <a:rPr lang="en-US" dirty="0"/>
              <a:t>The evolution of LLMs has been nothing short of exponential. We've moved from an era where model iterations were measured in years to one where new, more powerful models emerge almost monthly. This acceleration underscores the dynamic and competitive nature of the field, with each new model promising to push the boundaries of what's possible.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our overview of the rapid evolution in the LLM landscape, we now turn our attention to the core of our discussion: the Large Model Inference process. This process is typically bifurcated into two distinct phases: prefill and decode.</a:t>
            </a:r>
            <a:endParaRPr lang="en-US" dirty="0"/>
          </a:p>
          <a:p>
            <a:endParaRPr lang="en-US" dirty="0"/>
          </a:p>
          <a:p>
            <a:r>
              <a:rPr lang="en-US" dirty="0"/>
              <a:t>During the prefill stage, the system ingests the user's input, which includes the prompt and question. In a single iterative cycle, it computes all tokens and generates a single token as the output. As depicted in the illustration, the first iteration represents the prefill phase. The model takes 'artificial intelligence is' as input, processes it through all the layers, and outputs a single word: 'the'.</a:t>
            </a:r>
            <a:endParaRPr lang="en-US" dirty="0"/>
          </a:p>
          <a:p>
            <a:endParaRPr lang="en-US" dirty="0"/>
          </a:p>
          <a:p>
            <a:r>
              <a:rPr lang="en-US" dirty="0"/>
              <a:t>Transitioning into the decode phase from the second iteration onwards, the model feeds the output of the previous iteration as input, calculating and producing the next token. This cycle continues, with 'the' leading to 'future', and so on, as the model iteratively generates subsequent tokens. This process persists until the model produces an end-of-sequence token, EOS, or reaches the maximum length limit set by the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deeper into the intricacies of Large Language Models, we now explore the computational engine at the heart of every layer: the self-attention mechanism. Each layer in an LLM comprises a self-attention module coupled with a feed forward network, the latter being a Multilayer Perceptron.</a:t>
            </a:r>
            <a:endParaRPr lang="en-US" dirty="0"/>
          </a:p>
          <a:p>
            <a:endParaRPr lang="en-US" dirty="0"/>
          </a:p>
          <a:p>
            <a:r>
              <a:rPr lang="en-US" dirty="0"/>
              <a:t>On the left, we illustrate the core function of self-attention. Given an input 𝑥, it's transformed through weight matrices 𝑊_𝑄, W_K, and  W_V to produce the query 𝑄, key 𝐾, and value 𝑉 vectors, respectively. These vectors are then used to calculate the attention score matrix, which encapsulates the relationships between the input 𝑥 and all preceding tokens, as depicted in the diagram on the right.</a:t>
            </a:r>
            <a:endParaRPr lang="en-US" dirty="0"/>
          </a:p>
          <a:p>
            <a:endParaRPr lang="en-US" dirty="0"/>
          </a:p>
          <a:p>
            <a:r>
              <a:rPr lang="en-US" dirty="0"/>
              <a:t>It's important to note that the key 𝐾 includes not only the current input's key vector but also those from historical inputs. This inclusion is what allows the model to maintain context and generate coherent, contextually aware responses.</a:t>
            </a:r>
            <a:endParaRPr lang="en-US" dirty="0"/>
          </a:p>
          <a:p>
            <a:endParaRPr lang="en-US" dirty="0"/>
          </a:p>
          <a:p>
            <a:r>
              <a:rPr lang="en-US" dirty="0"/>
              <a:t>Continuing our exploration of the self-attention process, after deriving the attention score matrix, the next step is to apply the </a:t>
            </a:r>
            <a:r>
              <a:rPr lang="en-US" dirty="0" err="1"/>
              <a:t>softmax</a:t>
            </a:r>
            <a:r>
              <a:rPr lang="en-US" dirty="0"/>
              <a:t> function. This transformation normalizes the attention scores, allowing us to interpret them as probabilities. The </a:t>
            </a:r>
            <a:r>
              <a:rPr lang="en-US" dirty="0" err="1"/>
              <a:t>softmax</a:t>
            </a:r>
            <a:r>
              <a:rPr lang="en-US" dirty="0"/>
              <a:t> function plays a crucial role in focusing the model's attention on the most relevant parts of the input sequence.</a:t>
            </a:r>
            <a:endParaRPr lang="en-US" dirty="0"/>
          </a:p>
          <a:p>
            <a:endParaRPr lang="en-US" dirty="0"/>
          </a:p>
          <a:p>
            <a:r>
              <a:rPr lang="en-US" dirty="0"/>
              <a:t>With the probabilities now in hand, we multiply them by the value vectors 𝑉, which, like the keys 𝐾, include not only the current input's value vector but also those from historical tokens. This multiplication effectively computes a weighted sum of the value vectors according to the attention scores, giving rise to a new token.</a:t>
            </a:r>
            <a:endParaRPr lang="en-US" dirty="0"/>
          </a:p>
          <a:p>
            <a:endParaRPr lang="en-US" dirty="0"/>
          </a:p>
          <a:p>
            <a:r>
              <a:rPr lang="en-US" dirty="0"/>
              <a:t>These key 𝐾 and value 𝑉 vectors, which are reused in subsequent decode stages, form the backbone of what we refer to as the KV cache.</a:t>
            </a:r>
            <a:endParaRPr lang="en-US" dirty="0"/>
          </a:p>
          <a:p>
            <a:endParaRPr lang="en-US" dirty="0"/>
          </a:p>
          <a:p>
            <a:r>
              <a:rPr lang="en-US" dirty="0"/>
              <a:t>The KV cache is thus a repository of contextual information that the model reutilizes to maintain consistency and coherence throughout the generation process. It's this reuse of the KV cache that becomes the cornerstone of efficiency in Large Language Model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our previous analysis, we now turn our attention to the high costs associated with Large Language Model inference. Inference with LLMs is inherently computationally intensive, necessitating the use of powerful GPU devices such as the Nvidia A100 to handle the complex computations.</a:t>
            </a:r>
            <a:endParaRPr lang="en-US" dirty="0"/>
          </a:p>
          <a:p>
            <a:endParaRPr lang="en-US" dirty="0"/>
          </a:p>
          <a:p>
            <a:r>
              <a:rPr lang="en-US" dirty="0"/>
              <a:t>However, even with such advanced hardware, the throughput of LLM inference remains limited. For instance, a single A100 GPU with the LLaMA-13B model can process barely one request per second. This limitation underscores the need for a substantial investment in GPU resources to provide LLM inference services at scale.</a:t>
            </a:r>
            <a:endParaRPr lang="en-US" dirty="0"/>
          </a:p>
          <a:p>
            <a:endParaRPr lang="en-US" dirty="0"/>
          </a:p>
          <a:p>
            <a:r>
              <a:rPr lang="en-US" dirty="0"/>
              <a:t>Furthermore, the KV cache generated during the inference process presents another significant challenge. The size of the KV cache grows linearly with the length of the input sequence. However, the memory available on GPUs is not only limited but also comes at a high cost. This trade-off between memory capacity and computational demand places additional constraints on the scalability and efficiency of LLM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Leveraging the insights from our previous discussions, we now delve into the computational intensity of the prefill phase. It's in this stage that we identify an opportunity for optimization, especially in scenarios where user requests exhibit similar prefix tokens.</a:t>
            </a:r>
            <a:endParaRPr lang="en-US" dirty="0"/>
          </a:p>
          <a:p>
            <a:endParaRPr lang="en-US" dirty="0"/>
          </a:p>
          <a:p>
            <a:r>
              <a:rPr lang="en-US" dirty="0"/>
              <a:t>Consider the few-shot AI bot scenario, where an LLM-based application for translating English to French might utilize one or more examples as prompts. These prompts serve as the prefix tokens for the requests and remain largely unchanged across multiple uses. Similarly, in the more common multi-turn chat scenario, the user's input history and the model's responses also act as prefix tokens to provide the LLM with better contextual coherence.</a:t>
            </a:r>
            <a:endParaRPr lang="en-US" dirty="0"/>
          </a:p>
          <a:p>
            <a:endParaRPr lang="en-US" dirty="0"/>
          </a:p>
          <a:p>
            <a:r>
              <a:rPr lang="en-US" dirty="0"/>
              <a:t>However, in current LLM systems, these similar prefix tokens are often recalculated, as there is no consideration given to the inter-request relationships. Each request is treated as an isolated instance, leading to inefficiencies in the prefill process.</a:t>
            </a:r>
            <a:endParaRPr lang="en-US" dirty="0"/>
          </a:p>
          <a:p>
            <a:endParaRPr lang="en-US" dirty="0"/>
          </a:p>
          <a:p>
            <a:r>
              <a:rPr lang="en-US" dirty="0"/>
              <a:t>By recognizing the presence of similar prefix tokens across requests, we uncover a significant area where computational resources can be conserved. The </a:t>
            </a:r>
            <a:r>
              <a:rPr lang="en-US" dirty="0" err="1"/>
              <a:t>CaR</a:t>
            </a:r>
            <a:r>
              <a:rPr lang="en-US" dirty="0"/>
              <a:t> system is designed to capitalize on this pattern, reducing redundancy and enhancing the overall efficiency of LLM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3.e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5.jpe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5.xml"/><Relationship Id="rId2" Type="http://schemas.openxmlformats.org/officeDocument/2006/relationships/image" Target="../media/image17.jpe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5.xml"/><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5.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5.xml"/><Relationship Id="rId2" Type="http://schemas.openxmlformats.org/officeDocument/2006/relationships/image" Target="../media/image36.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38250" y="904875"/>
            <a:ext cx="6763703" cy="1333500"/>
          </a:xfrm>
          <a:prstGeom prst="rect">
            <a:avLst/>
          </a:prstGeom>
          <a:noFill/>
        </p:spPr>
        <p:txBody>
          <a:bodyPr wrap="square" rtlCol="0" anchor="b"/>
          <a:lstStyle/>
          <a:p>
            <a:pPr marL="0" indent="0" algn="ctr">
              <a:buNone/>
            </a:pPr>
            <a:r>
              <a:rPr lang="en-US" sz="2400" b="1" dirty="0">
                <a:solidFill>
                  <a:srgbClr val="383838"/>
                </a:solidFill>
                <a:latin typeface="Times New Roman" panose="02020603050405020304" pitchFamily="18" charset="0"/>
                <a:ea typeface="Noto Sans SC" pitchFamily="34" charset="-122"/>
                <a:cs typeface="Times New Roman" panose="02020603050405020304" pitchFamily="18" charset="0"/>
              </a:rPr>
              <a:t>Accelerating Trasformers via Multi-tiered Memory</a:t>
            </a:r>
            <a:endParaRPr lang="en-US" sz="2400" b="1" dirty="0">
              <a:solidFill>
                <a:srgbClr val="383838"/>
              </a:solidFill>
              <a:latin typeface="Times New Roman" panose="02020603050405020304" pitchFamily="18" charset="0"/>
              <a:ea typeface="Noto Sans SC" pitchFamily="34" charset="-122"/>
              <a:cs typeface="Times New Roman" panose="02020603050405020304" pitchFamily="18" charset="0"/>
            </a:endParaRPr>
          </a:p>
        </p:txBody>
      </p:sp>
      <p:sp>
        <p:nvSpPr>
          <p:cNvPr id="3" name="Text 1"/>
          <p:cNvSpPr/>
          <p:nvPr/>
        </p:nvSpPr>
        <p:spPr>
          <a:xfrm>
            <a:off x="2028210" y="2905126"/>
            <a:ext cx="5087579" cy="902572"/>
          </a:xfrm>
          <a:prstGeom prst="rect">
            <a:avLst/>
          </a:prstGeom>
          <a:noFill/>
        </p:spPr>
        <p:txBody>
          <a:bodyPr wrap="square" rtlCol="0" anchor="t"/>
          <a:lstStyle/>
          <a:p>
            <a:pPr marL="0" indent="0" algn="ctr">
              <a:buNone/>
            </a:pPr>
            <a:r>
              <a:rPr 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Kexin Chu, </a:t>
            </a:r>
            <a:r>
              <a:rPr 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Ricky Cheng, Dawei Xiang, Shouwang Zhu</a:t>
            </a:r>
            <a:endParaRPr lang="en-US" sz="1400" dirty="0">
              <a:latin typeface="Times New Roman" panose="02020603050405020304" pitchFamily="18" charset="0"/>
              <a:cs typeface="Times New Roman" panose="02020603050405020304" pitchFamily="18" charset="0"/>
            </a:endParaRPr>
          </a:p>
          <a:p>
            <a:pPr marL="0" indent="0" algn="ctr">
              <a:buNone/>
            </a:pPr>
            <a:r>
              <a:rPr 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University</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of</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Connecticut</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Prefill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Re-compute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Costs</a:t>
            </a:r>
            <a:r>
              <a:rPr lang="zh-C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159590"/>
            <a:ext cx="7715250" cy="1208161"/>
          </a:xfrm>
          <a:prstGeom prst="rect">
            <a:avLst/>
          </a:prstGeom>
          <a:noFill/>
        </p:spPr>
        <p:txBody>
          <a:bodyPr wrap="square" rtlCol="0" anchor="t"/>
          <a:lstStyle/>
          <a:p>
            <a:pPr marL="342900" indent="-342900" algn="l">
              <a:lnSpc>
                <a:spcPct val="150000"/>
              </a:lnSpc>
              <a:buSzPct val="100000"/>
              <a:buChar char="•"/>
            </a:pP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computational</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overhead</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during</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prefill</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stage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increases</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with</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length</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of</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prompt.</a:t>
            </a:r>
            <a:endPar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LLM</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models</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are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developed</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to</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support</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longer</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contexts.</a:t>
            </a:r>
            <a:endParaRPr lang="en-US" sz="1400"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4745990" y="2369820"/>
            <a:ext cx="3735070" cy="1879600"/>
          </a:xfrm>
          <a:prstGeom prst="rect">
            <a:avLst/>
          </a:prstGeom>
        </p:spPr>
      </p:pic>
      <p:pic>
        <p:nvPicPr>
          <p:cNvPr id="8" name="图片 7"/>
          <p:cNvPicPr>
            <a:picLocks noChangeAspect="1"/>
          </p:cNvPicPr>
          <p:nvPr/>
        </p:nvPicPr>
        <p:blipFill>
          <a:blip r:embed="rId2"/>
          <a:stretch>
            <a:fillRect/>
          </a:stretch>
        </p:blipFill>
        <p:spPr>
          <a:xfrm>
            <a:off x="855980" y="1961515"/>
            <a:ext cx="3369945" cy="29832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Motivation</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304925"/>
            <a:ext cx="7715250" cy="2329683"/>
          </a:xfrm>
          <a:prstGeom prst="rect">
            <a:avLst/>
          </a:prstGeom>
          <a:noFill/>
        </p:spPr>
        <p:txBody>
          <a:bodyPr wrap="square" rtlCol="0" anchor="t"/>
          <a:lstStyle/>
          <a:p>
            <a:pPr marL="342900"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expensive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computation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prefill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stage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avoided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reusing</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from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previous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342900"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large KV cache storage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has become a bottleneck in LLM inference.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Multi-tier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Memory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System</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Active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stored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HBM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Inactive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blocks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are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stored</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in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external</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Mem.</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p:txBody>
      </p:sp>
      <p:sp>
        <p:nvSpPr>
          <p:cNvPr id="6" name="矩形 5"/>
          <p:cNvSpPr/>
          <p:nvPr/>
        </p:nvSpPr>
        <p:spPr>
          <a:xfrm>
            <a:off x="7631121" y="2844169"/>
            <a:ext cx="760720" cy="207073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Large capacity external storage</a:t>
            </a:r>
            <a:endParaRPr kumimoji="1" lang="zh-CN" altLang="en-US" sz="1100" dirty="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5978173" y="2844168"/>
            <a:ext cx="1037344" cy="79579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Model</a:t>
            </a:r>
            <a:r>
              <a:rPr kumimoji="1" lang="zh-CN" altLang="en-US" sz="1100" dirty="0">
                <a:solidFill>
                  <a:schemeClr val="tx1"/>
                </a:solidFill>
                <a:latin typeface="Times New Roman" panose="02020603050405020304" pitchFamily="18" charset="0"/>
                <a:cs typeface="Times New Roman" panose="02020603050405020304" pitchFamily="18" charset="0"/>
              </a:rPr>
              <a:t> </a:t>
            </a:r>
            <a:r>
              <a:rPr kumimoji="1" lang="en-US" altLang="zh-CN" sz="1100" dirty="0">
                <a:solidFill>
                  <a:schemeClr val="tx1"/>
                </a:solidFill>
                <a:latin typeface="Times New Roman" panose="02020603050405020304" pitchFamily="18" charset="0"/>
                <a:cs typeface="Times New Roman" panose="02020603050405020304" pitchFamily="18" charset="0"/>
              </a:rPr>
              <a:t>parameters</a:t>
            </a:r>
            <a:endParaRPr kumimoji="1" lang="en-US" altLang="zh-CN" sz="1100" dirty="0">
              <a:solidFill>
                <a:schemeClr val="tx1"/>
              </a:solidFill>
              <a:latin typeface="Times New Roman" panose="02020603050405020304" pitchFamily="18" charset="0"/>
              <a:cs typeface="Times New Roman" panose="02020603050405020304" pitchFamily="18" charset="0"/>
            </a:endParaRPr>
          </a:p>
        </p:txBody>
      </p:sp>
      <p:sp>
        <p:nvSpPr>
          <p:cNvPr id="10" name="矩形 9"/>
          <p:cNvSpPr/>
          <p:nvPr/>
        </p:nvSpPr>
        <p:spPr>
          <a:xfrm>
            <a:off x="5978176" y="3810298"/>
            <a:ext cx="1037345" cy="382921"/>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KV</a:t>
            </a:r>
            <a:r>
              <a:rPr kumimoji="1" lang="zh-CN" altLang="en-US" sz="1100" dirty="0">
                <a:solidFill>
                  <a:schemeClr val="tx1"/>
                </a:solidFill>
                <a:latin typeface="Times New Roman" panose="02020603050405020304" pitchFamily="18" charset="0"/>
                <a:cs typeface="Times New Roman" panose="02020603050405020304" pitchFamily="18" charset="0"/>
              </a:rPr>
              <a:t> </a:t>
            </a:r>
            <a:r>
              <a:rPr kumimoji="1" lang="en-US" altLang="zh-CN" sz="1100" dirty="0">
                <a:solidFill>
                  <a:schemeClr val="tx1"/>
                </a:solidFill>
                <a:latin typeface="Times New Roman" panose="02020603050405020304" pitchFamily="18" charset="0"/>
                <a:cs typeface="Times New Roman" panose="02020603050405020304" pitchFamily="18" charset="0"/>
              </a:rPr>
              <a:t>cache</a:t>
            </a:r>
            <a:endParaRPr kumimoji="1" lang="en-US" altLang="zh-CN" sz="1100" dirty="0">
              <a:solidFill>
                <a:schemeClr val="tx1"/>
              </a:solidFill>
              <a:latin typeface="Times New Roman" panose="02020603050405020304" pitchFamily="18" charset="0"/>
              <a:cs typeface="Times New Roman" panose="02020603050405020304" pitchFamily="18" charset="0"/>
            </a:endParaRPr>
          </a:p>
        </p:txBody>
      </p:sp>
      <p:sp>
        <p:nvSpPr>
          <p:cNvPr id="11" name="矩形 10"/>
          <p:cNvSpPr/>
          <p:nvPr/>
        </p:nvSpPr>
        <p:spPr>
          <a:xfrm>
            <a:off x="5978175" y="3639968"/>
            <a:ext cx="1037344" cy="168387"/>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Others</a:t>
            </a:r>
            <a:endParaRPr kumimoji="1" lang="zh-CN" altLang="en-US" sz="1100" dirty="0">
              <a:solidFill>
                <a:schemeClr val="tx1"/>
              </a:solidFill>
              <a:latin typeface="Times New Roman" panose="02020603050405020304" pitchFamily="18" charset="0"/>
              <a:cs typeface="Times New Roman" panose="02020603050405020304" pitchFamily="18" charset="0"/>
            </a:endParaRPr>
          </a:p>
        </p:txBody>
      </p:sp>
      <p:sp>
        <p:nvSpPr>
          <p:cNvPr id="12" name="矩形 11"/>
          <p:cNvSpPr/>
          <p:nvPr/>
        </p:nvSpPr>
        <p:spPr>
          <a:xfrm>
            <a:off x="5299265" y="2844168"/>
            <a:ext cx="678909" cy="134905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SMs</a:t>
            </a:r>
            <a:endParaRPr kumimoji="1" lang="zh-CN" altLang="en-US" sz="1100" dirty="0">
              <a:solidFill>
                <a:schemeClr val="tx1"/>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5299263" y="4193219"/>
            <a:ext cx="614271"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GPUs</a:t>
            </a:r>
            <a:endParaRPr kumimoji="1" lang="zh-CN" altLang="en-US" sz="14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5927458" y="4545568"/>
            <a:ext cx="569387" cy="369332"/>
          </a:xfrm>
          <a:prstGeom prst="rect">
            <a:avLst/>
          </a:prstGeom>
          <a:noFill/>
        </p:spPr>
        <p:txBody>
          <a:bodyPr wrap="none" rtlCol="0">
            <a:spAutoFit/>
          </a:bodyPr>
          <a:lstStyle/>
          <a:p>
            <a:r>
              <a:rPr kumimoji="1" lang="en-US" altLang="zh-CN" dirty="0"/>
              <a:t>…</a:t>
            </a:r>
            <a:r>
              <a:rPr kumimoji="1" lang="zh-CN" altLang="en-US" dirty="0"/>
              <a:t> </a:t>
            </a:r>
            <a:r>
              <a:rPr kumimoji="1" lang="en-US" altLang="zh-CN" dirty="0"/>
              <a:t>…</a:t>
            </a:r>
            <a:endParaRPr kumimoji="1" lang="zh-CN" altLang="en-US" dirty="0"/>
          </a:p>
        </p:txBody>
      </p:sp>
      <p:sp>
        <p:nvSpPr>
          <p:cNvPr id="16" name="左右箭头 15"/>
          <p:cNvSpPr/>
          <p:nvPr/>
        </p:nvSpPr>
        <p:spPr>
          <a:xfrm>
            <a:off x="7120135" y="3895805"/>
            <a:ext cx="410216" cy="199785"/>
          </a:xfrm>
          <a:prstGeom prst="leftRight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Challenges</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in</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Multi-tier</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KV</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Cache</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304925"/>
            <a:ext cx="7715250" cy="3156089"/>
          </a:xfrm>
          <a:prstGeom prst="rect">
            <a:avLst/>
          </a:prstGeom>
          <a:noFill/>
        </p:spPr>
        <p:txBody>
          <a:bodyPr wrap="square" rtlCol="0" anchor="t"/>
          <a:lstStyle/>
          <a:p>
            <a:pPr marL="342900"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Where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to</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place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KV</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cache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of</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previous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requests?</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HBM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small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and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fast.</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DRAM-based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external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memory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large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but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slow.</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342900"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How</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limited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transfer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overhead?</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Maximize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use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of</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KV</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cache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in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HBM</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of</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GPUs</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Avoid</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frequent</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data</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transmission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between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GPUs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and</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DRAM</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nSpc>
                <a:spcPct val="150000"/>
              </a:lnSpc>
              <a:buSzPct val="100000"/>
              <a:buFontTx/>
              <a:buChar char="•"/>
            </a:pPr>
            <a:r>
              <a:rPr lang="en-US" altLang="zh-CN" sz="1400" dirty="0">
                <a:effectLst/>
                <a:latin typeface="Times New Roman" panose="02020603050405020304" pitchFamily="18" charset="0"/>
                <a:cs typeface="Times New Roman" panose="02020603050405020304" pitchFamily="18" charset="0"/>
              </a:rPr>
              <a:t>When to</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migrate</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the</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data</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across</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the</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tiers?</a:t>
            </a:r>
            <a:endParaRPr lang="en-US" altLang="zh-CN" sz="1400" dirty="0">
              <a:effectLst/>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Avoiding</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stall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waiting</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for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loaded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from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DRAM-based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memory.</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Avoid</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prefetch</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too</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early.</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5179" y="1181416"/>
            <a:ext cx="1452563" cy="1243013"/>
          </a:xfrm>
          <a:prstGeom prst="rect">
            <a:avLst/>
          </a:prstGeom>
          <a:noFill/>
        </p:spPr>
        <p:txBody>
          <a:bodyPr wrap="square" rtlCol="0" anchor="t"/>
          <a:lstStyle/>
          <a:p>
            <a:pPr marL="0" indent="0">
              <a:buNone/>
            </a:pPr>
            <a:r>
              <a:rPr lang="en-US" sz="6000" b="1" dirty="0">
                <a:solidFill>
                  <a:srgbClr val="646464"/>
                </a:solidFill>
                <a:latin typeface="Times New Roman" panose="02020603050405020304" pitchFamily="18" charset="0"/>
                <a:ea typeface="Noto Sans SC" pitchFamily="34" charset="-122"/>
                <a:cs typeface="Times New Roman" panose="02020603050405020304" pitchFamily="18" charset="0"/>
              </a:rPr>
              <a:t>0</a:t>
            </a:r>
            <a:r>
              <a:rPr lang="en-US" altLang="zh-CN" sz="6000" b="1" dirty="0">
                <a:solidFill>
                  <a:srgbClr val="646464"/>
                </a:solidFill>
                <a:latin typeface="Times New Roman" panose="02020603050405020304" pitchFamily="18" charset="0"/>
                <a:ea typeface="Noto Sans SC" pitchFamily="34" charset="-122"/>
                <a:cs typeface="Times New Roman" panose="02020603050405020304" pitchFamily="18" charset="0"/>
              </a:rPr>
              <a:t>3</a:t>
            </a:r>
            <a:endParaRPr lang="en-US" sz="6000" dirty="0">
              <a:latin typeface="Times New Roman" panose="02020603050405020304" pitchFamily="18" charset="0"/>
              <a:cs typeface="Times New Roman" panose="02020603050405020304" pitchFamily="18" charset="0"/>
            </a:endParaRPr>
          </a:p>
        </p:txBody>
      </p:sp>
      <p:sp>
        <p:nvSpPr>
          <p:cNvPr id="3" name="Text 1"/>
          <p:cNvSpPr/>
          <p:nvPr/>
        </p:nvSpPr>
        <p:spPr>
          <a:xfrm>
            <a:off x="965179" y="2493027"/>
            <a:ext cx="7016140" cy="1676400"/>
          </a:xfrm>
          <a:prstGeom prst="rect">
            <a:avLst/>
          </a:prstGeom>
          <a:noFill/>
        </p:spPr>
        <p:txBody>
          <a:bodyPr wrap="square" rtlCol="0" anchor="t"/>
          <a:lstStyle/>
          <a:p>
            <a:pPr marL="0" indent="0">
              <a:buNone/>
            </a:pPr>
            <a:r>
              <a:rPr lang="en-US" altLang="zh-CN" sz="3200" b="1" dirty="0">
                <a:latin typeface="Times New Roman" panose="02020603050405020304" pitchFamily="18" charset="0"/>
                <a:cs typeface="Times New Roman" panose="02020603050405020304" pitchFamily="18" charset="0"/>
              </a:rPr>
              <a:t>Design</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Details</a:t>
            </a:r>
            <a:r>
              <a:rPr lang="zh-CN" altLang="en-US" sz="3200" b="1" dirty="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Overview</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304925"/>
            <a:ext cx="4107180" cy="3453130"/>
          </a:xfrm>
          <a:prstGeom prst="rect">
            <a:avLst/>
          </a:prstGeom>
          <a:noFill/>
        </p:spPr>
        <p:txBody>
          <a:bodyPr wrap="square" rtlCol="0" anchor="t"/>
          <a:lstStyle/>
          <a:p>
            <a:pPr marL="342900" indent="-342900" algn="l">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Co-design</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of</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Scheduler</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Cache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Management.</a:t>
            </a:r>
            <a:endPar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Replacement</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Policy</a:t>
            </a:r>
            <a:endPar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Cache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-Aware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Scheduler</a:t>
            </a:r>
            <a:endPar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Prefetch</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Predictor</a:t>
            </a:r>
            <a:endPar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Quality</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-aware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Compression</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algorithm.</a:t>
            </a:r>
            <a:endParaRPr lang="en-US"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nSpc>
                <a:spcPct val="150000"/>
              </a:lnSpc>
              <a:buSzPct val="100000"/>
              <a:buFontTx/>
              <a:buChar char="•"/>
            </a:pPr>
            <a:r>
              <a:rPr 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Pipeline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data</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loading</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00" dirty="0">
                <a:solidFill>
                  <a:srgbClr val="383838"/>
                </a:solidFill>
                <a:latin typeface="Times New Roman" panose="02020603050405020304" pitchFamily="18" charset="0"/>
                <a:ea typeface="Noto Sans SC" pitchFamily="34" charset="-122"/>
                <a:cs typeface="Times New Roman" panose="02020603050405020304" pitchFamily="18" charset="0"/>
              </a:rPr>
              <a:t>a</a:t>
            </a:r>
            <a:r>
              <a:rPr lang="en-US" altLang="zh-CN" sz="1600" dirty="0">
                <a:effectLst/>
                <a:latin typeface="Times New Roman" panose="02020603050405020304" pitchFamily="18" charset="0"/>
                <a:cs typeface="Times New Roman" panose="02020603050405020304" pitchFamily="18" charset="0"/>
              </a:rPr>
              <a:t>synchronous offloading</a:t>
            </a:r>
            <a:endParaRPr lang="en-US" altLang="zh-CN" sz="1600" dirty="0">
              <a:effectLst/>
              <a:latin typeface="Times New Roman" panose="02020603050405020304" pitchFamily="18" charset="0"/>
              <a:cs typeface="Times New Roman" panose="02020603050405020304" pitchFamily="18" charset="0"/>
            </a:endParaRPr>
          </a:p>
        </p:txBody>
      </p:sp>
      <p:pic>
        <p:nvPicPr>
          <p:cNvPr id="6" name="图片 5"/>
          <p:cNvPicPr/>
          <p:nvPr/>
        </p:nvPicPr>
        <p:blipFill>
          <a:blip r:embed="rId1"/>
          <a:stretch>
            <a:fillRect/>
          </a:stretch>
        </p:blipFill>
        <p:spPr>
          <a:xfrm>
            <a:off x="4697095" y="1447165"/>
            <a:ext cx="4334510" cy="28340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i="0" dirty="0">
                <a:solidFill>
                  <a:srgbClr val="060607"/>
                </a:solidFill>
                <a:effectLst/>
                <a:latin typeface="Times New Roman" panose="02020603050405020304" pitchFamily="18" charset="0"/>
                <a:cs typeface="Times New Roman" panose="02020603050405020304" pitchFamily="18" charset="0"/>
              </a:rPr>
              <a:t>Co-design of Scheduler and Cache Management</a:t>
            </a:r>
            <a:endParaRPr lang="en-US" sz="2380" dirty="0"/>
          </a:p>
        </p:txBody>
      </p:sp>
      <p:sp>
        <p:nvSpPr>
          <p:cNvPr id="4" name="Text 2"/>
          <p:cNvSpPr/>
          <p:nvPr/>
        </p:nvSpPr>
        <p:spPr>
          <a:xfrm>
            <a:off x="315046" y="1304925"/>
            <a:ext cx="4402952" cy="3502601"/>
          </a:xfrm>
          <a:prstGeom prst="rect">
            <a:avLst/>
          </a:prstGeom>
          <a:noFill/>
        </p:spPr>
        <p:txBody>
          <a:bodyPr wrap="square" rtlCol="0" anchor="t"/>
          <a:lstStyle/>
          <a:p>
            <a:pPr marL="285750" indent="-285750" algn="l">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Maximizing KV cache reuse requires avoiding task waiting caused by frequent data offloads and prefetches.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0" indent="0" algn="l">
              <a:buNone/>
            </a:pPr>
            <a:endParaRPr lang="en-US" altLang="zh-CN" sz="1600" dirty="0">
              <a:solidFill>
                <a:srgbClr val="060607"/>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sz="1600" dirty="0">
                <a:solidFill>
                  <a:srgbClr val="060607"/>
                </a:solidFill>
                <a:latin typeface="Times New Roman" panose="02020603050405020304" pitchFamily="18" charset="0"/>
                <a:cs typeface="Times New Roman" panose="02020603050405020304" pitchFamily="18" charset="0"/>
              </a:rPr>
              <a:t>Scheduler</a:t>
            </a:r>
            <a:endParaRPr lang="en-US" altLang="zh-CN" sz="16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Use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shuffle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windows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categorize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three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groups.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sz="1200" dirty="0">
                <a:solidFill>
                  <a:srgbClr val="060607"/>
                </a:solidFill>
                <a:latin typeface="Times New Roman" panose="02020603050405020304" pitchFamily="18" charset="0"/>
                <a:cs typeface="Times New Roman" panose="02020603050405020304" pitchFamily="18" charset="0"/>
              </a:rPr>
              <a:t>A</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fixed</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size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window</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is</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used</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to</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prevent</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frequent</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changes</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in</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the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order</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of</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Standard</a:t>
            </a:r>
            <a:r>
              <a:rPr lang="zh-CN" altLang="en-US" sz="1400" dirty="0">
                <a:solidFill>
                  <a:srgbClr val="060607"/>
                </a:solidFill>
                <a:latin typeface="Times New Roman" panose="02020603050405020304" pitchFamily="18" charset="0"/>
                <a:cs typeface="Times New Roman" panose="02020603050405020304" pitchFamily="18" charset="0"/>
              </a:rPr>
              <a:t>：</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sz="1200" dirty="0">
                <a:solidFill>
                  <a:srgbClr val="060607"/>
                </a:solidFill>
                <a:latin typeface="Times New Roman" panose="02020603050405020304" pitchFamily="18" charset="0"/>
                <a:cs typeface="Times New Roman" panose="02020603050405020304" pitchFamily="18" charset="0"/>
              </a:rPr>
              <a:t>The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size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of</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KV</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cache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to</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be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transmitted</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from</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DRAM</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to</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GPUs</a:t>
            </a:r>
            <a:endParaRPr lang="en-US" altLang="zh-CN" sz="12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Highest: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needed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already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HBM.</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Second: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not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involve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any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historical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Lowest: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prefetched</a:t>
            </a:r>
            <a:endParaRPr lang="en-US" altLang="zh-CN" sz="1200" dirty="0">
              <a:solidFill>
                <a:srgbClr val="060607"/>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4875358" y="2250652"/>
            <a:ext cx="4180925" cy="17941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i="0" dirty="0">
                <a:solidFill>
                  <a:srgbClr val="060607"/>
                </a:solidFill>
                <a:effectLst/>
                <a:latin typeface="Times New Roman" panose="02020603050405020304" pitchFamily="18" charset="0"/>
                <a:cs typeface="Times New Roman" panose="02020603050405020304" pitchFamily="18" charset="0"/>
              </a:rPr>
              <a:t>Co-design of Scheduler and Cache Management</a:t>
            </a:r>
            <a:endParaRPr lang="en-US" sz="2380" dirty="0"/>
          </a:p>
        </p:txBody>
      </p:sp>
      <p:sp>
        <p:nvSpPr>
          <p:cNvPr id="4" name="Text 2"/>
          <p:cNvSpPr/>
          <p:nvPr/>
        </p:nvSpPr>
        <p:spPr>
          <a:xfrm>
            <a:off x="315046" y="1001961"/>
            <a:ext cx="4402952" cy="3755778"/>
          </a:xfrm>
          <a:prstGeom prst="rect">
            <a:avLst/>
          </a:prstGeom>
          <a:noFill/>
        </p:spPr>
        <p:txBody>
          <a:bodyPr wrap="square" rtlCol="0" anchor="t"/>
          <a:lstStyle/>
          <a:p>
            <a:endParaRPr lang="en-US" altLang="zh-CN" sz="1600" dirty="0">
              <a:solidFill>
                <a:srgbClr val="060607"/>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sz="1600" dirty="0">
                <a:solidFill>
                  <a:srgbClr val="060607"/>
                </a:solidFill>
                <a:latin typeface="Times New Roman" panose="02020603050405020304" pitchFamily="18" charset="0"/>
                <a:cs typeface="Times New Roman" panose="02020603050405020304" pitchFamily="18" charset="0"/>
              </a:rPr>
              <a:t>Replacement</a:t>
            </a:r>
            <a:r>
              <a:rPr lang="zh-CN" altLang="en-US" sz="1600" dirty="0">
                <a:solidFill>
                  <a:srgbClr val="060607"/>
                </a:solidFill>
                <a:latin typeface="Times New Roman" panose="02020603050405020304" pitchFamily="18" charset="0"/>
                <a:cs typeface="Times New Roman" panose="02020603050405020304" pitchFamily="18" charset="0"/>
              </a:rPr>
              <a:t> </a:t>
            </a:r>
            <a:r>
              <a:rPr lang="en-US" altLang="zh-CN" sz="1600" dirty="0">
                <a:solidFill>
                  <a:srgbClr val="060607"/>
                </a:solidFill>
                <a:latin typeface="Times New Roman" panose="02020603050405020304" pitchFamily="18" charset="0"/>
                <a:cs typeface="Times New Roman" panose="02020603050405020304" pitchFamily="18" charset="0"/>
              </a:rPr>
              <a:t>Policy</a:t>
            </a:r>
            <a:endParaRPr lang="en-US" altLang="zh-CN" sz="16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Determine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which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offload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HBM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full.</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Avoid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deletion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that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relied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active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Use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target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Standard</a:t>
            </a:r>
            <a:r>
              <a:rPr lang="en-US" altLang="zh-CN" sz="1400" dirty="0">
                <a:solidFill>
                  <a:srgbClr val="060607"/>
                </a:solidFill>
                <a:latin typeface="Times New Roman" panose="02020603050405020304" pitchFamily="18" charset="0"/>
                <a:cs typeface="Times New Roman" panose="02020603050405020304" pitchFamily="18" charset="0"/>
              </a:rPr>
              <a: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evict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memory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with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smallest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enter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shuffled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windows,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related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adds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1</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enter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for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inference,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related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adds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1</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complete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inference,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related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subs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2</a:t>
            </a:r>
            <a:endParaRPr lang="en-US" altLang="zh-CN" sz="1400" dirty="0">
              <a:solidFill>
                <a:srgbClr val="060607"/>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4875358" y="2250652"/>
            <a:ext cx="4180925" cy="17941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i="0" dirty="0">
                <a:solidFill>
                  <a:srgbClr val="060607"/>
                </a:solidFill>
                <a:effectLst/>
                <a:latin typeface="Times New Roman" panose="02020603050405020304" pitchFamily="18" charset="0"/>
                <a:cs typeface="Times New Roman" panose="02020603050405020304" pitchFamily="18" charset="0"/>
              </a:rPr>
              <a:t>Co-design of Scheduler and Cache Management</a:t>
            </a:r>
            <a:endParaRPr lang="en-US" sz="2380" dirty="0"/>
          </a:p>
        </p:txBody>
      </p:sp>
      <mc:AlternateContent xmlns:mc="http://schemas.openxmlformats.org/markup-compatibility/2006">
        <mc:Choice xmlns:a14="http://schemas.microsoft.com/office/drawing/2010/main" Requires="a14">
          <p:sp>
            <p:nvSpPr>
              <p:cNvPr id="4" name="Text 2"/>
              <p:cNvSpPr/>
              <p:nvPr/>
            </p:nvSpPr>
            <p:spPr>
              <a:xfrm>
                <a:off x="762000" y="978909"/>
                <a:ext cx="7806690" cy="2535020"/>
              </a:xfrm>
              <a:prstGeom prst="rect">
                <a:avLst/>
              </a:prstGeom>
              <a:noFill/>
            </p:spPr>
            <p:txBody>
              <a:bodyPr wrap="square" rtlCol="0" anchor="t"/>
              <a:lstStyle/>
              <a:p>
                <a:endParaRPr lang="en-US" altLang="zh-CN" sz="1600" dirty="0">
                  <a:solidFill>
                    <a:srgbClr val="060607"/>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sz="1600" dirty="0">
                    <a:solidFill>
                      <a:srgbClr val="060607"/>
                    </a:solidFill>
                    <a:latin typeface="Times New Roman" panose="02020603050405020304" pitchFamily="18" charset="0"/>
                    <a:cs typeface="Times New Roman" panose="02020603050405020304" pitchFamily="18" charset="0"/>
                  </a:rPr>
                  <a:t>Prefetch</a:t>
                </a:r>
                <a:r>
                  <a:rPr lang="zh-CN" altLang="en-US" sz="1600" dirty="0">
                    <a:solidFill>
                      <a:srgbClr val="060607"/>
                    </a:solidFill>
                    <a:latin typeface="Times New Roman" panose="02020603050405020304" pitchFamily="18" charset="0"/>
                    <a:cs typeface="Times New Roman" panose="02020603050405020304" pitchFamily="18" charset="0"/>
                  </a:rPr>
                  <a:t> </a:t>
                </a:r>
                <a:r>
                  <a:rPr lang="en-US" altLang="zh-CN" sz="1600" dirty="0">
                    <a:solidFill>
                      <a:srgbClr val="060607"/>
                    </a:solidFill>
                    <a:latin typeface="Times New Roman" panose="02020603050405020304" pitchFamily="18" charset="0"/>
                    <a:cs typeface="Times New Roman" panose="02020603050405020304" pitchFamily="18" charset="0"/>
                  </a:rPr>
                  <a:t>Predictor</a:t>
                </a:r>
                <a:endParaRPr lang="en-US" altLang="zh-CN" sz="16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Determine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start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prefetch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related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first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priority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shuffled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window.</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Predict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load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new</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from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queue.</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[2]</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utilize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LLM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model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predict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output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sequence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length.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(number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decode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iterations)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represent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total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number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currently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being</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handled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donate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current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time.</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sSub>
                      <m:sSubPr>
                        <m:ctrlPr>
                          <a:rPr lang="en-US" altLang="zh-CN" sz="1400" i="1" smtClean="0">
                            <a:solidFill>
                              <a:srgbClr val="060607"/>
                            </a:solidFill>
                            <a:latin typeface="Cambria Math" panose="02040503050406030204" charset="0"/>
                            <a:cs typeface="Times New Roman" panose="02020603050405020304" pitchFamily="18" charset="0"/>
                          </a:rPr>
                        </m:ctrlPr>
                      </m:sSubPr>
                      <m:e>
                        <m:r>
                          <a:rPr lang="en-US" altLang="zh-CN" sz="1400" b="0" i="1" smtClean="0">
                            <a:solidFill>
                              <a:srgbClr val="060607"/>
                            </a:solidFill>
                            <a:latin typeface="Cambria Math" panose="02040503050406030204" charset="0"/>
                            <a:cs typeface="Times New Roman" panose="02020603050405020304" pitchFamily="18" charset="0"/>
                          </a:rPr>
                          <m:t>𝑙𝑒𝑛</m:t>
                        </m:r>
                      </m:e>
                      <m:sub>
                        <m:r>
                          <a:rPr lang="en-US" altLang="zh-CN" sz="1400" b="0" i="1" smtClean="0">
                            <a:solidFill>
                              <a:srgbClr val="060607"/>
                            </a:solidFill>
                            <a:latin typeface="Cambria Math" panose="02040503050406030204" charset="0"/>
                            <a:cs typeface="Times New Roman" panose="02020603050405020304" pitchFamily="18" charset="0"/>
                          </a:rPr>
                          <m:t>𝑖</m:t>
                        </m:r>
                      </m:sub>
                    </m:sSub>
                  </m:oMath>
                </a14:m>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predicted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sequence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length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for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err="1">
                    <a:solidFill>
                      <a:srgbClr val="060607"/>
                    </a:solidFill>
                    <a:latin typeface="Times New Roman" panose="02020603050405020304" pitchFamily="18" charset="0"/>
                    <a:cs typeface="Times New Roman" panose="02020603050405020304" pitchFamily="18" charset="0"/>
                  </a:rPr>
                  <a:t>i</a:t>
                </a:r>
                <a:r>
                  <a:rPr lang="en-US" altLang="zh-CN" sz="1400" dirty="0">
                    <a:solidFill>
                      <a:srgbClr val="060607"/>
                    </a:solidFill>
                    <a:latin typeface="Times New Roman" panose="02020603050405020304" pitchFamily="18" charset="0"/>
                    <a:cs typeface="Times New Roman" panose="02020603050405020304" pitchFamily="18" charset="0"/>
                  </a:rPr>
                  <a:t>.</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SIZE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fetched.</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p:txBody>
          </p:sp>
        </mc:Choice>
        <mc:Fallback>
          <p:sp>
            <p:nvSpPr>
              <p:cNvPr id="4" name="Text 2"/>
              <p:cNvSpPr>
                <a:spLocks noRot="1" noChangeAspect="1" noMove="1" noResize="1" noEditPoints="1" noAdjustHandles="1" noChangeArrowheads="1" noChangeShapeType="1" noTextEdit="1"/>
              </p:cNvSpPr>
              <p:nvPr/>
            </p:nvSpPr>
            <p:spPr>
              <a:xfrm>
                <a:off x="762000" y="978909"/>
                <a:ext cx="7806690" cy="2535020"/>
              </a:xfrm>
              <a:prstGeom prst="rect">
                <a:avLst/>
              </a:prstGeom>
              <a:blipFill rotWithShape="1">
                <a:blip r:embed="rId1"/>
                <a:stretch>
                  <a:fillRect t="-15" b="-5192"/>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1460500" y="3762897"/>
            <a:ext cx="6223000" cy="1041400"/>
          </a:xfrm>
          <a:prstGeom prst="rect">
            <a:avLst/>
          </a:prstGeom>
        </p:spPr>
      </p:pic>
      <p:sp>
        <p:nvSpPr>
          <p:cNvPr id="5" name="文本框 4"/>
          <p:cNvSpPr txBox="1"/>
          <p:nvPr/>
        </p:nvSpPr>
        <p:spPr>
          <a:xfrm>
            <a:off x="0" y="4897279"/>
            <a:ext cx="3981157" cy="215444"/>
          </a:xfrm>
          <a:prstGeom prst="rect">
            <a:avLst/>
          </a:prstGeom>
          <a:noFill/>
        </p:spPr>
        <p:txBody>
          <a:bodyPr wrap="square" rtlCol="0">
            <a:spAutoFit/>
          </a:bodyPr>
          <a:lstStyle/>
          <a:p>
            <a:r>
              <a:rPr kumimoji="1" lang="en-US" altLang="zh-CN" sz="800" dirty="0">
                <a:latin typeface="Times New Roman" panose="02020603050405020304" pitchFamily="18" charset="0"/>
                <a:cs typeface="Times New Roman" panose="02020603050405020304" pitchFamily="18" charset="0"/>
              </a:rPr>
              <a:t>[2]</a:t>
            </a:r>
            <a:r>
              <a:rPr kumimoji="1" lang="zh-CN" altLang="en-US" sz="800" dirty="0">
                <a:latin typeface="Times New Roman" panose="02020603050405020304" pitchFamily="18" charset="0"/>
                <a:cs typeface="Times New Roman" panose="02020603050405020304" pitchFamily="18" charset="0"/>
              </a:rPr>
              <a:t> </a:t>
            </a:r>
            <a:r>
              <a:rPr lang="en-US" altLang="zh-CN" sz="800" i="1" dirty="0">
                <a:effectLst/>
                <a:latin typeface="Times New Roman" panose="02020603050405020304" pitchFamily="18" charset="0"/>
                <a:cs typeface="Times New Roman" panose="02020603050405020304" pitchFamily="18" charset="0"/>
              </a:rPr>
              <a:t>Response</a:t>
            </a:r>
            <a:r>
              <a:rPr lang="zh-CN" altLang="en-US" sz="800" dirty="0">
                <a:latin typeface="Times New Roman" panose="02020603050405020304" pitchFamily="18" charset="0"/>
                <a:cs typeface="Times New Roman" panose="02020603050405020304" pitchFamily="18" charset="0"/>
              </a:rPr>
              <a:t> </a:t>
            </a:r>
            <a:r>
              <a:rPr lang="en-US" altLang="zh-CN" sz="800" i="1" dirty="0">
                <a:effectLst/>
                <a:latin typeface="Times New Roman" panose="02020603050405020304" pitchFamily="18" charset="0"/>
                <a:cs typeface="Times New Roman" panose="02020603050405020304" pitchFamily="18" charset="0"/>
              </a:rPr>
              <a:t>length perception and sequence scheduling</a:t>
            </a:r>
            <a:r>
              <a:rPr lang="zh-CN" altLang="en-US" sz="800" i="1"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(https://</a:t>
            </a:r>
            <a:r>
              <a:rPr lang="en-US" altLang="zh-CN" sz="800" dirty="0" err="1">
                <a:latin typeface="Times New Roman" panose="02020603050405020304" pitchFamily="18" charset="0"/>
                <a:cs typeface="Times New Roman" panose="02020603050405020304" pitchFamily="18" charset="0"/>
              </a:rPr>
              <a:t>arxiv.org</a:t>
            </a:r>
            <a:r>
              <a:rPr lang="en-US" altLang="zh-CN" sz="800" dirty="0">
                <a:latin typeface="Times New Roman" panose="02020603050405020304" pitchFamily="18" charset="0"/>
                <a:cs typeface="Times New Roman" panose="02020603050405020304" pitchFamily="18" charset="0"/>
              </a:rPr>
              <a:t>/pdf/2305.13144)</a:t>
            </a:r>
            <a:endParaRPr kumimoji="1" lang="zh-CN" altLang="en-US" sz="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i="0" dirty="0">
                <a:solidFill>
                  <a:srgbClr val="060607"/>
                </a:solidFill>
                <a:effectLst/>
                <a:latin typeface="Times New Roman" panose="02020603050405020304" pitchFamily="18" charset="0"/>
                <a:cs typeface="Times New Roman" panose="02020603050405020304" pitchFamily="18" charset="0"/>
              </a:rPr>
              <a:t>Quality-aware Compression</a:t>
            </a:r>
            <a:endParaRPr lang="en-US" sz="2380" dirty="0"/>
          </a:p>
        </p:txBody>
      </p:sp>
      <mc:AlternateContent xmlns:mc="http://schemas.openxmlformats.org/markup-compatibility/2006">
        <mc:Choice xmlns:a14="http://schemas.microsoft.com/office/drawing/2010/main" Requires="a14">
          <p:sp>
            <p:nvSpPr>
              <p:cNvPr id="4" name="Text 2"/>
              <p:cNvSpPr/>
              <p:nvPr/>
            </p:nvSpPr>
            <p:spPr>
              <a:xfrm>
                <a:off x="762000" y="1304925"/>
                <a:ext cx="3694739" cy="3452813"/>
              </a:xfrm>
              <a:prstGeom prst="rect">
                <a:avLst/>
              </a:prstGeom>
              <a:noFill/>
            </p:spPr>
            <p:txBody>
              <a:bodyPr wrap="square" rtlCol="0" anchor="t"/>
              <a:lstStyle/>
              <a:p>
                <a:pPr marL="342900" indent="-34290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T</a:t>
                </a:r>
                <a:r>
                  <a:rPr lang="en-US" altLang="zh-CN" sz="1400" dirty="0">
                    <a:effectLst/>
                    <a:latin typeface="Times New Roman" panose="02020603050405020304" pitchFamily="18" charset="0"/>
                    <a:cs typeface="Times New Roman" panose="02020603050405020304" pitchFamily="18" charset="0"/>
                  </a:rPr>
                  <a:t>he size of the KV cache increases linearly when the</a:t>
                </a:r>
                <a:r>
                  <a:rPr lang="zh-CN" altLang="en-US" sz="1400" dirty="0">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token numbers increase.</a:t>
                </a:r>
                <a:endParaRPr lang="en-US" altLang="zh-CN" sz="14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The sparsity in 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attention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score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matrix</a:t>
                </a:r>
                <a:r>
                  <a:rPr lang="en-US" altLang="zh-CN" sz="1400" b="0" i="0" dirty="0">
                    <a:solidFill>
                      <a:srgbClr val="060607"/>
                    </a:solidFill>
                    <a:effectLst/>
                    <a:latin typeface="Times New Roman" panose="02020603050405020304" pitchFamily="18" charset="0"/>
                    <a:cs typeface="Times New Roman" panose="02020603050405020304" pitchFamily="18" charset="0"/>
                  </a:rPr>
                  <a:t> is pretty</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high, especially in the deeper layers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(95%).</a:t>
                </a:r>
                <a:endParaRPr lang="en-US" altLang="zh-CN" sz="1400" dirty="0">
                  <a:effectLst/>
                  <a:latin typeface="Times New Roman" panose="02020603050405020304" pitchFamily="18" charset="0"/>
                  <a:cs typeface="Times New Roman" panose="02020603050405020304" pitchFamily="18" charset="0"/>
                </a:endParaRPr>
              </a:p>
              <a:p>
                <a:pPr marL="0" indent="0" algn="l">
                  <a:buNone/>
                </a:pPr>
                <a:endParaRPr lang="en-US" altLang="zh-CN" sz="1400" i="1" dirty="0">
                  <a:latin typeface="Times New Roman" panose="02020603050405020304" pitchFamily="18" charset="0"/>
                  <a:cs typeface="Times New Roman" panose="02020603050405020304" pitchFamily="18" charset="0"/>
                </a:endParaRPr>
              </a:p>
              <a:p>
                <a:pPr marL="0" indent="0" algn="l">
                  <a:buNone/>
                </a:pPr>
                <a14:m>
                  <m:oMathPara xmlns:m="http://schemas.openxmlformats.org/officeDocument/2006/math">
                    <m:oMathParaPr>
                      <m:jc m:val="center"/>
                    </m:oMathParaPr>
                    <m:oMath xmlns:m="http://schemas.openxmlformats.org/officeDocument/2006/math">
                      <m:r>
                        <a:rPr lang="en-US" altLang="zh-CN" sz="1400" i="1" smtClean="0">
                          <a:latin typeface="Cambria Math" panose="02040503050406030204" charset="0"/>
                          <a:cs typeface="Cambria Math" panose="02040503050406030204" charset="0"/>
                        </a:rPr>
                        <m:t>𝑠𝑜𝑓𝑡𝑚𝑎𝑥</m:t>
                      </m:r>
                      <m:r>
                        <a:rPr lang="en-US" altLang="zh-CN" sz="1400" i="1" smtClean="0">
                          <a:latin typeface="Cambria Math" panose="02040503050406030204" charset="0"/>
                          <a:cs typeface="Cambria Math" panose="02040503050406030204" charset="0"/>
                        </a:rPr>
                        <m:t>(</m:t>
                      </m:r>
                      <m:f>
                        <m:fPr>
                          <m:ctrlPr>
                            <a:rPr lang="en-US" altLang="zh-CN" sz="1400" i="1">
                              <a:latin typeface="Cambria Math" panose="02040503050406030204" charset="0"/>
                              <a:cs typeface="Cambria Math" panose="02040503050406030204" charset="0"/>
                            </a:rPr>
                          </m:ctrlPr>
                        </m:fPr>
                        <m:num>
                          <m:r>
                            <a:rPr lang="en-US" altLang="zh-CN" sz="1400" i="1">
                              <a:latin typeface="Cambria Math" panose="02040503050406030204" charset="0"/>
                              <a:cs typeface="Cambria Math" panose="02040503050406030204" charset="0"/>
                            </a:rPr>
                            <m:t>𝑄</m:t>
                          </m:r>
                          <m:r>
                            <a:rPr lang="en-US" altLang="zh-CN" sz="1400" i="1">
                              <a:latin typeface="Cambria Math" panose="02040503050406030204" charset="0"/>
                              <a:cs typeface="Cambria Math" panose="02040503050406030204" charset="0"/>
                            </a:rPr>
                            <m:t> </m:t>
                          </m:r>
                          <m:sSup>
                            <m:sSupPr>
                              <m:ctrlPr>
                                <a:rPr lang="en-US" altLang="zh-CN" sz="1400" i="1">
                                  <a:latin typeface="Cambria Math" panose="02040503050406030204" charset="0"/>
                                  <a:cs typeface="Cambria Math" panose="02040503050406030204" charset="0"/>
                                </a:rPr>
                              </m:ctrlPr>
                            </m:sSupPr>
                            <m:e>
                              <m:r>
                                <a:rPr lang="en-US" altLang="zh-CN" sz="1400" i="1">
                                  <a:latin typeface="Cambria Math" panose="02040503050406030204" charset="0"/>
                                  <a:cs typeface="Cambria Math" panose="02040503050406030204" charset="0"/>
                                </a:rPr>
                                <m:t>𝐾</m:t>
                              </m:r>
                            </m:e>
                            <m:sup>
                              <m:r>
                                <a:rPr lang="en-US" altLang="zh-CN" sz="1400" i="1">
                                  <a:latin typeface="Cambria Math" panose="02040503050406030204" charset="0"/>
                                  <a:cs typeface="Cambria Math" panose="02040503050406030204" charset="0"/>
                                </a:rPr>
                                <m:t> </m:t>
                              </m:r>
                              <m:r>
                                <a:rPr lang="en-US" altLang="zh-CN" sz="1400" i="1">
                                  <a:latin typeface="Cambria Math" panose="02040503050406030204" charset="0"/>
                                  <a:cs typeface="Cambria Math" panose="02040503050406030204" charset="0"/>
                                </a:rPr>
                                <m:t>𝑇</m:t>
                              </m:r>
                            </m:sup>
                          </m:sSup>
                        </m:num>
                        <m:den>
                          <m:rad>
                            <m:radPr>
                              <m:degHide m:val="on"/>
                              <m:ctrlPr>
                                <a:rPr lang="en-US" altLang="zh-CN" sz="1400" i="1">
                                  <a:latin typeface="Cambria Math" panose="02040503050406030204" charset="0"/>
                                  <a:cs typeface="Cambria Math" panose="02040503050406030204" charset="0"/>
                                </a:rPr>
                              </m:ctrlPr>
                            </m:radPr>
                            <m:deg/>
                            <m:e>
                              <m:r>
                                <a:rPr lang="en-US" altLang="zh-CN" sz="1400" i="1">
                                  <a:latin typeface="Cambria Math" panose="02040503050406030204" charset="0"/>
                                  <a:cs typeface="Cambria Math" panose="02040503050406030204" charset="0"/>
                                </a:rPr>
                                <m:t>ℎ</m:t>
                              </m:r>
                            </m:e>
                          </m:rad>
                        </m:den>
                      </m:f>
                      <m:r>
                        <a:rPr lang="en-US" altLang="zh-CN" sz="1400" i="1">
                          <a:latin typeface="Cambria Math" panose="02040503050406030204" charset="0"/>
                          <a:cs typeface="Cambria Math" panose="02040503050406030204" charset="0"/>
                        </a:rPr>
                        <m:t>)</m:t>
                      </m:r>
                    </m:oMath>
                  </m:oMathPara>
                </a14:m>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remove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KV</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cache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with</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low</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quality</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score.</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14:m>
                  <m:oMath xmlns:m="http://schemas.openxmlformats.org/officeDocument/2006/math">
                    <m:r>
                      <a:rPr lang="en-US" altLang="zh-CN" sz="1400" b="0" i="1" smtClean="0">
                        <a:solidFill>
                          <a:srgbClr val="060607"/>
                        </a:solidFill>
                        <a:effectLst/>
                        <a:latin typeface="Cambria Math" panose="02040503050406030204" charset="0"/>
                        <a:cs typeface="Times New Roman" panose="02020603050405020304" pitchFamily="18" charset="0"/>
                      </a:rPr>
                      <m:t>𝑞𝑢𝑎𝑙𝑖𝑡𝑦</m:t>
                    </m:r>
                    <m:r>
                      <a:rPr lang="en-US" altLang="zh-CN" sz="1400" b="0" i="1" smtClean="0">
                        <a:solidFill>
                          <a:srgbClr val="060607"/>
                        </a:solidFill>
                        <a:effectLst/>
                        <a:latin typeface="Cambria Math" panose="02040503050406030204" charset="0"/>
                        <a:cs typeface="Times New Roman" panose="02020603050405020304" pitchFamily="18" charset="0"/>
                      </a:rPr>
                      <m:t>=</m:t>
                    </m:r>
                    <m:r>
                      <a:rPr lang="zh-CN" altLang="en-US" sz="1400" b="0" i="1" smtClean="0">
                        <a:solidFill>
                          <a:srgbClr val="060607"/>
                        </a:solidFill>
                        <a:effectLst/>
                        <a:latin typeface="Cambria Math" panose="02040503050406030204" charset="0"/>
                        <a:cs typeface="Times New Roman" panose="02020603050405020304" pitchFamily="18" charset="0"/>
                      </a:rPr>
                      <m:t> </m:t>
                    </m:r>
                    <m:nary>
                      <m:naryPr>
                        <m:chr m:val="∑"/>
                        <m:supHide m:val="on"/>
                        <m:ctrlPr>
                          <a:rPr lang="zh-CN" altLang="en-US" sz="1400" b="0" i="1" smtClean="0">
                            <a:solidFill>
                              <a:srgbClr val="060607"/>
                            </a:solidFill>
                            <a:effectLst/>
                            <a:latin typeface="Cambria Math" panose="02040503050406030204" charset="0"/>
                            <a:cs typeface="Times New Roman" panose="02020603050405020304" pitchFamily="18" charset="0"/>
                          </a:rPr>
                        </m:ctrlPr>
                      </m:naryPr>
                      <m:sub>
                        <m:r>
                          <m:rPr>
                            <m:brk m:alnAt="7"/>
                          </m:rPr>
                          <a:rPr lang="en-US" altLang="zh-CN" sz="1400" b="0" i="1" smtClean="0">
                            <a:solidFill>
                              <a:srgbClr val="060607"/>
                            </a:solidFill>
                            <a:effectLst/>
                            <a:latin typeface="Cambria Math" panose="02040503050406030204" charset="0"/>
                            <a:cs typeface="Times New Roman" panose="02020603050405020304" pitchFamily="18" charset="0"/>
                          </a:rPr>
                          <m:t>𝑐</m:t>
                        </m:r>
                        <m:r>
                          <a:rPr lang="en-US" altLang="zh-CN" sz="1400" b="0" i="1" smtClean="0">
                            <a:solidFill>
                              <a:srgbClr val="060607"/>
                            </a:solidFill>
                            <a:effectLst/>
                            <a:latin typeface="Cambria Math" panose="02040503050406030204" charset="0"/>
                            <a:cs typeface="Times New Roman" panose="02020603050405020304" pitchFamily="18" charset="0"/>
                          </a:rPr>
                          <m:t>𝑜𝑙</m:t>
                        </m:r>
                      </m:sub>
                      <m:sup/>
                      <m:e>
                        <m:r>
                          <a:rPr lang="en-US" altLang="zh-CN" sz="1400" b="0" i="1" smtClean="0">
                            <a:solidFill>
                              <a:srgbClr val="060607"/>
                            </a:solidFill>
                            <a:effectLst/>
                            <a:latin typeface="Cambria Math" panose="02040503050406030204" charset="0"/>
                            <a:cs typeface="Times New Roman" panose="02020603050405020304" pitchFamily="18" charset="0"/>
                          </a:rPr>
                          <m:t>𝑎𝑡𝑡𝑒𝑛𝑡𝑖𝑜𝑛</m:t>
                        </m:r>
                        <m:r>
                          <a:rPr lang="en-US" altLang="zh-CN" sz="1400" b="0" i="1" smtClean="0">
                            <a:solidFill>
                              <a:srgbClr val="060607"/>
                            </a:solidFill>
                            <a:effectLst/>
                            <a:latin typeface="Cambria Math" panose="02040503050406030204" charset="0"/>
                            <a:cs typeface="Times New Roman" panose="02020603050405020304" pitchFamily="18" charset="0"/>
                          </a:rPr>
                          <m:t>_</m:t>
                        </m:r>
                        <m:r>
                          <a:rPr lang="en-US" altLang="zh-CN" sz="1400" b="0" i="1" smtClean="0">
                            <a:solidFill>
                              <a:srgbClr val="060607"/>
                            </a:solidFill>
                            <a:effectLst/>
                            <a:latin typeface="Cambria Math" panose="02040503050406030204" charset="0"/>
                            <a:cs typeface="Times New Roman" panose="02020603050405020304" pitchFamily="18" charset="0"/>
                          </a:rPr>
                          <m:t>𝑠𝑐𝑜𝑟𝑒</m:t>
                        </m:r>
                        <m:r>
                          <a:rPr lang="en-US" altLang="zh-CN" sz="1400" b="0" i="1" smtClean="0">
                            <a:solidFill>
                              <a:srgbClr val="060607"/>
                            </a:solidFill>
                            <a:effectLst/>
                            <a:latin typeface="Cambria Math" panose="02040503050406030204" charset="0"/>
                            <a:cs typeface="Times New Roman" panose="02020603050405020304" pitchFamily="18" charset="0"/>
                          </a:rPr>
                          <m:t>[</m:t>
                        </m:r>
                        <m:r>
                          <a:rPr lang="zh-CN" altLang="en-US" sz="1400" b="0" i="1" smtClean="0">
                            <a:solidFill>
                              <a:srgbClr val="060607"/>
                            </a:solidFill>
                            <a:effectLst/>
                            <a:latin typeface="Cambria Math" panose="02040503050406030204" charset="0"/>
                            <a:cs typeface="Times New Roman" panose="02020603050405020304" pitchFamily="18" charset="0"/>
                          </a:rPr>
                          <m:t>∗</m:t>
                        </m:r>
                        <m:r>
                          <a:rPr lang="en-US" altLang="zh-CN" sz="1400" b="0" i="1" smtClean="0">
                            <a:solidFill>
                              <a:srgbClr val="060607"/>
                            </a:solidFill>
                            <a:effectLst/>
                            <a:latin typeface="Cambria Math" panose="02040503050406030204" charset="0"/>
                            <a:cs typeface="Times New Roman" panose="02020603050405020304" pitchFamily="18" charset="0"/>
                          </a:rPr>
                          <m:t>]</m:t>
                        </m:r>
                      </m:e>
                    </m:nary>
                  </m:oMath>
                </a14:m>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compression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ratio</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is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en-US" altLang="zh-CN" sz="1400" b="0" i="0" dirty="0">
                    <a:solidFill>
                      <a:srgbClr val="060607"/>
                    </a:solidFill>
                    <a:effectLst/>
                    <a:latin typeface="Times New Roman" panose="02020603050405020304" pitchFamily="18" charset="0"/>
                    <a:cs typeface="Times New Roman" panose="02020603050405020304" pitchFamily="18" charset="0"/>
                  </a:rPr>
                  <a:t>dapted based on the sparsity</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of</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attention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matrix.</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p:txBody>
          </p:sp>
        </mc:Choice>
        <mc:Fallback>
          <p:sp>
            <p:nvSpPr>
              <p:cNvPr id="4" name="Text 2"/>
              <p:cNvSpPr>
                <a:spLocks noRot="1" noChangeAspect="1" noMove="1" noResize="1" noEditPoints="1" noAdjustHandles="1" noChangeArrowheads="1" noChangeShapeType="1" noTextEdit="1"/>
              </p:cNvSpPr>
              <p:nvPr/>
            </p:nvSpPr>
            <p:spPr>
              <a:xfrm>
                <a:off x="762000" y="1304925"/>
                <a:ext cx="3694739" cy="3452813"/>
              </a:xfrm>
              <a:prstGeom prst="rect">
                <a:avLst/>
              </a:prstGeom>
              <a:blipFill rotWithShape="1">
                <a:blip r:embed="rId1"/>
                <a:stretch>
                  <a:fillRect r="8" b="9"/>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4376856" y="1833244"/>
            <a:ext cx="4366850" cy="21834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Data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Loading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Offloading</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 2"/>
              <p:cNvSpPr/>
              <p:nvPr/>
            </p:nvSpPr>
            <p:spPr>
              <a:xfrm>
                <a:off x="762000" y="1177925"/>
                <a:ext cx="7715250" cy="3452813"/>
              </a:xfrm>
              <a:prstGeom prst="rect">
                <a:avLst/>
              </a:prstGeom>
              <a:noFill/>
            </p:spPr>
            <p:txBody>
              <a:bodyPr wrap="square" rtlCol="0" anchor="t"/>
              <a:lstStyle/>
              <a:p>
                <a:pPr marL="342900" indent="-342900" algn="l">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Layer-wise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pipeline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data</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loading</a:t>
                </a:r>
                <a:endParaRPr lang="en-US"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In</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LLM</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inference,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00" b="0" i="0" dirty="0">
                    <a:solidFill>
                      <a:srgbClr val="060607"/>
                    </a:solidFill>
                    <a:effectLst/>
                    <a:latin typeface="Times New Roman" panose="02020603050405020304" pitchFamily="18" charset="0"/>
                    <a:cs typeface="Times New Roman" panose="02020603050405020304" pitchFamily="18" charset="0"/>
                  </a:rPr>
                  <a:t>The computation of </a:t>
                </a:r>
                <a14:m>
                  <m:oMath xmlns:m="http://schemas.openxmlformats.org/officeDocument/2006/math">
                    <m:sSub>
                      <m:sSubPr>
                        <m:ctrlPr>
                          <a:rPr lang="en-US" altLang="zh-CN" sz="1600" b="0" i="1" smtClean="0">
                            <a:solidFill>
                              <a:srgbClr val="060607"/>
                            </a:solidFill>
                            <a:effectLst/>
                            <a:latin typeface="Cambria Math" panose="02040503050406030204" charset="0"/>
                          </a:rPr>
                        </m:ctrlPr>
                      </m:sSubPr>
                      <m:e>
                        <m:r>
                          <a:rPr lang="en-US" altLang="zh-CN" sz="1600" b="0" i="1" smtClean="0">
                            <a:solidFill>
                              <a:srgbClr val="060607"/>
                            </a:solidFill>
                            <a:effectLst/>
                            <a:latin typeface="Cambria Math" panose="02040503050406030204" charset="0"/>
                          </a:rPr>
                          <m:t>𝑙𝑎𝑦𝑒𝑟</m:t>
                        </m:r>
                      </m:e>
                      <m:sub>
                        <m:r>
                          <a:rPr lang="en-US" altLang="zh-CN" sz="1600" b="0" i="1" smtClean="0">
                            <a:solidFill>
                              <a:srgbClr val="060607"/>
                            </a:solidFill>
                            <a:effectLst/>
                            <a:latin typeface="Cambria Math" panose="02040503050406030204" charset="0"/>
                          </a:rPr>
                          <m:t>𝑖</m:t>
                        </m:r>
                      </m:sub>
                    </m:sSub>
                  </m:oMath>
                </a14:m>
                <a:r>
                  <a:rPr lang="zh-CN" altLang="en-US" sz="1600" b="0" i="0" dirty="0">
                    <a:solidFill>
                      <a:srgbClr val="060607"/>
                    </a:solidFill>
                    <a:effectLst/>
                    <a:latin typeface="Times New Roman" panose="02020603050405020304" pitchFamily="18" charset="0"/>
                    <a:cs typeface="Times New Roman" panose="02020603050405020304" pitchFamily="18" charset="0"/>
                  </a:rPr>
                  <a:t> </a:t>
                </a:r>
                <a:r>
                  <a:rPr lang="en-US" altLang="zh-CN" sz="1600" b="0" i="0" dirty="0">
                    <a:solidFill>
                      <a:srgbClr val="060607"/>
                    </a:solidFill>
                    <a:effectLst/>
                    <a:latin typeface="Times New Roman" panose="02020603050405020304" pitchFamily="18" charset="0"/>
                    <a:cs typeface="Times New Roman" panose="02020603050405020304" pitchFamily="18" charset="0"/>
                  </a:rPr>
                  <a:t>depends on the output of </a:t>
                </a:r>
                <a14:m>
                  <m:oMath xmlns:m="http://schemas.openxmlformats.org/officeDocument/2006/math">
                    <m:sSub>
                      <m:sSubPr>
                        <m:ctrlPr>
                          <a:rPr lang="en-US" altLang="zh-CN" sz="1600" b="0" i="1" smtClean="0">
                            <a:solidFill>
                              <a:srgbClr val="060607"/>
                            </a:solidFill>
                            <a:effectLst/>
                            <a:latin typeface="Cambria Math" panose="02040503050406030204" charset="0"/>
                          </a:rPr>
                        </m:ctrlPr>
                      </m:sSubPr>
                      <m:e>
                        <m:r>
                          <a:rPr lang="en-US" altLang="zh-CN" sz="1600" b="0" i="1" smtClean="0">
                            <a:solidFill>
                              <a:srgbClr val="060607"/>
                            </a:solidFill>
                            <a:effectLst/>
                            <a:latin typeface="Cambria Math" panose="02040503050406030204" charset="0"/>
                          </a:rPr>
                          <m:t>𝑙𝑎𝑦𝑒𝑟</m:t>
                        </m:r>
                      </m:e>
                      <m:sub>
                        <m:r>
                          <a:rPr lang="en-US" altLang="zh-CN" sz="1600" b="0" i="1" smtClean="0">
                            <a:solidFill>
                              <a:srgbClr val="060607"/>
                            </a:solidFill>
                            <a:effectLst/>
                            <a:latin typeface="Cambria Math" panose="02040503050406030204" charset="0"/>
                          </a:rPr>
                          <m:t>𝑖</m:t>
                        </m:r>
                        <m:r>
                          <a:rPr lang="en-US" altLang="zh-CN" sz="1600" b="0" i="1" smtClean="0">
                            <a:solidFill>
                              <a:srgbClr val="060607"/>
                            </a:solidFill>
                            <a:effectLst/>
                            <a:latin typeface="Cambria Math" panose="02040503050406030204" charset="0"/>
                          </a:rPr>
                          <m:t>−</m:t>
                        </m:r>
                        <m:r>
                          <a:rPr lang="en-US" altLang="zh-CN" sz="1600" b="0" i="1" smtClean="0">
                            <a:solidFill>
                              <a:srgbClr val="060607"/>
                            </a:solidFill>
                            <a:effectLst/>
                            <a:latin typeface="Cambria Math" panose="02040503050406030204" charset="0"/>
                          </a:rPr>
                          <m:t>1</m:t>
                        </m:r>
                      </m:sub>
                    </m:sSub>
                  </m:oMath>
                </a14:m>
                <a:r>
                  <a:rPr lang="en-US" altLang="zh-CN" sz="1600" b="0" i="0" dirty="0">
                    <a:solidFill>
                      <a:srgbClr val="060607"/>
                    </a:solidFill>
                    <a:effectLst/>
                    <a:latin typeface="Times New Roman" panose="02020603050405020304" pitchFamily="18" charset="0"/>
                    <a:cs typeface="Times New Roman" panose="02020603050405020304" pitchFamily="18" charset="0"/>
                  </a:rPr>
                  <a:t>.</a:t>
                </a:r>
                <a:endParaRPr lang="en-US" altLang="zh-CN" sz="16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Pipeline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data</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loading:</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00" b="0" i="0" dirty="0">
                    <a:solidFill>
                      <a:srgbClr val="060607"/>
                    </a:solidFill>
                    <a:effectLst/>
                    <a:latin typeface="Times New Roman" panose="02020603050405020304" pitchFamily="18" charset="0"/>
                    <a:cs typeface="Times New Roman" panose="02020603050405020304" pitchFamily="18" charset="0"/>
                  </a:rPr>
                  <a:t>Overlap the transfer of the KV-cache for </a:t>
                </a:r>
                <a14:m>
                  <m:oMath xmlns:m="http://schemas.openxmlformats.org/officeDocument/2006/math">
                    <m:sSub>
                      <m:sSubPr>
                        <m:ctrlPr>
                          <a:rPr lang="en-US" altLang="zh-CN" sz="1600" b="0" i="1" smtClean="0">
                            <a:solidFill>
                              <a:srgbClr val="060607"/>
                            </a:solidFill>
                            <a:effectLst/>
                            <a:latin typeface="Cambria Math" panose="02040503050406030204" charset="0"/>
                            <a:cs typeface="Times New Roman" panose="02020603050405020304" pitchFamily="18" charset="0"/>
                          </a:rPr>
                        </m:ctrlPr>
                      </m:sSubPr>
                      <m:e>
                        <m:r>
                          <a:rPr lang="en-US" altLang="zh-CN" sz="1600" b="0" i="1" smtClean="0">
                            <a:solidFill>
                              <a:srgbClr val="060607"/>
                            </a:solidFill>
                            <a:effectLst/>
                            <a:latin typeface="Cambria Math" panose="02040503050406030204" charset="0"/>
                            <a:cs typeface="Times New Roman" panose="02020603050405020304" pitchFamily="18" charset="0"/>
                          </a:rPr>
                          <m:t>𝑙</m:t>
                        </m:r>
                        <m:r>
                          <a:rPr lang="en-US" altLang="zh-CN" sz="1600" i="1">
                            <a:solidFill>
                              <a:srgbClr val="060607"/>
                            </a:solidFill>
                            <a:latin typeface="Cambria Math" panose="02040503050406030204" charset="0"/>
                            <a:cs typeface="Times New Roman" panose="02020603050405020304" pitchFamily="18" charset="0"/>
                          </a:rPr>
                          <m:t>𝑎𝑦𝑒𝑟</m:t>
                        </m:r>
                      </m:e>
                      <m:sub>
                        <m:r>
                          <m:rPr>
                            <m:sty m:val="p"/>
                          </m:rPr>
                          <a:rPr lang="en-US" altLang="zh-CN" sz="1600" i="1">
                            <a:solidFill>
                              <a:srgbClr val="060607"/>
                            </a:solidFill>
                            <a:latin typeface="Cambria Math" panose="02040503050406030204" charset="0"/>
                            <a:cs typeface="Times New Roman" panose="02020603050405020304" pitchFamily="18" charset="0"/>
                          </a:rPr>
                          <m:t>i</m:t>
                        </m:r>
                      </m:sub>
                    </m:sSub>
                  </m:oMath>
                </a14:m>
                <a:r>
                  <a:rPr lang="en-US" altLang="zh-CN" sz="1600" b="0" i="0" dirty="0">
                    <a:solidFill>
                      <a:srgbClr val="060607"/>
                    </a:solidFill>
                    <a:effectLst/>
                    <a:latin typeface="Times New Roman" panose="02020603050405020304" pitchFamily="18" charset="0"/>
                    <a:cs typeface="Times New Roman" panose="02020603050405020304" pitchFamily="18" charset="0"/>
                  </a:rPr>
                  <a:t> with the computation of</a:t>
                </a:r>
                <a:r>
                  <a:rPr lang="zh-CN" altLang="en-US" sz="1600" b="0" i="0" dirty="0">
                    <a:solidFill>
                      <a:srgbClr val="060607"/>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600" b="0" i="1" smtClean="0">
                            <a:solidFill>
                              <a:srgbClr val="060607"/>
                            </a:solidFill>
                            <a:effectLst/>
                            <a:latin typeface="Cambria Math" panose="02040503050406030204" charset="0"/>
                            <a:cs typeface="Times New Roman" panose="02020603050405020304" pitchFamily="18" charset="0"/>
                          </a:rPr>
                        </m:ctrlPr>
                      </m:sSubPr>
                      <m:e>
                        <m:r>
                          <a:rPr lang="en-US" altLang="zh-CN" sz="1600" b="0" i="1" smtClean="0">
                            <a:solidFill>
                              <a:srgbClr val="060607"/>
                            </a:solidFill>
                            <a:effectLst/>
                            <a:latin typeface="Cambria Math" panose="02040503050406030204" charset="0"/>
                            <a:cs typeface="Times New Roman" panose="02020603050405020304" pitchFamily="18" charset="0"/>
                          </a:rPr>
                          <m:t>𝑙𝑎𝑦𝑒𝑟</m:t>
                        </m:r>
                      </m:e>
                      <m:sub>
                        <m:r>
                          <a:rPr lang="en-US" altLang="zh-CN" sz="1600" b="0" i="1" smtClean="0">
                            <a:solidFill>
                              <a:srgbClr val="060607"/>
                            </a:solidFill>
                            <a:effectLst/>
                            <a:latin typeface="Cambria Math" panose="02040503050406030204" charset="0"/>
                            <a:cs typeface="Times New Roman" panose="02020603050405020304" pitchFamily="18" charset="0"/>
                          </a:rPr>
                          <m:t>𝑖</m:t>
                        </m:r>
                        <m:r>
                          <a:rPr lang="en-US" altLang="zh-CN" sz="1600" b="0" i="1" smtClean="0">
                            <a:solidFill>
                              <a:srgbClr val="060607"/>
                            </a:solidFill>
                            <a:effectLst/>
                            <a:latin typeface="Cambria Math" panose="02040503050406030204" charset="0"/>
                            <a:cs typeface="Times New Roman" panose="02020603050405020304" pitchFamily="18" charset="0"/>
                          </a:rPr>
                          <m:t>−</m:t>
                        </m:r>
                        <m:r>
                          <a:rPr lang="en-US" altLang="zh-CN" sz="1600" b="0" i="1" smtClean="0">
                            <a:solidFill>
                              <a:srgbClr val="060607"/>
                            </a:solidFill>
                            <a:effectLst/>
                            <a:latin typeface="Cambria Math" panose="02040503050406030204" charset="0"/>
                            <a:cs typeface="Times New Roman" panose="02020603050405020304" pitchFamily="18" charset="0"/>
                          </a:rPr>
                          <m:t>1</m:t>
                        </m:r>
                      </m:sub>
                    </m:sSub>
                  </m:oMath>
                </a14:m>
                <a:r>
                  <a:rPr lang="en-US" altLang="zh-CN" sz="1600" b="0" i="0" dirty="0">
                    <a:solidFill>
                      <a:srgbClr val="060607"/>
                    </a:solidFill>
                    <a:effectLst/>
                    <a:latin typeface="Times New Roman" panose="02020603050405020304" pitchFamily="18" charset="0"/>
                    <a:cs typeface="Times New Roman" panose="02020603050405020304" pitchFamily="18" charset="0"/>
                  </a:rPr>
                  <a:t>.</a:t>
                </a:r>
                <a:endParaRPr lang="en-US"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A</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synchronous</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data</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offloading</a:t>
                </a:r>
                <a:endParaRPr lang="en-US"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00" b="0" i="0" dirty="0">
                    <a:solidFill>
                      <a:srgbClr val="060607"/>
                    </a:solidFill>
                    <a:effectLst/>
                    <a:latin typeface="Times New Roman" panose="02020603050405020304" pitchFamily="18" charset="0"/>
                    <a:cs typeface="Times New Roman" panose="02020603050405020304" pitchFamily="18" charset="0"/>
                  </a:rPr>
                  <a:t>Minimize the offloading overhead by eliminating it from the request's critical path.</a:t>
                </a:r>
                <a:endParaRPr lang="en-US" altLang="zh-CN" sz="16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sz="1680" dirty="0">
                    <a:latin typeface="Times New Roman" panose="02020603050405020304" pitchFamily="18" charset="0"/>
                    <a:cs typeface="Times New Roman" panose="02020603050405020304" pitchFamily="18" charset="0"/>
                  </a:rPr>
                  <a:t>Set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a</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threshold:</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the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usage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of</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KV</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cache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blocks</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on</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HBM</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over</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90%.</a:t>
                </a:r>
                <a:endParaRPr lang="en-US" altLang="zh-CN" sz="168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680" dirty="0">
                    <a:latin typeface="Times New Roman" panose="02020603050405020304" pitchFamily="18" charset="0"/>
                    <a:cs typeface="Times New Roman" panose="02020603050405020304" pitchFamily="18" charset="0"/>
                  </a:rPr>
                  <a:t>HBM</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is</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not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full</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-&gt;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the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requests</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do</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not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need</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preempt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while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data</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offloading.</a:t>
                </a:r>
                <a:endParaRPr lang="en-US" sz="1680" dirty="0">
                  <a:latin typeface="Times New Roman" panose="02020603050405020304" pitchFamily="18" charset="0"/>
                  <a:cs typeface="Times New Roman" panose="02020603050405020304" pitchFamily="18" charset="0"/>
                </a:endParaRPr>
              </a:p>
            </p:txBody>
          </p:sp>
        </mc:Choice>
        <mc:Fallback>
          <p:sp>
            <p:nvSpPr>
              <p:cNvPr id="4" name="Text 2"/>
              <p:cNvSpPr>
                <a:spLocks noRot="1" noChangeAspect="1" noMove="1" noResize="1" noEditPoints="1" noAdjustHandles="1" noChangeArrowheads="1" noChangeShapeType="1" noTextEdit="1"/>
              </p:cNvSpPr>
              <p:nvPr/>
            </p:nvSpPr>
            <p:spPr>
              <a:xfrm>
                <a:off x="762000" y="1177925"/>
                <a:ext cx="7715250" cy="3452813"/>
              </a:xfrm>
              <a:prstGeom prst="rect">
                <a:avLst/>
              </a:prstGeom>
              <a:blipFill rotWithShape="1">
                <a:blip r:embed="rId1"/>
                <a:stretch>
                  <a:fillRect b="9"/>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0" y="657225"/>
            <a:ext cx="3109913" cy="828675"/>
          </a:xfrm>
          <a:prstGeom prst="rect">
            <a:avLst/>
          </a:prstGeom>
          <a:noFill/>
        </p:spPr>
        <p:txBody>
          <a:bodyPr wrap="square" rtlCol="0" anchor="ctr"/>
          <a:lstStyle/>
          <a:p>
            <a:pPr marL="0" indent="0" algn="l">
              <a:buNone/>
            </a:pPr>
            <a:r>
              <a:rPr 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CONTENTS</a:t>
            </a:r>
            <a:endParaRPr lang="en-US" sz="3200" dirty="0">
              <a:latin typeface="Times New Roman" panose="02020603050405020304" pitchFamily="18" charset="0"/>
              <a:cs typeface="Times New Roman" panose="02020603050405020304" pitchFamily="18" charset="0"/>
            </a:endParaRPr>
          </a:p>
        </p:txBody>
      </p:sp>
      <p:sp>
        <p:nvSpPr>
          <p:cNvPr id="3" name="Text 1"/>
          <p:cNvSpPr/>
          <p:nvPr/>
        </p:nvSpPr>
        <p:spPr>
          <a:xfrm>
            <a:off x="1524000" y="1809750"/>
            <a:ext cx="6490970" cy="2409190"/>
          </a:xfrm>
          <a:prstGeom prst="rect">
            <a:avLst/>
          </a:prstGeom>
          <a:noFill/>
        </p:spPr>
        <p:txBody>
          <a:bodyPr wrap="square" rtlCol="0" anchor="t"/>
          <a:lstStyle/>
          <a:p>
            <a:pPr marL="342900" indent="-342900" algn="l">
              <a:lnSpc>
                <a:spcPct val="150000"/>
              </a:lnSpc>
              <a:buSzPct val="100000"/>
              <a:buChar char="•"/>
            </a:pPr>
            <a:r>
              <a:rPr 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Intruduction to LLMs</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KV</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cache</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Motivation</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Challenges</a:t>
            </a:r>
            <a:endParaRPr lang="en-US" sz="20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Design</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Details</a:t>
            </a:r>
            <a:endPar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2000" dirty="0">
                <a:latin typeface="Times New Roman" panose="02020603050405020304" pitchFamily="18" charset="0"/>
                <a:cs typeface="Times New Roman" panose="02020603050405020304" pitchFamily="18" charset="0"/>
              </a:rPr>
              <a:t>TestBed and Implementation</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Our</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Experiment and Conclusion</a:t>
            </a:r>
            <a:endParaRPr lang="en-US" sz="2000" dirty="0">
              <a:solidFill>
                <a:srgbClr val="383838"/>
              </a:solidFill>
              <a:latin typeface="Times New Roman" panose="02020603050405020304" pitchFamily="18" charset="0"/>
              <a:ea typeface="Noto Sans SC"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5179" y="1181416"/>
            <a:ext cx="1452563" cy="1243013"/>
          </a:xfrm>
          <a:prstGeom prst="rect">
            <a:avLst/>
          </a:prstGeom>
          <a:noFill/>
        </p:spPr>
        <p:txBody>
          <a:bodyPr wrap="square" rtlCol="0" anchor="t"/>
          <a:lstStyle/>
          <a:p>
            <a:pPr marL="0" indent="0">
              <a:buNone/>
            </a:pPr>
            <a:r>
              <a:rPr lang="en-US" sz="6000" b="1" dirty="0">
                <a:solidFill>
                  <a:srgbClr val="646464"/>
                </a:solidFill>
                <a:latin typeface="Times New Roman" panose="02020603050405020304" pitchFamily="18" charset="0"/>
                <a:ea typeface="Noto Sans SC" pitchFamily="34" charset="-122"/>
                <a:cs typeface="Times New Roman" panose="02020603050405020304" pitchFamily="18" charset="0"/>
              </a:rPr>
              <a:t>0</a:t>
            </a:r>
            <a:r>
              <a:rPr lang="en-US" altLang="zh-CN" sz="6000" b="1" dirty="0">
                <a:solidFill>
                  <a:srgbClr val="646464"/>
                </a:solidFill>
                <a:latin typeface="Times New Roman" panose="02020603050405020304" pitchFamily="18" charset="0"/>
                <a:ea typeface="Noto Sans SC" pitchFamily="34" charset="-122"/>
                <a:cs typeface="Times New Roman" panose="02020603050405020304" pitchFamily="18" charset="0"/>
              </a:rPr>
              <a:t>4</a:t>
            </a:r>
            <a:endParaRPr lang="en-US" sz="6000" dirty="0">
              <a:latin typeface="Times New Roman" panose="02020603050405020304" pitchFamily="18" charset="0"/>
              <a:cs typeface="Times New Roman" panose="02020603050405020304" pitchFamily="18" charset="0"/>
            </a:endParaRPr>
          </a:p>
        </p:txBody>
      </p:sp>
      <p:sp>
        <p:nvSpPr>
          <p:cNvPr id="3" name="Text 1"/>
          <p:cNvSpPr/>
          <p:nvPr/>
        </p:nvSpPr>
        <p:spPr>
          <a:xfrm>
            <a:off x="965179" y="2493027"/>
            <a:ext cx="7016140" cy="1676400"/>
          </a:xfrm>
          <a:prstGeom prst="rect">
            <a:avLst/>
          </a:prstGeom>
          <a:noFill/>
        </p:spPr>
        <p:txBody>
          <a:bodyPr wrap="square" rtlCol="0" anchor="t"/>
          <a:lstStyle/>
          <a:p>
            <a:pPr marL="0" indent="0">
              <a:buNone/>
            </a:pPr>
            <a:r>
              <a:rPr lang="en-US" altLang="zh-CN" sz="3200" b="1" dirty="0">
                <a:latin typeface="Times New Roman" panose="02020603050405020304" pitchFamily="18" charset="0"/>
                <a:cs typeface="Times New Roman" panose="02020603050405020304" pitchFamily="18" charset="0"/>
              </a:rPr>
              <a:t>TestBed and Implementation</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sz="2400" dirty="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961390"/>
            <a:ext cx="7715250" cy="3452813"/>
          </a:xfrm>
          <a:prstGeom prst="rect">
            <a:avLst/>
          </a:prstGeom>
          <a:noFill/>
        </p:spPr>
        <p:txBody>
          <a:bodyPr wrap="square" rtlCol="0" anchor="t"/>
          <a:lstStyle/>
          <a:p>
            <a:pPr marL="342900" indent="-342900" algn="l">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Testbed</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gn="l">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Based on vLLM framework [1]</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200" b="0" i="0" dirty="0">
                <a:solidFill>
                  <a:srgbClr val="060607"/>
                </a:solidFill>
                <a:effectLst/>
                <a:latin typeface="Times New Roman" panose="02020603050405020304" pitchFamily="18" charset="0"/>
                <a:cs typeface="Times New Roman" panose="02020603050405020304" pitchFamily="18" charset="0"/>
              </a:rPr>
              <a:t>Models: OPT-6.7B, OPT-13B, Llama2-7B, Llama2-13B</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Datasets: sharedGPT [2]</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Implementation</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200" b="0" i="0" dirty="0">
                <a:solidFill>
                  <a:srgbClr val="060607"/>
                </a:solidFill>
                <a:effectLst/>
                <a:latin typeface="Times New Roman" panose="02020603050405020304" pitchFamily="18" charset="0"/>
                <a:cs typeface="Times New Roman" panose="02020603050405020304" pitchFamily="18" charset="0"/>
              </a:rPr>
              <a:t>Memory management</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200" dirty="0">
                <a:latin typeface="Times New Roman" panose="02020603050405020304" pitchFamily="18" charset="0"/>
                <a:cs typeface="Times New Roman" panose="02020603050405020304" pitchFamily="18" charset="0"/>
              </a:rPr>
              <a:t>Scheduler</a:t>
            </a:r>
            <a:endParaRPr lang="en-US" altLang="zh-CN" sz="12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200" dirty="0">
                <a:latin typeface="Times New Roman" panose="02020603050405020304" pitchFamily="18" charset="0"/>
                <a:cs typeface="Times New Roman" panose="02020603050405020304" pitchFamily="18" charset="0"/>
              </a:rPr>
              <a:t>Compression</a:t>
            </a:r>
            <a:endParaRPr lang="en-US" altLang="zh-CN" sz="1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10210" y="4667250"/>
            <a:ext cx="8143240" cy="39878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[1]:https://github.com/vllm-project/vllm; </a:t>
            </a:r>
            <a:endParaRPr lang="en-US" altLang="zh-CN" sz="1000">
              <a:latin typeface="Times New Roman" panose="02020603050405020304" pitchFamily="18" charset="0"/>
              <a:cs typeface="Times New Roman" panose="02020603050405020304" pitchFamily="18" charset="0"/>
            </a:endParaRPr>
          </a:p>
          <a:p>
            <a:r>
              <a:rPr lang="en-US" altLang="zh-CN" sz="1000">
                <a:latin typeface="Times New Roman" panose="02020603050405020304" pitchFamily="18" charset="0"/>
                <a:cs typeface="Times New Roman" panose="02020603050405020304" pitchFamily="18" charset="0"/>
              </a:rPr>
              <a:t>[2]:https://sharegpt.com/</a:t>
            </a:r>
            <a:endParaRPr lang="en-US" altLang="zh-CN" sz="100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5270500" y="2087880"/>
            <a:ext cx="3061335" cy="2091690"/>
          </a:xfrm>
          <a:prstGeom prst="rect">
            <a:avLst/>
          </a:prstGeom>
        </p:spPr>
      </p:pic>
      <p:cxnSp>
        <p:nvCxnSpPr>
          <p:cNvPr id="10" name="直接箭头连接符 9"/>
          <p:cNvCxnSpPr/>
          <p:nvPr/>
        </p:nvCxnSpPr>
        <p:spPr>
          <a:xfrm>
            <a:off x="3119755" y="2573655"/>
            <a:ext cx="1854200" cy="379730"/>
          </a:xfrm>
          <a:prstGeom prst="straightConnector1">
            <a:avLst/>
          </a:prstGeom>
          <a:ln w="31750" cap="rnd">
            <a:solidFill>
              <a:srgbClr val="FF0000"/>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sz="2400" dirty="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961390"/>
            <a:ext cx="7715250" cy="3452813"/>
          </a:xfrm>
          <a:prstGeom prst="rect">
            <a:avLst/>
          </a:prstGeom>
          <a:noFill/>
        </p:spPr>
        <p:txBody>
          <a:bodyPr wrap="square" rtlCol="0" anchor="t"/>
          <a:lstStyle/>
          <a:p>
            <a:pPr marL="342900" indent="-342900" algn="l">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Testbed</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gn="l">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Based on vLLM framework [1]</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200" b="0" i="0" dirty="0">
                <a:solidFill>
                  <a:srgbClr val="060607"/>
                </a:solidFill>
                <a:effectLst/>
                <a:latin typeface="Times New Roman" panose="02020603050405020304" pitchFamily="18" charset="0"/>
                <a:cs typeface="Times New Roman" panose="02020603050405020304" pitchFamily="18" charset="0"/>
              </a:rPr>
              <a:t>Models: OPT-6.7B, OPT-13B, Llama2-7B, Llama2-13B</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Datasets: sharedGPT [2]</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Implementation</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200" b="0" i="0" dirty="0">
                <a:solidFill>
                  <a:srgbClr val="060607"/>
                </a:solidFill>
                <a:effectLst/>
                <a:latin typeface="Times New Roman" panose="02020603050405020304" pitchFamily="18" charset="0"/>
                <a:cs typeface="Times New Roman" panose="02020603050405020304" pitchFamily="18" charset="0"/>
              </a:rPr>
              <a:t>Memory management</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200" dirty="0">
                <a:latin typeface="Times New Roman" panose="02020603050405020304" pitchFamily="18" charset="0"/>
                <a:cs typeface="Times New Roman" panose="02020603050405020304" pitchFamily="18" charset="0"/>
              </a:rPr>
              <a:t>Scheduler</a:t>
            </a:r>
            <a:endParaRPr lang="en-US" altLang="zh-CN" sz="12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200" dirty="0">
                <a:latin typeface="Times New Roman" panose="02020603050405020304" pitchFamily="18" charset="0"/>
                <a:cs typeface="Times New Roman" panose="02020603050405020304" pitchFamily="18" charset="0"/>
              </a:rPr>
              <a:t>Compression</a:t>
            </a:r>
            <a:endParaRPr lang="en-US" altLang="zh-CN" sz="1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10210" y="4667250"/>
            <a:ext cx="8143240" cy="39878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[1]:https://github.com/vllm-project/vllm; </a:t>
            </a:r>
            <a:endParaRPr lang="en-US" altLang="zh-CN" sz="1000">
              <a:latin typeface="Times New Roman" panose="02020603050405020304" pitchFamily="18" charset="0"/>
              <a:cs typeface="Times New Roman" panose="02020603050405020304" pitchFamily="18" charset="0"/>
            </a:endParaRPr>
          </a:p>
          <a:p>
            <a:r>
              <a:rPr lang="en-US" altLang="zh-CN" sz="1000">
                <a:latin typeface="Times New Roman" panose="02020603050405020304" pitchFamily="18" charset="0"/>
                <a:cs typeface="Times New Roman" panose="02020603050405020304" pitchFamily="18" charset="0"/>
              </a:rPr>
              <a:t>[2]:https://sharegpt.com/</a:t>
            </a:r>
            <a:endParaRPr lang="en-US" altLang="zh-CN" sz="100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5409565" y="1046480"/>
            <a:ext cx="2724785" cy="3786505"/>
          </a:xfrm>
          <a:prstGeom prst="rect">
            <a:avLst/>
          </a:prstGeom>
        </p:spPr>
      </p:pic>
      <p:cxnSp>
        <p:nvCxnSpPr>
          <p:cNvPr id="10" name="直接箭头连接符 9"/>
          <p:cNvCxnSpPr/>
          <p:nvPr/>
        </p:nvCxnSpPr>
        <p:spPr>
          <a:xfrm>
            <a:off x="2350135" y="2854325"/>
            <a:ext cx="2795905" cy="99060"/>
          </a:xfrm>
          <a:prstGeom prst="straightConnector1">
            <a:avLst/>
          </a:prstGeom>
          <a:ln w="31750" cap="rnd">
            <a:solidFill>
              <a:srgbClr val="FF0000"/>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sz="2400" dirty="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961390"/>
            <a:ext cx="7715250" cy="3452813"/>
          </a:xfrm>
          <a:prstGeom prst="rect">
            <a:avLst/>
          </a:prstGeom>
          <a:noFill/>
        </p:spPr>
        <p:txBody>
          <a:bodyPr wrap="square" rtlCol="0" anchor="t"/>
          <a:lstStyle/>
          <a:p>
            <a:pPr marL="342900" indent="-342900" algn="l">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Testbed</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gn="l">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Based on vLLM framework [1]</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200" b="0" i="0" dirty="0">
                <a:solidFill>
                  <a:srgbClr val="060607"/>
                </a:solidFill>
                <a:effectLst/>
                <a:latin typeface="Times New Roman" panose="02020603050405020304" pitchFamily="18" charset="0"/>
                <a:cs typeface="Times New Roman" panose="02020603050405020304" pitchFamily="18" charset="0"/>
              </a:rPr>
              <a:t>Models: OPT-6.7B, OPT-13B, Llama2-7B, Llama2-13B</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Datasets: sharedGPT [2]</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1200" dirty="0">
                <a:solidFill>
                  <a:srgbClr val="383838"/>
                </a:solidFill>
                <a:latin typeface="Times New Roman" panose="02020603050405020304" pitchFamily="18" charset="0"/>
                <a:ea typeface="Noto Sans SC" pitchFamily="34" charset="-122"/>
                <a:cs typeface="Times New Roman" panose="02020603050405020304" pitchFamily="18" charset="0"/>
              </a:rPr>
              <a:t>Implementation</a:t>
            </a:r>
            <a:endParaRPr lang="en-US" sz="12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200" b="0" i="0" dirty="0">
                <a:solidFill>
                  <a:srgbClr val="060607"/>
                </a:solidFill>
                <a:effectLst/>
                <a:latin typeface="Times New Roman" panose="02020603050405020304" pitchFamily="18" charset="0"/>
                <a:cs typeface="Times New Roman" panose="02020603050405020304" pitchFamily="18" charset="0"/>
              </a:rPr>
              <a:t>Memory management</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200" dirty="0">
                <a:latin typeface="Times New Roman" panose="02020603050405020304" pitchFamily="18" charset="0"/>
                <a:cs typeface="Times New Roman" panose="02020603050405020304" pitchFamily="18" charset="0"/>
              </a:rPr>
              <a:t>Scheduler</a:t>
            </a:r>
            <a:endParaRPr lang="en-US" altLang="zh-CN" sz="12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200" dirty="0">
                <a:latin typeface="Times New Roman" panose="02020603050405020304" pitchFamily="18" charset="0"/>
                <a:cs typeface="Times New Roman" panose="02020603050405020304" pitchFamily="18" charset="0"/>
              </a:rPr>
              <a:t>Compression</a:t>
            </a:r>
            <a:endParaRPr lang="en-US" altLang="zh-CN" sz="1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10210" y="4667250"/>
            <a:ext cx="8143240" cy="39878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[1]:https://github.com/vllm-project/vllm; </a:t>
            </a:r>
            <a:endParaRPr lang="en-US" altLang="zh-CN" sz="1000">
              <a:latin typeface="Times New Roman" panose="02020603050405020304" pitchFamily="18" charset="0"/>
              <a:cs typeface="Times New Roman" panose="02020603050405020304" pitchFamily="18" charset="0"/>
            </a:endParaRPr>
          </a:p>
          <a:p>
            <a:r>
              <a:rPr lang="en-US" altLang="zh-CN" sz="1000">
                <a:latin typeface="Times New Roman" panose="02020603050405020304" pitchFamily="18" charset="0"/>
                <a:cs typeface="Times New Roman" panose="02020603050405020304" pitchFamily="18" charset="0"/>
              </a:rPr>
              <a:t>[2]:https://sharegpt.com/</a:t>
            </a:r>
            <a:endParaRPr lang="en-US" altLang="zh-CN" sz="100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5200015" y="1615440"/>
            <a:ext cx="3734435" cy="3088640"/>
          </a:xfrm>
          <a:prstGeom prst="rect">
            <a:avLst/>
          </a:prstGeom>
        </p:spPr>
      </p:pic>
      <p:cxnSp>
        <p:nvCxnSpPr>
          <p:cNvPr id="10" name="直接箭头连接符 9"/>
          <p:cNvCxnSpPr/>
          <p:nvPr/>
        </p:nvCxnSpPr>
        <p:spPr>
          <a:xfrm flipV="1">
            <a:off x="2567305" y="2953385"/>
            <a:ext cx="2488565" cy="158750"/>
          </a:xfrm>
          <a:prstGeom prst="straightConnector1">
            <a:avLst/>
          </a:prstGeom>
          <a:ln w="31750" cap="rnd">
            <a:solidFill>
              <a:srgbClr val="FF0000"/>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5179" y="1181416"/>
            <a:ext cx="1452563" cy="1243013"/>
          </a:xfrm>
          <a:prstGeom prst="rect">
            <a:avLst/>
          </a:prstGeom>
          <a:noFill/>
        </p:spPr>
        <p:txBody>
          <a:bodyPr wrap="square" rtlCol="0" anchor="t"/>
          <a:lstStyle/>
          <a:p>
            <a:pPr marL="0" indent="0">
              <a:buNone/>
            </a:pPr>
            <a:r>
              <a:rPr lang="en-US" sz="6000" b="1" dirty="0">
                <a:solidFill>
                  <a:srgbClr val="646464"/>
                </a:solidFill>
                <a:latin typeface="Times New Roman" panose="02020603050405020304" pitchFamily="18" charset="0"/>
                <a:ea typeface="Noto Sans SC" pitchFamily="34" charset="-122"/>
                <a:cs typeface="Times New Roman" panose="02020603050405020304" pitchFamily="18" charset="0"/>
              </a:rPr>
              <a:t>05</a:t>
            </a:r>
            <a:endParaRPr lang="en-US" sz="6000" dirty="0">
              <a:latin typeface="Times New Roman" panose="02020603050405020304" pitchFamily="18" charset="0"/>
              <a:cs typeface="Times New Roman" panose="02020603050405020304" pitchFamily="18" charset="0"/>
            </a:endParaRPr>
          </a:p>
        </p:txBody>
      </p:sp>
      <p:sp>
        <p:nvSpPr>
          <p:cNvPr id="3" name="Text 1"/>
          <p:cNvSpPr/>
          <p:nvPr/>
        </p:nvSpPr>
        <p:spPr>
          <a:xfrm>
            <a:off x="965179" y="2493027"/>
            <a:ext cx="7016140" cy="1676400"/>
          </a:xfrm>
          <a:prstGeom prst="rect">
            <a:avLst/>
          </a:prstGeom>
          <a:noFill/>
        </p:spPr>
        <p:txBody>
          <a:bodyPr wrap="square" rtlCol="0" anchor="t"/>
          <a:lstStyle/>
          <a:p>
            <a:pPr marL="0" indent="0">
              <a:buNone/>
            </a:pPr>
            <a:r>
              <a:rPr lang="en-US" altLang="zh-CN" sz="3200" b="1" dirty="0">
                <a:latin typeface="Times New Roman" panose="02020603050405020304" pitchFamily="18" charset="0"/>
                <a:cs typeface="Times New Roman" panose="02020603050405020304" pitchFamily="18" charset="0"/>
              </a:rPr>
              <a:t>Our</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Experiment</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and</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Conclusions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Experiment and Conclusion</a:t>
            </a:r>
            <a:endParaRPr lang="en-US" sz="2400" dirty="0">
              <a:latin typeface="Times New Roman" panose="02020603050405020304" pitchFamily="18" charset="0"/>
              <a:cs typeface="Times New Roman" panose="02020603050405020304" pitchFamily="18" charset="0"/>
            </a:endParaRPr>
          </a:p>
        </p:txBody>
      </p:sp>
      <p:sp>
        <p:nvSpPr>
          <p:cNvPr id="5" name="内容占位符 2"/>
          <p:cNvSpPr txBox="1"/>
          <p:nvPr/>
        </p:nvSpPr>
        <p:spPr>
          <a:xfrm>
            <a:off x="469051" y="1274579"/>
            <a:ext cx="2942660" cy="2594341"/>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sz="1800" dirty="0" err="1">
                <a:latin typeface="Times New Roman" panose="02020603050405020304" pitchFamily="18" charset="0"/>
                <a:cs typeface="Times New Roman" panose="02020603050405020304" pitchFamily="18" charset="0"/>
              </a:rPr>
              <a:t>Recomputation</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vs</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KV</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cache</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reused</a:t>
            </a:r>
            <a:endParaRPr lang="en-US" altLang="zh-CN" sz="1800" dirty="0">
              <a:latin typeface="Times New Roman" panose="02020603050405020304" pitchFamily="18" charset="0"/>
              <a:cs typeface="Times New Roman" panose="02020603050405020304" pitchFamily="18" charset="0"/>
            </a:endParaRPr>
          </a:p>
          <a:p>
            <a:pPr lvl="1"/>
            <a:r>
              <a:rPr lang="en-US" altLang="zh-CN" sz="1400" dirty="0">
                <a:latin typeface="Times New Roman" panose="02020603050405020304" pitchFamily="18" charset="0"/>
                <a:cs typeface="Times New Roman" panose="02020603050405020304" pitchFamily="18" charset="0"/>
              </a:rPr>
              <a:t>Leveraging stored KV cache for reuse yields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considerable improvements over </a:t>
            </a:r>
            <a:r>
              <a:rPr lang="en-US" altLang="zh-CN" sz="1400" dirty="0" err="1">
                <a:latin typeface="Times New Roman" panose="02020603050405020304" pitchFamily="18" charset="0"/>
                <a:cs typeface="Times New Roman" panose="02020603050405020304" pitchFamily="18" charset="0"/>
              </a:rPr>
              <a:t>recomputation</a:t>
            </a:r>
            <a:r>
              <a:rPr lang="en-US" altLang="zh-CN"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lvl="1"/>
            <a:r>
              <a:rPr lang="en-US" altLang="zh-CN" sz="1400" dirty="0">
                <a:latin typeface="Times New Roman" panose="02020603050405020304" pitchFamily="18" charset="0"/>
                <a:cs typeface="Times New Roman" panose="02020603050405020304" pitchFamily="18" charset="0"/>
              </a:rPr>
              <a:t>The KV cache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reuse demonstrates the potential to reduce TTFT by 30% 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scenarios with long context. </a:t>
            </a:r>
            <a:endParaRPr lang="en-US" altLang="zh-CN" sz="1400" dirty="0">
              <a:latin typeface="Times New Roman" panose="02020603050405020304" pitchFamily="18" charset="0"/>
              <a:cs typeface="Times New Roman" panose="02020603050405020304" pitchFamily="18" charset="0"/>
            </a:endParaRPr>
          </a:p>
          <a:p>
            <a:pPr lvl="1"/>
            <a:r>
              <a:rPr lang="en-US" altLang="zh-CN" sz="1400" dirty="0">
                <a:latin typeface="Times New Roman" panose="02020603050405020304" pitchFamily="18" charset="0"/>
                <a:cs typeface="Times New Roman" panose="02020603050405020304" pitchFamily="18" charset="0"/>
              </a:rPr>
              <a:t>With OPT-13B, this reduction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even exceeds 60%.</a:t>
            </a:r>
            <a:endParaRPr lang="en-US" altLang="zh-CN" sz="1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6378950" y="3044325"/>
            <a:ext cx="2657237" cy="1771491"/>
          </a:xfrm>
          <a:prstGeom prst="rect">
            <a:avLst/>
          </a:prstGeom>
        </p:spPr>
      </p:pic>
      <p:pic>
        <p:nvPicPr>
          <p:cNvPr id="7" name="图片 6"/>
          <p:cNvPicPr>
            <a:picLocks noChangeAspect="1"/>
          </p:cNvPicPr>
          <p:nvPr/>
        </p:nvPicPr>
        <p:blipFill>
          <a:blip r:embed="rId2"/>
          <a:stretch>
            <a:fillRect/>
          </a:stretch>
        </p:blipFill>
        <p:spPr>
          <a:xfrm>
            <a:off x="3542340" y="1153230"/>
            <a:ext cx="2835976" cy="1890651"/>
          </a:xfrm>
          <a:prstGeom prst="rect">
            <a:avLst/>
          </a:prstGeom>
        </p:spPr>
      </p:pic>
      <p:pic>
        <p:nvPicPr>
          <p:cNvPr id="8" name="图片 7"/>
          <p:cNvPicPr>
            <a:picLocks noChangeAspect="1"/>
          </p:cNvPicPr>
          <p:nvPr/>
        </p:nvPicPr>
        <p:blipFill>
          <a:blip r:embed="rId3"/>
          <a:stretch>
            <a:fillRect/>
          </a:stretch>
        </p:blipFill>
        <p:spPr>
          <a:xfrm>
            <a:off x="6378316" y="1182966"/>
            <a:ext cx="2657237" cy="1771491"/>
          </a:xfrm>
          <a:prstGeom prst="rect">
            <a:avLst/>
          </a:prstGeom>
        </p:spPr>
      </p:pic>
      <p:pic>
        <p:nvPicPr>
          <p:cNvPr id="9" name="图片 8"/>
          <p:cNvPicPr>
            <a:picLocks noChangeAspect="1"/>
          </p:cNvPicPr>
          <p:nvPr/>
        </p:nvPicPr>
        <p:blipFill>
          <a:blip r:embed="rId4"/>
          <a:stretch>
            <a:fillRect/>
          </a:stretch>
        </p:blipFill>
        <p:spPr>
          <a:xfrm>
            <a:off x="3542975" y="3044244"/>
            <a:ext cx="2835977" cy="189065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Experiment and Conclusion</a:t>
            </a:r>
            <a:endParaRPr lang="en-US" sz="2400" dirty="0">
              <a:latin typeface="Times New Roman" panose="02020603050405020304" pitchFamily="18" charset="0"/>
              <a:cs typeface="Times New Roman" panose="02020603050405020304" pitchFamily="18" charset="0"/>
            </a:endParaRPr>
          </a:p>
        </p:txBody>
      </p:sp>
      <p:sp>
        <p:nvSpPr>
          <p:cNvPr id="5" name="内容占位符 2"/>
          <p:cNvSpPr txBox="1"/>
          <p:nvPr/>
        </p:nvSpPr>
        <p:spPr>
          <a:xfrm>
            <a:off x="469265" y="1007110"/>
            <a:ext cx="8101965" cy="44069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400" dirty="0">
                <a:latin typeface="Times New Roman" panose="02020603050405020304" pitchFamily="18" charset="0"/>
                <a:cs typeface="Times New Roman" panose="02020603050405020304" pitchFamily="18" charset="0"/>
              </a:rPr>
              <a:t>Latency Reduction vs prompt length</a:t>
            </a:r>
            <a:endParaRPr lang="en-US" altLang="zh-CN" sz="1400" dirty="0">
              <a:latin typeface="Times New Roman" panose="02020603050405020304" pitchFamily="18" charset="0"/>
              <a:cs typeface="Times New Roman" panose="02020603050405020304" pitchFamily="18" charset="0"/>
            </a:endParaRPr>
          </a:p>
        </p:txBody>
      </p:sp>
      <p:pic>
        <p:nvPicPr>
          <p:cNvPr id="15" name="图片 14"/>
          <p:cNvPicPr/>
          <p:nvPr/>
        </p:nvPicPr>
        <p:blipFill>
          <a:blip r:embed="rId1"/>
          <a:stretch>
            <a:fillRect/>
          </a:stretch>
        </p:blipFill>
        <p:spPr>
          <a:xfrm>
            <a:off x="469265" y="2171065"/>
            <a:ext cx="3604260" cy="1890395"/>
          </a:xfrm>
          <a:prstGeom prst="rect">
            <a:avLst/>
          </a:prstGeom>
        </p:spPr>
      </p:pic>
      <p:pic>
        <p:nvPicPr>
          <p:cNvPr id="16" name="图片 15"/>
          <p:cNvPicPr/>
          <p:nvPr/>
        </p:nvPicPr>
        <p:blipFill>
          <a:blip r:embed="rId2"/>
          <a:stretch>
            <a:fillRect/>
          </a:stretch>
        </p:blipFill>
        <p:spPr>
          <a:xfrm>
            <a:off x="4285615" y="3138805"/>
            <a:ext cx="2190750" cy="1638300"/>
          </a:xfrm>
          <a:prstGeom prst="rect">
            <a:avLst/>
          </a:prstGeom>
        </p:spPr>
      </p:pic>
      <p:pic>
        <p:nvPicPr>
          <p:cNvPr id="17" name="图片 16"/>
          <p:cNvPicPr/>
          <p:nvPr/>
        </p:nvPicPr>
        <p:blipFill>
          <a:blip r:embed="rId3"/>
          <a:stretch>
            <a:fillRect/>
          </a:stretch>
        </p:blipFill>
        <p:spPr>
          <a:xfrm>
            <a:off x="6476365" y="3138805"/>
            <a:ext cx="2190750" cy="1638300"/>
          </a:xfrm>
          <a:prstGeom prst="rect">
            <a:avLst/>
          </a:prstGeom>
        </p:spPr>
      </p:pic>
      <p:pic>
        <p:nvPicPr>
          <p:cNvPr id="18" name="图片 17"/>
          <p:cNvPicPr/>
          <p:nvPr/>
        </p:nvPicPr>
        <p:blipFill>
          <a:blip r:embed="rId4"/>
          <a:stretch>
            <a:fillRect/>
          </a:stretch>
        </p:blipFill>
        <p:spPr>
          <a:xfrm>
            <a:off x="4285615" y="1447800"/>
            <a:ext cx="2190750" cy="1638300"/>
          </a:xfrm>
          <a:prstGeom prst="rect">
            <a:avLst/>
          </a:prstGeom>
        </p:spPr>
      </p:pic>
      <p:pic>
        <p:nvPicPr>
          <p:cNvPr id="19" name="图片 18"/>
          <p:cNvPicPr/>
          <p:nvPr/>
        </p:nvPicPr>
        <p:blipFill>
          <a:blip r:embed="rId5"/>
          <a:stretch>
            <a:fillRect/>
          </a:stretch>
        </p:blipFill>
        <p:spPr>
          <a:xfrm>
            <a:off x="6476365" y="1447800"/>
            <a:ext cx="2190750" cy="16383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Experiment and Conclusion</a:t>
            </a:r>
            <a:endParaRPr lang="en-US" sz="2400" dirty="0">
              <a:latin typeface="Times New Roman" panose="02020603050405020304" pitchFamily="18" charset="0"/>
              <a:cs typeface="Times New Roman" panose="02020603050405020304" pitchFamily="18" charset="0"/>
            </a:endParaRPr>
          </a:p>
        </p:txBody>
      </p:sp>
      <p:sp>
        <p:nvSpPr>
          <p:cNvPr id="5" name="内容占位符 2"/>
          <p:cNvSpPr txBox="1"/>
          <p:nvPr/>
        </p:nvSpPr>
        <p:spPr>
          <a:xfrm>
            <a:off x="469265" y="1007110"/>
            <a:ext cx="8101965" cy="44069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800" dirty="0">
                <a:latin typeface="Times New Roman" panose="02020603050405020304" pitchFamily="18" charset="0"/>
                <a:cs typeface="Times New Roman" panose="02020603050405020304" pitchFamily="18" charset="0"/>
              </a:rPr>
              <a:t>Prefill Latency/Throughput		Overall Latency/Throughput</a:t>
            </a:r>
            <a:endParaRPr lang="en-US" altLang="zh-CN" sz="1400" dirty="0">
              <a:latin typeface="Times New Roman" panose="02020603050405020304" pitchFamily="18" charset="0"/>
              <a:cs typeface="Times New Roman" panose="02020603050405020304" pitchFamily="18" charset="0"/>
            </a:endParaRPr>
          </a:p>
        </p:txBody>
      </p:sp>
      <p:pic>
        <p:nvPicPr>
          <p:cNvPr id="4" name="图片 3"/>
          <p:cNvPicPr/>
          <p:nvPr/>
        </p:nvPicPr>
        <p:blipFill>
          <a:blip r:embed="rId1"/>
          <a:stretch>
            <a:fillRect/>
          </a:stretch>
        </p:blipFill>
        <p:spPr>
          <a:xfrm>
            <a:off x="4852670" y="1673860"/>
            <a:ext cx="3943350" cy="1314450"/>
          </a:xfrm>
          <a:prstGeom prst="rect">
            <a:avLst/>
          </a:prstGeom>
        </p:spPr>
      </p:pic>
      <p:pic>
        <p:nvPicPr>
          <p:cNvPr id="10" name="图片 9"/>
          <p:cNvPicPr/>
          <p:nvPr/>
        </p:nvPicPr>
        <p:blipFill>
          <a:blip r:embed="rId2"/>
          <a:stretch>
            <a:fillRect/>
          </a:stretch>
        </p:blipFill>
        <p:spPr>
          <a:xfrm>
            <a:off x="4852670" y="3267710"/>
            <a:ext cx="3943350" cy="1314450"/>
          </a:xfrm>
          <a:prstGeom prst="rect">
            <a:avLst/>
          </a:prstGeom>
        </p:spPr>
      </p:pic>
      <p:pic>
        <p:nvPicPr>
          <p:cNvPr id="11" name="图片 10"/>
          <p:cNvPicPr/>
          <p:nvPr/>
        </p:nvPicPr>
        <p:blipFill>
          <a:blip r:embed="rId3"/>
          <a:stretch>
            <a:fillRect/>
          </a:stretch>
        </p:blipFill>
        <p:spPr>
          <a:xfrm>
            <a:off x="347980" y="1673860"/>
            <a:ext cx="3943350" cy="1314450"/>
          </a:xfrm>
          <a:prstGeom prst="rect">
            <a:avLst/>
          </a:prstGeom>
        </p:spPr>
      </p:pic>
      <p:pic>
        <p:nvPicPr>
          <p:cNvPr id="14" name="图片 13"/>
          <p:cNvPicPr/>
          <p:nvPr/>
        </p:nvPicPr>
        <p:blipFill>
          <a:blip r:embed="rId4"/>
          <a:stretch>
            <a:fillRect/>
          </a:stretch>
        </p:blipFill>
        <p:spPr>
          <a:xfrm>
            <a:off x="347980" y="3267710"/>
            <a:ext cx="3943350" cy="13144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Experiment and Conclusion</a:t>
            </a:r>
            <a:endParaRPr lang="en-US" sz="2400" dirty="0">
              <a:latin typeface="Times New Roman" panose="02020603050405020304" pitchFamily="18" charset="0"/>
              <a:cs typeface="Times New Roman" panose="02020603050405020304" pitchFamily="18" charset="0"/>
            </a:endParaRPr>
          </a:p>
        </p:txBody>
      </p:sp>
      <p:sp>
        <p:nvSpPr>
          <p:cNvPr id="5" name="内容占位符 2"/>
          <p:cNvSpPr txBox="1"/>
          <p:nvPr/>
        </p:nvSpPr>
        <p:spPr>
          <a:xfrm>
            <a:off x="469265" y="1007110"/>
            <a:ext cx="8101965" cy="44069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400" dirty="0">
                <a:latin typeface="Times New Roman" panose="02020603050405020304" pitchFamily="18" charset="0"/>
                <a:cs typeface="Times New Roman" panose="02020603050405020304" pitchFamily="18" charset="0"/>
              </a:rPr>
              <a:t>Cache Hit Compare (our MCaM vs FCFS)</a:t>
            </a:r>
            <a:endParaRPr lang="en-US" altLang="zh-CN" sz="1400" dirty="0">
              <a:latin typeface="Times New Roman" panose="02020603050405020304" pitchFamily="18" charset="0"/>
              <a:cs typeface="Times New Roman" panose="02020603050405020304" pitchFamily="18" charset="0"/>
            </a:endParaRPr>
          </a:p>
        </p:txBody>
      </p:sp>
      <p:pic>
        <p:nvPicPr>
          <p:cNvPr id="6" name="图片 5"/>
          <p:cNvPicPr/>
          <p:nvPr/>
        </p:nvPicPr>
        <p:blipFill>
          <a:blip r:embed="rId1"/>
          <a:stretch>
            <a:fillRect/>
          </a:stretch>
        </p:blipFill>
        <p:spPr>
          <a:xfrm>
            <a:off x="469265" y="1930400"/>
            <a:ext cx="3712210" cy="1594485"/>
          </a:xfrm>
          <a:prstGeom prst="rect">
            <a:avLst/>
          </a:prstGeom>
        </p:spPr>
      </p:pic>
      <p:sp>
        <p:nvSpPr>
          <p:cNvPr id="7" name="文本框 6"/>
          <p:cNvSpPr txBox="1"/>
          <p:nvPr/>
        </p:nvSpPr>
        <p:spPr>
          <a:xfrm>
            <a:off x="1963420" y="3755390"/>
            <a:ext cx="778510" cy="275590"/>
          </a:xfrm>
          <a:prstGeom prst="rect">
            <a:avLst/>
          </a:prstGeom>
          <a:noFill/>
        </p:spPr>
        <p:txBody>
          <a:bodyPr wrap="square" rtlCol="0">
            <a:spAutoFit/>
          </a:bodyPr>
          <a:p>
            <a:r>
              <a:rPr lang="en-US" altLang="zh-CN" sz="1200"/>
              <a:t>(a) GPU</a:t>
            </a:r>
            <a:endParaRPr lang="en-US" altLang="zh-CN" sz="1200"/>
          </a:p>
        </p:txBody>
      </p:sp>
      <p:pic>
        <p:nvPicPr>
          <p:cNvPr id="8" name="图片 7"/>
          <p:cNvPicPr/>
          <p:nvPr/>
        </p:nvPicPr>
        <p:blipFill>
          <a:blip r:embed="rId2"/>
          <a:stretch>
            <a:fillRect/>
          </a:stretch>
        </p:blipFill>
        <p:spPr>
          <a:xfrm>
            <a:off x="4844415" y="1930400"/>
            <a:ext cx="3723640" cy="1613535"/>
          </a:xfrm>
          <a:prstGeom prst="rect">
            <a:avLst/>
          </a:prstGeom>
        </p:spPr>
      </p:pic>
      <p:sp>
        <p:nvSpPr>
          <p:cNvPr id="9" name="文本框 8"/>
          <p:cNvSpPr txBox="1"/>
          <p:nvPr/>
        </p:nvSpPr>
        <p:spPr>
          <a:xfrm>
            <a:off x="6316980" y="3695065"/>
            <a:ext cx="1089660" cy="275590"/>
          </a:xfrm>
          <a:prstGeom prst="rect">
            <a:avLst/>
          </a:prstGeom>
          <a:noFill/>
        </p:spPr>
        <p:txBody>
          <a:bodyPr wrap="square" rtlCol="0">
            <a:spAutoFit/>
          </a:bodyPr>
          <a:p>
            <a:r>
              <a:rPr lang="en-US" altLang="zh-CN" sz="1200"/>
              <a:t>(a) Overall</a:t>
            </a:r>
            <a:endParaRPr lang="en-US" altLang="zh-CN"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2871788" y="2057400"/>
            <a:ext cx="3395663" cy="1033463"/>
          </a:xfrm>
          <a:prstGeom prst="rect">
            <a:avLst/>
          </a:prstGeom>
          <a:noFill/>
        </p:spPr>
        <p:txBody>
          <a:bodyPr wrap="square" rtlCol="0" anchor="t"/>
          <a:lstStyle/>
          <a:p>
            <a:pPr marL="0" indent="0" algn="ctr">
              <a:buNone/>
            </a:pPr>
            <a:r>
              <a:rPr lang="en-US" sz="4800" b="1" dirty="0">
                <a:solidFill>
                  <a:srgbClr val="383838"/>
                </a:solidFill>
                <a:latin typeface="Times New Roman" panose="02020603050405020304" pitchFamily="18" charset="0"/>
                <a:ea typeface="Noto Sans SC" pitchFamily="34" charset="-122"/>
                <a:cs typeface="Times New Roman" panose="02020603050405020304" pitchFamily="18" charset="0"/>
              </a:rPr>
              <a:t>THANKS</a:t>
            </a:r>
            <a:endParaRPr lang="en-US"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5179" y="1181416"/>
            <a:ext cx="1452563" cy="1243013"/>
          </a:xfrm>
          <a:prstGeom prst="rect">
            <a:avLst/>
          </a:prstGeom>
          <a:noFill/>
        </p:spPr>
        <p:txBody>
          <a:bodyPr wrap="square" rtlCol="0" anchor="t"/>
          <a:lstStyle/>
          <a:p>
            <a:pPr marL="0" indent="0">
              <a:buNone/>
            </a:pPr>
            <a:r>
              <a:rPr lang="en-US" sz="6000" b="1" dirty="0">
                <a:solidFill>
                  <a:srgbClr val="646464"/>
                </a:solidFill>
                <a:latin typeface="Times New Roman" panose="02020603050405020304" pitchFamily="18" charset="0"/>
                <a:ea typeface="Noto Sans SC" pitchFamily="34" charset="-122"/>
                <a:cs typeface="Times New Roman" panose="02020603050405020304" pitchFamily="18" charset="0"/>
              </a:rPr>
              <a:t>01</a:t>
            </a:r>
            <a:endParaRPr lang="en-US" sz="6000" dirty="0">
              <a:latin typeface="Times New Roman" panose="02020603050405020304" pitchFamily="18" charset="0"/>
              <a:cs typeface="Times New Roman" panose="02020603050405020304" pitchFamily="18" charset="0"/>
            </a:endParaRPr>
          </a:p>
        </p:txBody>
      </p:sp>
      <p:sp>
        <p:nvSpPr>
          <p:cNvPr id="3" name="Text 1"/>
          <p:cNvSpPr/>
          <p:nvPr/>
        </p:nvSpPr>
        <p:spPr>
          <a:xfrm>
            <a:off x="965179" y="2493027"/>
            <a:ext cx="7016140" cy="1676400"/>
          </a:xfrm>
          <a:prstGeom prst="rect">
            <a:avLst/>
          </a:prstGeom>
          <a:noFill/>
        </p:spPr>
        <p:txBody>
          <a:bodyPr wrap="square" rtlCol="0" anchor="t"/>
          <a:lstStyle/>
          <a:p>
            <a:pPr marL="0" indent="0">
              <a:buNone/>
            </a:pPr>
            <a:r>
              <a:rPr 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Intruduction to LLMs</a:t>
            </a:r>
            <a:r>
              <a:rPr lang="zh-CN" alt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3200" b="1"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3200" b="1" dirty="0">
                <a:solidFill>
                  <a:srgbClr val="383838"/>
                </a:solidFill>
                <a:latin typeface="Times New Roman" panose="02020603050405020304" pitchFamily="18" charset="0"/>
                <a:ea typeface="Noto Sans SC" pitchFamily="34" charset="-122"/>
                <a:cs typeface="Times New Roman" panose="02020603050405020304" pitchFamily="18" charset="0"/>
              </a:rPr>
              <a:t>KV</a:t>
            </a:r>
            <a:r>
              <a:rPr lang="zh-CN" alt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3200" b="1" dirty="0">
                <a:solidFill>
                  <a:srgbClr val="383838"/>
                </a:solidFill>
                <a:latin typeface="Times New Roman" panose="02020603050405020304" pitchFamily="18" charset="0"/>
                <a:ea typeface="Noto Sans SC" pitchFamily="34" charset="-122"/>
                <a:cs typeface="Times New Roman" panose="02020603050405020304" pitchFamily="18" charset="0"/>
              </a:rPr>
              <a:t>cache</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era</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of</a:t>
            </a:r>
            <a:r>
              <a:rPr 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LLMs</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030280"/>
            <a:ext cx="8051587" cy="400580"/>
          </a:xfrm>
          <a:prstGeom prst="rect">
            <a:avLst/>
          </a:prstGeom>
          <a:noFill/>
        </p:spPr>
        <p:txBody>
          <a:bodyPr wrap="square" rtlCol="0" anchor="t"/>
          <a:lstStyle/>
          <a:p>
            <a:pPr marL="285750" indent="-285750" algn="l">
              <a:buFont typeface="Arial" panose="020B0604020202020204" pitchFamily="34" charset="0"/>
              <a:buChar char="•"/>
            </a:pPr>
            <a:r>
              <a:rPr lang="en-US" altLang="zh-CN" sz="1600" dirty="0">
                <a:solidFill>
                  <a:srgbClr val="060607"/>
                </a:solidFill>
                <a:latin typeface="Times New Roman" panose="02020603050405020304" pitchFamily="18" charset="0"/>
                <a:cs typeface="Times New Roman" panose="02020603050405020304" pitchFamily="18" charset="0"/>
              </a:rPr>
              <a:t>More companies are launching LLM models, expanding the AI landscape.</a:t>
            </a:r>
            <a:r>
              <a:rPr lang="zh-CN" altLang="en-US" sz="1600" dirty="0">
                <a:solidFill>
                  <a:srgbClr val="060607"/>
                </a:solidFill>
                <a:latin typeface="Times New Roman" panose="02020603050405020304" pitchFamily="18" charset="0"/>
                <a:cs typeface="Times New Roman" panose="02020603050405020304" pitchFamily="18" charset="0"/>
              </a:rPr>
              <a:t> </a:t>
            </a:r>
            <a:r>
              <a:rPr lang="en-US" altLang="zh-CN" sz="1600" dirty="0">
                <a:solidFill>
                  <a:srgbClr val="060607"/>
                </a:solidFill>
                <a:latin typeface="Times New Roman" panose="02020603050405020304" pitchFamily="18" charset="0"/>
                <a:cs typeface="Times New Roman" panose="02020603050405020304" pitchFamily="18" charset="0"/>
              </a:rPr>
              <a:t>[1]</a:t>
            </a:r>
            <a:endParaRPr lang="en-US" altLang="zh-CN" sz="1600" dirty="0">
              <a:solidFill>
                <a:srgbClr val="060607"/>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1134448" y="1559825"/>
            <a:ext cx="6826211" cy="3157954"/>
          </a:xfrm>
          <a:prstGeom prst="rect">
            <a:avLst/>
          </a:prstGeom>
        </p:spPr>
      </p:pic>
      <p:sp>
        <p:nvSpPr>
          <p:cNvPr id="7" name="文本框 6"/>
          <p:cNvSpPr txBox="1"/>
          <p:nvPr/>
        </p:nvSpPr>
        <p:spPr>
          <a:xfrm>
            <a:off x="0" y="4897279"/>
            <a:ext cx="4572000" cy="215444"/>
          </a:xfrm>
          <a:prstGeom prst="rect">
            <a:avLst/>
          </a:prstGeom>
          <a:noFill/>
        </p:spPr>
        <p:txBody>
          <a:bodyPr wrap="square" rtlCol="0">
            <a:spAutoFit/>
          </a:bodyPr>
          <a:lstStyle/>
          <a:p>
            <a:r>
              <a:rPr kumimoji="1" lang="en-US" altLang="zh-CN" sz="800" dirty="0"/>
              <a:t>[1]</a:t>
            </a:r>
            <a:r>
              <a:rPr kumimoji="1" lang="zh-CN" altLang="en-US" sz="800" dirty="0"/>
              <a:t> </a:t>
            </a:r>
            <a:r>
              <a:rPr lang="en-US" altLang="zh-CN" sz="800" dirty="0"/>
              <a:t>A Survey of Large Language Models</a:t>
            </a:r>
            <a:r>
              <a:rPr lang="zh-CN" altLang="en-US" sz="800" dirty="0"/>
              <a:t> </a:t>
            </a:r>
            <a:r>
              <a:rPr lang="en-US" altLang="zh-CN" sz="800" dirty="0"/>
              <a:t>(https://</a:t>
            </a:r>
            <a:r>
              <a:rPr lang="en-US" altLang="zh-CN" sz="800" dirty="0" err="1"/>
              <a:t>arxiv.org</a:t>
            </a:r>
            <a:r>
              <a:rPr lang="en-US" altLang="zh-CN" sz="800" dirty="0"/>
              <a:t>/pdf/2303.18223)</a:t>
            </a:r>
            <a:endParaRPr kumimoji="1" lang="zh-CN" alt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64332"/>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LLM</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Inference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Process</a:t>
            </a:r>
            <a:endParaRPr lang="en-US" sz="2400" dirty="0">
              <a:latin typeface="Times New Roman" panose="02020603050405020304" pitchFamily="18" charset="0"/>
              <a:cs typeface="Times New Roman" panose="02020603050405020304" pitchFamily="18" charset="0"/>
            </a:endParaRPr>
          </a:p>
        </p:txBody>
      </p:sp>
      <p:sp>
        <p:nvSpPr>
          <p:cNvPr id="179" name="Text 2"/>
          <p:cNvSpPr/>
          <p:nvPr/>
        </p:nvSpPr>
        <p:spPr>
          <a:xfrm>
            <a:off x="762000" y="837281"/>
            <a:ext cx="7715250" cy="1891002"/>
          </a:xfrm>
          <a:prstGeom prst="rect">
            <a:avLst/>
          </a:prstGeom>
          <a:noFill/>
        </p:spPr>
        <p:txBody>
          <a:bodyPr wrap="square" rtlCol="0" anchor="t"/>
          <a:lstStyle/>
          <a:p>
            <a:pPr marL="342900" indent="-342900" algn="l">
              <a:lnSpc>
                <a:spcPct val="150000"/>
              </a:lnSpc>
              <a:buSzPct val="100000"/>
              <a:buChar char="•"/>
            </a:pPr>
            <a:r>
              <a:rPr lang="en-US" altLang="zh-CN" sz="1600" dirty="0">
                <a:latin typeface="Times New Roman" panose="02020603050405020304" pitchFamily="18" charset="0"/>
                <a:cs typeface="Times New Roman" panose="02020603050405020304" pitchFamily="18" charset="0"/>
              </a:rPr>
              <a:t>Two</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stages:</a:t>
            </a:r>
            <a:endParaRPr lang="en-US" altLang="zh-CN" sz="1600" dirty="0">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600" dirty="0">
                <a:latin typeface="Times New Roman" panose="02020603050405020304" pitchFamily="18" charset="0"/>
                <a:cs typeface="Times New Roman" panose="02020603050405020304" pitchFamily="18" charset="0"/>
              </a:rPr>
              <a:t>Prefill: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first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iteration,</a:t>
            </a:r>
            <a:r>
              <a:rPr lang="zh-CN" altLang="en-US" sz="1600" dirty="0">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compute all input tokens in a single pass</a:t>
            </a:r>
            <a:endParaRPr lang="en-US" altLang="zh-CN" sz="1600" dirty="0">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600" dirty="0">
                <a:latin typeface="Times New Roman" panose="02020603050405020304" pitchFamily="18" charset="0"/>
                <a:cs typeface="Times New Roman" panose="02020603050405020304" pitchFamily="18" charset="0"/>
              </a:rPr>
              <a:t>Decode:</a:t>
            </a:r>
            <a:r>
              <a:rPr lang="zh-CN" altLang="en-US" sz="1600" dirty="0">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utilize previous</a:t>
            </a:r>
            <a:r>
              <a:rPr lang="zh-CN" altLang="en-US" sz="1600" dirty="0">
                <a:effectLst/>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generated token</a:t>
            </a:r>
            <a:r>
              <a:rPr lang="zh-CN" altLang="en-US" sz="1600" dirty="0">
                <a:effectLst/>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as</a:t>
            </a:r>
            <a:r>
              <a:rPr lang="zh-CN" altLang="en-US" sz="1600" dirty="0">
                <a:effectLst/>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input</a:t>
            </a:r>
            <a:endParaRPr lang="en-US" altLang="zh-CN" sz="16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1600" dirty="0">
                <a:latin typeface="Times New Roman" panose="02020603050405020304" pitchFamily="18" charset="0"/>
                <a:cs typeface="Times New Roman" panose="02020603050405020304" pitchFamily="18" charset="0"/>
              </a:rPr>
              <a:t>Regressive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generation</a:t>
            </a:r>
            <a:endParaRPr lang="en-US" altLang="zh-CN" sz="16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1600" dirty="0">
                <a:latin typeface="Times New Roman" panose="02020603050405020304" pitchFamily="18" charset="0"/>
                <a:cs typeface="Times New Roman" panose="02020603050405020304" pitchFamily="18" charset="0"/>
              </a:rPr>
              <a:t>Layer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layer</a:t>
            </a:r>
            <a:endParaRPr lang="en-US" altLang="zh-CN" sz="1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582202" y="2728283"/>
            <a:ext cx="5979596" cy="20846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Self-Attention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&amp;</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KV</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cache</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p:cNvSpPr txBox="1"/>
              <p:nvPr/>
            </p:nvSpPr>
            <p:spPr>
              <a:xfrm>
                <a:off x="252919" y="2285876"/>
                <a:ext cx="1893688" cy="971035"/>
              </a:xfrm>
              <a:prstGeom prst="rect">
                <a:avLst/>
              </a:prstGeom>
              <a:noFill/>
            </p:spPr>
            <p:txBody>
              <a:bodyPr wrap="square">
                <a:spAutoFit/>
              </a:bodyPr>
              <a:lstStyle/>
              <a:p>
                <a:r>
                  <a:rPr lang="en-US" altLang="zh-CN" sz="1000" dirty="0">
                    <a:latin typeface="Times New Roman" panose="02020603050405020304" pitchFamily="18" charset="0"/>
                    <a:cs typeface="Times New Roman" panose="02020603050405020304" pitchFamily="18" charset="0"/>
                  </a:rPr>
                  <a:t>Self</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Attention</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a:t>
                </a:r>
                <a:endParaRPr lang="en-US" altLang="zh-CN" sz="100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
                    </m:oMathParaPr>
                    <m:oMath xmlns:m="http://schemas.openxmlformats.org/officeDocument/2006/math">
                      <m:r>
                        <a:rPr lang="en-US" altLang="zh-CN" sz="1000" i="1">
                          <a:latin typeface="Cambria Math" panose="02040503050406030204" charset="0"/>
                          <a:cs typeface="Cambria Math" panose="02040503050406030204" charset="0"/>
                        </a:rPr>
                        <m:t>𝑄</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𝑥</m:t>
                      </m:r>
                      <m:sSub>
                        <m:sSubPr>
                          <m:ctrlPr>
                            <a:rPr lang="en-US" altLang="zh-CN" sz="1000" i="1">
                              <a:latin typeface="Cambria Math" panose="02040503050406030204" charset="0"/>
                              <a:cs typeface="Cambria Math" panose="02040503050406030204" charset="0"/>
                            </a:rPr>
                          </m:ctrlPr>
                        </m:sSubPr>
                        <m:e>
                          <m:r>
                            <a:rPr lang="en-US" altLang="zh-CN" sz="1000" i="1">
                              <a:latin typeface="Cambria Math" panose="02040503050406030204" charset="0"/>
                              <a:cs typeface="Cambria Math" panose="02040503050406030204" charset="0"/>
                            </a:rPr>
                            <m:t>𝑊</m:t>
                          </m:r>
                        </m:e>
                        <m:sub>
                          <m:r>
                            <a:rPr lang="en-US" altLang="zh-CN" sz="1000" i="1">
                              <a:latin typeface="Cambria Math" panose="02040503050406030204" charset="0"/>
                              <a:cs typeface="Cambria Math" panose="02040503050406030204" charset="0"/>
                            </a:rPr>
                            <m:t> </m:t>
                          </m:r>
                          <m:r>
                            <a:rPr lang="en-US" altLang="zh-CN" sz="1000" i="1">
                              <a:latin typeface="Cambria Math" panose="02040503050406030204" charset="0"/>
                              <a:cs typeface="Cambria Math" panose="02040503050406030204" charset="0"/>
                            </a:rPr>
                            <m:t>𝑄</m:t>
                          </m:r>
                        </m:sub>
                      </m:sSub>
                      <m:r>
                        <a:rPr lang="en-US" altLang="zh-CN" sz="1000" i="1">
                          <a:latin typeface="Cambria Math" panose="02040503050406030204" charset="0"/>
                          <a:cs typeface="Cambria Math" panose="02040503050406030204" charset="0"/>
                        </a:rPr>
                        <m:t> </m:t>
                      </m:r>
                    </m:oMath>
                  </m:oMathPara>
                </a14:m>
                <a:endParaRPr lang="en-US" altLang="zh-CN" sz="1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
                    </m:oMathParaPr>
                    <m:oMath xmlns:m="http://schemas.openxmlformats.org/officeDocument/2006/math">
                      <m:r>
                        <a:rPr lang="en-US" altLang="zh-CN" sz="1000" i="1" smtClean="0">
                          <a:latin typeface="Cambria Math" panose="02040503050406030204" charset="0"/>
                          <a:cs typeface="Cambria Math" panose="02040503050406030204" charset="0"/>
                        </a:rPr>
                        <m:t>𝐾</m:t>
                      </m:r>
                      <m:r>
                        <a:rPr lang="en-US" altLang="zh-CN" sz="1000" i="1" smtClean="0">
                          <a:latin typeface="Cambria Math" panose="02040503050406030204" charset="0"/>
                          <a:cs typeface="Cambria Math" panose="02040503050406030204" charset="0"/>
                        </a:rPr>
                        <m:t> = </m:t>
                      </m:r>
                      <m:r>
                        <a:rPr lang="en-US" altLang="zh-CN" sz="1000" i="1" smtClean="0">
                          <a:latin typeface="Cambria Math" panose="02040503050406030204" charset="0"/>
                          <a:cs typeface="Cambria Math" panose="02040503050406030204" charset="0"/>
                        </a:rPr>
                        <m:t>𝑥</m:t>
                      </m:r>
                      <m:sSub>
                        <m:sSubPr>
                          <m:ctrlPr>
                            <a:rPr lang="en-US" altLang="zh-CN" sz="1000" i="1">
                              <a:latin typeface="Cambria Math" panose="02040503050406030204" charset="0"/>
                              <a:cs typeface="Cambria Math" panose="02040503050406030204" charset="0"/>
                            </a:rPr>
                          </m:ctrlPr>
                        </m:sSubPr>
                        <m:e>
                          <m:r>
                            <a:rPr lang="en-US" altLang="zh-CN" sz="1000" i="1">
                              <a:latin typeface="Cambria Math" panose="02040503050406030204" charset="0"/>
                              <a:cs typeface="Cambria Math" panose="02040503050406030204" charset="0"/>
                            </a:rPr>
                            <m:t>𝑊</m:t>
                          </m:r>
                        </m:e>
                        <m:sub>
                          <m:r>
                            <a:rPr lang="en-US" altLang="zh-CN" sz="1000" i="1">
                              <a:latin typeface="Cambria Math" panose="02040503050406030204" charset="0"/>
                              <a:cs typeface="Cambria Math" panose="02040503050406030204" charset="0"/>
                            </a:rPr>
                            <m:t> </m:t>
                          </m:r>
                          <m:r>
                            <a:rPr lang="en-US" altLang="zh-CN" sz="1000" i="1">
                              <a:latin typeface="Cambria Math" panose="02040503050406030204" charset="0"/>
                              <a:cs typeface="Cambria Math" panose="02040503050406030204" charset="0"/>
                            </a:rPr>
                            <m:t>𝐾</m:t>
                          </m:r>
                        </m:sub>
                      </m:sSub>
                    </m:oMath>
                  </m:oMathPara>
                </a14:m>
                <a:endParaRPr lang="en-US" altLang="zh-CN" sz="1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
                    </m:oMathParaPr>
                    <m:oMath xmlns:m="http://schemas.openxmlformats.org/officeDocument/2006/math">
                      <m:r>
                        <a:rPr lang="en-US" altLang="zh-CN" sz="1000" i="1" smtClean="0">
                          <a:latin typeface="Cambria Math" panose="02040503050406030204" charset="0"/>
                          <a:cs typeface="Cambria Math" panose="02040503050406030204" charset="0"/>
                        </a:rPr>
                        <m:t>𝑉</m:t>
                      </m:r>
                      <m:r>
                        <a:rPr lang="en-US" altLang="zh-CN" sz="1000" i="1" smtClean="0">
                          <a:latin typeface="Cambria Math" panose="02040503050406030204" charset="0"/>
                          <a:cs typeface="Cambria Math" panose="02040503050406030204" charset="0"/>
                        </a:rPr>
                        <m:t> = </m:t>
                      </m:r>
                      <m:r>
                        <a:rPr lang="en-US" altLang="zh-CN" sz="1000" i="1" smtClean="0">
                          <a:latin typeface="Cambria Math" panose="02040503050406030204" charset="0"/>
                          <a:cs typeface="Cambria Math" panose="02040503050406030204" charset="0"/>
                        </a:rPr>
                        <m:t>𝑥</m:t>
                      </m:r>
                      <m:sSub>
                        <m:sSubPr>
                          <m:ctrlPr>
                            <a:rPr lang="en-US" altLang="zh-CN" sz="1000" i="1">
                              <a:latin typeface="Cambria Math" panose="02040503050406030204" charset="0"/>
                              <a:cs typeface="Cambria Math" panose="02040503050406030204" charset="0"/>
                            </a:rPr>
                          </m:ctrlPr>
                        </m:sSubPr>
                        <m:e>
                          <m:r>
                            <a:rPr lang="en-US" altLang="zh-CN" sz="1000" i="1">
                              <a:latin typeface="Cambria Math" panose="02040503050406030204" charset="0"/>
                              <a:cs typeface="Cambria Math" panose="02040503050406030204" charset="0"/>
                            </a:rPr>
                            <m:t>𝑊</m:t>
                          </m:r>
                        </m:e>
                        <m:sub>
                          <m:r>
                            <a:rPr lang="en-US" altLang="zh-CN" sz="1000" i="1">
                              <a:latin typeface="Cambria Math" panose="02040503050406030204" charset="0"/>
                              <a:cs typeface="Cambria Math" panose="02040503050406030204" charset="0"/>
                            </a:rPr>
                            <m:t>  </m:t>
                          </m:r>
                          <m:r>
                            <a:rPr lang="en-US" altLang="zh-CN" sz="1000" i="1">
                              <a:latin typeface="Cambria Math" panose="02040503050406030204" charset="0"/>
                              <a:cs typeface="Cambria Math" panose="02040503050406030204" charset="0"/>
                            </a:rPr>
                            <m:t>𝑉</m:t>
                          </m:r>
                        </m:sub>
                      </m:sSub>
                    </m:oMath>
                  </m:oMathPara>
                </a14:m>
                <a:endParaRPr lang="en-US" altLang="zh-CN" sz="1000" i="1" dirty="0">
                  <a:latin typeface="Times New Roman" panose="02020603050405020304" pitchFamily="18" charset="0"/>
                  <a:cs typeface="Times New Roman" panose="02020603050405020304" pitchFamily="18" charset="0"/>
                </a:endParaRPr>
              </a:p>
              <a:p>
                <a:pPr algn="ctr"/>
                <a:r>
                  <a:rPr lang="en-US" altLang="zh-CN" sz="1000"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000" i="1">
                        <a:latin typeface="Cambria Math" panose="02040503050406030204" charset="0"/>
                        <a:cs typeface="Cambria Math" panose="02040503050406030204" charset="0"/>
                      </a:rPr>
                      <m:t>𝑜𝑢𝑡</m:t>
                    </m:r>
                    <m:r>
                      <a:rPr lang="en-US" altLang="zh-CN" sz="1000" i="1">
                        <a:latin typeface="Cambria Math" panose="02040503050406030204" charset="0"/>
                        <a:cs typeface="Cambria Math" panose="02040503050406030204" charset="0"/>
                      </a:rPr>
                      <m:t> = </m:t>
                    </m:r>
                    <m:r>
                      <a:rPr lang="en-US" altLang="zh-CN" sz="1000" i="1">
                        <a:latin typeface="Cambria Math" panose="02040503050406030204" charset="0"/>
                        <a:cs typeface="Cambria Math" panose="02040503050406030204" charset="0"/>
                      </a:rPr>
                      <m:t>𝑠𝑜𝑓𝑡𝑚𝑎𝑥</m:t>
                    </m:r>
                    <m:r>
                      <a:rPr lang="en-US" altLang="zh-CN" sz="1000" i="1">
                        <a:latin typeface="Cambria Math" panose="02040503050406030204" charset="0"/>
                        <a:cs typeface="Cambria Math" panose="02040503050406030204" charset="0"/>
                      </a:rPr>
                      <m:t>(</m:t>
                    </m:r>
                    <m:f>
                      <m:fPr>
                        <m:ctrlPr>
                          <a:rPr lang="en-US" altLang="zh-CN" sz="1000" i="1">
                            <a:latin typeface="Cambria Math" panose="02040503050406030204" charset="0"/>
                            <a:cs typeface="Cambria Math" panose="02040503050406030204" charset="0"/>
                          </a:rPr>
                        </m:ctrlPr>
                      </m:fPr>
                      <m:num>
                        <m:r>
                          <a:rPr lang="en-US" altLang="zh-CN" sz="1000" i="1">
                            <a:latin typeface="Cambria Math" panose="02040503050406030204" charset="0"/>
                            <a:cs typeface="Cambria Math" panose="02040503050406030204" charset="0"/>
                          </a:rPr>
                          <m:t>𝑄</m:t>
                        </m:r>
                        <m:r>
                          <a:rPr lang="en-US" altLang="zh-CN" sz="1000" i="1">
                            <a:latin typeface="Cambria Math" panose="02040503050406030204" charset="0"/>
                            <a:cs typeface="Cambria Math" panose="02040503050406030204" charset="0"/>
                          </a:rPr>
                          <m:t> </m:t>
                        </m:r>
                        <m:sSup>
                          <m:sSupPr>
                            <m:ctrlPr>
                              <a:rPr lang="en-US" altLang="zh-CN" sz="1000" i="1">
                                <a:latin typeface="Cambria Math" panose="02040503050406030204" charset="0"/>
                                <a:cs typeface="Cambria Math" panose="02040503050406030204" charset="0"/>
                              </a:rPr>
                            </m:ctrlPr>
                          </m:sSupPr>
                          <m:e>
                            <m:r>
                              <a:rPr lang="en-US" altLang="zh-CN" sz="1000" i="1">
                                <a:latin typeface="Cambria Math" panose="02040503050406030204" charset="0"/>
                                <a:cs typeface="Cambria Math" panose="02040503050406030204" charset="0"/>
                              </a:rPr>
                              <m:t>𝐾</m:t>
                            </m:r>
                          </m:e>
                          <m:sup>
                            <m:r>
                              <a:rPr lang="en-US" altLang="zh-CN" sz="1000" i="1">
                                <a:latin typeface="Cambria Math" panose="02040503050406030204" charset="0"/>
                                <a:cs typeface="Cambria Math" panose="02040503050406030204" charset="0"/>
                              </a:rPr>
                              <m:t> </m:t>
                            </m:r>
                            <m:r>
                              <a:rPr lang="en-US" altLang="zh-CN" sz="1000" i="1">
                                <a:latin typeface="Cambria Math" panose="02040503050406030204" charset="0"/>
                                <a:cs typeface="Cambria Math" panose="02040503050406030204" charset="0"/>
                              </a:rPr>
                              <m:t>𝑇</m:t>
                            </m:r>
                          </m:sup>
                        </m:sSup>
                      </m:num>
                      <m:den>
                        <m:rad>
                          <m:radPr>
                            <m:degHide m:val="on"/>
                            <m:ctrlPr>
                              <a:rPr lang="en-US" altLang="zh-CN" sz="1000" i="1">
                                <a:latin typeface="Cambria Math" panose="02040503050406030204" charset="0"/>
                                <a:cs typeface="Cambria Math" panose="02040503050406030204" charset="0"/>
                              </a:rPr>
                            </m:ctrlPr>
                          </m:radPr>
                          <m:deg/>
                          <m:e>
                            <m:r>
                              <a:rPr lang="en-US" altLang="zh-CN" sz="1000" i="1">
                                <a:latin typeface="Cambria Math" panose="02040503050406030204" charset="0"/>
                                <a:cs typeface="Cambria Math" panose="02040503050406030204" charset="0"/>
                              </a:rPr>
                              <m:t>ℎ</m:t>
                            </m:r>
                          </m:e>
                        </m:rad>
                      </m:den>
                    </m:f>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𝑉</m:t>
                    </m:r>
                    <m:r>
                      <a:rPr lang="en-US" altLang="zh-CN" sz="1000" i="1">
                        <a:latin typeface="Cambria Math" panose="02040503050406030204" charset="0"/>
                        <a:cs typeface="Cambria Math" panose="02040503050406030204" charset="0"/>
                      </a:rPr>
                      <m:t> </m:t>
                    </m:r>
                  </m:oMath>
                </a14:m>
                <a:endParaRPr lang="en-US" sz="1000" dirty="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252919" y="2285876"/>
                <a:ext cx="1893688" cy="971035"/>
              </a:xfrm>
              <a:prstGeom prst="rect">
                <a:avLst/>
              </a:prstGeom>
              <a:blipFill rotWithShape="1">
                <a:blip r:embed="rId1"/>
                <a:stretch>
                  <a:fillRect l="-10" t="-53" r="16" b="65"/>
                </a:stretch>
              </a:blipFill>
            </p:spPr>
            <p:txBody>
              <a:bodyPr/>
              <a:lstStyle/>
              <a:p>
                <a:r>
                  <a:rPr lang="zh-CN" altLang="en-US">
                    <a:noFill/>
                  </a:rPr>
                  <a:t> </a:t>
                </a:r>
              </a:p>
            </p:txBody>
          </p:sp>
        </mc:Fallback>
      </mc:AlternateContent>
      <p:cxnSp>
        <p:nvCxnSpPr>
          <p:cNvPr id="174" name="直线连接符 173"/>
          <p:cNvCxnSpPr/>
          <p:nvPr/>
        </p:nvCxnSpPr>
        <p:spPr>
          <a:xfrm>
            <a:off x="2028496" y="879342"/>
            <a:ext cx="0" cy="3905250"/>
          </a:xfrm>
          <a:prstGeom prst="line">
            <a:avLst/>
          </a:prstGeom>
          <a:ln w="12700"/>
        </p:spPr>
        <p:style>
          <a:lnRef idx="1">
            <a:schemeClr val="accent2"/>
          </a:lnRef>
          <a:fillRef idx="0">
            <a:schemeClr val="accent2"/>
          </a:fillRef>
          <a:effectRef idx="0">
            <a:schemeClr val="accent2"/>
          </a:effectRef>
          <a:fontRef idx="minor">
            <a:schemeClr val="tx1"/>
          </a:fontRef>
        </p:style>
      </p:cxnSp>
      <p:pic>
        <p:nvPicPr>
          <p:cNvPr id="262" name="图片 261"/>
          <p:cNvPicPr>
            <a:picLocks noChangeAspect="1"/>
          </p:cNvPicPr>
          <p:nvPr/>
        </p:nvPicPr>
        <p:blipFill>
          <a:blip r:embed="rId2"/>
          <a:stretch>
            <a:fillRect/>
          </a:stretch>
        </p:blipFill>
        <p:spPr>
          <a:xfrm>
            <a:off x="2220550" y="799018"/>
            <a:ext cx="6737981" cy="40658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algn="l">
              <a:lnSpc>
                <a:spcPct val="150000"/>
              </a:lnSpc>
              <a:buSzPct val="100000"/>
            </a:pPr>
            <a:r>
              <a:rPr lang="en-US" altLang="zh-CN" sz="2400" dirty="0">
                <a:latin typeface="Times New Roman" panose="02020603050405020304" pitchFamily="18" charset="0"/>
                <a:cs typeface="Times New Roman" panose="02020603050405020304" pitchFamily="18" charset="0"/>
              </a:rPr>
              <a:t>Serving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LLMs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Expensive</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 2"/>
              <p:cNvSpPr/>
              <p:nvPr/>
            </p:nvSpPr>
            <p:spPr>
              <a:xfrm>
                <a:off x="762000" y="1003826"/>
                <a:ext cx="7715250" cy="3772409"/>
              </a:xfrm>
              <a:prstGeom prst="rect">
                <a:avLst/>
              </a:prstGeom>
              <a:noFill/>
            </p:spPr>
            <p:txBody>
              <a:bodyPr wrap="square" rtlCol="0" anchor="t"/>
              <a:lstStyle/>
              <a:p>
                <a:pPr marL="342900" indent="-342900" algn="l">
                  <a:lnSpc>
                    <a:spcPct val="150000"/>
                  </a:lnSpc>
                  <a:buSzPct val="100000"/>
                  <a:buChar char="•"/>
                </a:pPr>
                <a:r>
                  <a:rPr lang="en-US" altLang="zh-CN" sz="1680" dirty="0">
                    <a:latin typeface="Times New Roman" panose="02020603050405020304" pitchFamily="18" charset="0"/>
                    <a:cs typeface="Times New Roman" panose="02020603050405020304" pitchFamily="18" charset="0"/>
                  </a:rPr>
                  <a:t>Compute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Sensitive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(large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model</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parameters)</a:t>
                </a:r>
                <a:endParaRPr lang="en-US" altLang="zh-CN" sz="1680" dirty="0">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latin typeface="Times New Roman" panose="02020603050405020304" pitchFamily="18" charset="0"/>
                    <a:cs typeface="Times New Roman" panose="02020603050405020304" pitchFamily="18" charset="0"/>
                  </a:rPr>
                  <a:t>LLMs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run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high-end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GPUs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such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Nvidia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A100</a:t>
                </a:r>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solidFill>
                      <a:srgbClr val="060607"/>
                    </a:solidFill>
                    <a:latin typeface="Times New Roman" panose="02020603050405020304" pitchFamily="18" charset="0"/>
                    <a:cs typeface="Times New Roman" panose="02020603050405020304" pitchFamily="18" charset="0"/>
                  </a:rPr>
                  <a:t>Each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only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serve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handful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second</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1257300" lvl="2" indent="-342900">
                  <a:lnSpc>
                    <a:spcPct val="150000"/>
                  </a:lnSpc>
                  <a:buSzPct val="100000"/>
                  <a:buFontTx/>
                  <a:buChar char="•"/>
                </a:pPr>
                <a:r>
                  <a:rPr lang="en-US" altLang="zh-CN" sz="1200" b="0" i="0" dirty="0">
                    <a:solidFill>
                      <a:srgbClr val="060607"/>
                    </a:solidFill>
                    <a:effectLst/>
                    <a:latin typeface="Times New Roman" panose="02020603050405020304" pitchFamily="18" charset="0"/>
                    <a:cs typeface="Times New Roman" panose="02020603050405020304" pitchFamily="18" charset="0"/>
                  </a:rPr>
                  <a:t>For</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LLaMA-13B</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and</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moderate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size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in</a:t>
                </a:r>
                <a:r>
                  <a:rPr lang="en-US" altLang="zh-CN" sz="1200" b="0" i="0" dirty="0">
                    <a:solidFill>
                      <a:srgbClr val="060607"/>
                    </a:solidFill>
                    <a:effectLst/>
                    <a:latin typeface="Times New Roman" panose="02020603050405020304" pitchFamily="18" charset="0"/>
                    <a:cs typeface="Times New Roman" panose="02020603050405020304" pitchFamily="18" charset="0"/>
                  </a:rPr>
                  <a:t>puts,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1</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A100</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can</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process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&lt;1</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requests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per</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second</a:t>
                </a:r>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required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for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production-scale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LLM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services</a:t>
                </a:r>
                <a:r>
                  <a:rPr lang="en-US" altLang="zh-CN" sz="1600" dirty="0">
                    <a:solidFill>
                      <a:srgbClr val="060607"/>
                    </a:solidFill>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1680" dirty="0">
                    <a:latin typeface="Times New Roman" panose="02020603050405020304" pitchFamily="18" charset="0"/>
                    <a:cs typeface="Times New Roman" panose="02020603050405020304" pitchFamily="18" charset="0"/>
                  </a:rPr>
                  <a:t>Large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KV</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cache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size</a:t>
                </a:r>
                <a:endParaRPr lang="en-US" altLang="zh-CN" sz="168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latin typeface="Times New Roman" panose="02020603050405020304" pitchFamily="18" charset="0"/>
                    <a:cs typeface="Times New Roman" panose="02020603050405020304" pitchFamily="18" charset="0"/>
                  </a:rPr>
                  <a:t>KV</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cache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size:</a:t>
                </a:r>
                <a:r>
                  <a:rPr lang="zh-CN" altLang="en-US" sz="1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400" b="0" i="0" smtClean="0">
                        <a:latin typeface="Cambria Math" panose="02040503050406030204" charset="0"/>
                        <a:cs typeface="Times New Roman" panose="02020603050405020304" pitchFamily="18" charset="0"/>
                      </a:rPr>
                      <m:t>2</m:t>
                    </m:r>
                    <m:r>
                      <a:rPr lang="zh-CN" altLang="en-US" sz="1400" b="0" i="0" smtClean="0">
                        <a:latin typeface="Cambria Math" panose="02040503050406030204" charset="0"/>
                        <a:cs typeface="Times New Roman" panose="02020603050405020304" pitchFamily="18" charset="0"/>
                      </a:rPr>
                      <m:t> ∗ </m:t>
                    </m:r>
                    <m:r>
                      <a:rPr lang="en-US" altLang="zh-CN" sz="1400" b="0" i="1" smtClean="0">
                        <a:latin typeface="Cambria Math" panose="02040503050406030204" charset="0"/>
                        <a:cs typeface="Times New Roman" panose="02020603050405020304" pitchFamily="18" charset="0"/>
                      </a:rPr>
                      <m:t>𝑠𝑒𝑞</m:t>
                    </m:r>
                    <m:r>
                      <m:rPr>
                        <m:lit/>
                      </m:rPr>
                      <a:rPr lang="en-US" altLang="zh-CN" sz="1400" b="0" i="1" smtClean="0">
                        <a:latin typeface="Cambria Math" panose="02040503050406030204" charset="0"/>
                        <a:cs typeface="Times New Roman" panose="02020603050405020304" pitchFamily="18" charset="0"/>
                      </a:rPr>
                      <m:t>_</m:t>
                    </m:r>
                    <m:r>
                      <a:rPr lang="en-US" altLang="zh-CN" sz="1400" b="0" i="1" smtClean="0">
                        <a:latin typeface="Cambria Math" panose="02040503050406030204" charset="0"/>
                        <a:cs typeface="Times New Roman" panose="02020603050405020304" pitchFamily="18" charset="0"/>
                      </a:rPr>
                      <m:t>𝑙𝑒𝑛</m:t>
                    </m:r>
                    <m:r>
                      <a:rPr lang="zh-CN" altLang="en-US" sz="1400" b="0" i="1" smtClean="0">
                        <a:latin typeface="Cambria Math" panose="02040503050406030204" charset="0"/>
                        <a:cs typeface="Times New Roman" panose="02020603050405020304" pitchFamily="18" charset="0"/>
                      </a:rPr>
                      <m:t>∗</m:t>
                    </m:r>
                    <m:r>
                      <a:rPr lang="en-US" altLang="zh-CN" sz="1400" b="0" i="1" smtClean="0">
                        <a:latin typeface="Cambria Math" panose="02040503050406030204" charset="0"/>
                        <a:cs typeface="Times New Roman" panose="02020603050405020304" pitchFamily="18" charset="0"/>
                      </a:rPr>
                      <m:t>ℎ𝑖𝑑𝑑𝑒𝑛</m:t>
                    </m:r>
                    <m:r>
                      <m:rPr>
                        <m:lit/>
                      </m:rPr>
                      <a:rPr lang="en-US" altLang="zh-CN" sz="1400" b="0" i="1" smtClean="0">
                        <a:latin typeface="Cambria Math" panose="02040503050406030204" charset="0"/>
                        <a:cs typeface="Times New Roman" panose="02020603050405020304" pitchFamily="18" charset="0"/>
                      </a:rPr>
                      <m:t>_</m:t>
                    </m:r>
                    <m:r>
                      <a:rPr lang="en-US" altLang="zh-CN" sz="1400" b="0" i="1" smtClean="0">
                        <a:latin typeface="Cambria Math" panose="02040503050406030204" charset="0"/>
                        <a:cs typeface="Times New Roman" panose="02020603050405020304" pitchFamily="18" charset="0"/>
                      </a:rPr>
                      <m:t>𝑠𝑖𝑧𝑒</m:t>
                    </m:r>
                    <m:r>
                      <a:rPr lang="zh-CN" altLang="en-US" sz="1400" b="0" i="1" smtClean="0">
                        <a:latin typeface="Cambria Math" panose="02040503050406030204" charset="0"/>
                        <a:cs typeface="Times New Roman" panose="02020603050405020304" pitchFamily="18" charset="0"/>
                      </a:rPr>
                      <m:t> ∗</m:t>
                    </m:r>
                    <m:r>
                      <a:rPr lang="en-US" altLang="zh-CN" sz="1400" b="0" i="1" smtClean="0">
                        <a:latin typeface="Cambria Math" panose="02040503050406030204" charset="0"/>
                        <a:cs typeface="Times New Roman" panose="02020603050405020304" pitchFamily="18" charset="0"/>
                      </a:rPr>
                      <m:t>𝑠𝑖𝑧𝑒𝑜𝑓</m:t>
                    </m:r>
                    <m:r>
                      <a:rPr lang="en-US" altLang="zh-CN" sz="1400" b="0" i="1" smtClean="0">
                        <a:latin typeface="Cambria Math" panose="02040503050406030204" charset="0"/>
                        <a:cs typeface="Times New Roman" panose="02020603050405020304" pitchFamily="18" charset="0"/>
                      </a:rPr>
                      <m:t>(</m:t>
                    </m:r>
                    <m:r>
                      <a:rPr lang="en-US" altLang="zh-CN" sz="1400" b="0" i="1" smtClean="0">
                        <a:latin typeface="Cambria Math" panose="02040503050406030204" charset="0"/>
                        <a:cs typeface="Times New Roman" panose="02020603050405020304" pitchFamily="18" charset="0"/>
                      </a:rPr>
                      <m:t>𝑇𝑌𝑃𝐸</m:t>
                    </m:r>
                    <m:r>
                      <a:rPr lang="en-US" altLang="zh-CN" sz="1400" b="0" i="1" smtClean="0">
                        <a:latin typeface="Cambria Math" panose="02040503050406030204" charset="0"/>
                        <a:cs typeface="Times New Roman" panose="02020603050405020304" pitchFamily="18" charset="0"/>
                      </a:rPr>
                      <m:t>)</m:t>
                    </m:r>
                    <m:r>
                      <a:rPr lang="zh-CN" altLang="en-US" sz="1400" b="0" i="1" smtClean="0">
                        <a:latin typeface="Cambria Math" panose="02040503050406030204" charset="0"/>
                        <a:cs typeface="Times New Roman" panose="02020603050405020304" pitchFamily="18" charset="0"/>
                      </a:rPr>
                      <m:t> </m:t>
                    </m:r>
                  </m:oMath>
                </a14:m>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latin typeface="Times New Roman" panose="02020603050405020304" pitchFamily="18" charset="0"/>
                    <a:cs typeface="Times New Roman" panose="02020603050405020304" pitchFamily="18" charset="0"/>
                  </a:rPr>
                  <a:t>For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LLaMA-13B</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A100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GPUs,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generated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KV</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cache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takes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close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30%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HBM.</a:t>
                </a:r>
                <a:endParaRPr lang="en-US" altLang="zh-CN" sz="168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endParaRPr lang="en-US" altLang="zh-CN" sz="168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endParaRPr lang="en-US" altLang="zh-CN" sz="1680" dirty="0">
                  <a:latin typeface="Times New Roman" panose="02020603050405020304" pitchFamily="18" charset="0"/>
                  <a:cs typeface="Times New Roman" panose="02020603050405020304" pitchFamily="18" charset="0"/>
                </a:endParaRPr>
              </a:p>
            </p:txBody>
          </p:sp>
        </mc:Choice>
        <mc:Fallback>
          <p:sp>
            <p:nvSpPr>
              <p:cNvPr id="4" name="Text 2"/>
              <p:cNvSpPr>
                <a:spLocks noRot="1" noChangeAspect="1" noMove="1" noResize="1" noEditPoints="1" noAdjustHandles="1" noChangeArrowheads="1" noChangeShapeType="1" noTextEdit="1"/>
              </p:cNvSpPr>
              <p:nvPr/>
            </p:nvSpPr>
            <p:spPr>
              <a:xfrm>
                <a:off x="762000" y="1003826"/>
                <a:ext cx="7715250" cy="3772409"/>
              </a:xfrm>
              <a:prstGeom prst="rect">
                <a:avLst/>
              </a:prstGeom>
              <a:blipFill rotWithShape="1">
                <a:blip r:embed="rId1"/>
                <a:stretch>
                  <a:fillRect t="-14" b="11"/>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5179" y="1181416"/>
            <a:ext cx="1452563" cy="1243013"/>
          </a:xfrm>
          <a:prstGeom prst="rect">
            <a:avLst/>
          </a:prstGeom>
          <a:noFill/>
        </p:spPr>
        <p:txBody>
          <a:bodyPr wrap="square" rtlCol="0" anchor="t"/>
          <a:lstStyle/>
          <a:p>
            <a:pPr marL="0" indent="0">
              <a:buNone/>
            </a:pPr>
            <a:r>
              <a:rPr lang="en-US" sz="6000" b="1" dirty="0">
                <a:solidFill>
                  <a:srgbClr val="646464"/>
                </a:solidFill>
                <a:latin typeface="Times New Roman" panose="02020603050405020304" pitchFamily="18" charset="0"/>
                <a:ea typeface="Noto Sans SC" pitchFamily="34" charset="-122"/>
                <a:cs typeface="Times New Roman" panose="02020603050405020304" pitchFamily="18" charset="0"/>
              </a:rPr>
              <a:t>0</a:t>
            </a:r>
            <a:r>
              <a:rPr lang="en-US" altLang="zh-CN" sz="6000" b="1" dirty="0">
                <a:solidFill>
                  <a:srgbClr val="646464"/>
                </a:solidFill>
                <a:latin typeface="Times New Roman" panose="02020603050405020304" pitchFamily="18" charset="0"/>
                <a:ea typeface="Noto Sans SC" pitchFamily="34" charset="-122"/>
                <a:cs typeface="Times New Roman" panose="02020603050405020304" pitchFamily="18" charset="0"/>
              </a:rPr>
              <a:t>2</a:t>
            </a:r>
            <a:endParaRPr lang="en-US" sz="6000" dirty="0">
              <a:latin typeface="Times New Roman" panose="02020603050405020304" pitchFamily="18" charset="0"/>
              <a:cs typeface="Times New Roman" panose="02020603050405020304" pitchFamily="18" charset="0"/>
            </a:endParaRPr>
          </a:p>
        </p:txBody>
      </p:sp>
      <p:sp>
        <p:nvSpPr>
          <p:cNvPr id="3" name="Text 1"/>
          <p:cNvSpPr/>
          <p:nvPr/>
        </p:nvSpPr>
        <p:spPr>
          <a:xfrm>
            <a:off x="965179" y="2493027"/>
            <a:ext cx="7016140" cy="1676400"/>
          </a:xfrm>
          <a:prstGeom prst="rect">
            <a:avLst/>
          </a:prstGeom>
          <a:noFill/>
        </p:spPr>
        <p:txBody>
          <a:bodyPr wrap="square" rtlCol="0" anchor="t"/>
          <a:lstStyle/>
          <a:p>
            <a:pPr marL="0" indent="0">
              <a:buNone/>
            </a:pPr>
            <a:r>
              <a:rPr lang="en-US" altLang="zh-CN" sz="3200" b="1" dirty="0">
                <a:latin typeface="Times New Roman" panose="02020603050405020304" pitchFamily="18" charset="0"/>
                <a:cs typeface="Times New Roman" panose="02020603050405020304" pitchFamily="18" charset="0"/>
              </a:rPr>
              <a:t>Motivation</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and</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Challenges</a:t>
            </a:r>
            <a:r>
              <a:rPr lang="zh-CN" altLang="en-US" sz="3200" b="1" dirty="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Opportunity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KV</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cache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reuse</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134455"/>
            <a:ext cx="7715250" cy="1861100"/>
          </a:xfrm>
          <a:prstGeom prst="rect">
            <a:avLst/>
          </a:prstGeom>
          <a:noFill/>
        </p:spPr>
        <p:txBody>
          <a:bodyPr wrap="square" rtlCol="0" anchor="t"/>
          <a:lstStyle/>
          <a:p>
            <a:pPr marL="342900" indent="-342900">
              <a:lnSpc>
                <a:spcPct val="150000"/>
              </a:lnSpc>
              <a:buSzPct val="100000"/>
              <a:buFontTx/>
              <a:buChar char="•"/>
            </a:pPr>
            <a:r>
              <a:rPr lang="en-US" altLang="zh-CN" sz="1800" dirty="0">
                <a:solidFill>
                  <a:srgbClr val="060607"/>
                </a:solidFill>
                <a:latin typeface="Times New Roman" panose="02020603050405020304" pitchFamily="18" charset="0"/>
                <a:cs typeface="Times New Roman" panose="02020603050405020304" pitchFamily="18" charset="0"/>
              </a:rPr>
              <a:t>The</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related</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KV</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cache</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is</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directly</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discarded</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once</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the</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request</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is</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completed.</a:t>
            </a:r>
            <a:r>
              <a:rPr lang="zh-CN" altLang="en-US" sz="1800" dirty="0">
                <a:solidFill>
                  <a:srgbClr val="060607"/>
                </a:solidFill>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dirty="0">
                <a:latin typeface="Times New Roman" panose="02020603050405020304" pitchFamily="18" charset="0"/>
                <a:cs typeface="Times New Roman" panose="02020603050405020304" pitchFamily="18" charset="0"/>
              </a:rPr>
              <a:t>Scenarios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similar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prefix</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tokens</a:t>
            </a:r>
            <a:endParaRPr lang="en-US" altLang="zh-CN"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sz="1400" dirty="0">
                <a:latin typeface="Times New Roman" panose="02020603050405020304" pitchFamily="18" charset="0"/>
                <a:cs typeface="Times New Roman" panose="02020603050405020304" pitchFamily="18" charset="0"/>
              </a:rPr>
              <a:t>Few</a:t>
            </a:r>
            <a:r>
              <a:rPr lang="en-US" altLang="zh-CN" sz="1400" dirty="0">
                <a:latin typeface="Times New Roman" panose="02020603050405020304" pitchFamily="18" charset="0"/>
                <a:cs typeface="Times New Roman" panose="02020603050405020304" pitchFamily="18" charset="0"/>
              </a:rPr>
              <a:t>-shot</a:t>
            </a:r>
            <a:r>
              <a:rPr lang="zh-CN" altLang="en-US"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aibot</a:t>
            </a:r>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latin typeface="Times New Roman" panose="02020603050405020304" pitchFamily="18" charset="0"/>
                <a:cs typeface="Times New Roman" panose="02020603050405020304" pitchFamily="18" charset="0"/>
              </a:rPr>
              <a:t>Multi-turn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chat</a:t>
            </a:r>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latin typeface="Times New Roman" panose="02020603050405020304" pitchFamily="18" charset="0"/>
                <a:cs typeface="Times New Roman" panose="02020603050405020304" pitchFamily="18" charset="0"/>
              </a:rPr>
              <a:t>Tree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thoughts</a:t>
            </a:r>
            <a:endParaRPr lang="en-US" altLang="zh-CN" sz="1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5240376" y="2278363"/>
            <a:ext cx="2528996" cy="1001482"/>
          </a:xfrm>
          <a:prstGeom prst="rect">
            <a:avLst/>
          </a:prstGeom>
        </p:spPr>
      </p:pic>
      <p:pic>
        <p:nvPicPr>
          <p:cNvPr id="6" name="图片 5"/>
          <p:cNvPicPr>
            <a:picLocks noChangeAspect="1"/>
          </p:cNvPicPr>
          <p:nvPr/>
        </p:nvPicPr>
        <p:blipFill>
          <a:blip r:embed="rId2"/>
          <a:stretch>
            <a:fillRect/>
          </a:stretch>
        </p:blipFill>
        <p:spPr>
          <a:xfrm>
            <a:off x="5240376" y="3691888"/>
            <a:ext cx="2528996" cy="888044"/>
          </a:xfrm>
          <a:prstGeom prst="rect">
            <a:avLst/>
          </a:prstGeom>
        </p:spPr>
      </p:pic>
      <p:pic>
        <p:nvPicPr>
          <p:cNvPr id="7" name="图片 6"/>
          <p:cNvPicPr>
            <a:picLocks noChangeAspect="1"/>
          </p:cNvPicPr>
          <p:nvPr/>
        </p:nvPicPr>
        <p:blipFill>
          <a:blip r:embed="rId3"/>
          <a:stretch>
            <a:fillRect/>
          </a:stretch>
        </p:blipFill>
        <p:spPr>
          <a:xfrm>
            <a:off x="762000" y="3279845"/>
            <a:ext cx="3542519" cy="1300087"/>
          </a:xfrm>
          <a:prstGeom prst="rect">
            <a:avLst/>
          </a:prstGeom>
        </p:spPr>
      </p:pic>
    </p:spTree>
  </p:cSld>
  <p:clrMapOvr>
    <a:masterClrMapping/>
  </p:clrMapOvr>
</p:sld>
</file>

<file path=ppt/tags/tag1.xml><?xml version="1.0" encoding="utf-8"?>
<p:tagLst xmlns:p="http://schemas.openxmlformats.org/presentationml/2006/main">
  <p:tag name="commondata" val="eyJoZGlkIjoiYWYyOWE3ZTcxMGQ4MjRmMmFlMDU5NGUxMzUyMzNjZT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6562</Words>
  <Application>WPS 演示</Application>
  <PresentationFormat>全屏显示(16:9)</PresentationFormat>
  <Paragraphs>253</Paragraphs>
  <Slides>29</Slides>
  <Notes>22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宋体</vt:lpstr>
      <vt:lpstr>Wingdings</vt:lpstr>
      <vt:lpstr>Times New Roman</vt:lpstr>
      <vt:lpstr>Noto Sans SC</vt:lpstr>
      <vt:lpstr>-apple-system</vt:lpstr>
      <vt:lpstr>Segoe Print</vt:lpstr>
      <vt:lpstr>Cambria Math</vt:lpstr>
      <vt:lpstr>微软雅黑</vt:lpstr>
      <vt:lpstr>Arial Unicode MS</vt:lpstr>
      <vt:lpstr>等线</vt:lpstr>
      <vt:lpstr>Calibri</vt:lpstr>
      <vt:lpstr>BatangChe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An Efficient KV Cache Reuse System for Large Language Model Inference Enhancing Performance in LLM Serving Systems</dc:title>
  <dc:creator>Kexin Chu, Tzechinh Liu, Yunding Li, Pengchao Yuan, Wei Zhang</dc:creator>
  <cp:lastModifiedBy>@</cp:lastModifiedBy>
  <cp:revision>116</cp:revision>
  <dcterms:created xsi:type="dcterms:W3CDTF">2024-06-21T06:52:00Z</dcterms:created>
  <dcterms:modified xsi:type="dcterms:W3CDTF">2024-12-02T20:57:49Z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BDF53EB9DBEC472F9AB3163087AABD4D_12</vt:lpwstr>
  </property>
  <property fmtid="{D5CDD505-2E9C-101B-9397-08002B2CF9AE}" pid="3" name="KSOProductBuildVer">
    <vt:lpwstr>2052-12.1.0.18912</vt:lpwstr>
  </property>
</Properties>
</file>