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ontserrat"/>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E9E816-307C-46F9-8C4A-E92E78A45883}">
  <a:tblStyle styleId="{22E9E816-307C-46F9-8C4A-E92E78A458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24e0f2a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24e0f2a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f1b8b3d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f1b8b3d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f1b8b3d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f1b8b3d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f1b8b3d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f1b8b3d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f1b8b3d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f1b8b3d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f1b8b3d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f1b8b3d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24e0f2a3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24e0f2a3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07feae26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07feae26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24e0f2a3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24e0f2a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07feae26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07feae26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24e0f2a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24e0f2a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07feae26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a07feae26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a07feae26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a07feae26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7feae26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7feae26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07feae264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07feae264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07feae264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07feae264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24e0f2a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24e0f2a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f1b8b3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f1b8b3d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24e0f2a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24e0f2a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24e0f2a3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24e0f2a3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Round Robin Scheduler</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CSE 4300</a:t>
            </a:r>
            <a:endParaRPr/>
          </a:p>
          <a:p>
            <a:pPr indent="0" lvl="0" marL="0" rtl="0" algn="l">
              <a:spcBef>
                <a:spcPts val="0"/>
              </a:spcBef>
              <a:spcAft>
                <a:spcPts val="0"/>
              </a:spcAft>
              <a:buNone/>
            </a:pPr>
            <a:r>
              <a:rPr lang="en"/>
              <a:t>Chetan Patel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Overview </a:t>
            </a:r>
            <a:endParaRPr/>
          </a:p>
        </p:txBody>
      </p:sp>
      <p:sp>
        <p:nvSpPr>
          <p:cNvPr id="335" name="Google Shape;335;p23"/>
          <p:cNvSpPr txBox="1"/>
          <p:nvPr>
            <p:ph idx="1" type="body"/>
          </p:nvPr>
        </p:nvSpPr>
        <p:spPr>
          <a:xfrm>
            <a:off x="83800" y="1130775"/>
            <a:ext cx="7023900" cy="3925800"/>
          </a:xfrm>
          <a:prstGeom prst="rect">
            <a:avLst/>
          </a:prstGeom>
        </p:spPr>
        <p:txBody>
          <a:bodyPr anchorCtr="0" anchor="t" bIns="91425" lIns="91425" spcFirstLastPara="1" rIns="91425" wrap="square" tIns="91425">
            <a:normAutofit fontScale="25000" lnSpcReduction="10000"/>
          </a:bodyPr>
          <a:lstStyle/>
          <a:p>
            <a:pPr indent="-333985" lvl="0" marL="457200" rtl="0" algn="l">
              <a:spcBef>
                <a:spcPts val="0"/>
              </a:spcBef>
              <a:spcAft>
                <a:spcPts val="0"/>
              </a:spcAft>
              <a:buSzPct val="100000"/>
              <a:buFont typeface="Times New Roman"/>
              <a:buChar char="●"/>
            </a:pPr>
            <a:r>
              <a:rPr lang="en" sz="6638">
                <a:latin typeface="Times New Roman"/>
                <a:ea typeface="Times New Roman"/>
                <a:cs typeface="Times New Roman"/>
                <a:sym typeface="Times New Roman"/>
              </a:rPr>
              <a:t>Node Structure: each node represents a process that has ‘pid’ and ‘time_passed’ for identification and tracking execution time </a:t>
            </a:r>
            <a:endParaRPr sz="6638">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typedef struct Task {</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int pid;</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int burst_time;</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int initial_bt;</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int arrival_time;</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int turnaround_time;</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int response_time;</a:t>
            </a:r>
            <a:endParaRPr b="1" sz="4823">
              <a:latin typeface="Times New Roman"/>
              <a:ea typeface="Times New Roman"/>
              <a:cs typeface="Times New Roman"/>
              <a:sym typeface="Times New Roman"/>
            </a:endParaRPr>
          </a:p>
          <a:p>
            <a:pPr indent="0" lvl="0" marL="0" rtl="0" algn="l">
              <a:spcBef>
                <a:spcPts val="1200"/>
              </a:spcBef>
              <a:spcAft>
                <a:spcPts val="0"/>
              </a:spcAft>
              <a:buNone/>
            </a:pPr>
            <a:r>
              <a:rPr b="1" lang="en" sz="4823">
                <a:latin typeface="Times New Roman"/>
                <a:ea typeface="Times New Roman"/>
                <a:cs typeface="Times New Roman"/>
                <a:sym typeface="Times New Roman"/>
              </a:rPr>
              <a:t>    struct Task* next;</a:t>
            </a:r>
            <a:endParaRPr b="1" sz="4823">
              <a:latin typeface="Times New Roman"/>
              <a:ea typeface="Times New Roman"/>
              <a:cs typeface="Times New Roman"/>
              <a:sym typeface="Times New Roman"/>
            </a:endParaRPr>
          </a:p>
          <a:p>
            <a:pPr indent="0" lvl="0" marL="0" rtl="0" algn="l">
              <a:spcBef>
                <a:spcPts val="1200"/>
              </a:spcBef>
              <a:spcAft>
                <a:spcPts val="1200"/>
              </a:spcAft>
              <a:buNone/>
            </a:pPr>
            <a:r>
              <a:rPr b="1" lang="en" sz="4823">
                <a:latin typeface="Times New Roman"/>
                <a:ea typeface="Times New Roman"/>
                <a:cs typeface="Times New Roman"/>
                <a:sym typeface="Times New Roman"/>
              </a:rPr>
              <a:t>} Task;</a:t>
            </a:r>
            <a:endParaRPr b="1" sz="2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1144900" y="61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Enqueuing Processes in the Queue </a:t>
            </a:r>
            <a:endParaRPr/>
          </a:p>
        </p:txBody>
      </p:sp>
      <p:sp>
        <p:nvSpPr>
          <p:cNvPr id="341" name="Google Shape;341;p24"/>
          <p:cNvSpPr txBox="1"/>
          <p:nvPr>
            <p:ph idx="1" type="body"/>
          </p:nvPr>
        </p:nvSpPr>
        <p:spPr>
          <a:xfrm>
            <a:off x="1144900" y="1470650"/>
            <a:ext cx="7655100" cy="351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400">
                <a:latin typeface="Times New Roman"/>
                <a:ea typeface="Times New Roman"/>
                <a:cs typeface="Times New Roman"/>
                <a:sym typeface="Times New Roman"/>
              </a:rPr>
              <a:t>Adding a process: the new </a:t>
            </a:r>
            <a:r>
              <a:rPr lang="en" sz="6400">
                <a:latin typeface="Times New Roman"/>
                <a:ea typeface="Times New Roman"/>
                <a:cs typeface="Times New Roman"/>
                <a:sym typeface="Times New Roman"/>
              </a:rPr>
              <a:t>processes</a:t>
            </a:r>
            <a:r>
              <a:rPr lang="en" sz="6400">
                <a:latin typeface="Times New Roman"/>
                <a:ea typeface="Times New Roman"/>
                <a:cs typeface="Times New Roman"/>
                <a:sym typeface="Times New Roman"/>
              </a:rPr>
              <a:t> join the queue at ‘rear’ and wait for their </a:t>
            </a:r>
            <a:r>
              <a:rPr lang="en" sz="6400">
                <a:latin typeface="Times New Roman"/>
                <a:ea typeface="Times New Roman"/>
                <a:cs typeface="Times New Roman"/>
                <a:sym typeface="Times New Roman"/>
              </a:rPr>
              <a:t>turn </a:t>
            </a:r>
            <a:endParaRPr sz="6400">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void enqueue(Queue *q, Task *t){</a:t>
            </a:r>
            <a:endParaRPr b="1" sz="59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    if (isEmpty(q)){</a:t>
            </a:r>
            <a:endParaRPr b="1" sz="59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        q-&gt;front = q-&gt;rear = t;</a:t>
            </a:r>
            <a:endParaRPr b="1" sz="59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    }</a:t>
            </a:r>
            <a:endParaRPr b="1" sz="59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    else{</a:t>
            </a:r>
            <a:endParaRPr b="1" sz="59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        t-&gt;next = NULL;</a:t>
            </a:r>
            <a:endParaRPr b="1" sz="59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925">
                <a:latin typeface="Times New Roman"/>
                <a:ea typeface="Times New Roman"/>
                <a:cs typeface="Times New Roman"/>
                <a:sym typeface="Times New Roman"/>
              </a:rPr>
              <a:t>        q-&gt;rear-&gt;next = t;</a:t>
            </a:r>
            <a:endParaRPr b="1" sz="5925">
              <a:latin typeface="Times New Roman"/>
              <a:ea typeface="Times New Roman"/>
              <a:cs typeface="Times New Roman"/>
              <a:sym typeface="Times New Roman"/>
            </a:endParaRPr>
          </a:p>
          <a:p>
            <a:pPr indent="0" lvl="0" marL="0" rtl="0" algn="l">
              <a:spcBef>
                <a:spcPts val="1200"/>
              </a:spcBef>
              <a:spcAft>
                <a:spcPts val="1200"/>
              </a:spcAft>
              <a:buClr>
                <a:schemeClr val="dk1"/>
              </a:buClr>
              <a:buSzPts val="275"/>
              <a:buFont typeface="Arial"/>
              <a:buNone/>
            </a:pPr>
            <a:r>
              <a:rPr b="1" lang="en" sz="5925">
                <a:latin typeface="Times New Roman"/>
                <a:ea typeface="Times New Roman"/>
                <a:cs typeface="Times New Roman"/>
                <a:sym typeface="Times New Roman"/>
              </a:rPr>
              <a:t>        q-&gt;rear = 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type="title"/>
          </p:nvPr>
        </p:nvSpPr>
        <p:spPr>
          <a:xfrm>
            <a:off x="1159425" y="60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Dequeuing</a:t>
            </a:r>
            <a:r>
              <a:rPr lang="en"/>
              <a:t> </a:t>
            </a:r>
            <a:r>
              <a:rPr lang="en"/>
              <a:t>Processes in the Queue </a:t>
            </a:r>
            <a:endParaRPr/>
          </a:p>
          <a:p>
            <a:pPr indent="0" lvl="0" marL="0" rtl="0" algn="l">
              <a:spcBef>
                <a:spcPts val="0"/>
              </a:spcBef>
              <a:spcAft>
                <a:spcPts val="0"/>
              </a:spcAft>
              <a:buNone/>
            </a:pPr>
            <a:r>
              <a:t/>
            </a:r>
            <a:endParaRPr/>
          </a:p>
        </p:txBody>
      </p:sp>
      <p:sp>
        <p:nvSpPr>
          <p:cNvPr id="347" name="Google Shape;347;p25"/>
          <p:cNvSpPr txBox="1"/>
          <p:nvPr>
            <p:ph idx="1" type="body"/>
          </p:nvPr>
        </p:nvSpPr>
        <p:spPr>
          <a:xfrm>
            <a:off x="1590925" y="1432550"/>
            <a:ext cx="3244500" cy="361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 code seen in bold removes the process at the front, simulating the end of its CPU slice.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In round robin scheduling, after a CPU slice the process gets dequeued; however, if the process has not finished executing it gets </a:t>
            </a:r>
            <a:r>
              <a:rPr lang="en" sz="1600">
                <a:latin typeface="Times New Roman"/>
                <a:ea typeface="Times New Roman"/>
                <a:cs typeface="Times New Roman"/>
                <a:sym typeface="Times New Roman"/>
              </a:rPr>
              <a:t>enqueued again</a:t>
            </a:r>
            <a:endParaRPr sz="16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400">
                <a:latin typeface="Times New Roman"/>
                <a:ea typeface="Times New Roman"/>
                <a:cs typeface="Times New Roman"/>
                <a:sym typeface="Times New Roman"/>
              </a:rPr>
              <a:t>This allows it to run for another time slice once all other processes have run</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sp>
        <p:nvSpPr>
          <p:cNvPr id="348" name="Google Shape;348;p25"/>
          <p:cNvSpPr txBox="1"/>
          <p:nvPr/>
        </p:nvSpPr>
        <p:spPr>
          <a:xfrm>
            <a:off x="5450200" y="1270625"/>
            <a:ext cx="3914400" cy="3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int dequeue(Queue *q){</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if (isEmpty(q)){</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return -1;</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else{</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Task *temp = q-&gt;front;</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int pid = temp-&gt;pid;</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q-&gt;front = temp-&gt;next;</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if (q-&gt;front == NULL){</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q-&gt;rear = NULL;</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        return pid;</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1140375" y="64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a:t>
            </a:r>
            <a:endParaRPr/>
          </a:p>
        </p:txBody>
      </p:sp>
      <p:sp>
        <p:nvSpPr>
          <p:cNvPr id="354" name="Google Shape;354;p26"/>
          <p:cNvSpPr txBox="1"/>
          <p:nvPr>
            <p:ph idx="1" type="body"/>
          </p:nvPr>
        </p:nvSpPr>
        <p:spPr>
          <a:xfrm>
            <a:off x="1140375" y="1314700"/>
            <a:ext cx="7805400" cy="40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Round-Robin Scheduling: In round-robin scheduling, each process is given a time quantum ( a fixed amount of time) to execute. After this </a:t>
            </a:r>
            <a:r>
              <a:rPr lang="en" sz="1600"/>
              <a:t>allocated</a:t>
            </a:r>
            <a:r>
              <a:rPr lang="en" sz="1600"/>
              <a:t> time, the scheduler moves onto the next process in the queue.</a:t>
            </a:r>
            <a:endParaRPr sz="1600"/>
          </a:p>
          <a:p>
            <a:pPr indent="-330200" lvl="0" marL="457200" rtl="0" algn="l">
              <a:spcBef>
                <a:spcPts val="1200"/>
              </a:spcBef>
              <a:spcAft>
                <a:spcPts val="0"/>
              </a:spcAft>
              <a:buSzPts val="1600"/>
              <a:buChar char="●"/>
            </a:pPr>
            <a:r>
              <a:rPr lang="en" sz="1600"/>
              <a:t>Process might not be done by the end and will need to be added back to the end of the queue</a:t>
            </a:r>
            <a:endParaRPr sz="1600"/>
          </a:p>
          <a:p>
            <a:pPr indent="-330200" lvl="1" marL="914400" rtl="0" algn="l">
              <a:spcBef>
                <a:spcPts val="0"/>
              </a:spcBef>
              <a:spcAft>
                <a:spcPts val="0"/>
              </a:spcAft>
              <a:buSzPts val="1600"/>
              <a:buChar char="○"/>
            </a:pPr>
            <a:r>
              <a:rPr lang="en" sz="1600"/>
              <a:t>We need to dequeue, then enqueue again</a:t>
            </a:r>
            <a:endParaRPr sz="1600"/>
          </a:p>
          <a:p>
            <a:pPr indent="0" lvl="0" marL="0" rtl="0" algn="l">
              <a:spcBef>
                <a:spcPts val="1200"/>
              </a:spcBef>
              <a:spcAft>
                <a:spcPts val="1200"/>
              </a:spcAft>
              <a:buNone/>
            </a:pPr>
            <a:r>
              <a:rPr lang="en" sz="1600"/>
              <a:t>Queue Management: The processes are put into a Ready Queue when they arrive so that they can be executed in order of arrival. Similar to First In First Out.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121325" y="11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Allocating CPU Time to Processes </a:t>
            </a:r>
            <a:endParaRPr/>
          </a:p>
          <a:p>
            <a:pPr indent="0" lvl="0" marL="0" rtl="0" algn="l">
              <a:spcBef>
                <a:spcPts val="0"/>
              </a:spcBef>
              <a:spcAft>
                <a:spcPts val="0"/>
              </a:spcAft>
              <a:buNone/>
            </a:pPr>
            <a:r>
              <a:t/>
            </a:r>
            <a:endParaRPr/>
          </a:p>
        </p:txBody>
      </p:sp>
      <p:sp>
        <p:nvSpPr>
          <p:cNvPr id="360" name="Google Shape;360;p27"/>
          <p:cNvSpPr txBox="1"/>
          <p:nvPr>
            <p:ph idx="1" type="body"/>
          </p:nvPr>
        </p:nvSpPr>
        <p:spPr>
          <a:xfrm>
            <a:off x="1121325" y="646800"/>
            <a:ext cx="4438200" cy="44208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b="1" lang="en" sz="5525">
                <a:latin typeface="Times New Roman"/>
                <a:ea typeface="Times New Roman"/>
                <a:cs typeface="Times New Roman"/>
                <a:sym typeface="Times New Roman"/>
              </a:rPr>
              <a:t>void enqueue(Queue *q, Task *t){</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if (isEmpty(q)){</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q-&gt;front = q-&gt;rear = t;</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else{</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t-&gt;next = NULL;</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q-&gt;rear-&gt;next = t;</a:t>
            </a:r>
            <a:endParaRPr b="1" sz="5525">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b="1" lang="en" sz="5525">
                <a:latin typeface="Times New Roman"/>
                <a:ea typeface="Times New Roman"/>
                <a:cs typeface="Times New Roman"/>
                <a:sym typeface="Times New Roman"/>
              </a:rPr>
              <a:t>        q-&gt;rear = t;</a:t>
            </a:r>
            <a:endParaRPr b="1" sz="5525">
              <a:latin typeface="Times New Roman"/>
              <a:ea typeface="Times New Roman"/>
              <a:cs typeface="Times New Roman"/>
              <a:sym typeface="Times New Roman"/>
            </a:endParaRPr>
          </a:p>
          <a:p>
            <a:pPr indent="0" lvl="0" marL="0" rtl="0" algn="l">
              <a:spcBef>
                <a:spcPts val="1200"/>
              </a:spcBef>
              <a:spcAft>
                <a:spcPts val="1200"/>
              </a:spcAft>
              <a:buClr>
                <a:schemeClr val="dk1"/>
              </a:buClr>
              <a:buSzPts val="275"/>
              <a:buFont typeface="Arial"/>
              <a:buNone/>
            </a:pPr>
            <a:r>
              <a:rPr lang="en" sz="5000">
                <a:latin typeface="Times New Roman"/>
                <a:ea typeface="Times New Roman"/>
                <a:cs typeface="Times New Roman"/>
                <a:sym typeface="Times New Roman"/>
              </a:rPr>
              <a:t>This function adds a new process to the queue. It is essential for adding processes that are newly arrived or have completed their time quantum but are not yet finished because it maintains the needed order. </a:t>
            </a:r>
            <a:endParaRPr sz="5000">
              <a:latin typeface="Times New Roman"/>
              <a:ea typeface="Times New Roman"/>
              <a:cs typeface="Times New Roman"/>
              <a:sym typeface="Times New Roman"/>
            </a:endParaRPr>
          </a:p>
        </p:txBody>
      </p:sp>
      <p:sp>
        <p:nvSpPr>
          <p:cNvPr id="361" name="Google Shape;361;p27"/>
          <p:cNvSpPr txBox="1"/>
          <p:nvPr/>
        </p:nvSpPr>
        <p:spPr>
          <a:xfrm>
            <a:off x="5393400" y="646800"/>
            <a:ext cx="3750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int dequeue(Queue *q){</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if (isEmpty(q)){</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return -1;</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else{</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Task *temp = q-&gt;front;</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int pid = temp-&gt;pid;</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q-&gt;front = temp-&gt;next;</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if (q-&gt;front == NULL){</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q-&gt;rear = NULL;</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chemeClr val="dk2"/>
                </a:solidFill>
                <a:latin typeface="Times New Roman"/>
                <a:ea typeface="Times New Roman"/>
                <a:cs typeface="Times New Roman"/>
                <a:sym typeface="Times New Roman"/>
              </a:rPr>
              <a:t>        return pid;</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This function removes a process from the front of the queue, simulating the end of its CPU time slice.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Response and Turnaround Time</a:t>
            </a:r>
            <a:endParaRPr/>
          </a:p>
        </p:txBody>
      </p:sp>
      <p:sp>
        <p:nvSpPr>
          <p:cNvPr id="372" name="Google Shape;372;p29"/>
          <p:cNvSpPr txBox="1"/>
          <p:nvPr>
            <p:ph idx="1" type="body"/>
          </p:nvPr>
        </p:nvSpPr>
        <p:spPr>
          <a:xfrm>
            <a:off x="1303800" y="1370625"/>
            <a:ext cx="7030500" cy="3161100"/>
          </a:xfrm>
          <a:prstGeom prst="rect">
            <a:avLst/>
          </a:prstGeom>
        </p:spPr>
        <p:txBody>
          <a:bodyPr anchorCtr="0" anchor="t" bIns="91425" lIns="91425" spcFirstLastPara="1" rIns="91425" wrap="square" tIns="91425">
            <a:normAutofit fontScale="77500" lnSpcReduction="10000"/>
          </a:bodyPr>
          <a:lstStyle/>
          <a:p>
            <a:pPr indent="-331991" lvl="0" marL="457200" rtl="0" algn="l">
              <a:spcBef>
                <a:spcPts val="0"/>
              </a:spcBef>
              <a:spcAft>
                <a:spcPts val="0"/>
              </a:spcAft>
              <a:buSzPct val="100000"/>
              <a:buChar char="●"/>
            </a:pPr>
            <a:r>
              <a:rPr lang="en" sz="2100"/>
              <a:t>Turnaround Time: The amount of time it takes to complete a process</a:t>
            </a:r>
            <a:endParaRPr sz="2100"/>
          </a:p>
          <a:p>
            <a:pPr indent="-331991" lvl="1" marL="914400" rtl="0" algn="l">
              <a:spcBef>
                <a:spcPts val="0"/>
              </a:spcBef>
              <a:spcAft>
                <a:spcPts val="0"/>
              </a:spcAft>
              <a:buSzPct val="100000"/>
              <a:buChar char="○"/>
            </a:pPr>
            <a:r>
              <a:rPr lang="en" sz="2100"/>
              <a:t>Turnaround Time in Round Robin is Relatively High</a:t>
            </a:r>
            <a:endParaRPr sz="2100"/>
          </a:p>
          <a:p>
            <a:pPr indent="-331991" lvl="2" marL="1371600" rtl="0" algn="l">
              <a:spcBef>
                <a:spcPts val="0"/>
              </a:spcBef>
              <a:spcAft>
                <a:spcPts val="0"/>
              </a:spcAft>
              <a:buSzPct val="100000"/>
              <a:buChar char="■"/>
            </a:pPr>
            <a:r>
              <a:rPr lang="en" sz="2100"/>
              <a:t>A process can </a:t>
            </a:r>
            <a:r>
              <a:rPr lang="en" sz="2100"/>
              <a:t>finish</a:t>
            </a:r>
            <a:r>
              <a:rPr lang="en" sz="2100"/>
              <a:t> executing in 1 time slice or multiple. If multiple it has to wait for it’s next turn after each time slice is completed.</a:t>
            </a:r>
            <a:endParaRPr sz="2100"/>
          </a:p>
          <a:p>
            <a:pPr indent="-331991" lvl="0" marL="457200" rtl="0" algn="l">
              <a:spcBef>
                <a:spcPts val="0"/>
              </a:spcBef>
              <a:spcAft>
                <a:spcPts val="0"/>
              </a:spcAft>
              <a:buSzPct val="100000"/>
              <a:buChar char="●"/>
            </a:pPr>
            <a:r>
              <a:rPr lang="en" sz="2100"/>
              <a:t>Response Time: The amount of time it takes for the first execution of a given process to start</a:t>
            </a:r>
            <a:endParaRPr sz="2100"/>
          </a:p>
          <a:p>
            <a:pPr indent="-331991" lvl="1" marL="914400" rtl="0" algn="l">
              <a:spcBef>
                <a:spcPts val="0"/>
              </a:spcBef>
              <a:spcAft>
                <a:spcPts val="0"/>
              </a:spcAft>
              <a:buSzPct val="100000"/>
              <a:buChar char="○"/>
            </a:pPr>
            <a:r>
              <a:rPr lang="en" sz="2100"/>
              <a:t>Response Time in Round Robin is Relatively Low</a:t>
            </a:r>
            <a:endParaRPr sz="2100"/>
          </a:p>
          <a:p>
            <a:pPr indent="-331991" lvl="2" marL="1371600" rtl="0" algn="l">
              <a:spcBef>
                <a:spcPts val="0"/>
              </a:spcBef>
              <a:spcAft>
                <a:spcPts val="0"/>
              </a:spcAft>
              <a:buSzPct val="100000"/>
              <a:buChar char="■"/>
            </a:pPr>
            <a:r>
              <a:rPr lang="en" sz="2100"/>
              <a:t>Each process only has a specific slice of time it can run before the next process is run.</a:t>
            </a:r>
            <a:endParaRPr sz="21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Printing the Queue</a:t>
            </a:r>
            <a:endParaRPr/>
          </a:p>
        </p:txBody>
      </p:sp>
      <p:sp>
        <p:nvSpPr>
          <p:cNvPr id="378" name="Google Shape;378;p30"/>
          <p:cNvSpPr txBox="1"/>
          <p:nvPr>
            <p:ph idx="1" type="body"/>
          </p:nvPr>
        </p:nvSpPr>
        <p:spPr>
          <a:xfrm>
            <a:off x="1303800" y="1361000"/>
            <a:ext cx="1980300" cy="34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code goes through the queue and prints the process ID, burst time, arrival time, turnaround time, and response of the processes.</a:t>
            </a:r>
            <a:endParaRPr/>
          </a:p>
          <a:p>
            <a:pPr indent="-311150" lvl="0" marL="457200" rtl="0" algn="l">
              <a:spcBef>
                <a:spcPts val="1200"/>
              </a:spcBef>
              <a:spcAft>
                <a:spcPts val="0"/>
              </a:spcAft>
              <a:buSzPts val="1300"/>
              <a:buChar char="●"/>
            </a:pPr>
            <a:r>
              <a:rPr lang="en"/>
              <a:t>Also prints the average turnaround time and average </a:t>
            </a:r>
            <a:r>
              <a:rPr lang="en"/>
              <a:t>response</a:t>
            </a:r>
            <a:r>
              <a:rPr lang="en"/>
              <a:t> time</a:t>
            </a:r>
            <a:endParaRPr/>
          </a:p>
        </p:txBody>
      </p:sp>
      <p:pic>
        <p:nvPicPr>
          <p:cNvPr id="379" name="Google Shape;379;p30"/>
          <p:cNvPicPr preferRelativeResize="0"/>
          <p:nvPr/>
        </p:nvPicPr>
        <p:blipFill>
          <a:blip r:embed="rId3">
            <a:alphaModFix/>
          </a:blip>
          <a:stretch>
            <a:fillRect/>
          </a:stretch>
        </p:blipFill>
        <p:spPr>
          <a:xfrm>
            <a:off x="3284100" y="1524623"/>
            <a:ext cx="5404800" cy="257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a:t>
            </a:r>
            <a:endParaRPr/>
          </a:p>
        </p:txBody>
      </p:sp>
      <p:sp>
        <p:nvSpPr>
          <p:cNvPr id="385" name="Google Shape;385;p31"/>
          <p:cNvSpPr txBox="1"/>
          <p:nvPr>
            <p:ph idx="1" type="body"/>
          </p:nvPr>
        </p:nvSpPr>
        <p:spPr>
          <a:xfrm>
            <a:off x="952500" y="4415750"/>
            <a:ext cx="7536300" cy="5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n" sz="1640"/>
              <a:t>           2            4            6            8           10          12          14          16         17           </a:t>
            </a:r>
            <a:endParaRPr sz="1640"/>
          </a:p>
        </p:txBody>
      </p:sp>
      <p:graphicFrame>
        <p:nvGraphicFramePr>
          <p:cNvPr id="386" name="Google Shape;386;p31"/>
          <p:cNvGraphicFramePr/>
          <p:nvPr/>
        </p:nvGraphicFramePr>
        <p:xfrm>
          <a:off x="952525" y="4019550"/>
          <a:ext cx="3000000" cy="3000000"/>
        </p:xfrm>
        <a:graphic>
          <a:graphicData uri="http://schemas.openxmlformats.org/drawingml/2006/table">
            <a:tbl>
              <a:tblPr>
                <a:noFill/>
                <a:tableStyleId>{22E9E816-307C-46F9-8C4A-E92E78A45883}</a:tableStyleId>
              </a:tblPr>
              <a:tblGrid>
                <a:gridCol w="804325"/>
                <a:gridCol w="804325"/>
                <a:gridCol w="804325"/>
                <a:gridCol w="804325"/>
                <a:gridCol w="804325"/>
                <a:gridCol w="804325"/>
                <a:gridCol w="804325"/>
                <a:gridCol w="804325"/>
                <a:gridCol w="804325"/>
              </a:tblGrid>
              <a:tr h="381000">
                <a:tc>
                  <a:txBody>
                    <a:bodyPr/>
                    <a:lstStyle/>
                    <a:p>
                      <a:pPr indent="0" lvl="0" marL="0" rtl="0" algn="l">
                        <a:spcBef>
                          <a:spcPts val="0"/>
                        </a:spcBef>
                        <a:spcAft>
                          <a:spcPts val="0"/>
                        </a:spcAft>
                        <a:buNone/>
                      </a:pPr>
                      <a:r>
                        <a:rPr lang="en"/>
                        <a:t>P6</a:t>
                      </a:r>
                      <a:endParaRPr/>
                    </a:p>
                  </a:txBody>
                  <a:tcPr marT="91425" marB="91425" marR="91425" marL="91425"/>
                </a:tc>
                <a:tc>
                  <a:txBody>
                    <a:bodyPr/>
                    <a:lstStyle/>
                    <a:p>
                      <a:pPr indent="0" lvl="0" marL="0" rtl="0" algn="l">
                        <a:spcBef>
                          <a:spcPts val="0"/>
                        </a:spcBef>
                        <a:spcAft>
                          <a:spcPts val="0"/>
                        </a:spcAft>
                        <a:buNone/>
                      </a:pPr>
                      <a:r>
                        <a:rPr lang="en"/>
                        <a:t>P5</a:t>
                      </a:r>
                      <a:endParaRPr/>
                    </a:p>
                  </a:txBody>
                  <a:tcPr marT="91425" marB="91425" marR="91425" marL="91425"/>
                </a:tc>
                <a:tc>
                  <a:txBody>
                    <a:bodyPr/>
                    <a:lstStyle/>
                    <a:p>
                      <a:pPr indent="0" lvl="0" marL="0" rtl="0" algn="l">
                        <a:spcBef>
                          <a:spcPts val="0"/>
                        </a:spcBef>
                        <a:spcAft>
                          <a:spcPts val="0"/>
                        </a:spcAft>
                        <a:buNone/>
                      </a:pPr>
                      <a:r>
                        <a:rPr lang="en"/>
                        <a:t>P3</a:t>
                      </a:r>
                      <a:endParaRPr/>
                    </a:p>
                  </a:txBody>
                  <a:tcPr marT="91425" marB="91425" marR="91425" marL="91425"/>
                </a:tc>
                <a:tc>
                  <a:txBody>
                    <a:bodyPr/>
                    <a:lstStyle/>
                    <a:p>
                      <a:pPr indent="0" lvl="0" marL="0" rtl="0" algn="l">
                        <a:spcBef>
                          <a:spcPts val="0"/>
                        </a:spcBef>
                        <a:spcAft>
                          <a:spcPts val="0"/>
                        </a:spcAft>
                        <a:buNone/>
                      </a:pPr>
                      <a:r>
                        <a:rPr lang="en"/>
                        <a:t>P4</a:t>
                      </a:r>
                      <a:endParaRPr/>
                    </a:p>
                  </a:txBody>
                  <a:tcPr marT="91425" marB="91425" marR="91425" marL="91425"/>
                </a:tc>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P1</a:t>
                      </a:r>
                      <a:endParaRPr/>
                    </a:p>
                  </a:txBody>
                  <a:tcPr marT="91425" marB="91425" marR="91425" marL="91425"/>
                </a:tc>
                <a:tc>
                  <a:txBody>
                    <a:bodyPr/>
                    <a:lstStyle/>
                    <a:p>
                      <a:pPr indent="0" lvl="0" marL="0" rtl="0" algn="l">
                        <a:spcBef>
                          <a:spcPts val="0"/>
                        </a:spcBef>
                        <a:spcAft>
                          <a:spcPts val="0"/>
                        </a:spcAft>
                        <a:buNone/>
                      </a:pPr>
                      <a:r>
                        <a:rPr lang="en"/>
                        <a:t>P5</a:t>
                      </a:r>
                      <a:endParaRPr/>
                    </a:p>
                  </a:txBody>
                  <a:tcPr marT="91425" marB="91425" marR="91425" marL="91425"/>
                </a:tc>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P1</a:t>
                      </a:r>
                      <a:endParaRPr/>
                    </a:p>
                  </a:txBody>
                  <a:tcPr marT="91425" marB="91425" marR="91425" marL="91425"/>
                </a:tc>
              </a:tr>
            </a:tbl>
          </a:graphicData>
        </a:graphic>
      </p:graphicFrame>
      <p:graphicFrame>
        <p:nvGraphicFramePr>
          <p:cNvPr id="387" name="Google Shape;387;p31"/>
          <p:cNvGraphicFramePr/>
          <p:nvPr/>
        </p:nvGraphicFramePr>
        <p:xfrm>
          <a:off x="1303800" y="1185050"/>
          <a:ext cx="3000000" cy="3000000"/>
        </p:xfrm>
        <a:graphic>
          <a:graphicData uri="http://schemas.openxmlformats.org/drawingml/2006/table">
            <a:tbl>
              <a:tblPr>
                <a:noFill/>
                <a:tableStyleId>{22E9E816-307C-46F9-8C4A-E92E78A45883}</a:tableStyleId>
              </a:tblPr>
              <a:tblGrid>
                <a:gridCol w="1809750"/>
                <a:gridCol w="1809750"/>
                <a:gridCol w="1809750"/>
              </a:tblGrid>
              <a:tr h="381000">
                <a:tc>
                  <a:txBody>
                    <a:bodyPr/>
                    <a:lstStyle/>
                    <a:p>
                      <a:pPr indent="0" lvl="0" marL="0" rtl="0" algn="l">
                        <a:spcBef>
                          <a:spcPts val="0"/>
                        </a:spcBef>
                        <a:spcAft>
                          <a:spcPts val="0"/>
                        </a:spcAft>
                        <a:buNone/>
                      </a:pPr>
                      <a:r>
                        <a:rPr lang="en"/>
                        <a:t>PID</a:t>
                      </a:r>
                      <a:endParaRPr/>
                    </a:p>
                  </a:txBody>
                  <a:tcPr marT="91425" marB="91425" marR="91425" marL="91425"/>
                </a:tc>
                <a:tc>
                  <a:txBody>
                    <a:bodyPr/>
                    <a:lstStyle/>
                    <a:p>
                      <a:pPr indent="0" lvl="0" marL="0" rtl="0" algn="l">
                        <a:spcBef>
                          <a:spcPts val="0"/>
                        </a:spcBef>
                        <a:spcAft>
                          <a:spcPts val="0"/>
                        </a:spcAft>
                        <a:buNone/>
                      </a:pPr>
                      <a:r>
                        <a:rPr lang="en"/>
                        <a:t>Burst Time</a:t>
                      </a:r>
                      <a:endParaRPr/>
                    </a:p>
                  </a:txBody>
                  <a:tcPr marT="91425" marB="91425" marR="91425" marL="91425"/>
                </a:tc>
                <a:tc>
                  <a:txBody>
                    <a:bodyPr/>
                    <a:lstStyle/>
                    <a:p>
                      <a:pPr indent="0" lvl="0" marL="0" rtl="0" algn="l">
                        <a:spcBef>
                          <a:spcPts val="0"/>
                        </a:spcBef>
                        <a:spcAft>
                          <a:spcPts val="0"/>
                        </a:spcAft>
                        <a:buNone/>
                      </a:pPr>
                      <a:r>
                        <a:rPr lang="en"/>
                        <a:t>Arrival Time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CPU Scheduling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(Cont.)</a:t>
            </a:r>
            <a:endParaRPr/>
          </a:p>
        </p:txBody>
      </p:sp>
      <p:sp>
        <p:nvSpPr>
          <p:cNvPr id="393" name="Google Shape;393;p32"/>
          <p:cNvSpPr txBox="1"/>
          <p:nvPr>
            <p:ph idx="1" type="body"/>
          </p:nvPr>
        </p:nvSpPr>
        <p:spPr>
          <a:xfrm>
            <a:off x="3664500" y="1752550"/>
            <a:ext cx="2043000" cy="234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32"/>
          <p:cNvPicPr preferRelativeResize="0"/>
          <p:nvPr/>
        </p:nvPicPr>
        <p:blipFill>
          <a:blip r:embed="rId3">
            <a:alphaModFix/>
          </a:blip>
          <a:stretch>
            <a:fillRect/>
          </a:stretch>
        </p:blipFill>
        <p:spPr>
          <a:xfrm>
            <a:off x="978450" y="1084399"/>
            <a:ext cx="7303777" cy="390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(Cont.)</a:t>
            </a:r>
            <a:endParaRPr/>
          </a:p>
        </p:txBody>
      </p:sp>
      <p:sp>
        <p:nvSpPr>
          <p:cNvPr id="400" name="Google Shape;400;p33"/>
          <p:cNvSpPr txBox="1"/>
          <p:nvPr>
            <p:ph idx="1" type="body"/>
          </p:nvPr>
        </p:nvSpPr>
        <p:spPr>
          <a:xfrm>
            <a:off x="1108825" y="1428400"/>
            <a:ext cx="53607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As we can see the code ran as expected.</a:t>
            </a:r>
            <a:endParaRPr sz="1800"/>
          </a:p>
          <a:p>
            <a:pPr indent="-342900" lvl="0" marL="457200" rtl="0" algn="l">
              <a:spcBef>
                <a:spcPts val="1200"/>
              </a:spcBef>
              <a:spcAft>
                <a:spcPts val="0"/>
              </a:spcAft>
              <a:buSzPts val="1800"/>
              <a:buChar char="●"/>
            </a:pPr>
            <a:r>
              <a:rPr lang="en" sz="1800"/>
              <a:t>The example chart and lines up with how the Tasks </a:t>
            </a:r>
            <a:r>
              <a:rPr lang="en" sz="1800"/>
              <a:t>executed.</a:t>
            </a:r>
            <a:endParaRPr sz="1800"/>
          </a:p>
        </p:txBody>
      </p:sp>
      <p:sp>
        <p:nvSpPr>
          <p:cNvPr id="401" name="Google Shape;401;p33"/>
          <p:cNvSpPr txBox="1"/>
          <p:nvPr>
            <p:ph idx="2" type="body"/>
          </p:nvPr>
        </p:nvSpPr>
        <p:spPr>
          <a:xfrm>
            <a:off x="6696425" y="1152475"/>
            <a:ext cx="213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2" name="Google Shape;402;p33"/>
          <p:cNvPicPr preferRelativeResize="0"/>
          <p:nvPr/>
        </p:nvPicPr>
        <p:blipFill>
          <a:blip r:embed="rId3">
            <a:alphaModFix/>
          </a:blip>
          <a:stretch>
            <a:fillRect/>
          </a:stretch>
        </p:blipFill>
        <p:spPr>
          <a:xfrm>
            <a:off x="6696475" y="1152475"/>
            <a:ext cx="2135885" cy="3416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Preemptive vs. Non-preemptive Scheduling</a:t>
            </a:r>
            <a:endParaRPr/>
          </a:p>
        </p:txBody>
      </p:sp>
      <p:sp>
        <p:nvSpPr>
          <p:cNvPr id="289" name="Google Shape;289;p15"/>
          <p:cNvSpPr txBox="1"/>
          <p:nvPr>
            <p:ph idx="1" type="body"/>
          </p:nvPr>
        </p:nvSpPr>
        <p:spPr>
          <a:xfrm>
            <a:off x="1297500" y="1188425"/>
            <a:ext cx="7038900" cy="35799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Preemptive Scheduling:</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Allows the operating system to interrupt a running process to allocate the CPU to another process with higher priority.</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Ensures timely execution of critical tasks and responsiveness to external events but requires more complex management.</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Non-preemptive Scheduling:</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Processes retain control of the CPU until they voluntarily release it or enter a waiting state.</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Simplifies management but may lead to potential delays in executing high-priority tasks.</a:t>
            </a:r>
            <a:endParaRPr sz="17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303800" y="1288925"/>
            <a:ext cx="7030500" cy="3242700"/>
          </a:xfrm>
          <a:prstGeom prst="rect">
            <a:avLst/>
          </a:prstGeom>
        </p:spPr>
        <p:txBody>
          <a:bodyPr anchorCtr="0" anchor="t" bIns="91425" lIns="91425" spcFirstLastPara="1" rIns="91425" wrap="square" tIns="91425">
            <a:noAutofit/>
          </a:bodyPr>
          <a:lstStyle/>
          <a:p>
            <a:pPr indent="-330517" lvl="0" marL="457200" rtl="0" algn="l">
              <a:lnSpc>
                <a:spcPct val="95000"/>
              </a:lnSpc>
              <a:spcBef>
                <a:spcPts val="0"/>
              </a:spcBef>
              <a:spcAft>
                <a:spcPts val="0"/>
              </a:spcAft>
              <a:buSzPts val="1605"/>
              <a:buFont typeface="Montserrat"/>
              <a:buChar char="●"/>
            </a:pPr>
            <a:r>
              <a:rPr lang="en" sz="1604" u="sng">
                <a:latin typeface="Montserrat"/>
                <a:ea typeface="Montserrat"/>
                <a:cs typeface="Montserrat"/>
                <a:sym typeface="Montserrat"/>
              </a:rPr>
              <a:t>First-Come, First-Served (FCFS)</a:t>
            </a:r>
            <a:r>
              <a:rPr lang="en" sz="1604">
                <a:latin typeface="Montserrat"/>
                <a:ea typeface="Montserrat"/>
                <a:cs typeface="Montserrat"/>
                <a:sym typeface="Montserrat"/>
              </a:rPr>
              <a:t>:</a:t>
            </a:r>
            <a:endParaRPr sz="1604">
              <a:latin typeface="Montserrat"/>
              <a:ea typeface="Montserrat"/>
              <a:cs typeface="Montserrat"/>
              <a:sym typeface="Montserrat"/>
            </a:endParaRPr>
          </a:p>
          <a:p>
            <a:pPr indent="-330517" lvl="1" marL="914400" rtl="0" algn="l">
              <a:lnSpc>
                <a:spcPct val="95000"/>
              </a:lnSpc>
              <a:spcBef>
                <a:spcPts val="0"/>
              </a:spcBef>
              <a:spcAft>
                <a:spcPts val="0"/>
              </a:spcAft>
              <a:buSzPts val="1605"/>
              <a:buFont typeface="Montserrat"/>
              <a:buChar char="○"/>
            </a:pPr>
            <a:r>
              <a:rPr lang="en" sz="1604">
                <a:latin typeface="Montserrat"/>
                <a:ea typeface="Montserrat"/>
                <a:cs typeface="Montserrat"/>
                <a:sym typeface="Montserrat"/>
              </a:rPr>
              <a:t>Processes are executed in the order they arrive in the ready queue.</a:t>
            </a:r>
            <a:endParaRPr sz="1604">
              <a:latin typeface="Montserrat"/>
              <a:ea typeface="Montserrat"/>
              <a:cs typeface="Montserrat"/>
              <a:sym typeface="Montserrat"/>
            </a:endParaRPr>
          </a:p>
          <a:p>
            <a:pPr indent="-330517" lvl="1" marL="914400" rtl="0" algn="l">
              <a:lnSpc>
                <a:spcPct val="95000"/>
              </a:lnSpc>
              <a:spcBef>
                <a:spcPts val="0"/>
              </a:spcBef>
              <a:spcAft>
                <a:spcPts val="0"/>
              </a:spcAft>
              <a:buSzPts val="1605"/>
              <a:buFont typeface="Montserrat"/>
              <a:buChar char="○"/>
            </a:pPr>
            <a:r>
              <a:rPr lang="en" sz="1604">
                <a:latin typeface="Montserrat"/>
                <a:ea typeface="Montserrat"/>
                <a:cs typeface="Montserrat"/>
                <a:sym typeface="Montserrat"/>
              </a:rPr>
              <a:t>Simple to implement but may lead to long average waiting times for processes with high burst times.</a:t>
            </a:r>
            <a:endParaRPr sz="1604">
              <a:latin typeface="Montserrat"/>
              <a:ea typeface="Montserrat"/>
              <a:cs typeface="Montserrat"/>
              <a:sym typeface="Montserrat"/>
            </a:endParaRPr>
          </a:p>
          <a:p>
            <a:pPr indent="-330517" lvl="0" marL="457200" rtl="0" algn="l">
              <a:lnSpc>
                <a:spcPct val="95000"/>
              </a:lnSpc>
              <a:spcBef>
                <a:spcPts val="0"/>
              </a:spcBef>
              <a:spcAft>
                <a:spcPts val="0"/>
              </a:spcAft>
              <a:buSzPts val="1605"/>
              <a:buFont typeface="Montserrat"/>
              <a:buChar char="●"/>
            </a:pPr>
            <a:r>
              <a:rPr lang="en" sz="1604" u="sng">
                <a:latin typeface="Montserrat"/>
                <a:ea typeface="Montserrat"/>
                <a:cs typeface="Montserrat"/>
                <a:sym typeface="Montserrat"/>
              </a:rPr>
              <a:t>Shortest Job Next (SJN)</a:t>
            </a:r>
            <a:r>
              <a:rPr lang="en" sz="1604">
                <a:latin typeface="Montserrat"/>
                <a:ea typeface="Montserrat"/>
                <a:cs typeface="Montserrat"/>
                <a:sym typeface="Montserrat"/>
              </a:rPr>
              <a:t>:</a:t>
            </a:r>
            <a:endParaRPr sz="1604">
              <a:latin typeface="Montserrat"/>
              <a:ea typeface="Montserrat"/>
              <a:cs typeface="Montserrat"/>
              <a:sym typeface="Montserrat"/>
            </a:endParaRPr>
          </a:p>
          <a:p>
            <a:pPr indent="-330517" lvl="1" marL="914400" rtl="0" algn="l">
              <a:lnSpc>
                <a:spcPct val="95000"/>
              </a:lnSpc>
              <a:spcBef>
                <a:spcPts val="0"/>
              </a:spcBef>
              <a:spcAft>
                <a:spcPts val="0"/>
              </a:spcAft>
              <a:buSzPts val="1605"/>
              <a:buFont typeface="Montserrat"/>
              <a:buChar char="○"/>
            </a:pPr>
            <a:r>
              <a:rPr lang="en" sz="1604">
                <a:latin typeface="Montserrat"/>
                <a:ea typeface="Montserrat"/>
                <a:cs typeface="Montserrat"/>
                <a:sym typeface="Montserrat"/>
              </a:rPr>
              <a:t>Executes the shortest job first to minimize average waiting time.</a:t>
            </a:r>
            <a:endParaRPr sz="1604">
              <a:latin typeface="Montserrat"/>
              <a:ea typeface="Montserrat"/>
              <a:cs typeface="Montserrat"/>
              <a:sym typeface="Montserrat"/>
            </a:endParaRPr>
          </a:p>
          <a:p>
            <a:pPr indent="-330517" lvl="1" marL="914400" rtl="0" algn="l">
              <a:lnSpc>
                <a:spcPct val="95000"/>
              </a:lnSpc>
              <a:spcBef>
                <a:spcPts val="0"/>
              </a:spcBef>
              <a:spcAft>
                <a:spcPts val="0"/>
              </a:spcAft>
              <a:buSzPts val="1605"/>
              <a:buFont typeface="Montserrat"/>
              <a:buChar char="○"/>
            </a:pPr>
            <a:r>
              <a:rPr lang="en" sz="1604">
                <a:latin typeface="Montserrat"/>
                <a:ea typeface="Montserrat"/>
                <a:cs typeface="Montserrat"/>
                <a:sym typeface="Montserrat"/>
              </a:rPr>
              <a:t>Can cause starvation for longer processes if a steady stream of short processes arrives.</a:t>
            </a:r>
            <a:endParaRPr sz="1604">
              <a:latin typeface="Montserrat"/>
              <a:ea typeface="Montserrat"/>
              <a:cs typeface="Montserrat"/>
              <a:sym typeface="Montserrat"/>
            </a:endParaRPr>
          </a:p>
          <a:p>
            <a:pPr indent="-330517" lvl="0" marL="457200" rtl="0" algn="l">
              <a:lnSpc>
                <a:spcPct val="95000"/>
              </a:lnSpc>
              <a:spcBef>
                <a:spcPts val="0"/>
              </a:spcBef>
              <a:spcAft>
                <a:spcPts val="0"/>
              </a:spcAft>
              <a:buSzPts val="1605"/>
              <a:buFont typeface="Montserrat"/>
              <a:buChar char="●"/>
            </a:pPr>
            <a:r>
              <a:rPr lang="en" sz="1604" u="sng">
                <a:latin typeface="Montserrat"/>
                <a:ea typeface="Montserrat"/>
                <a:cs typeface="Montserrat"/>
                <a:sym typeface="Montserrat"/>
              </a:rPr>
              <a:t>Round Robin</a:t>
            </a:r>
            <a:r>
              <a:rPr lang="en" sz="1604">
                <a:latin typeface="Montserrat"/>
                <a:ea typeface="Montserrat"/>
                <a:cs typeface="Montserrat"/>
                <a:sym typeface="Montserrat"/>
              </a:rPr>
              <a:t>:</a:t>
            </a:r>
            <a:endParaRPr sz="1604">
              <a:latin typeface="Montserrat"/>
              <a:ea typeface="Montserrat"/>
              <a:cs typeface="Montserrat"/>
              <a:sym typeface="Montserrat"/>
            </a:endParaRPr>
          </a:p>
          <a:p>
            <a:pPr indent="-330517" lvl="1" marL="914400" rtl="0" algn="l">
              <a:lnSpc>
                <a:spcPct val="95000"/>
              </a:lnSpc>
              <a:spcBef>
                <a:spcPts val="0"/>
              </a:spcBef>
              <a:spcAft>
                <a:spcPts val="0"/>
              </a:spcAft>
              <a:buSzPts val="1605"/>
              <a:buFont typeface="Montserrat"/>
              <a:buChar char="○"/>
            </a:pPr>
            <a:r>
              <a:rPr lang="en" sz="1604">
                <a:latin typeface="Montserrat"/>
                <a:ea typeface="Montserrat"/>
                <a:cs typeface="Montserrat"/>
                <a:sym typeface="Montserrat"/>
              </a:rPr>
              <a:t>Allocates CPU time to each process in equal time slices (time quantum).</a:t>
            </a:r>
            <a:endParaRPr sz="1604">
              <a:latin typeface="Montserrat"/>
              <a:ea typeface="Montserrat"/>
              <a:cs typeface="Montserrat"/>
              <a:sym typeface="Montserrat"/>
            </a:endParaRPr>
          </a:p>
          <a:p>
            <a:pPr indent="-330517" lvl="1" marL="914400" rtl="0" algn="l">
              <a:lnSpc>
                <a:spcPct val="95000"/>
              </a:lnSpc>
              <a:spcBef>
                <a:spcPts val="0"/>
              </a:spcBef>
              <a:spcAft>
                <a:spcPts val="0"/>
              </a:spcAft>
              <a:buSzPts val="1605"/>
              <a:buFont typeface="Montserrat"/>
              <a:buChar char="○"/>
            </a:pPr>
            <a:r>
              <a:rPr lang="en" sz="1604">
                <a:latin typeface="Montserrat"/>
                <a:ea typeface="Montserrat"/>
                <a:cs typeface="Montserrat"/>
                <a:sym typeface="Montserrat"/>
              </a:rPr>
              <a:t>Fairly allocates CPU time but may suffer from high overhead with smaller time slices.</a:t>
            </a:r>
            <a:endParaRPr sz="1604">
              <a:latin typeface="Montserrat"/>
              <a:ea typeface="Montserrat"/>
              <a:cs typeface="Montserrat"/>
              <a:sym typeface="Montserrat"/>
            </a:endParaRPr>
          </a:p>
        </p:txBody>
      </p:sp>
      <p:sp>
        <p:nvSpPr>
          <p:cNvPr id="295" name="Google Shape;295;p16"/>
          <p:cNvSpPr txBox="1"/>
          <p:nvPr>
            <p:ph type="title"/>
          </p:nvPr>
        </p:nvSpPr>
        <p:spPr>
          <a:xfrm>
            <a:off x="1297500" y="374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50"/>
              <a:t>Scheduling Algorithms</a:t>
            </a:r>
            <a:endParaRPr sz="2150"/>
          </a:p>
          <a:p>
            <a:pPr indent="0" lvl="0" marL="0" rtl="0" algn="l">
              <a:spcBef>
                <a:spcPts val="0"/>
              </a:spcBef>
              <a:spcAft>
                <a:spcPts val="0"/>
              </a:spcAft>
              <a:buNone/>
            </a:pPr>
            <a:r>
              <a:t/>
            </a:r>
            <a:endParaRPr sz="21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303800" y="1288925"/>
            <a:ext cx="7030500" cy="3242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Montserrat"/>
              <a:buChar char="●"/>
            </a:pPr>
            <a:r>
              <a:rPr lang="en" sz="1600" u="sng">
                <a:latin typeface="Montserrat"/>
                <a:ea typeface="Montserrat"/>
                <a:cs typeface="Montserrat"/>
                <a:sym typeface="Montserrat"/>
              </a:rPr>
              <a:t>Optimal Resource Utilization</a:t>
            </a:r>
            <a:r>
              <a:rPr lang="en" sz="1600">
                <a:latin typeface="Montserrat"/>
                <a:ea typeface="Montserrat"/>
                <a:cs typeface="Montserrat"/>
                <a:sym typeface="Montserrat"/>
              </a:rPr>
              <a:t>:</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 sz="1600">
                <a:latin typeface="Montserrat"/>
                <a:ea typeface="Montserrat"/>
                <a:cs typeface="Montserrat"/>
                <a:sym typeface="Montserrat"/>
              </a:rPr>
              <a:t>Ensures the CPU is actively used, preventing idle time and maximizing overall system efficiency.</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 sz="1600">
                <a:latin typeface="Montserrat"/>
                <a:ea typeface="Montserrat"/>
                <a:cs typeface="Montserrat"/>
                <a:sym typeface="Montserrat"/>
              </a:rPr>
              <a:t>Prevents overloading the CPU with too many processes, leading to system slowdowns.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u="sng">
                <a:latin typeface="Montserrat"/>
                <a:ea typeface="Montserrat"/>
                <a:cs typeface="Montserrat"/>
                <a:sym typeface="Montserrat"/>
              </a:rPr>
              <a:t>Enhanced System Responsiveness</a:t>
            </a:r>
            <a:r>
              <a:rPr lang="en" sz="1600">
                <a:latin typeface="Montserrat"/>
                <a:ea typeface="Montserrat"/>
                <a:cs typeface="Montserrat"/>
                <a:sym typeface="Montserrat"/>
              </a:rPr>
              <a:t>:</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 sz="1600">
                <a:latin typeface="Montserrat"/>
                <a:ea typeface="Montserrat"/>
                <a:cs typeface="Montserrat"/>
                <a:sym typeface="Montserrat"/>
              </a:rPr>
              <a:t>Reduces response time by giving priority to interactive processes, resulting in a more responsive system for users.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u="sng">
                <a:latin typeface="Montserrat"/>
                <a:ea typeface="Montserrat"/>
                <a:cs typeface="Montserrat"/>
                <a:sym typeface="Montserrat"/>
              </a:rPr>
              <a:t>Increased Throughput</a:t>
            </a:r>
            <a:r>
              <a:rPr lang="en" sz="1600">
                <a:latin typeface="Montserrat"/>
                <a:ea typeface="Montserrat"/>
                <a:cs typeface="Montserrat"/>
                <a:sym typeface="Montserrat"/>
              </a:rPr>
              <a:t>:</a:t>
            </a:r>
            <a:endParaRPr sz="1600">
              <a:latin typeface="Montserrat"/>
              <a:ea typeface="Montserrat"/>
              <a:cs typeface="Montserrat"/>
              <a:sym typeface="Montserrat"/>
            </a:endParaRPr>
          </a:p>
          <a:p>
            <a:pPr indent="-330200" lvl="1" marL="914400" rtl="0" algn="l">
              <a:spcBef>
                <a:spcPts val="0"/>
              </a:spcBef>
              <a:spcAft>
                <a:spcPts val="0"/>
              </a:spcAft>
              <a:buSzPts val="1600"/>
              <a:buFont typeface="Montserrat"/>
              <a:buChar char="○"/>
            </a:pPr>
            <a:r>
              <a:rPr lang="en" sz="1600">
                <a:latin typeface="Montserrat"/>
                <a:ea typeface="Montserrat"/>
                <a:cs typeface="Montserrat"/>
                <a:sym typeface="Montserrat"/>
              </a:rPr>
              <a:t>Maximizes the number of processes completed over a specific period, improving overall system productivity.</a:t>
            </a:r>
            <a:endParaRPr sz="1600">
              <a:latin typeface="Montserrat"/>
              <a:ea typeface="Montserrat"/>
              <a:cs typeface="Montserrat"/>
              <a:sym typeface="Montserrat"/>
            </a:endParaRPr>
          </a:p>
          <a:p>
            <a:pPr indent="0" lvl="0" marL="0" rtl="0" algn="l">
              <a:spcBef>
                <a:spcPts val="1200"/>
              </a:spcBef>
              <a:spcAft>
                <a:spcPts val="1200"/>
              </a:spcAft>
              <a:buNone/>
            </a:pPr>
            <a:r>
              <a:t/>
            </a:r>
            <a:endParaRPr sz="1200">
              <a:latin typeface="Montserrat"/>
              <a:ea typeface="Montserrat"/>
              <a:cs typeface="Montserrat"/>
              <a:sym typeface="Montserrat"/>
            </a:endParaRPr>
          </a:p>
        </p:txBody>
      </p:sp>
      <p:sp>
        <p:nvSpPr>
          <p:cNvPr id="301" name="Google Shape;301;p17"/>
          <p:cNvSpPr txBox="1"/>
          <p:nvPr>
            <p:ph type="title"/>
          </p:nvPr>
        </p:nvSpPr>
        <p:spPr>
          <a:xfrm>
            <a:off x="1297500" y="374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50"/>
              <a:t>Importance of CPU Scheduling</a:t>
            </a:r>
            <a:endParaRPr sz="2150"/>
          </a:p>
          <a:p>
            <a:pPr indent="0" lvl="0" marL="0" rtl="0" algn="l">
              <a:spcBef>
                <a:spcPts val="0"/>
              </a:spcBef>
              <a:spcAft>
                <a:spcPts val="0"/>
              </a:spcAft>
              <a:buNone/>
            </a:pPr>
            <a:r>
              <a:t/>
            </a:r>
            <a:endParaRPr sz="2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Round Robin Scheduling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Scheduling in the Round Robin Algorithm </a:t>
            </a:r>
            <a:endParaRPr/>
          </a:p>
        </p:txBody>
      </p:sp>
      <p:sp>
        <p:nvSpPr>
          <p:cNvPr id="312" name="Google Shape;312;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38341" lvl="0" marL="457200" rtl="0" algn="l">
              <a:lnSpc>
                <a:spcPct val="95000"/>
              </a:lnSpc>
              <a:spcBef>
                <a:spcPts val="0"/>
              </a:spcBef>
              <a:spcAft>
                <a:spcPts val="0"/>
              </a:spcAft>
              <a:buSzPts val="1728"/>
              <a:buFont typeface="Times New Roman"/>
              <a:buChar char="●"/>
            </a:pPr>
            <a:r>
              <a:rPr lang="en" sz="1728">
                <a:latin typeface="Times New Roman"/>
                <a:ea typeface="Times New Roman"/>
                <a:cs typeface="Times New Roman"/>
                <a:sym typeface="Times New Roman"/>
              </a:rPr>
              <a:t>Overview:</a:t>
            </a:r>
            <a:endParaRPr sz="1728">
              <a:latin typeface="Times New Roman"/>
              <a:ea typeface="Times New Roman"/>
              <a:cs typeface="Times New Roman"/>
              <a:sym typeface="Times New Roman"/>
            </a:endParaRPr>
          </a:p>
          <a:p>
            <a:pPr indent="-338341" lvl="1" marL="914400" rtl="0" algn="l">
              <a:lnSpc>
                <a:spcPct val="95000"/>
              </a:lnSpc>
              <a:spcBef>
                <a:spcPts val="0"/>
              </a:spcBef>
              <a:spcAft>
                <a:spcPts val="0"/>
              </a:spcAft>
              <a:buSzPts val="1728"/>
              <a:buFont typeface="Times New Roman"/>
              <a:buChar char="○"/>
            </a:pPr>
            <a:r>
              <a:rPr lang="en" sz="1728">
                <a:latin typeface="Times New Roman"/>
                <a:ea typeface="Times New Roman"/>
                <a:cs typeface="Times New Roman"/>
                <a:sym typeface="Times New Roman"/>
              </a:rPr>
              <a:t>CPU Scheduling: the core of </a:t>
            </a:r>
            <a:r>
              <a:rPr lang="en" sz="1728">
                <a:latin typeface="Times New Roman"/>
                <a:ea typeface="Times New Roman"/>
                <a:cs typeface="Times New Roman"/>
                <a:sym typeface="Times New Roman"/>
              </a:rPr>
              <a:t>multitasking</a:t>
            </a:r>
            <a:r>
              <a:rPr lang="en" sz="1728">
                <a:latin typeface="Times New Roman"/>
                <a:ea typeface="Times New Roman"/>
                <a:cs typeface="Times New Roman"/>
                <a:sym typeface="Times New Roman"/>
              </a:rPr>
              <a:t> in computer operating systems. The cpu scheduler determines which </a:t>
            </a:r>
            <a:r>
              <a:rPr lang="en" sz="1728">
                <a:latin typeface="Times New Roman"/>
                <a:ea typeface="Times New Roman"/>
                <a:cs typeface="Times New Roman"/>
                <a:sym typeface="Times New Roman"/>
              </a:rPr>
              <a:t>process</a:t>
            </a:r>
            <a:r>
              <a:rPr lang="en" sz="1728">
                <a:latin typeface="Times New Roman"/>
                <a:ea typeface="Times New Roman"/>
                <a:cs typeface="Times New Roman"/>
                <a:sym typeface="Times New Roman"/>
              </a:rPr>
              <a:t> runs and when it runs at any point in time </a:t>
            </a:r>
            <a:endParaRPr sz="1728">
              <a:latin typeface="Times New Roman"/>
              <a:ea typeface="Times New Roman"/>
              <a:cs typeface="Times New Roman"/>
              <a:sym typeface="Times New Roman"/>
            </a:endParaRPr>
          </a:p>
          <a:p>
            <a:pPr indent="-338341" lvl="1" marL="914400" rtl="0" algn="l">
              <a:lnSpc>
                <a:spcPct val="95000"/>
              </a:lnSpc>
              <a:spcBef>
                <a:spcPts val="0"/>
              </a:spcBef>
              <a:spcAft>
                <a:spcPts val="0"/>
              </a:spcAft>
              <a:buSzPts val="1728"/>
              <a:buFont typeface="Times New Roman"/>
              <a:buChar char="○"/>
            </a:pPr>
            <a:r>
              <a:rPr lang="en" sz="1728">
                <a:latin typeface="Times New Roman"/>
                <a:ea typeface="Times New Roman"/>
                <a:cs typeface="Times New Roman"/>
                <a:sym typeface="Times New Roman"/>
              </a:rPr>
              <a:t>Round Robin Algorithm: a first come, first served scheduling algorithm where each process in the ready state gets the CPU for a fixed time. It cycles </a:t>
            </a:r>
            <a:r>
              <a:rPr lang="en" sz="1728">
                <a:latin typeface="Times New Roman"/>
                <a:ea typeface="Times New Roman"/>
                <a:cs typeface="Times New Roman"/>
                <a:sym typeface="Times New Roman"/>
              </a:rPr>
              <a:t>through</a:t>
            </a:r>
            <a:r>
              <a:rPr lang="en" sz="1728">
                <a:latin typeface="Times New Roman"/>
                <a:ea typeface="Times New Roman"/>
                <a:cs typeface="Times New Roman"/>
                <a:sym typeface="Times New Roman"/>
              </a:rPr>
              <a:t> the </a:t>
            </a:r>
            <a:r>
              <a:rPr lang="en" sz="1728">
                <a:latin typeface="Times New Roman"/>
                <a:ea typeface="Times New Roman"/>
                <a:cs typeface="Times New Roman"/>
                <a:sym typeface="Times New Roman"/>
              </a:rPr>
              <a:t>processes</a:t>
            </a:r>
            <a:r>
              <a:rPr lang="en" sz="1728">
                <a:latin typeface="Times New Roman"/>
                <a:ea typeface="Times New Roman"/>
                <a:cs typeface="Times New Roman"/>
                <a:sym typeface="Times New Roman"/>
              </a:rPr>
              <a:t> for a </a:t>
            </a:r>
            <a:r>
              <a:rPr lang="en" sz="1728">
                <a:latin typeface="Times New Roman"/>
                <a:ea typeface="Times New Roman"/>
                <a:cs typeface="Times New Roman"/>
                <a:sym typeface="Times New Roman"/>
              </a:rPr>
              <a:t>certain</a:t>
            </a:r>
            <a:r>
              <a:rPr lang="en" sz="1728">
                <a:latin typeface="Times New Roman"/>
                <a:ea typeface="Times New Roman"/>
                <a:cs typeface="Times New Roman"/>
                <a:sym typeface="Times New Roman"/>
              </a:rPr>
              <a:t> period of time so process has a fair chance at CPU time </a:t>
            </a:r>
            <a:endParaRPr sz="1728">
              <a:latin typeface="Times New Roman"/>
              <a:ea typeface="Times New Roman"/>
              <a:cs typeface="Times New Roman"/>
              <a:sym typeface="Times New Roman"/>
            </a:endParaRPr>
          </a:p>
          <a:p>
            <a:pPr indent="-338341" lvl="2" marL="1371600" rtl="0" algn="l">
              <a:lnSpc>
                <a:spcPct val="95000"/>
              </a:lnSpc>
              <a:spcBef>
                <a:spcPts val="0"/>
              </a:spcBef>
              <a:spcAft>
                <a:spcPts val="0"/>
              </a:spcAft>
              <a:buSzPts val="1728"/>
              <a:buFont typeface="Times New Roman"/>
              <a:buChar char="■"/>
            </a:pPr>
            <a:r>
              <a:rPr lang="en" sz="1728">
                <a:latin typeface="Times New Roman"/>
                <a:ea typeface="Times New Roman"/>
                <a:cs typeface="Times New Roman"/>
                <a:sym typeface="Times New Roman"/>
              </a:rPr>
              <a:t>P</a:t>
            </a:r>
            <a:r>
              <a:rPr lang="en" sz="1728">
                <a:latin typeface="Times New Roman"/>
                <a:ea typeface="Times New Roman"/>
                <a:cs typeface="Times New Roman"/>
                <a:sym typeface="Times New Roman"/>
              </a:rPr>
              <a:t>re-emptive version of FIFO</a:t>
            </a:r>
            <a:endParaRPr sz="1728">
              <a:latin typeface="Times New Roman"/>
              <a:ea typeface="Times New Roman"/>
              <a:cs typeface="Times New Roman"/>
              <a:sym typeface="Times New Roman"/>
            </a:endParaRPr>
          </a:p>
          <a:p>
            <a:pPr indent="-338341" lvl="2" marL="1371600" rtl="0" algn="l">
              <a:lnSpc>
                <a:spcPct val="95000"/>
              </a:lnSpc>
              <a:spcBef>
                <a:spcPts val="0"/>
              </a:spcBef>
              <a:spcAft>
                <a:spcPts val="0"/>
              </a:spcAft>
              <a:buSzPts val="1728"/>
              <a:buFont typeface="Times New Roman"/>
              <a:buChar char="■"/>
            </a:pPr>
            <a:r>
              <a:rPr lang="en" sz="1728">
                <a:latin typeface="Times New Roman"/>
                <a:ea typeface="Times New Roman"/>
                <a:cs typeface="Times New Roman"/>
                <a:sym typeface="Times New Roman"/>
              </a:rPr>
              <a:t>Fairest Algorithm</a:t>
            </a:r>
            <a:endParaRPr sz="1728">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417">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Round Robin and Starvation</a:t>
            </a:r>
            <a:endParaRPr/>
          </a:p>
        </p:txBody>
      </p:sp>
      <p:sp>
        <p:nvSpPr>
          <p:cNvPr id="318" name="Google Shape;318;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Starvation is when a process is continuously denied resources</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Round Robin is Anti-Starvation</a:t>
            </a:r>
            <a:endParaRPr sz="1700">
              <a:latin typeface="Times New Roman"/>
              <a:ea typeface="Times New Roman"/>
              <a:cs typeface="Times New Roman"/>
              <a:sym typeface="Times New Roman"/>
            </a:endParaRPr>
          </a:p>
          <a:p>
            <a:pPr indent="-336550" lvl="1" marL="9144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Each process is run in order of arrival time</a:t>
            </a:r>
            <a:endParaRPr sz="1700">
              <a:latin typeface="Times New Roman"/>
              <a:ea typeface="Times New Roman"/>
              <a:cs typeface="Times New Roman"/>
              <a:sym typeface="Times New Roman"/>
            </a:endParaRPr>
          </a:p>
          <a:p>
            <a:pPr indent="-336550" lvl="2" marL="13716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Only runs for a </a:t>
            </a:r>
            <a:r>
              <a:rPr lang="en" sz="1700">
                <a:latin typeface="Times New Roman"/>
                <a:ea typeface="Times New Roman"/>
                <a:cs typeface="Times New Roman"/>
                <a:sym typeface="Times New Roman"/>
              </a:rPr>
              <a:t>predetermined slice of</a:t>
            </a:r>
            <a:r>
              <a:rPr lang="en" sz="1700">
                <a:latin typeface="Times New Roman"/>
                <a:ea typeface="Times New Roman"/>
                <a:cs typeface="Times New Roman"/>
                <a:sym typeface="Times New Roman"/>
              </a:rPr>
              <a:t> time (Time Quantum)</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Fairness: Since each process gets its own slice of time to execute, resource hogging is </a:t>
            </a:r>
            <a:r>
              <a:rPr lang="en" sz="1700">
                <a:latin typeface="Times New Roman"/>
                <a:ea typeface="Times New Roman"/>
                <a:cs typeface="Times New Roman"/>
                <a:sym typeface="Times New Roman"/>
              </a:rPr>
              <a:t>prevented. (No one process can use up all the cpu time)</a:t>
            </a:r>
            <a:endParaRPr sz="1700">
              <a:latin typeface="Times New Roman"/>
              <a:ea typeface="Times New Roman"/>
              <a:cs typeface="Times New Roman"/>
              <a:sym typeface="Times New Roman"/>
            </a:endParaRPr>
          </a:p>
          <a:p>
            <a:pPr indent="-336550" lvl="1" marL="9144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System is responsive to all tasks</a:t>
            </a:r>
            <a:endParaRPr sz="17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Quantum</a:t>
            </a:r>
            <a:endParaRPr/>
          </a:p>
        </p:txBody>
      </p:sp>
      <p:sp>
        <p:nvSpPr>
          <p:cNvPr id="324" name="Google Shape;324;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Time Quantum: a scheduling approach is implemented to determine the sequence in which the processes are carried out. The time quantum determines how long each process runs.</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Time Quantum can vary depending on the application</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457200" lvl="0" marL="0" rtl="0" algn="l">
              <a:spcBef>
                <a:spcPts val="1200"/>
              </a:spcBef>
              <a:spcAft>
                <a:spcPts val="0"/>
              </a:spcAft>
              <a:buNone/>
            </a:pPr>
            <a:r>
              <a:rPr lang="en" sz="1700">
                <a:latin typeface="Times New Roman"/>
                <a:ea typeface="Times New Roman"/>
                <a:cs typeface="Times New Roman"/>
                <a:sym typeface="Times New Roman"/>
              </a:rPr>
              <a:t>#define TIME_QUANTUM 2</a:t>
            </a:r>
            <a:endParaRPr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We arbitrarily chose a Time Quantum as 2</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