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aleway"/>
      <p:regular r:id="rId24"/>
      <p:bold r:id="rId25"/>
      <p:italic r:id="rId26"/>
      <p:boldItalic r:id="rId27"/>
    </p:embeddedFont>
    <p:embeddedFont>
      <p:font typeface="La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italic.fntdata"/><Relationship Id="rId25" Type="http://schemas.openxmlformats.org/officeDocument/2006/relationships/font" Target="fonts/Raleway-bold.fntdata"/><Relationship Id="rId28" Type="http://schemas.openxmlformats.org/officeDocument/2006/relationships/font" Target="fonts/Lato-regular.fntdata"/><Relationship Id="rId27" Type="http://schemas.openxmlformats.org/officeDocument/2006/relationships/font" Target="fonts/Raleway-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9f1da770e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9f1da770e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9f2f584a4d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9f2f584a4d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9f1da770e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9f1da770e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9f1da770ef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9f1da770e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9f2f584a4d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9f2f584a4d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9f1da770ef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9f1da770e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9f1da770ef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9f1da770e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9f2f584a4d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9f2f584a4d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9f41fa59b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9f41fa59b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9f2f584a4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9f2f584a4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9f2f584a4d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9f2f584a4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9f2f584a4d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9f2f584a4d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9f2f584a4d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9f2f584a4d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9f1da770e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9f1da770e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9f6705505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9f670550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9f6705505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9f6705505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9f6705505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9f6705505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3Q Scheduler</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Maksym, Aidan, and Josh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Starvation Policy for Low Priority Processes</a:t>
            </a:r>
            <a:endParaRPr/>
          </a:p>
        </p:txBody>
      </p:sp>
      <p:sp>
        <p:nvSpPr>
          <p:cNvPr id="148" name="Google Shape;148;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Our implementation of MLFQ grants each process a fast </a:t>
            </a:r>
            <a:r>
              <a:rPr lang="en"/>
              <a:t>response</a:t>
            </a:r>
            <a:r>
              <a:rPr lang="en"/>
              <a:t> time, since each process is initially assigned to the highest priority, processes that are moved down priority can sometimes be ignored by the scheduler. To assist this, we have implemented an aging policy and a policy for running queue selection.</a:t>
            </a:r>
            <a:endParaRPr/>
          </a:p>
        </p:txBody>
      </p:sp>
      <p:pic>
        <p:nvPicPr>
          <p:cNvPr id="149" name="Google Shape;149;p22"/>
          <p:cNvPicPr preferRelativeResize="0"/>
          <p:nvPr/>
        </p:nvPicPr>
        <p:blipFill>
          <a:blip r:embed="rId3">
            <a:alphaModFix/>
          </a:blip>
          <a:stretch>
            <a:fillRect/>
          </a:stretch>
        </p:blipFill>
        <p:spPr>
          <a:xfrm>
            <a:off x="3127897" y="2839100"/>
            <a:ext cx="2730053" cy="22611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Aging Policy</a:t>
            </a:r>
            <a:endParaRPr/>
          </a:p>
        </p:txBody>
      </p:sp>
      <p:sp>
        <p:nvSpPr>
          <p:cNvPr id="155" name="Google Shape;155;p23"/>
          <p:cNvSpPr txBox="1"/>
          <p:nvPr>
            <p:ph idx="1" type="body"/>
          </p:nvPr>
        </p:nvSpPr>
        <p:spPr>
          <a:xfrm>
            <a:off x="729450" y="1949000"/>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implementation of a </a:t>
            </a:r>
            <a:r>
              <a:rPr lang="en"/>
              <a:t>priority</a:t>
            </a:r>
            <a:r>
              <a:rPr lang="en"/>
              <a:t> boost will prevent tasks that are placed in the middle or low priority queues from starving. Priority boosts are </a:t>
            </a:r>
            <a:r>
              <a:rPr lang="en"/>
              <a:t>performed</a:t>
            </a:r>
            <a:r>
              <a:rPr lang="en"/>
              <a:t> at a rate of 90 boosts per second using the built-in hardclock. </a:t>
            </a:r>
            <a:endParaRPr/>
          </a:p>
        </p:txBody>
      </p:sp>
      <p:pic>
        <p:nvPicPr>
          <p:cNvPr id="156" name="Google Shape;156;p23"/>
          <p:cNvPicPr preferRelativeResize="0"/>
          <p:nvPr/>
        </p:nvPicPr>
        <p:blipFill>
          <a:blip r:embed="rId3">
            <a:alphaModFix/>
          </a:blip>
          <a:stretch>
            <a:fillRect/>
          </a:stretch>
        </p:blipFill>
        <p:spPr>
          <a:xfrm>
            <a:off x="2297328" y="2796000"/>
            <a:ext cx="4549347" cy="2261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Running Queue</a:t>
            </a:r>
            <a:endParaRPr/>
          </a:p>
        </p:txBody>
      </p:sp>
      <p:sp>
        <p:nvSpPr>
          <p:cNvPr id="162" name="Google Shape;162;p2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Each queue is given a certain time quantum. Higher priority queues are given shorter time quantums.</a:t>
            </a:r>
            <a:endParaRPr/>
          </a:p>
          <a:p>
            <a:pPr indent="-311150" lvl="0" marL="457200" rtl="0" algn="l">
              <a:spcBef>
                <a:spcPts val="0"/>
              </a:spcBef>
              <a:spcAft>
                <a:spcPts val="0"/>
              </a:spcAft>
              <a:buSzPts val="1300"/>
              <a:buChar char="●"/>
            </a:pPr>
            <a:r>
              <a:rPr lang="en"/>
              <a:t>Priority is always given to the highest priority queue (with priority 2). For every 10 time quantums run from the queue with priority 2, 1 time quantum is run from the queue with priority 1. For every 50 time quantums run from the queue with priority 2, 1 time quantum is run from the queue with priority 0.</a:t>
            </a:r>
            <a:endParaRPr/>
          </a:p>
          <a:p>
            <a:pPr indent="-311150" lvl="0" marL="457200" rtl="0" algn="l">
              <a:spcBef>
                <a:spcPts val="0"/>
              </a:spcBef>
              <a:spcAft>
                <a:spcPts val="0"/>
              </a:spcAft>
              <a:buSzPts val="1300"/>
              <a:buChar char="●"/>
            </a:pPr>
            <a:r>
              <a:rPr lang="en"/>
              <a:t>This is to prevent starvation from lower priority queues. If the highest priority queue is always selected, the lower priority queues will have to wait for higher priority queues to be empty before they can run.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Running Queue Implementation</a:t>
            </a:r>
            <a:endParaRPr/>
          </a:p>
        </p:txBody>
      </p:sp>
      <p:pic>
        <p:nvPicPr>
          <p:cNvPr id="168" name="Google Shape;168;p25"/>
          <p:cNvPicPr preferRelativeResize="0"/>
          <p:nvPr/>
        </p:nvPicPr>
        <p:blipFill rotWithShape="1">
          <a:blip r:embed="rId3">
            <a:alphaModFix/>
          </a:blip>
          <a:srcRect b="0" l="0" r="26432" t="12172"/>
          <a:stretch/>
        </p:blipFill>
        <p:spPr>
          <a:xfrm>
            <a:off x="2053163" y="1896350"/>
            <a:ext cx="5037677" cy="31952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Built In tt1 OS161 Thread Test  </a:t>
            </a:r>
            <a:endParaRPr/>
          </a:p>
        </p:txBody>
      </p:sp>
      <p:pic>
        <p:nvPicPr>
          <p:cNvPr id="174" name="Google Shape;174;p26"/>
          <p:cNvPicPr preferRelativeResize="0"/>
          <p:nvPr/>
        </p:nvPicPr>
        <p:blipFill rotWithShape="1">
          <a:blip r:embed="rId3">
            <a:alphaModFix/>
          </a:blip>
          <a:srcRect b="0" l="0" r="0" t="20552"/>
          <a:stretch/>
        </p:blipFill>
        <p:spPr>
          <a:xfrm>
            <a:off x="337700" y="2125000"/>
            <a:ext cx="4046166" cy="2780377"/>
          </a:xfrm>
          <a:prstGeom prst="rect">
            <a:avLst/>
          </a:prstGeom>
          <a:noFill/>
          <a:ln>
            <a:noFill/>
          </a:ln>
        </p:spPr>
      </p:pic>
      <p:pic>
        <p:nvPicPr>
          <p:cNvPr id="175" name="Google Shape;175;p26"/>
          <p:cNvPicPr preferRelativeResize="0"/>
          <p:nvPr/>
        </p:nvPicPr>
        <p:blipFill rotWithShape="1">
          <a:blip r:embed="rId4">
            <a:alphaModFix/>
          </a:blip>
          <a:srcRect b="0" l="0" r="0" t="9297"/>
          <a:stretch/>
        </p:blipFill>
        <p:spPr>
          <a:xfrm>
            <a:off x="4902350" y="2034075"/>
            <a:ext cx="4001847" cy="2962225"/>
          </a:xfrm>
          <a:prstGeom prst="rect">
            <a:avLst/>
          </a:prstGeom>
          <a:noFill/>
          <a:ln>
            <a:noFill/>
          </a:ln>
        </p:spPr>
      </p:pic>
      <p:sp>
        <p:nvSpPr>
          <p:cNvPr id="176" name="Google Shape;176;p26"/>
          <p:cNvSpPr txBox="1"/>
          <p:nvPr/>
        </p:nvSpPr>
        <p:spPr>
          <a:xfrm>
            <a:off x="520738" y="1853850"/>
            <a:ext cx="3680100" cy="21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accent1"/>
                </a:solidFill>
                <a:latin typeface="Lato"/>
                <a:ea typeface="Lato"/>
                <a:cs typeface="Lato"/>
                <a:sym typeface="Lato"/>
              </a:rPr>
              <a:t>Original Scheduler</a:t>
            </a:r>
            <a:endParaRPr sz="1300">
              <a:solidFill>
                <a:schemeClr val="accent1"/>
              </a:solidFill>
              <a:latin typeface="Lato"/>
              <a:ea typeface="Lato"/>
              <a:cs typeface="Lato"/>
              <a:sym typeface="Lato"/>
            </a:endParaRPr>
          </a:p>
        </p:txBody>
      </p:sp>
      <p:sp>
        <p:nvSpPr>
          <p:cNvPr id="177" name="Google Shape;177;p26"/>
          <p:cNvSpPr txBox="1"/>
          <p:nvPr/>
        </p:nvSpPr>
        <p:spPr>
          <a:xfrm>
            <a:off x="5487575" y="1740475"/>
            <a:ext cx="2831400" cy="25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accent1"/>
                </a:solidFill>
                <a:latin typeface="Lato"/>
                <a:ea typeface="Lato"/>
                <a:cs typeface="Lato"/>
                <a:sym typeface="Lato"/>
              </a:rPr>
              <a:t>MLFQ Scheduler</a:t>
            </a:r>
            <a:endParaRPr sz="1300">
              <a:solidFill>
                <a:schemeClr val="accent1"/>
              </a:solidFill>
              <a:latin typeface="Lato"/>
              <a:ea typeface="Lato"/>
              <a:cs typeface="Lato"/>
              <a:sym typeface="Lato"/>
            </a:endParaRPr>
          </a:p>
        </p:txBody>
      </p:sp>
      <p:sp>
        <p:nvSpPr>
          <p:cNvPr id="178" name="Google Shape;178;p26"/>
          <p:cNvSpPr/>
          <p:nvPr/>
        </p:nvSpPr>
        <p:spPr>
          <a:xfrm>
            <a:off x="4426500" y="3342450"/>
            <a:ext cx="433200" cy="216600"/>
          </a:xfrm>
          <a:prstGeom prst="rightArrow">
            <a:avLst>
              <a:gd fmla="val 50000" name="adj1"/>
              <a:gd fmla="val 5000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Built in tt3 OS161 Test</a:t>
            </a:r>
            <a:endParaRPr/>
          </a:p>
        </p:txBody>
      </p:sp>
      <p:sp>
        <p:nvSpPr>
          <p:cNvPr id="184" name="Google Shape;184;p2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OS161 thread tests are used to </a:t>
            </a:r>
            <a:r>
              <a:rPr lang="en"/>
              <a:t>gauge</a:t>
            </a:r>
            <a:r>
              <a:rPr lang="en"/>
              <a:t> the effectiveness of the MLFQ scheduler. The tt3 program simulates I/O bound processes competing with process that use the CPU heavily.</a:t>
            </a:r>
            <a:endParaRPr/>
          </a:p>
          <a:p>
            <a:pPr indent="0" lvl="0" marL="0" rtl="0" algn="l">
              <a:spcBef>
                <a:spcPts val="1200"/>
              </a:spcBef>
              <a:spcAft>
                <a:spcPts val="0"/>
              </a:spcAft>
              <a:buNone/>
            </a:pPr>
            <a:r>
              <a:rPr lang="en"/>
              <a:t>Because MLFQ prioritizes short-burst processes and assigns each thread with the same priority at the beginning, the overall time performance of tt3 is almost identical or slightly worse compared to the OS161 basic round-robin scheduler. </a:t>
            </a:r>
            <a:endParaRPr/>
          </a:p>
          <a:p>
            <a:pPr indent="0" lvl="0" marL="0" rtl="0" algn="l">
              <a:spcBef>
                <a:spcPts val="1200"/>
              </a:spcBef>
              <a:spcAft>
                <a:spcPts val="1200"/>
              </a:spcAft>
              <a:buNone/>
            </a:pPr>
            <a:r>
              <a:rPr lang="en"/>
              <a:t>The overhead of having multiple queues and using aging contribute to this slightly worse performance.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8"/>
          <p:cNvSpPr txBox="1"/>
          <p:nvPr>
            <p:ph idx="1" type="body"/>
          </p:nvPr>
        </p:nvSpPr>
        <p:spPr>
          <a:xfrm>
            <a:off x="-49225" y="3207500"/>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Each process is placed in the highest priority queue first, giving each process a fast response time.</a:t>
            </a:r>
            <a:endParaRPr/>
          </a:p>
        </p:txBody>
      </p:sp>
      <p:pic>
        <p:nvPicPr>
          <p:cNvPr id="190" name="Google Shape;190;p28"/>
          <p:cNvPicPr preferRelativeResize="0"/>
          <p:nvPr/>
        </p:nvPicPr>
        <p:blipFill rotWithShape="1">
          <a:blip r:embed="rId3">
            <a:alphaModFix/>
          </a:blip>
          <a:srcRect b="29367" l="0" r="793" t="20137"/>
          <a:stretch/>
        </p:blipFill>
        <p:spPr>
          <a:xfrm>
            <a:off x="390846" y="825175"/>
            <a:ext cx="8362306" cy="22611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Scheduling for Each Queue	</a:t>
            </a:r>
            <a:endParaRPr/>
          </a:p>
        </p:txBody>
      </p:sp>
      <p:sp>
        <p:nvSpPr>
          <p:cNvPr id="196" name="Google Shape;196;p2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Different implementations of MLFQ can use different schedulers for various workloads. In our case, we </a:t>
            </a:r>
            <a:r>
              <a:rPr lang="en"/>
              <a:t>implemented</a:t>
            </a:r>
            <a:r>
              <a:rPr lang="en"/>
              <a:t> round-robin scheduling for the high, medium, and low priority queues. We gave the high priority queue the shortest time quantum, and we gave the low priority queue the longest time quantum. Our reasoning behind this was to give multiple short-burst processes high interactivity, while giving longer-running processes more sporadic but longer periods to run which would reduce the overhead from context </a:t>
            </a:r>
            <a:r>
              <a:rPr lang="en"/>
              <a:t>switching</a:t>
            </a:r>
            <a:r>
              <a:rPr lang="en"/>
              <a: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Original OS161 Scheduler</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Basic Round Robin scheduler</a:t>
            </a:r>
            <a:endParaRPr/>
          </a:p>
          <a:p>
            <a:pPr indent="-311150" lvl="0" marL="457200" rtl="0" algn="l">
              <a:spcBef>
                <a:spcPts val="0"/>
              </a:spcBef>
              <a:spcAft>
                <a:spcPts val="0"/>
              </a:spcAft>
              <a:buSzPts val="1300"/>
              <a:buChar char="●"/>
            </a:pPr>
            <a:r>
              <a:rPr lang="en"/>
              <a:t>Uses the OS161 implementation of a queue</a:t>
            </a:r>
            <a:endParaRPr/>
          </a:p>
          <a:p>
            <a:pPr indent="-298450" lvl="1" marL="914400" rtl="0" algn="l">
              <a:spcBef>
                <a:spcPts val="0"/>
              </a:spcBef>
              <a:spcAft>
                <a:spcPts val="0"/>
              </a:spcAft>
              <a:buSzPts val="1100"/>
              <a:buChar char="○"/>
            </a:pPr>
            <a:r>
              <a:rPr lang="en"/>
              <a:t>The built-in queue allows us to access the head and the tail</a:t>
            </a:r>
            <a:endParaRPr/>
          </a:p>
          <a:p>
            <a:pPr indent="-298450" lvl="1" marL="914400" rtl="0" algn="l">
              <a:spcBef>
                <a:spcPts val="0"/>
              </a:spcBef>
              <a:spcAft>
                <a:spcPts val="0"/>
              </a:spcAft>
              <a:buSzPts val="1100"/>
              <a:buChar char="○"/>
            </a:pPr>
            <a:r>
              <a:rPr lang="en"/>
              <a:t>Very basic error handling, kernel panics whenever something goes wrong</a:t>
            </a:r>
            <a:endParaRPr/>
          </a:p>
          <a:p>
            <a:pPr indent="-298450" lvl="1" marL="914400" rtl="0" algn="l">
              <a:spcBef>
                <a:spcPts val="0"/>
              </a:spcBef>
              <a:spcAft>
                <a:spcPts val="0"/>
              </a:spcAft>
              <a:buSzPts val="1100"/>
              <a:buChar char="○"/>
            </a:pPr>
            <a:r>
              <a:rPr lang="en"/>
              <a:t>On an error, all of the threads in the queue are freed and the queue is then destroyed</a:t>
            </a:r>
            <a:endParaRPr/>
          </a:p>
          <a:p>
            <a:pPr indent="-311150" lvl="0" marL="457200" rtl="0" algn="l">
              <a:spcBef>
                <a:spcPts val="0"/>
              </a:spcBef>
              <a:spcAft>
                <a:spcPts val="0"/>
              </a:spcAft>
              <a:buSzPts val="1300"/>
              <a:buChar char="●"/>
            </a:pPr>
            <a:r>
              <a:rPr lang="en"/>
              <a:t>A thread is made runnable by being added to the end of the queue</a:t>
            </a:r>
            <a:endParaRPr/>
          </a:p>
          <a:p>
            <a:pPr indent="-311150" lvl="0" marL="457200" rtl="0" algn="l">
              <a:spcBef>
                <a:spcPts val="0"/>
              </a:spcBef>
              <a:spcAft>
                <a:spcPts val="0"/>
              </a:spcAft>
              <a:buSzPts val="1300"/>
              <a:buChar char="●"/>
            </a:pPr>
            <a:r>
              <a:rPr lang="en"/>
              <a:t>The next thread that runs is chosen by removing the head of the queue</a:t>
            </a:r>
            <a:endParaRPr/>
          </a:p>
        </p:txBody>
      </p:sp>
      <p:pic>
        <p:nvPicPr>
          <p:cNvPr id="94" name="Google Shape;94;p14"/>
          <p:cNvPicPr preferRelativeResize="0"/>
          <p:nvPr/>
        </p:nvPicPr>
        <p:blipFill rotWithShape="1">
          <a:blip r:embed="rId3">
            <a:alphaModFix/>
          </a:blip>
          <a:srcRect b="45285" l="12963" r="21064" t="21886"/>
          <a:stretch/>
        </p:blipFill>
        <p:spPr>
          <a:xfrm>
            <a:off x="2519800" y="3685125"/>
            <a:ext cx="4104400" cy="1276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Implementation of the Default Scheduler</a:t>
            </a:r>
            <a:endParaRPr/>
          </a:p>
        </p:txBody>
      </p:sp>
      <p:pic>
        <p:nvPicPr>
          <p:cNvPr id="100" name="Google Shape;100;p15"/>
          <p:cNvPicPr preferRelativeResize="0"/>
          <p:nvPr/>
        </p:nvPicPr>
        <p:blipFill>
          <a:blip r:embed="rId3">
            <a:alphaModFix/>
          </a:blip>
          <a:stretch>
            <a:fillRect/>
          </a:stretch>
        </p:blipFill>
        <p:spPr>
          <a:xfrm>
            <a:off x="285725" y="3588838"/>
            <a:ext cx="3827324" cy="1465900"/>
          </a:xfrm>
          <a:prstGeom prst="rect">
            <a:avLst/>
          </a:prstGeom>
          <a:noFill/>
          <a:ln>
            <a:noFill/>
          </a:ln>
        </p:spPr>
      </p:pic>
      <p:pic>
        <p:nvPicPr>
          <p:cNvPr id="101" name="Google Shape;101;p15"/>
          <p:cNvPicPr preferRelativeResize="0"/>
          <p:nvPr/>
        </p:nvPicPr>
        <p:blipFill>
          <a:blip r:embed="rId4">
            <a:alphaModFix/>
          </a:blip>
          <a:stretch>
            <a:fillRect/>
          </a:stretch>
        </p:blipFill>
        <p:spPr>
          <a:xfrm>
            <a:off x="2901986" y="1879062"/>
            <a:ext cx="2907090" cy="1709775"/>
          </a:xfrm>
          <a:prstGeom prst="rect">
            <a:avLst/>
          </a:prstGeom>
          <a:noFill/>
          <a:ln>
            <a:noFill/>
          </a:ln>
        </p:spPr>
      </p:pic>
      <p:pic>
        <p:nvPicPr>
          <p:cNvPr id="102" name="Google Shape;102;p15"/>
          <p:cNvPicPr preferRelativeResize="0"/>
          <p:nvPr/>
        </p:nvPicPr>
        <p:blipFill>
          <a:blip r:embed="rId5">
            <a:alphaModFix/>
          </a:blip>
          <a:stretch>
            <a:fillRect/>
          </a:stretch>
        </p:blipFill>
        <p:spPr>
          <a:xfrm>
            <a:off x="4113050" y="3588850"/>
            <a:ext cx="4690800" cy="1465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Clock Associated with The Default Scheduler </a:t>
            </a:r>
            <a:endParaRPr/>
          </a:p>
        </p:txBody>
      </p:sp>
      <p:pic>
        <p:nvPicPr>
          <p:cNvPr id="108" name="Google Shape;108;p16"/>
          <p:cNvPicPr preferRelativeResize="0"/>
          <p:nvPr/>
        </p:nvPicPr>
        <p:blipFill rotWithShape="1">
          <a:blip r:embed="rId3">
            <a:alphaModFix/>
          </a:blip>
          <a:srcRect b="29927" l="0" r="0" t="0"/>
          <a:stretch/>
        </p:blipFill>
        <p:spPr>
          <a:xfrm>
            <a:off x="693000" y="1853850"/>
            <a:ext cx="3655050" cy="2905926"/>
          </a:xfrm>
          <a:prstGeom prst="rect">
            <a:avLst/>
          </a:prstGeom>
          <a:noFill/>
          <a:ln>
            <a:noFill/>
          </a:ln>
        </p:spPr>
      </p:pic>
      <p:pic>
        <p:nvPicPr>
          <p:cNvPr id="109" name="Google Shape;109;p16"/>
          <p:cNvPicPr preferRelativeResize="0"/>
          <p:nvPr/>
        </p:nvPicPr>
        <p:blipFill rotWithShape="1">
          <a:blip r:embed="rId3">
            <a:alphaModFix/>
          </a:blip>
          <a:srcRect b="-3" l="0" r="0" t="68288"/>
          <a:stretch/>
        </p:blipFill>
        <p:spPr>
          <a:xfrm>
            <a:off x="4714625" y="2473163"/>
            <a:ext cx="4092200" cy="1472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Original hardclock.c</a:t>
            </a:r>
            <a:endParaRPr/>
          </a:p>
        </p:txBody>
      </p:sp>
      <p:sp>
        <p:nvSpPr>
          <p:cNvPr id="115" name="Google Shape;115;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hardclock function is called HZ (originally 100) times per second</a:t>
            </a:r>
            <a:endParaRPr/>
          </a:p>
          <a:p>
            <a:pPr indent="-298450" lvl="1" marL="914400" rtl="0" algn="l">
              <a:spcBef>
                <a:spcPts val="0"/>
              </a:spcBef>
              <a:spcAft>
                <a:spcPts val="0"/>
              </a:spcAft>
              <a:buSzPts val="1100"/>
              <a:buChar char="○"/>
            </a:pPr>
            <a:r>
              <a:rPr lang="en"/>
              <a:t>Each function call ends with thread_yield(), essentially giving up the CPU</a:t>
            </a:r>
            <a:endParaRPr/>
          </a:p>
          <a:p>
            <a:pPr indent="-298450" lvl="1" marL="914400" rtl="0" algn="l">
              <a:spcBef>
                <a:spcPts val="0"/>
              </a:spcBef>
              <a:spcAft>
                <a:spcPts val="0"/>
              </a:spcAft>
              <a:buSzPts val="1100"/>
              <a:buChar char="○"/>
            </a:pPr>
            <a:r>
              <a:rPr lang="en"/>
              <a:t>lbolt_counter</a:t>
            </a:r>
            <a:r>
              <a:rPr lang="en"/>
              <a:t> is incremented each call, if it is greater than or equal to HZ, we set it to 0 and </a:t>
            </a:r>
            <a:r>
              <a:rPr lang="en"/>
              <a:t>wake up</a:t>
            </a:r>
            <a:r>
              <a:rPr lang="en"/>
              <a:t> a thread on &amp;lbolt</a:t>
            </a:r>
            <a:endParaRPr/>
          </a:p>
          <a:p>
            <a:pPr indent="-311150" lvl="0" marL="457200" rtl="0" algn="l">
              <a:spcBef>
                <a:spcPts val="0"/>
              </a:spcBef>
              <a:spcAft>
                <a:spcPts val="0"/>
              </a:spcAft>
              <a:buSzPts val="1300"/>
              <a:buChar char="●"/>
            </a:pPr>
            <a:r>
              <a:rPr lang="en"/>
              <a:t>Allows a thread to sleep for a certain number of seconds, each time a second passes we call wake up on lbolt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MLFQ with 3 Separate Queues</a:t>
            </a:r>
            <a:endParaRPr/>
          </a:p>
        </p:txBody>
      </p:sp>
      <p:sp>
        <p:nvSpPr>
          <p:cNvPr id="121" name="Google Shape;121;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Problems with default scheduler:</a:t>
            </a:r>
            <a:endParaRPr/>
          </a:p>
          <a:p>
            <a:pPr indent="-298450" lvl="1" marL="914400" rtl="0" algn="l">
              <a:spcBef>
                <a:spcPts val="0"/>
              </a:spcBef>
              <a:spcAft>
                <a:spcPts val="0"/>
              </a:spcAft>
              <a:buSzPts val="1100"/>
              <a:buChar char="○"/>
            </a:pPr>
            <a:r>
              <a:rPr lang="en"/>
              <a:t>The lack of flexibility</a:t>
            </a:r>
            <a:endParaRPr/>
          </a:p>
          <a:p>
            <a:pPr indent="-298450" lvl="1" marL="914400" rtl="0" algn="l">
              <a:spcBef>
                <a:spcPts val="0"/>
              </a:spcBef>
              <a:spcAft>
                <a:spcPts val="0"/>
              </a:spcAft>
              <a:buSzPts val="1100"/>
              <a:buChar char="○"/>
            </a:pPr>
            <a:r>
              <a:rPr lang="en"/>
              <a:t>No prioritization</a:t>
            </a:r>
            <a:endParaRPr/>
          </a:p>
          <a:p>
            <a:pPr indent="-311150" lvl="0" marL="457200" rtl="0" algn="l">
              <a:spcBef>
                <a:spcPts val="0"/>
              </a:spcBef>
              <a:spcAft>
                <a:spcPts val="0"/>
              </a:spcAft>
              <a:buSzPts val="1300"/>
              <a:buChar char="●"/>
            </a:pPr>
            <a:r>
              <a:rPr lang="en"/>
              <a:t>Scheduling Solution:</a:t>
            </a:r>
            <a:endParaRPr/>
          </a:p>
          <a:p>
            <a:pPr indent="-298450" lvl="1" marL="914400" rtl="0" algn="l">
              <a:spcBef>
                <a:spcPts val="0"/>
              </a:spcBef>
              <a:spcAft>
                <a:spcPts val="0"/>
              </a:spcAft>
              <a:buSzPts val="1100"/>
              <a:buChar char="○"/>
            </a:pPr>
            <a:r>
              <a:rPr lang="en"/>
              <a:t>Give higher priority to processes that do not take up their whole time quantum</a:t>
            </a:r>
            <a:endParaRPr/>
          </a:p>
          <a:p>
            <a:pPr indent="-298450" lvl="2" marL="1371600" rtl="0" algn="l">
              <a:spcBef>
                <a:spcPts val="0"/>
              </a:spcBef>
              <a:spcAft>
                <a:spcPts val="0"/>
              </a:spcAft>
              <a:buSzPts val="1100"/>
              <a:buChar char="■"/>
            </a:pPr>
            <a:r>
              <a:rPr lang="en"/>
              <a:t>This allows for processes that are I/O bound or user-interactive to </a:t>
            </a:r>
            <a:r>
              <a:rPr lang="en"/>
              <a:t>have</a:t>
            </a:r>
            <a:r>
              <a:rPr lang="en"/>
              <a:t> a fast response time.</a:t>
            </a:r>
            <a:endParaRPr/>
          </a:p>
          <a:p>
            <a:pPr indent="-298450" lvl="1" marL="914400" rtl="0" algn="l">
              <a:spcBef>
                <a:spcPts val="0"/>
              </a:spcBef>
              <a:spcAft>
                <a:spcPts val="0"/>
              </a:spcAft>
              <a:buSzPts val="1100"/>
              <a:buChar char="○"/>
            </a:pPr>
            <a:r>
              <a:rPr lang="en"/>
              <a:t>Give a lower priority to processes that use </a:t>
            </a:r>
            <a:r>
              <a:rPr lang="en"/>
              <a:t>their</a:t>
            </a:r>
            <a:r>
              <a:rPr lang="en"/>
              <a:t> whole time quantum</a:t>
            </a:r>
            <a:endParaRPr/>
          </a:p>
          <a:p>
            <a:pPr indent="0" lvl="0" marL="0" rtl="0" algn="l">
              <a:spcBef>
                <a:spcPts val="1200"/>
              </a:spcBef>
              <a:spcAft>
                <a:spcPts val="1200"/>
              </a:spcAft>
              <a:buNone/>
            </a:pPr>
            <a:r>
              <a:t/>
            </a:r>
            <a:endParaRPr/>
          </a:p>
        </p:txBody>
      </p:sp>
      <p:pic>
        <p:nvPicPr>
          <p:cNvPr id="122" name="Google Shape;122;p18"/>
          <p:cNvPicPr preferRelativeResize="0"/>
          <p:nvPr/>
        </p:nvPicPr>
        <p:blipFill>
          <a:blip r:embed="rId3">
            <a:alphaModFix/>
          </a:blip>
          <a:stretch>
            <a:fillRect/>
          </a:stretch>
        </p:blipFill>
        <p:spPr>
          <a:xfrm>
            <a:off x="2517212" y="3680125"/>
            <a:ext cx="4113175" cy="1290200"/>
          </a:xfrm>
          <a:prstGeom prst="rect">
            <a:avLst/>
          </a:prstGeom>
          <a:noFill/>
          <a:ln>
            <a:noFill/>
          </a:ln>
        </p:spPr>
      </p:pic>
      <p:pic>
        <p:nvPicPr>
          <p:cNvPr id="123" name="Google Shape;123;p18"/>
          <p:cNvPicPr preferRelativeResize="0"/>
          <p:nvPr/>
        </p:nvPicPr>
        <p:blipFill>
          <a:blip r:embed="rId4">
            <a:alphaModFix/>
          </a:blip>
          <a:stretch>
            <a:fillRect/>
          </a:stretch>
        </p:blipFill>
        <p:spPr>
          <a:xfrm>
            <a:off x="4978842" y="2274688"/>
            <a:ext cx="2760234" cy="594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txBox="1"/>
          <p:nvPr>
            <p:ph type="title"/>
          </p:nvPr>
        </p:nvSpPr>
        <p:spPr>
          <a:xfrm>
            <a:off x="727650" y="12493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Bootstrap/Scheduler Setup</a:t>
            </a:r>
            <a:endParaRPr/>
          </a:p>
        </p:txBody>
      </p:sp>
      <p:pic>
        <p:nvPicPr>
          <p:cNvPr id="129" name="Google Shape;129;p19"/>
          <p:cNvPicPr preferRelativeResize="0"/>
          <p:nvPr/>
        </p:nvPicPr>
        <p:blipFill rotWithShape="1">
          <a:blip r:embed="rId3">
            <a:alphaModFix/>
          </a:blip>
          <a:srcRect b="0" l="0" r="47159" t="4634"/>
          <a:stretch/>
        </p:blipFill>
        <p:spPr>
          <a:xfrm>
            <a:off x="4903725" y="865900"/>
            <a:ext cx="4136352" cy="3965875"/>
          </a:xfrm>
          <a:prstGeom prst="rect">
            <a:avLst/>
          </a:prstGeom>
          <a:noFill/>
          <a:ln>
            <a:noFill/>
          </a:ln>
        </p:spPr>
      </p:pic>
      <p:sp>
        <p:nvSpPr>
          <p:cNvPr id="130" name="Google Shape;130;p19"/>
          <p:cNvSpPr txBox="1"/>
          <p:nvPr>
            <p:ph idx="1" type="body"/>
          </p:nvPr>
        </p:nvSpPr>
        <p:spPr>
          <a:xfrm>
            <a:off x="729450" y="2078875"/>
            <a:ext cx="41364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built-in queue implementation is utilized to create the MLFQ which consists of three queues.</a:t>
            </a:r>
            <a:endParaRPr/>
          </a:p>
          <a:p>
            <a:pPr indent="-311150" lvl="0" marL="457200" rtl="0" algn="l">
              <a:spcBef>
                <a:spcPts val="0"/>
              </a:spcBef>
              <a:spcAft>
                <a:spcPts val="0"/>
              </a:spcAft>
              <a:buSzPts val="1300"/>
              <a:buChar char="●"/>
            </a:pPr>
            <a:r>
              <a:rPr lang="en"/>
              <a:t>Memory is allocated for the given number of threads in each queue.</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Scheduler Cleanup</a:t>
            </a:r>
            <a:endParaRPr/>
          </a:p>
        </p:txBody>
      </p:sp>
      <p:pic>
        <p:nvPicPr>
          <p:cNvPr id="136" name="Google Shape;136;p20"/>
          <p:cNvPicPr preferRelativeResize="0"/>
          <p:nvPr/>
        </p:nvPicPr>
        <p:blipFill rotWithShape="1">
          <a:blip r:embed="rId3">
            <a:alphaModFix/>
          </a:blip>
          <a:srcRect b="0" l="0" r="50000" t="4269"/>
          <a:stretch/>
        </p:blipFill>
        <p:spPr>
          <a:xfrm>
            <a:off x="3732075" y="493575"/>
            <a:ext cx="4507752" cy="45849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Priority on Context Switch</a:t>
            </a:r>
            <a:endParaRPr/>
          </a:p>
        </p:txBody>
      </p:sp>
      <p:sp>
        <p:nvSpPr>
          <p:cNvPr id="142" name="Google Shape;142;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We want to be able to determine if a thread has used up its entire time slice, or whether it has given execution back to the operating system before its time slice is up.</a:t>
            </a:r>
            <a:endParaRPr/>
          </a:p>
          <a:p>
            <a:pPr indent="-298450" lvl="1" marL="914400" rtl="0" algn="l">
              <a:spcBef>
                <a:spcPts val="0"/>
              </a:spcBef>
              <a:spcAft>
                <a:spcPts val="0"/>
              </a:spcAft>
              <a:buSzPts val="1100"/>
              <a:buChar char="○"/>
            </a:pPr>
            <a:r>
              <a:rPr lang="en"/>
              <a:t>If a context switch happens and the thread is in the ready </a:t>
            </a:r>
            <a:r>
              <a:rPr lang="en"/>
              <a:t>queue</a:t>
            </a:r>
            <a:r>
              <a:rPr lang="en"/>
              <a:t>, it has used up its whole time slice</a:t>
            </a:r>
            <a:endParaRPr/>
          </a:p>
          <a:p>
            <a:pPr indent="-298450" lvl="1" marL="914400" rtl="0" algn="l">
              <a:spcBef>
                <a:spcPts val="0"/>
              </a:spcBef>
              <a:spcAft>
                <a:spcPts val="0"/>
              </a:spcAft>
              <a:buSzPts val="1100"/>
              <a:buChar char="○"/>
            </a:pPr>
            <a:r>
              <a:rPr lang="en"/>
              <a:t>If a context switch happens and a thread is in the sleeping queue, it must have yielded execution.</a:t>
            </a:r>
            <a:endParaRPr/>
          </a:p>
          <a:p>
            <a:pPr indent="-311150" lvl="0" marL="457200" rtl="0" algn="l">
              <a:spcBef>
                <a:spcPts val="0"/>
              </a:spcBef>
              <a:spcAft>
                <a:spcPts val="0"/>
              </a:spcAft>
              <a:buSzPts val="1300"/>
              <a:buChar char="●"/>
            </a:pPr>
            <a:r>
              <a:rPr lang="en"/>
              <a:t>Therefore, priority changing logic is implemented in the context switch code.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