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EB32CFF-3E70-4662-B5D2-7FF4EADB94A8}">
  <a:tblStyle styleId="{CEB32CFF-3E70-4662-B5D2-7FF4EADB94A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9f33e2606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9f33e2606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9f33e2606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9f33e2606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9f33e26062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9f33e26062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9f33e2606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9f33e2606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9f33e26062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9f33e26062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9f33e2606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9f33e2606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9f33e26062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9f33e26062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9f33e2606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9f33e2606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9f33e2606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9f33e2606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9f33e26062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9f33e26062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f33e2606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9f33e2606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9f33e26062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9f33e26062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9f33e26062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9f33e26062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9f33e2606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9f33e2606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f33e260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9f33e260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9f33e2606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9f33e2606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9f33e2606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9f33e2606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9f33e2606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9f33e2606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9f33e2606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9f33e2606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9f33e2606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9f33e2606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9f33e2606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9f33e2606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CPU Scheduler in C</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t>Randy Yu, Robin Pan, Eric Collins </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Shortest Time Remaining First</a:t>
            </a:r>
            <a:endParaRPr/>
          </a:p>
        </p:txBody>
      </p:sp>
      <p:sp>
        <p:nvSpPr>
          <p:cNvPr id="134" name="Google Shape;134;p2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Shortest Remaining Time -to-Completion First</a:t>
            </a:r>
            <a:endParaRPr/>
          </a:p>
          <a:p>
            <a:pPr indent="0" lvl="0" marL="0" rtl="0" algn="l">
              <a:spcBef>
                <a:spcPts val="0"/>
              </a:spcBef>
              <a:spcAft>
                <a:spcPts val="0"/>
              </a:spcAft>
              <a:buNone/>
            </a:pPr>
            <a:r>
              <a:t/>
            </a:r>
            <a:endParaRPr/>
          </a:p>
        </p:txBody>
      </p:sp>
      <p:sp>
        <p:nvSpPr>
          <p:cNvPr id="140" name="Google Shape;140;p23"/>
          <p:cNvSpPr txBox="1"/>
          <p:nvPr>
            <p:ph idx="1" type="body"/>
          </p:nvPr>
        </p:nvSpPr>
        <p:spPr>
          <a:xfrm>
            <a:off x="311700" y="1152475"/>
            <a:ext cx="8520600" cy="17865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The CPU </a:t>
            </a:r>
            <a:r>
              <a:rPr lang="en"/>
              <a:t>schedules the processes based their arrival time and remaining time to completion.</a:t>
            </a:r>
            <a:endParaRPr/>
          </a:p>
          <a:p>
            <a:pPr indent="-334327" lvl="0" marL="457200" rtl="0" algn="l">
              <a:spcBef>
                <a:spcPts val="0"/>
              </a:spcBef>
              <a:spcAft>
                <a:spcPts val="0"/>
              </a:spcAft>
              <a:buSzPct val="100000"/>
              <a:buChar char="-"/>
            </a:pPr>
            <a:r>
              <a:rPr lang="en"/>
              <a:t>Whenever a new process arrives, the CPU will evaluate the remaining time to completion of all the current processes. </a:t>
            </a:r>
            <a:endParaRPr/>
          </a:p>
          <a:p>
            <a:pPr indent="-334327" lvl="0" marL="457200" rtl="0" algn="l">
              <a:spcBef>
                <a:spcPts val="0"/>
              </a:spcBef>
              <a:spcAft>
                <a:spcPts val="0"/>
              </a:spcAft>
              <a:buSzPct val="100000"/>
              <a:buChar char="-"/>
            </a:pPr>
            <a:r>
              <a:rPr lang="en"/>
              <a:t>The CPU schedules the process with the shortest remaining time.</a:t>
            </a:r>
            <a:endParaRPr/>
          </a:p>
          <a:p>
            <a:pPr indent="0" lvl="0" marL="457200" rtl="0" algn="l">
              <a:spcBef>
                <a:spcPts val="1200"/>
              </a:spcBef>
              <a:spcAft>
                <a:spcPts val="1200"/>
              </a:spcAft>
              <a:buNone/>
            </a:pPr>
            <a:r>
              <a:t/>
            </a:r>
            <a:endParaRPr/>
          </a:p>
        </p:txBody>
      </p:sp>
      <p:graphicFrame>
        <p:nvGraphicFramePr>
          <p:cNvPr id="141" name="Google Shape;141;p23"/>
          <p:cNvGraphicFramePr/>
          <p:nvPr/>
        </p:nvGraphicFramePr>
        <p:xfrm>
          <a:off x="418950" y="3073725"/>
          <a:ext cx="3000000" cy="3000000"/>
        </p:xfrm>
        <a:graphic>
          <a:graphicData uri="http://schemas.openxmlformats.org/drawingml/2006/table">
            <a:tbl>
              <a:tblPr>
                <a:noFill/>
                <a:tableStyleId>{CEB32CFF-3E70-4662-B5D2-7FF4EADB94A8}</a:tableStyleId>
              </a:tblPr>
              <a:tblGrid>
                <a:gridCol w="1123225"/>
                <a:gridCol w="1123225"/>
                <a:gridCol w="1123225"/>
              </a:tblGrid>
              <a:tr h="601275">
                <a:tc>
                  <a:txBody>
                    <a:bodyPr/>
                    <a:lstStyle/>
                    <a:p>
                      <a:pPr indent="0" lvl="0" marL="0" rtl="0" algn="l">
                        <a:spcBef>
                          <a:spcPts val="0"/>
                        </a:spcBef>
                        <a:spcAft>
                          <a:spcPts val="0"/>
                        </a:spcAft>
                        <a:buNone/>
                      </a:pPr>
                      <a:r>
                        <a:rPr lang="en"/>
                        <a:t>Process</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Arrival Time</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Burst Time</a:t>
                      </a:r>
                      <a:endParaRPr/>
                    </a:p>
                  </a:txBody>
                  <a:tcPr marT="91425" marB="91425" marR="91425" marL="91425">
                    <a:solidFill>
                      <a:srgbClr val="A4C2F4"/>
                    </a:solidFill>
                  </a:tcPr>
                </a:tc>
              </a:tr>
              <a:tr h="442900">
                <a:tc>
                  <a:txBody>
                    <a:bodyPr/>
                    <a:lstStyle/>
                    <a:p>
                      <a:pPr indent="0" lvl="0" marL="0" rtl="0" algn="l">
                        <a:spcBef>
                          <a:spcPts val="0"/>
                        </a:spcBef>
                        <a:spcAft>
                          <a:spcPts val="0"/>
                        </a:spcAft>
                        <a:buNone/>
                      </a:pPr>
                      <a:r>
                        <a:rPr lang="en"/>
                        <a:t>P1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80</a:t>
                      </a:r>
                      <a:endParaRPr/>
                    </a:p>
                  </a:txBody>
                  <a:tcPr marT="91425" marB="91425" marR="91425" marL="91425"/>
                </a:tc>
              </a:tr>
              <a:tr h="442900">
                <a:tc>
                  <a:txBody>
                    <a:bodyPr/>
                    <a:lstStyle/>
                    <a:p>
                      <a:pPr indent="0" lvl="0" marL="0" rtl="0" algn="l">
                        <a:spcBef>
                          <a:spcPts val="0"/>
                        </a:spcBef>
                        <a:spcAft>
                          <a:spcPts val="0"/>
                        </a:spcAft>
                        <a:buNone/>
                      </a:pPr>
                      <a:r>
                        <a:rPr lang="en"/>
                        <a:t>P2</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20</a:t>
                      </a:r>
                      <a:endParaRPr/>
                    </a:p>
                  </a:txBody>
                  <a:tcPr marT="91425" marB="91425" marR="91425" marL="91425"/>
                </a:tc>
              </a:tr>
              <a:tr h="442900">
                <a:tc>
                  <a:txBody>
                    <a:bodyPr/>
                    <a:lstStyle/>
                    <a:p>
                      <a:pPr indent="0" lvl="0" marL="0" rtl="0" algn="l">
                        <a:spcBef>
                          <a:spcPts val="0"/>
                        </a:spcBef>
                        <a:spcAft>
                          <a:spcPts val="0"/>
                        </a:spcAft>
                        <a:buNone/>
                      </a:pPr>
                      <a:r>
                        <a:rPr lang="en"/>
                        <a:t>P3</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bl>
          </a:graphicData>
        </a:graphic>
      </p:graphicFrame>
      <p:sp>
        <p:nvSpPr>
          <p:cNvPr id="142" name="Google Shape;142;p23"/>
          <p:cNvSpPr txBox="1"/>
          <p:nvPr/>
        </p:nvSpPr>
        <p:spPr>
          <a:xfrm>
            <a:off x="290250" y="2672050"/>
            <a:ext cx="1035000" cy="4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EX:</a:t>
            </a:r>
            <a:endParaRPr sz="1800">
              <a:solidFill>
                <a:schemeClr val="dk2"/>
              </a:solidFill>
            </a:endParaRPr>
          </a:p>
        </p:txBody>
      </p:sp>
      <p:pic>
        <p:nvPicPr>
          <p:cNvPr id="143" name="Google Shape;143;p23"/>
          <p:cNvPicPr preferRelativeResize="0"/>
          <p:nvPr/>
        </p:nvPicPr>
        <p:blipFill>
          <a:blip r:embed="rId3">
            <a:alphaModFix/>
          </a:blip>
          <a:stretch>
            <a:fillRect/>
          </a:stretch>
        </p:blipFill>
        <p:spPr>
          <a:xfrm>
            <a:off x="4055050" y="3276475"/>
            <a:ext cx="4955948" cy="1084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Breakdown</a:t>
            </a:r>
            <a:endParaRPr/>
          </a:p>
        </p:txBody>
      </p:sp>
      <p:pic>
        <p:nvPicPr>
          <p:cNvPr id="149" name="Google Shape;149;p24"/>
          <p:cNvPicPr preferRelativeResize="0"/>
          <p:nvPr/>
        </p:nvPicPr>
        <p:blipFill>
          <a:blip r:embed="rId3">
            <a:alphaModFix/>
          </a:blip>
          <a:stretch>
            <a:fillRect/>
          </a:stretch>
        </p:blipFill>
        <p:spPr>
          <a:xfrm>
            <a:off x="502575" y="900650"/>
            <a:ext cx="8111175" cy="4148551"/>
          </a:xfrm>
          <a:prstGeom prst="rect">
            <a:avLst/>
          </a:prstGeom>
          <a:noFill/>
          <a:ln>
            <a:noFill/>
          </a:ln>
        </p:spPr>
      </p:pic>
      <p:sp>
        <p:nvSpPr>
          <p:cNvPr id="150" name="Google Shape;150;p24"/>
          <p:cNvSpPr txBox="1"/>
          <p:nvPr/>
        </p:nvSpPr>
        <p:spPr>
          <a:xfrm>
            <a:off x="4942950" y="1307413"/>
            <a:ext cx="36708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rPr>
              <a:t>Sorting the processes based on their arrival times</a:t>
            </a:r>
            <a:endParaRPr sz="1000">
              <a:solidFill>
                <a:schemeClr val="lt1"/>
              </a:solidFill>
            </a:endParaRPr>
          </a:p>
        </p:txBody>
      </p:sp>
      <p:sp>
        <p:nvSpPr>
          <p:cNvPr id="151" name="Google Shape;151;p24"/>
          <p:cNvSpPr txBox="1"/>
          <p:nvPr/>
        </p:nvSpPr>
        <p:spPr>
          <a:xfrm>
            <a:off x="3686500" y="2181325"/>
            <a:ext cx="1318800" cy="2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52" name="Google Shape;152;p24"/>
          <p:cNvSpPr txBox="1"/>
          <p:nvPr/>
        </p:nvSpPr>
        <p:spPr>
          <a:xfrm>
            <a:off x="3341125" y="2181325"/>
            <a:ext cx="4929900" cy="3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rPr>
              <a:t>Initialize a curtime_time variable to represent the time of simulation and a remaining_processes variable to keep track of the </a:t>
            </a:r>
            <a:r>
              <a:rPr lang="en" sz="1000">
                <a:solidFill>
                  <a:schemeClr val="lt1"/>
                </a:solidFill>
              </a:rPr>
              <a:t>unfinished</a:t>
            </a:r>
            <a:r>
              <a:rPr lang="en" sz="1000">
                <a:solidFill>
                  <a:schemeClr val="lt1"/>
                </a:solidFill>
              </a:rPr>
              <a:t> jobs.</a:t>
            </a:r>
            <a:endParaRPr sz="1000">
              <a:solidFill>
                <a:schemeClr val="lt1"/>
              </a:solidFill>
            </a:endParaRPr>
          </a:p>
        </p:txBody>
      </p:sp>
      <p:sp>
        <p:nvSpPr>
          <p:cNvPr id="153" name="Google Shape;153;p24"/>
          <p:cNvSpPr txBox="1"/>
          <p:nvPr/>
        </p:nvSpPr>
        <p:spPr>
          <a:xfrm>
            <a:off x="4759350" y="2667075"/>
            <a:ext cx="21981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rPr>
              <a:t>Find the process with the shortest </a:t>
            </a:r>
            <a:r>
              <a:rPr lang="en" sz="1000">
                <a:solidFill>
                  <a:schemeClr val="lt1"/>
                </a:solidFill>
              </a:rPr>
              <a:t>remaining time</a:t>
            </a:r>
            <a:endParaRPr sz="1000">
              <a:solidFill>
                <a:schemeClr val="lt1"/>
              </a:solidFill>
            </a:endParaRPr>
          </a:p>
        </p:txBody>
      </p:sp>
      <p:sp>
        <p:nvSpPr>
          <p:cNvPr id="154" name="Google Shape;154;p24"/>
          <p:cNvSpPr txBox="1"/>
          <p:nvPr/>
        </p:nvSpPr>
        <p:spPr>
          <a:xfrm>
            <a:off x="2388575" y="3039600"/>
            <a:ext cx="3182100" cy="4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1"/>
                </a:solidFill>
              </a:rPr>
              <a:t>If no process was scheduled, increment current_time by 1. This can happen if there are jobs arriving after the current_time</a:t>
            </a:r>
            <a:endParaRPr sz="900">
              <a:solidFill>
                <a:schemeClr val="lt1"/>
              </a:solidFill>
            </a:endParaRPr>
          </a:p>
        </p:txBody>
      </p:sp>
      <p:sp>
        <p:nvSpPr>
          <p:cNvPr id="155" name="Google Shape;155;p24"/>
          <p:cNvSpPr txBox="1"/>
          <p:nvPr/>
        </p:nvSpPr>
        <p:spPr>
          <a:xfrm>
            <a:off x="4942950" y="3648525"/>
            <a:ext cx="3098400" cy="23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rPr>
              <a:t>If we scheduled a job. We just decrement the remaining time of that job by 1 and increment the current_time by 1. If the remaining time becomes 0. We update all other variables of that process.</a:t>
            </a:r>
            <a:endParaRPr sz="10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Breakdown</a:t>
            </a:r>
            <a:endParaRPr/>
          </a:p>
        </p:txBody>
      </p:sp>
      <p:pic>
        <p:nvPicPr>
          <p:cNvPr id="161" name="Google Shape;161;p25"/>
          <p:cNvPicPr preferRelativeResize="0"/>
          <p:nvPr/>
        </p:nvPicPr>
        <p:blipFill>
          <a:blip r:embed="rId3">
            <a:alphaModFix/>
          </a:blip>
          <a:stretch>
            <a:fillRect/>
          </a:stretch>
        </p:blipFill>
        <p:spPr>
          <a:xfrm>
            <a:off x="311700" y="1017725"/>
            <a:ext cx="7101274" cy="2731875"/>
          </a:xfrm>
          <a:prstGeom prst="rect">
            <a:avLst/>
          </a:prstGeom>
          <a:noFill/>
          <a:ln>
            <a:noFill/>
          </a:ln>
        </p:spPr>
      </p:pic>
      <p:sp>
        <p:nvSpPr>
          <p:cNvPr id="162" name="Google Shape;162;p25"/>
          <p:cNvSpPr txBox="1"/>
          <p:nvPr/>
        </p:nvSpPr>
        <p:spPr>
          <a:xfrm>
            <a:off x="311700" y="3908400"/>
            <a:ext cx="7253700" cy="10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Loop through all the processes, check if the process is not finished and it has arrived. Store the shortest time and the corresponding process index. Return the index of that process in the array.</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Output</a:t>
            </a:r>
            <a:endParaRPr/>
          </a:p>
        </p:txBody>
      </p:sp>
      <p:pic>
        <p:nvPicPr>
          <p:cNvPr id="168" name="Google Shape;168;p26"/>
          <p:cNvPicPr preferRelativeResize="0"/>
          <p:nvPr/>
        </p:nvPicPr>
        <p:blipFill>
          <a:blip r:embed="rId3">
            <a:alphaModFix/>
          </a:blip>
          <a:stretch>
            <a:fillRect/>
          </a:stretch>
        </p:blipFill>
        <p:spPr>
          <a:xfrm>
            <a:off x="353575" y="1017725"/>
            <a:ext cx="4013274" cy="1554025"/>
          </a:xfrm>
          <a:prstGeom prst="rect">
            <a:avLst/>
          </a:prstGeom>
          <a:noFill/>
          <a:ln>
            <a:noFill/>
          </a:ln>
        </p:spPr>
      </p:pic>
      <p:sp>
        <p:nvSpPr>
          <p:cNvPr id="169" name="Google Shape;169;p26"/>
          <p:cNvSpPr txBox="1"/>
          <p:nvPr/>
        </p:nvSpPr>
        <p:spPr>
          <a:xfrm>
            <a:off x="418932" y="1949710"/>
            <a:ext cx="3882300" cy="5610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170" name="Google Shape;170;p26"/>
          <p:cNvPicPr preferRelativeResize="0"/>
          <p:nvPr/>
        </p:nvPicPr>
        <p:blipFill>
          <a:blip r:embed="rId4">
            <a:alphaModFix/>
          </a:blip>
          <a:stretch>
            <a:fillRect/>
          </a:stretch>
        </p:blipFill>
        <p:spPr>
          <a:xfrm>
            <a:off x="154675" y="3719975"/>
            <a:ext cx="8290600" cy="1381650"/>
          </a:xfrm>
          <a:prstGeom prst="rect">
            <a:avLst/>
          </a:prstGeom>
          <a:noFill/>
          <a:ln>
            <a:noFill/>
          </a:ln>
        </p:spPr>
      </p:pic>
      <p:pic>
        <p:nvPicPr>
          <p:cNvPr id="171" name="Google Shape;171;p26"/>
          <p:cNvPicPr preferRelativeResize="0"/>
          <p:nvPr/>
        </p:nvPicPr>
        <p:blipFill>
          <a:blip r:embed="rId5">
            <a:alphaModFix/>
          </a:blip>
          <a:stretch>
            <a:fillRect/>
          </a:stretch>
        </p:blipFill>
        <p:spPr>
          <a:xfrm>
            <a:off x="154675" y="2646950"/>
            <a:ext cx="4561400" cy="997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269000" y="135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graphicFrame>
        <p:nvGraphicFramePr>
          <p:cNvPr id="177" name="Google Shape;177;p27"/>
          <p:cNvGraphicFramePr/>
          <p:nvPr/>
        </p:nvGraphicFramePr>
        <p:xfrm>
          <a:off x="803100" y="809825"/>
          <a:ext cx="3000000" cy="3000000"/>
        </p:xfrm>
        <a:graphic>
          <a:graphicData uri="http://schemas.openxmlformats.org/drawingml/2006/table">
            <a:tbl>
              <a:tblPr>
                <a:noFill/>
                <a:tableStyleId>{CEB32CFF-3E70-4662-B5D2-7FF4EADB94A8}</a:tableStyleId>
              </a:tblPr>
              <a:tblGrid>
                <a:gridCol w="2413000"/>
                <a:gridCol w="2413000"/>
                <a:gridCol w="2413000"/>
              </a:tblGrid>
              <a:tr h="381000">
                <a:tc>
                  <a:txBody>
                    <a:bodyPr/>
                    <a:lstStyle/>
                    <a:p>
                      <a:pPr indent="0" lvl="0" marL="0" rtl="0" algn="l">
                        <a:spcBef>
                          <a:spcPts val="0"/>
                        </a:spcBef>
                        <a:spcAft>
                          <a:spcPts val="0"/>
                        </a:spcAft>
                        <a:buNone/>
                      </a:pPr>
                      <a:r>
                        <a:rPr lang="en"/>
                        <a:t>Process </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Arrival Time</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a:t>Burst Time</a:t>
                      </a:r>
                      <a:endParaRPr/>
                    </a:p>
                  </a:txBody>
                  <a:tcPr marT="91425" marB="91425" marR="91425" marL="91425">
                    <a:solidFill>
                      <a:srgbClr val="A4C2F4"/>
                    </a:solidFill>
                  </a:tcPr>
                </a:tc>
              </a:tr>
              <a:tr h="310825">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40          </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10        </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15    </a:t>
                      </a:r>
                      <a:endParaRPr/>
                    </a:p>
                  </a:txBody>
                  <a:tcPr marT="91425" marB="91425" marR="91425" marL="91425"/>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20</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r>
              <a:tr h="3810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30</a:t>
                      </a:r>
                      <a:endParaRPr/>
                    </a:p>
                  </a:txBody>
                  <a:tcPr marT="91425" marB="91425" marR="91425" marL="91425"/>
                </a:tc>
                <a:tc>
                  <a:txBody>
                    <a:bodyPr/>
                    <a:lstStyle/>
                    <a:p>
                      <a:pPr indent="0" lvl="0" marL="0" rtl="0" algn="l">
                        <a:spcBef>
                          <a:spcPts val="0"/>
                        </a:spcBef>
                        <a:spcAft>
                          <a:spcPts val="0"/>
                        </a:spcAft>
                        <a:buNone/>
                      </a:pPr>
                      <a:r>
                        <a:rPr lang="en"/>
                        <a:t>25</a:t>
                      </a:r>
                      <a:endParaRPr/>
                    </a:p>
                  </a:txBody>
                  <a:tcPr marT="91425" marB="91425" marR="91425" marL="91425"/>
                </a:tc>
              </a:tr>
            </a:tbl>
          </a:graphicData>
        </a:graphic>
      </p:graphicFrame>
      <p:graphicFrame>
        <p:nvGraphicFramePr>
          <p:cNvPr id="178" name="Google Shape;178;p27"/>
          <p:cNvGraphicFramePr/>
          <p:nvPr/>
        </p:nvGraphicFramePr>
        <p:xfrm>
          <a:off x="856450" y="3448350"/>
          <a:ext cx="3000000" cy="3000000"/>
        </p:xfrm>
        <a:graphic>
          <a:graphicData uri="http://schemas.openxmlformats.org/drawingml/2006/table">
            <a:tbl>
              <a:tblPr>
                <a:noFill/>
                <a:tableStyleId>{CEB32CFF-3E70-4662-B5D2-7FF4EADB94A8}</a:tableStyleId>
              </a:tblPr>
              <a:tblGrid>
                <a:gridCol w="603250"/>
                <a:gridCol w="603250"/>
                <a:gridCol w="603250"/>
                <a:gridCol w="603250"/>
                <a:gridCol w="603250"/>
                <a:gridCol w="603250"/>
                <a:gridCol w="603250"/>
                <a:gridCol w="603250"/>
              </a:tblGrid>
              <a:tr h="381000">
                <a:tc>
                  <a:txBody>
                    <a:bodyPr/>
                    <a:lstStyle/>
                    <a:p>
                      <a:pPr indent="0" lvl="0" marL="0" rtl="0" algn="l">
                        <a:spcBef>
                          <a:spcPts val="0"/>
                        </a:spcBef>
                        <a:spcAft>
                          <a:spcPts val="0"/>
                        </a:spcAft>
                        <a:buNone/>
                      </a:pPr>
                      <a:r>
                        <a:rPr lang="en"/>
                        <a:t>P1</a:t>
                      </a:r>
                      <a:endParaRPr/>
                    </a:p>
                  </a:txBody>
                  <a:tcPr marT="91425" marB="91425" marR="91425" marL="91425"/>
                </a:tc>
                <a:tc>
                  <a:txBody>
                    <a:bodyPr/>
                    <a:lstStyle/>
                    <a:p>
                      <a:pPr indent="0" lvl="0" marL="0" rtl="0" algn="l">
                        <a:spcBef>
                          <a:spcPts val="0"/>
                        </a:spcBef>
                        <a:spcAft>
                          <a:spcPts val="0"/>
                        </a:spcAft>
                        <a:buNone/>
                      </a:pPr>
                      <a:r>
                        <a:rPr lang="en"/>
                        <a:t>P2</a:t>
                      </a:r>
                      <a:endParaRPr/>
                    </a:p>
                  </a:txBody>
                  <a:tcPr marT="91425" marB="91425" marR="91425" marL="91425"/>
                </a:tc>
                <a:tc>
                  <a:txBody>
                    <a:bodyPr/>
                    <a:lstStyle/>
                    <a:p>
                      <a:pPr indent="0" lvl="0" marL="0" rtl="0" algn="l">
                        <a:spcBef>
                          <a:spcPts val="0"/>
                        </a:spcBef>
                        <a:spcAft>
                          <a:spcPts val="0"/>
                        </a:spcAft>
                        <a:buNone/>
                      </a:pPr>
                      <a:r>
                        <a:rPr lang="en"/>
                        <a:t>P2</a:t>
                      </a:r>
                      <a:endParaRPr/>
                    </a:p>
                  </a:txBody>
                  <a:tcPr marT="91425" marB="91425" marR="91425" marL="91425"/>
                </a:tc>
                <a:tc>
                  <a:txBody>
                    <a:bodyPr/>
                    <a:lstStyle/>
                    <a:p>
                      <a:pPr indent="0" lvl="0" marL="0" rtl="0" algn="l">
                        <a:spcBef>
                          <a:spcPts val="0"/>
                        </a:spcBef>
                        <a:spcAft>
                          <a:spcPts val="0"/>
                        </a:spcAft>
                        <a:buNone/>
                      </a:pPr>
                      <a:r>
                        <a:rPr lang="en"/>
                        <a:t>P3</a:t>
                      </a:r>
                      <a:endParaRPr/>
                    </a:p>
                  </a:txBody>
                  <a:tcPr marT="91425" marB="91425" marR="91425" marL="91425"/>
                </a:tc>
                <a:tc>
                  <a:txBody>
                    <a:bodyPr/>
                    <a:lstStyle/>
                    <a:p>
                      <a:pPr indent="0" lvl="0" marL="0" rtl="0" algn="l">
                        <a:spcBef>
                          <a:spcPts val="0"/>
                        </a:spcBef>
                        <a:spcAft>
                          <a:spcPts val="0"/>
                        </a:spcAft>
                        <a:buNone/>
                      </a:pPr>
                      <a:r>
                        <a:rPr lang="en"/>
                        <a:t>P4</a:t>
                      </a:r>
                      <a:endParaRPr/>
                    </a:p>
                  </a:txBody>
                  <a:tcPr marT="91425" marB="91425" marR="91425" marL="91425"/>
                </a:tc>
                <a:tc>
                  <a:txBody>
                    <a:bodyPr/>
                    <a:lstStyle/>
                    <a:p>
                      <a:pPr indent="0" lvl="0" marL="0" rtl="0" algn="l">
                        <a:spcBef>
                          <a:spcPts val="0"/>
                        </a:spcBef>
                        <a:spcAft>
                          <a:spcPts val="0"/>
                        </a:spcAft>
                        <a:buNone/>
                      </a:pPr>
                      <a:r>
                        <a:rPr lang="en"/>
                        <a:t>P3</a:t>
                      </a:r>
                      <a:endParaRPr/>
                    </a:p>
                  </a:txBody>
                  <a:tcPr marT="91425" marB="91425" marR="91425" marL="91425"/>
                </a:tc>
                <a:tc>
                  <a:txBody>
                    <a:bodyPr/>
                    <a:lstStyle/>
                    <a:p>
                      <a:pPr indent="0" lvl="0" marL="0" rtl="0" algn="l">
                        <a:spcBef>
                          <a:spcPts val="0"/>
                        </a:spcBef>
                        <a:spcAft>
                          <a:spcPts val="0"/>
                        </a:spcAft>
                        <a:buNone/>
                      </a:pPr>
                      <a:r>
                        <a:rPr lang="en"/>
                        <a:t>P5</a:t>
                      </a:r>
                      <a:endParaRPr/>
                    </a:p>
                  </a:txBody>
                  <a:tcPr marT="91425" marB="91425" marR="91425" marL="91425"/>
                </a:tc>
                <a:tc>
                  <a:txBody>
                    <a:bodyPr/>
                    <a:lstStyle/>
                    <a:p>
                      <a:pPr indent="0" lvl="0" marL="0" rtl="0" algn="l">
                        <a:spcBef>
                          <a:spcPts val="0"/>
                        </a:spcBef>
                        <a:spcAft>
                          <a:spcPts val="0"/>
                        </a:spcAft>
                        <a:buNone/>
                      </a:pPr>
                      <a:r>
                        <a:rPr lang="en"/>
                        <a:t>P1</a:t>
                      </a:r>
                      <a:endParaRPr/>
                    </a:p>
                  </a:txBody>
                  <a:tcPr marT="91425" marB="91425" marR="91425" marL="91425"/>
                </a:tc>
              </a:tr>
            </a:tbl>
          </a:graphicData>
        </a:graphic>
      </p:graphicFrame>
      <p:sp>
        <p:nvSpPr>
          <p:cNvPr id="179" name="Google Shape;179;p27"/>
          <p:cNvSpPr txBox="1"/>
          <p:nvPr/>
        </p:nvSpPr>
        <p:spPr>
          <a:xfrm>
            <a:off x="1314675" y="3801850"/>
            <a:ext cx="266700" cy="2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2"/>
                </a:solidFill>
              </a:rPr>
              <a:t>5</a:t>
            </a:r>
            <a:endParaRPr/>
          </a:p>
        </p:txBody>
      </p:sp>
      <p:sp>
        <p:nvSpPr>
          <p:cNvPr id="180" name="Google Shape;180;p27"/>
          <p:cNvSpPr txBox="1"/>
          <p:nvPr/>
        </p:nvSpPr>
        <p:spPr>
          <a:xfrm>
            <a:off x="1840575" y="3801850"/>
            <a:ext cx="466500" cy="2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10</a:t>
            </a:r>
            <a:endParaRPr>
              <a:solidFill>
                <a:schemeClr val="dk2"/>
              </a:solidFill>
            </a:endParaRPr>
          </a:p>
        </p:txBody>
      </p:sp>
      <p:sp>
        <p:nvSpPr>
          <p:cNvPr id="181" name="Google Shape;181;p27"/>
          <p:cNvSpPr txBox="1"/>
          <p:nvPr/>
        </p:nvSpPr>
        <p:spPr>
          <a:xfrm>
            <a:off x="2451850" y="3801850"/>
            <a:ext cx="466500" cy="2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15</a:t>
            </a:r>
            <a:endParaRPr>
              <a:solidFill>
                <a:schemeClr val="dk2"/>
              </a:solidFill>
            </a:endParaRPr>
          </a:p>
        </p:txBody>
      </p:sp>
      <p:sp>
        <p:nvSpPr>
          <p:cNvPr id="182" name="Google Shape;182;p27"/>
          <p:cNvSpPr txBox="1"/>
          <p:nvPr/>
        </p:nvSpPr>
        <p:spPr>
          <a:xfrm>
            <a:off x="3063125" y="3801850"/>
            <a:ext cx="546000" cy="2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20</a:t>
            </a:r>
            <a:endParaRPr>
              <a:solidFill>
                <a:schemeClr val="dk2"/>
              </a:solidFill>
            </a:endParaRPr>
          </a:p>
        </p:txBody>
      </p:sp>
      <p:sp>
        <p:nvSpPr>
          <p:cNvPr id="183" name="Google Shape;183;p27"/>
          <p:cNvSpPr txBox="1"/>
          <p:nvPr/>
        </p:nvSpPr>
        <p:spPr>
          <a:xfrm>
            <a:off x="3683825" y="3801850"/>
            <a:ext cx="546000" cy="2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2</a:t>
            </a:r>
            <a:r>
              <a:rPr lang="en">
                <a:solidFill>
                  <a:schemeClr val="dk2"/>
                </a:solidFill>
              </a:rPr>
              <a:t>5</a:t>
            </a:r>
            <a:endParaRPr>
              <a:solidFill>
                <a:schemeClr val="dk2"/>
              </a:solidFill>
            </a:endParaRPr>
          </a:p>
        </p:txBody>
      </p:sp>
      <p:sp>
        <p:nvSpPr>
          <p:cNvPr id="184" name="Google Shape;184;p27"/>
          <p:cNvSpPr txBox="1"/>
          <p:nvPr/>
        </p:nvSpPr>
        <p:spPr>
          <a:xfrm>
            <a:off x="4256300" y="3801850"/>
            <a:ext cx="546000" cy="2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35</a:t>
            </a:r>
            <a:endParaRPr>
              <a:solidFill>
                <a:schemeClr val="dk2"/>
              </a:solidFill>
            </a:endParaRPr>
          </a:p>
        </p:txBody>
      </p:sp>
      <p:cxnSp>
        <p:nvCxnSpPr>
          <p:cNvPr id="185" name="Google Shape;185;p27"/>
          <p:cNvCxnSpPr/>
          <p:nvPr/>
        </p:nvCxnSpPr>
        <p:spPr>
          <a:xfrm rot="10800000">
            <a:off x="2055450" y="4105875"/>
            <a:ext cx="7500" cy="284700"/>
          </a:xfrm>
          <a:prstGeom prst="straightConnector1">
            <a:avLst/>
          </a:prstGeom>
          <a:noFill/>
          <a:ln cap="flat" cmpd="sng" w="9525">
            <a:solidFill>
              <a:schemeClr val="dk2"/>
            </a:solidFill>
            <a:prstDash val="solid"/>
            <a:round/>
            <a:headEnd len="med" w="med" type="none"/>
            <a:tailEnd len="med" w="med" type="triangle"/>
          </a:ln>
        </p:spPr>
      </p:cxnSp>
      <p:sp>
        <p:nvSpPr>
          <p:cNvPr id="186" name="Google Shape;186;p27"/>
          <p:cNvSpPr txBox="1"/>
          <p:nvPr/>
        </p:nvSpPr>
        <p:spPr>
          <a:xfrm>
            <a:off x="4903475" y="3801850"/>
            <a:ext cx="546000" cy="2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60</a:t>
            </a:r>
            <a:endParaRPr>
              <a:solidFill>
                <a:schemeClr val="dk2"/>
              </a:solidFill>
            </a:endParaRPr>
          </a:p>
        </p:txBody>
      </p:sp>
      <p:sp>
        <p:nvSpPr>
          <p:cNvPr id="187" name="Google Shape;187;p27"/>
          <p:cNvSpPr txBox="1"/>
          <p:nvPr/>
        </p:nvSpPr>
        <p:spPr>
          <a:xfrm>
            <a:off x="1654125" y="4356800"/>
            <a:ext cx="839400" cy="4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P</a:t>
            </a:r>
            <a:r>
              <a:rPr baseline="-25000" lang="en" sz="1200">
                <a:solidFill>
                  <a:schemeClr val="dk2"/>
                </a:solidFill>
              </a:rPr>
              <a:t>3 </a:t>
            </a:r>
            <a:r>
              <a:rPr lang="en" sz="1200">
                <a:solidFill>
                  <a:schemeClr val="dk2"/>
                </a:solidFill>
              </a:rPr>
              <a:t>arrives</a:t>
            </a:r>
            <a:endParaRPr sz="1200">
              <a:solidFill>
                <a:schemeClr val="dk2"/>
              </a:solidFill>
            </a:endParaRPr>
          </a:p>
        </p:txBody>
      </p:sp>
      <p:sp>
        <p:nvSpPr>
          <p:cNvPr id="188" name="Google Shape;188;p27"/>
          <p:cNvSpPr txBox="1"/>
          <p:nvPr/>
        </p:nvSpPr>
        <p:spPr>
          <a:xfrm>
            <a:off x="5449475" y="3801850"/>
            <a:ext cx="546000" cy="2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95</a:t>
            </a:r>
            <a:endParaRPr>
              <a:solidFill>
                <a:schemeClr val="dk2"/>
              </a:solidFill>
            </a:endParaRPr>
          </a:p>
        </p:txBody>
      </p:sp>
      <p:cxnSp>
        <p:nvCxnSpPr>
          <p:cNvPr id="189" name="Google Shape;189;p27"/>
          <p:cNvCxnSpPr/>
          <p:nvPr/>
        </p:nvCxnSpPr>
        <p:spPr>
          <a:xfrm rot="10800000">
            <a:off x="3251075" y="4105863"/>
            <a:ext cx="7500" cy="284700"/>
          </a:xfrm>
          <a:prstGeom prst="straightConnector1">
            <a:avLst/>
          </a:prstGeom>
          <a:noFill/>
          <a:ln cap="flat" cmpd="sng" w="9525">
            <a:solidFill>
              <a:schemeClr val="dk2"/>
            </a:solidFill>
            <a:prstDash val="solid"/>
            <a:round/>
            <a:headEnd len="med" w="med" type="none"/>
            <a:tailEnd len="med" w="med" type="triangle"/>
          </a:ln>
        </p:spPr>
      </p:cxnSp>
      <p:sp>
        <p:nvSpPr>
          <p:cNvPr id="190" name="Google Shape;190;p27"/>
          <p:cNvSpPr txBox="1"/>
          <p:nvPr/>
        </p:nvSpPr>
        <p:spPr>
          <a:xfrm>
            <a:off x="2849750" y="4356788"/>
            <a:ext cx="839400" cy="4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P</a:t>
            </a:r>
            <a:r>
              <a:rPr baseline="-25000" lang="en" sz="1200">
                <a:solidFill>
                  <a:schemeClr val="dk2"/>
                </a:solidFill>
              </a:rPr>
              <a:t>4</a:t>
            </a:r>
            <a:r>
              <a:rPr baseline="-25000" lang="en" sz="1200">
                <a:solidFill>
                  <a:schemeClr val="dk2"/>
                </a:solidFill>
              </a:rPr>
              <a:t> </a:t>
            </a:r>
            <a:r>
              <a:rPr lang="en" sz="1200">
                <a:solidFill>
                  <a:schemeClr val="dk2"/>
                </a:solidFill>
              </a:rPr>
              <a:t>arrives</a:t>
            </a:r>
            <a:endParaRPr sz="1200">
              <a:solidFill>
                <a:schemeClr val="dk2"/>
              </a:solidFill>
            </a:endParaRPr>
          </a:p>
        </p:txBody>
      </p:sp>
      <p:cxnSp>
        <p:nvCxnSpPr>
          <p:cNvPr id="191" name="Google Shape;191;p27"/>
          <p:cNvCxnSpPr/>
          <p:nvPr/>
        </p:nvCxnSpPr>
        <p:spPr>
          <a:xfrm rot="10800000">
            <a:off x="4165750" y="4150463"/>
            <a:ext cx="7500" cy="284700"/>
          </a:xfrm>
          <a:prstGeom prst="straightConnector1">
            <a:avLst/>
          </a:prstGeom>
          <a:noFill/>
          <a:ln cap="flat" cmpd="sng" w="9525">
            <a:solidFill>
              <a:schemeClr val="dk2"/>
            </a:solidFill>
            <a:prstDash val="solid"/>
            <a:round/>
            <a:headEnd len="med" w="med" type="none"/>
            <a:tailEnd len="med" w="med" type="triangle"/>
          </a:ln>
        </p:spPr>
      </p:cxnSp>
      <p:sp>
        <p:nvSpPr>
          <p:cNvPr id="192" name="Google Shape;192;p27"/>
          <p:cNvSpPr txBox="1"/>
          <p:nvPr/>
        </p:nvSpPr>
        <p:spPr>
          <a:xfrm>
            <a:off x="3749800" y="4356800"/>
            <a:ext cx="916200" cy="4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P</a:t>
            </a:r>
            <a:r>
              <a:rPr baseline="-25000" lang="en" sz="1200">
                <a:solidFill>
                  <a:schemeClr val="dk2"/>
                </a:solidFill>
              </a:rPr>
              <a:t>5</a:t>
            </a:r>
            <a:r>
              <a:rPr baseline="-25000" lang="en" sz="1200">
                <a:solidFill>
                  <a:schemeClr val="dk2"/>
                </a:solidFill>
              </a:rPr>
              <a:t> </a:t>
            </a:r>
            <a:r>
              <a:rPr lang="en" sz="1200">
                <a:solidFill>
                  <a:schemeClr val="dk2"/>
                </a:solidFill>
              </a:rPr>
              <a:t>arrives at </a:t>
            </a:r>
            <a:r>
              <a:rPr i="1" lang="en" sz="1200">
                <a:solidFill>
                  <a:schemeClr val="dk2"/>
                </a:solidFill>
              </a:rPr>
              <a:t>t </a:t>
            </a:r>
            <a:r>
              <a:rPr lang="en" sz="1200">
                <a:solidFill>
                  <a:schemeClr val="dk2"/>
                </a:solidFill>
              </a:rPr>
              <a:t>= 30s</a:t>
            </a:r>
            <a:endParaRPr sz="1200">
              <a:solidFill>
                <a:schemeClr val="dk2"/>
              </a:solidFill>
            </a:endParaRPr>
          </a:p>
        </p:txBody>
      </p:sp>
      <p:cxnSp>
        <p:nvCxnSpPr>
          <p:cNvPr id="193" name="Google Shape;193;p27"/>
          <p:cNvCxnSpPr/>
          <p:nvPr/>
        </p:nvCxnSpPr>
        <p:spPr>
          <a:xfrm flipH="1" rot="10800000">
            <a:off x="1226825" y="4105875"/>
            <a:ext cx="182700" cy="343200"/>
          </a:xfrm>
          <a:prstGeom prst="straightConnector1">
            <a:avLst/>
          </a:prstGeom>
          <a:noFill/>
          <a:ln cap="flat" cmpd="sng" w="9525">
            <a:solidFill>
              <a:schemeClr val="dk2"/>
            </a:solidFill>
            <a:prstDash val="solid"/>
            <a:round/>
            <a:headEnd len="med" w="med" type="none"/>
            <a:tailEnd len="med" w="med" type="triangle"/>
          </a:ln>
        </p:spPr>
      </p:cxnSp>
      <p:sp>
        <p:nvSpPr>
          <p:cNvPr id="194" name="Google Shape;194;p27"/>
          <p:cNvSpPr txBox="1"/>
          <p:nvPr/>
        </p:nvSpPr>
        <p:spPr>
          <a:xfrm>
            <a:off x="856450" y="4356800"/>
            <a:ext cx="839400" cy="4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P</a:t>
            </a:r>
            <a:r>
              <a:rPr baseline="-25000" lang="en" sz="1200">
                <a:solidFill>
                  <a:schemeClr val="dk2"/>
                </a:solidFill>
              </a:rPr>
              <a:t>2</a:t>
            </a:r>
            <a:r>
              <a:rPr baseline="-25000" lang="en" sz="1200">
                <a:solidFill>
                  <a:schemeClr val="dk2"/>
                </a:solidFill>
              </a:rPr>
              <a:t> </a:t>
            </a:r>
            <a:r>
              <a:rPr lang="en" sz="1200">
                <a:solidFill>
                  <a:schemeClr val="dk2"/>
                </a:solidFill>
              </a:rPr>
              <a:t>arrives</a:t>
            </a:r>
            <a:endParaRPr sz="1200">
              <a:solidFill>
                <a:schemeClr val="dk2"/>
              </a:solidFill>
            </a:endParaRPr>
          </a:p>
        </p:txBody>
      </p:sp>
      <p:cxnSp>
        <p:nvCxnSpPr>
          <p:cNvPr id="195" name="Google Shape;195;p27"/>
          <p:cNvCxnSpPr/>
          <p:nvPr/>
        </p:nvCxnSpPr>
        <p:spPr>
          <a:xfrm flipH="1" rot="10800000">
            <a:off x="387900" y="4093425"/>
            <a:ext cx="369000" cy="309600"/>
          </a:xfrm>
          <a:prstGeom prst="straightConnector1">
            <a:avLst/>
          </a:prstGeom>
          <a:noFill/>
          <a:ln cap="flat" cmpd="sng" w="9525">
            <a:solidFill>
              <a:schemeClr val="dk2"/>
            </a:solidFill>
            <a:prstDash val="solid"/>
            <a:round/>
            <a:headEnd len="med" w="med" type="none"/>
            <a:tailEnd len="med" w="med" type="triangle"/>
          </a:ln>
        </p:spPr>
      </p:cxnSp>
      <p:sp>
        <p:nvSpPr>
          <p:cNvPr id="196" name="Google Shape;196;p27"/>
          <p:cNvSpPr txBox="1"/>
          <p:nvPr/>
        </p:nvSpPr>
        <p:spPr>
          <a:xfrm>
            <a:off x="57175" y="4356800"/>
            <a:ext cx="839400" cy="4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P</a:t>
            </a:r>
            <a:r>
              <a:rPr baseline="-25000" lang="en" sz="1200">
                <a:solidFill>
                  <a:schemeClr val="dk2"/>
                </a:solidFill>
              </a:rPr>
              <a:t>1</a:t>
            </a:r>
            <a:r>
              <a:rPr baseline="-25000" lang="en" sz="1200">
                <a:solidFill>
                  <a:schemeClr val="dk2"/>
                </a:solidFill>
              </a:rPr>
              <a:t> </a:t>
            </a:r>
            <a:r>
              <a:rPr lang="en" sz="1200">
                <a:solidFill>
                  <a:schemeClr val="dk2"/>
                </a:solidFill>
              </a:rPr>
              <a:t>arrives</a:t>
            </a:r>
            <a:endParaRPr sz="1200">
              <a:solidFill>
                <a:schemeClr val="dk2"/>
              </a:solidFill>
            </a:endParaRPr>
          </a:p>
        </p:txBody>
      </p:sp>
      <p:sp>
        <p:nvSpPr>
          <p:cNvPr id="197" name="Google Shape;197;p27"/>
          <p:cNvSpPr txBox="1"/>
          <p:nvPr/>
        </p:nvSpPr>
        <p:spPr>
          <a:xfrm>
            <a:off x="712475" y="3801850"/>
            <a:ext cx="266700" cy="2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2"/>
                </a:solidFill>
              </a:rPr>
              <a:t>0</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28"/>
          <p:cNvPicPr preferRelativeResize="0"/>
          <p:nvPr/>
        </p:nvPicPr>
        <p:blipFill>
          <a:blip r:embed="rId3">
            <a:alphaModFix/>
          </a:blip>
          <a:stretch>
            <a:fillRect/>
          </a:stretch>
        </p:blipFill>
        <p:spPr>
          <a:xfrm>
            <a:off x="613013" y="1546812"/>
            <a:ext cx="7189775" cy="1720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Round Robin</a:t>
            </a:r>
            <a:endParaRPr/>
          </a:p>
        </p:txBody>
      </p:sp>
      <p:sp>
        <p:nvSpPr>
          <p:cNvPr id="208" name="Google Shape;208;p2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Round Robin</a:t>
            </a:r>
            <a:endParaRPr/>
          </a:p>
        </p:txBody>
      </p:sp>
      <p:pic>
        <p:nvPicPr>
          <p:cNvPr id="214" name="Google Shape;214;p30"/>
          <p:cNvPicPr preferRelativeResize="0"/>
          <p:nvPr/>
        </p:nvPicPr>
        <p:blipFill>
          <a:blip r:embed="rId3">
            <a:alphaModFix/>
          </a:blip>
          <a:stretch>
            <a:fillRect/>
          </a:stretch>
        </p:blipFill>
        <p:spPr>
          <a:xfrm>
            <a:off x="4277725" y="1152475"/>
            <a:ext cx="4554575" cy="1419275"/>
          </a:xfrm>
          <a:prstGeom prst="rect">
            <a:avLst/>
          </a:prstGeom>
          <a:noFill/>
          <a:ln>
            <a:noFill/>
          </a:ln>
        </p:spPr>
      </p:pic>
      <p:pic>
        <p:nvPicPr>
          <p:cNvPr id="215" name="Google Shape;215;p30"/>
          <p:cNvPicPr preferRelativeResize="0"/>
          <p:nvPr/>
        </p:nvPicPr>
        <p:blipFill>
          <a:blip r:embed="rId4">
            <a:alphaModFix/>
          </a:blip>
          <a:stretch>
            <a:fillRect/>
          </a:stretch>
        </p:blipFill>
        <p:spPr>
          <a:xfrm>
            <a:off x="311700" y="2571750"/>
            <a:ext cx="5423471" cy="2144575"/>
          </a:xfrm>
          <a:prstGeom prst="rect">
            <a:avLst/>
          </a:prstGeom>
          <a:noFill/>
          <a:ln>
            <a:noFill/>
          </a:ln>
        </p:spPr>
      </p:pic>
      <p:sp>
        <p:nvSpPr>
          <p:cNvPr id="216" name="Google Shape;216;p30"/>
          <p:cNvSpPr txBox="1"/>
          <p:nvPr/>
        </p:nvSpPr>
        <p:spPr>
          <a:xfrm>
            <a:off x="488400" y="1152425"/>
            <a:ext cx="3617100" cy="11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Round robin allocates a fixed time slice to each process in a circular queue </a:t>
            </a:r>
            <a:endParaRPr sz="1800">
              <a:solidFill>
                <a:schemeClr val="dk2"/>
              </a:solidFill>
            </a:endParaRPr>
          </a:p>
        </p:txBody>
      </p:sp>
      <p:sp>
        <p:nvSpPr>
          <p:cNvPr id="217" name="Google Shape;217;p30"/>
          <p:cNvSpPr txBox="1"/>
          <p:nvPr/>
        </p:nvSpPr>
        <p:spPr>
          <a:xfrm>
            <a:off x="5735175" y="3006575"/>
            <a:ext cx="3408900" cy="11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If the time slice is exceeded, the current process is replaced by the next in line</a:t>
            </a:r>
            <a:endParaRPr sz="18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Breakdown</a:t>
            </a:r>
            <a:endParaRPr/>
          </a:p>
        </p:txBody>
      </p:sp>
      <p:sp>
        <p:nvSpPr>
          <p:cNvPr id="223" name="Google Shape;223;p31"/>
          <p:cNvSpPr txBox="1"/>
          <p:nvPr>
            <p:ph idx="1" type="body"/>
          </p:nvPr>
        </p:nvSpPr>
        <p:spPr>
          <a:xfrm>
            <a:off x="311700" y="3769875"/>
            <a:ext cx="8520600" cy="79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Processes are sorted by arrival time</a:t>
            </a:r>
            <a:endParaRPr/>
          </a:p>
        </p:txBody>
      </p:sp>
      <p:pic>
        <p:nvPicPr>
          <p:cNvPr id="224" name="Google Shape;224;p31"/>
          <p:cNvPicPr preferRelativeResize="0"/>
          <p:nvPr/>
        </p:nvPicPr>
        <p:blipFill>
          <a:blip r:embed="rId3">
            <a:alphaModFix/>
          </a:blip>
          <a:stretch>
            <a:fillRect/>
          </a:stretch>
        </p:blipFill>
        <p:spPr>
          <a:xfrm>
            <a:off x="311700" y="1152479"/>
            <a:ext cx="7348424" cy="2617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Breakdown</a:t>
            </a:r>
            <a:endParaRPr/>
          </a:p>
        </p:txBody>
      </p:sp>
      <p:pic>
        <p:nvPicPr>
          <p:cNvPr id="61" name="Google Shape;61;p14"/>
          <p:cNvPicPr preferRelativeResize="0"/>
          <p:nvPr/>
        </p:nvPicPr>
        <p:blipFill>
          <a:blip r:embed="rId3">
            <a:alphaModFix/>
          </a:blip>
          <a:stretch>
            <a:fillRect/>
          </a:stretch>
        </p:blipFill>
        <p:spPr>
          <a:xfrm>
            <a:off x="261850" y="1017725"/>
            <a:ext cx="5440840" cy="4156525"/>
          </a:xfrm>
          <a:prstGeom prst="rect">
            <a:avLst/>
          </a:prstGeom>
          <a:noFill/>
          <a:ln>
            <a:noFill/>
          </a:ln>
        </p:spPr>
      </p:pic>
      <p:sp>
        <p:nvSpPr>
          <p:cNvPr id="62" name="Google Shape;62;p14"/>
          <p:cNvSpPr txBox="1"/>
          <p:nvPr/>
        </p:nvSpPr>
        <p:spPr>
          <a:xfrm>
            <a:off x="2940208" y="1188712"/>
            <a:ext cx="2808300" cy="3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rPr>
              <a:t>Prompt users to enter number of processes</a:t>
            </a:r>
            <a:endParaRPr sz="1200">
              <a:solidFill>
                <a:schemeClr val="lt1"/>
              </a:solidFill>
            </a:endParaRPr>
          </a:p>
        </p:txBody>
      </p:sp>
      <p:sp>
        <p:nvSpPr>
          <p:cNvPr id="63" name="Google Shape;63;p14"/>
          <p:cNvSpPr txBox="1"/>
          <p:nvPr/>
        </p:nvSpPr>
        <p:spPr>
          <a:xfrm>
            <a:off x="3992441" y="2233518"/>
            <a:ext cx="1578300" cy="6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rPr>
              <a:t>Users will specify arrival and burst times for each process</a:t>
            </a:r>
            <a:endParaRPr sz="1200">
              <a:solidFill>
                <a:schemeClr val="lt1"/>
              </a:solidFill>
            </a:endParaRPr>
          </a:p>
        </p:txBody>
      </p:sp>
      <p:sp>
        <p:nvSpPr>
          <p:cNvPr id="64" name="Google Shape;64;p14"/>
          <p:cNvSpPr txBox="1"/>
          <p:nvPr/>
        </p:nvSpPr>
        <p:spPr>
          <a:xfrm>
            <a:off x="2940208" y="3247566"/>
            <a:ext cx="2548500" cy="2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rPr>
              <a:t>Display processes to user, then ask for them to select the queue type they would like to simulate</a:t>
            </a:r>
            <a:endParaRPr sz="1200">
              <a:solidFill>
                <a:schemeClr val="lt1"/>
              </a:solidFill>
            </a:endParaRPr>
          </a:p>
        </p:txBody>
      </p:sp>
      <p:sp>
        <p:nvSpPr>
          <p:cNvPr id="65" name="Google Shape;65;p14"/>
          <p:cNvSpPr txBox="1"/>
          <p:nvPr/>
        </p:nvSpPr>
        <p:spPr>
          <a:xfrm>
            <a:off x="2682446" y="4192447"/>
            <a:ext cx="2977200" cy="3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rPr>
              <a:t>User may want to use multiple queue types, so we reset completion flag and remaining time</a:t>
            </a:r>
            <a:endParaRPr sz="1200">
              <a:solidFill>
                <a:schemeClr val="lt1"/>
              </a:solidFill>
            </a:endParaRPr>
          </a:p>
        </p:txBody>
      </p:sp>
      <p:pic>
        <p:nvPicPr>
          <p:cNvPr id="66" name="Google Shape;66;p14"/>
          <p:cNvPicPr preferRelativeResize="0"/>
          <p:nvPr/>
        </p:nvPicPr>
        <p:blipFill>
          <a:blip r:embed="rId4">
            <a:alphaModFix/>
          </a:blip>
          <a:stretch>
            <a:fillRect/>
          </a:stretch>
        </p:blipFill>
        <p:spPr>
          <a:xfrm>
            <a:off x="5834175" y="2571750"/>
            <a:ext cx="3136500" cy="2422025"/>
          </a:xfrm>
          <a:prstGeom prst="rect">
            <a:avLst/>
          </a:prstGeom>
          <a:noFill/>
          <a:ln>
            <a:noFill/>
          </a:ln>
        </p:spPr>
      </p:pic>
      <p:sp>
        <p:nvSpPr>
          <p:cNvPr id="67" name="Google Shape;67;p14"/>
          <p:cNvSpPr txBox="1"/>
          <p:nvPr/>
        </p:nvSpPr>
        <p:spPr>
          <a:xfrm>
            <a:off x="5748500" y="2108075"/>
            <a:ext cx="13188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Main:</a:t>
            </a:r>
            <a:endParaRPr sz="18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Breakdown</a:t>
            </a:r>
            <a:endParaRPr/>
          </a:p>
        </p:txBody>
      </p:sp>
      <p:sp>
        <p:nvSpPr>
          <p:cNvPr id="230" name="Google Shape;23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1" name="Google Shape;231;p32"/>
          <p:cNvPicPr preferRelativeResize="0"/>
          <p:nvPr/>
        </p:nvPicPr>
        <p:blipFill>
          <a:blip r:embed="rId3">
            <a:alphaModFix/>
          </a:blip>
          <a:stretch>
            <a:fillRect/>
          </a:stretch>
        </p:blipFill>
        <p:spPr>
          <a:xfrm>
            <a:off x="311688" y="1017713"/>
            <a:ext cx="7781925" cy="3990975"/>
          </a:xfrm>
          <a:prstGeom prst="rect">
            <a:avLst/>
          </a:prstGeom>
          <a:noFill/>
          <a:ln>
            <a:noFill/>
          </a:ln>
        </p:spPr>
      </p:pic>
      <p:sp>
        <p:nvSpPr>
          <p:cNvPr id="232" name="Google Shape;232;p32"/>
          <p:cNvSpPr txBox="1"/>
          <p:nvPr/>
        </p:nvSpPr>
        <p:spPr>
          <a:xfrm>
            <a:off x="3731700" y="1017725"/>
            <a:ext cx="4059900" cy="6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rPr>
              <a:t>Initialize current time to arrival time of the first process</a:t>
            </a:r>
            <a:endParaRPr sz="1200">
              <a:solidFill>
                <a:schemeClr val="lt1"/>
              </a:solidFill>
            </a:endParaRPr>
          </a:p>
          <a:p>
            <a:pPr indent="0" lvl="0" marL="0" rtl="0" algn="l">
              <a:spcBef>
                <a:spcPts val="0"/>
              </a:spcBef>
              <a:spcAft>
                <a:spcPts val="0"/>
              </a:spcAft>
              <a:buNone/>
            </a:pPr>
            <a:r>
              <a:rPr lang="en" sz="1200">
                <a:solidFill>
                  <a:schemeClr val="lt1"/>
                </a:solidFill>
              </a:rPr>
              <a:t>Counter for number of remaining processes</a:t>
            </a:r>
            <a:endParaRPr sz="1200">
              <a:solidFill>
                <a:schemeClr val="lt1"/>
              </a:solidFill>
            </a:endParaRPr>
          </a:p>
        </p:txBody>
      </p:sp>
      <p:sp>
        <p:nvSpPr>
          <p:cNvPr id="233" name="Google Shape;233;p32"/>
          <p:cNvSpPr txBox="1"/>
          <p:nvPr/>
        </p:nvSpPr>
        <p:spPr>
          <a:xfrm>
            <a:off x="2655700" y="1636025"/>
            <a:ext cx="52776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rPr>
              <a:t>While any processes are incomplete, iterate over all unfinished processes</a:t>
            </a:r>
            <a:endParaRPr sz="1200">
              <a:solidFill>
                <a:schemeClr val="lt1"/>
              </a:solidFill>
            </a:endParaRPr>
          </a:p>
        </p:txBody>
      </p:sp>
      <p:sp>
        <p:nvSpPr>
          <p:cNvPr id="234" name="Google Shape;234;p32"/>
          <p:cNvSpPr txBox="1"/>
          <p:nvPr/>
        </p:nvSpPr>
        <p:spPr>
          <a:xfrm>
            <a:off x="4754300" y="2121500"/>
            <a:ext cx="3327300" cy="9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rPr>
              <a:t>If process can be completed within time slice, update current time, mark as completed, decrement remaining process count, calculate time stats</a:t>
            </a:r>
            <a:endParaRPr sz="1200">
              <a:solidFill>
                <a:schemeClr val="lt1"/>
              </a:solidFill>
            </a:endParaRPr>
          </a:p>
        </p:txBody>
      </p:sp>
      <p:sp>
        <p:nvSpPr>
          <p:cNvPr id="235" name="Google Shape;235;p32"/>
          <p:cNvSpPr txBox="1"/>
          <p:nvPr/>
        </p:nvSpPr>
        <p:spPr>
          <a:xfrm>
            <a:off x="4609300" y="3853800"/>
            <a:ext cx="3228000" cy="4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rPr>
              <a:t>Otherwise, update remaining and current time using the time slice</a:t>
            </a:r>
            <a:endParaRPr sz="12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graphicFrame>
        <p:nvGraphicFramePr>
          <p:cNvPr id="241" name="Google Shape;241;p33"/>
          <p:cNvGraphicFramePr/>
          <p:nvPr/>
        </p:nvGraphicFramePr>
        <p:xfrm>
          <a:off x="311700" y="1017725"/>
          <a:ext cx="3000000" cy="3000000"/>
        </p:xfrm>
        <a:graphic>
          <a:graphicData uri="http://schemas.openxmlformats.org/drawingml/2006/table">
            <a:tbl>
              <a:tblPr>
                <a:noFill/>
                <a:tableStyleId>{CEB32CFF-3E70-4662-B5D2-7FF4EADB94A8}</a:tableStyleId>
              </a:tblPr>
              <a:tblGrid>
                <a:gridCol w="2413000"/>
                <a:gridCol w="2413000"/>
                <a:gridCol w="2413000"/>
              </a:tblGrid>
              <a:tr h="381000">
                <a:tc>
                  <a:txBody>
                    <a:bodyPr/>
                    <a:lstStyle/>
                    <a:p>
                      <a:pPr indent="0" lvl="0" marL="0" rtl="0" algn="l">
                        <a:spcBef>
                          <a:spcPts val="0"/>
                        </a:spcBef>
                        <a:spcAft>
                          <a:spcPts val="0"/>
                        </a:spcAft>
                        <a:buNone/>
                      </a:pPr>
                      <a:r>
                        <a:rPr lang="en" sz="1200"/>
                        <a:t>Process</a:t>
                      </a:r>
                      <a:endParaRPr/>
                    </a:p>
                  </a:txBody>
                  <a:tcPr marT="91425" marB="91425" marR="91425" marL="91425"/>
                </a:tc>
                <a:tc>
                  <a:txBody>
                    <a:bodyPr/>
                    <a:lstStyle/>
                    <a:p>
                      <a:pPr indent="0" lvl="0" marL="0" rtl="0" algn="l">
                        <a:spcBef>
                          <a:spcPts val="0"/>
                        </a:spcBef>
                        <a:spcAft>
                          <a:spcPts val="0"/>
                        </a:spcAft>
                        <a:buNone/>
                      </a:pPr>
                      <a:r>
                        <a:rPr lang="en"/>
                        <a:t>Arrival time (s)</a:t>
                      </a:r>
                      <a:endParaRPr/>
                    </a:p>
                  </a:txBody>
                  <a:tcPr marT="91425" marB="91425" marR="91425" marL="91425"/>
                </a:tc>
                <a:tc>
                  <a:txBody>
                    <a:bodyPr/>
                    <a:lstStyle/>
                    <a:p>
                      <a:pPr indent="0" lvl="0" marL="0" rtl="0" algn="l">
                        <a:spcBef>
                          <a:spcPts val="0"/>
                        </a:spcBef>
                        <a:spcAft>
                          <a:spcPts val="0"/>
                        </a:spcAft>
                        <a:buNone/>
                      </a:pPr>
                      <a:r>
                        <a:rPr lang="en"/>
                        <a:t>Burst time (s)</a:t>
                      </a:r>
                      <a:endParaRPr/>
                    </a:p>
                  </a:txBody>
                  <a:tcPr marT="91425" marB="91425" marR="91425" marL="91425"/>
                </a:tc>
              </a:tr>
              <a:tr h="381000">
                <a:tc>
                  <a:txBody>
                    <a:bodyPr/>
                    <a:lstStyle/>
                    <a:p>
                      <a:pPr indent="0" lvl="0" marL="0" rtl="0" algn="l">
                        <a:spcBef>
                          <a:spcPts val="0"/>
                        </a:spcBef>
                        <a:spcAft>
                          <a:spcPts val="0"/>
                        </a:spcAft>
                        <a:buNone/>
                      </a:pPr>
                      <a:r>
                        <a:rPr lang="en"/>
                        <a:t>P1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r>
              <a:tr h="381000">
                <a:tc>
                  <a:txBody>
                    <a:bodyPr/>
                    <a:lstStyle/>
                    <a:p>
                      <a:pPr indent="0" lvl="0" marL="0" rtl="0" algn="l">
                        <a:spcBef>
                          <a:spcPts val="0"/>
                        </a:spcBef>
                        <a:spcAft>
                          <a:spcPts val="0"/>
                        </a:spcAft>
                        <a:buNone/>
                      </a:pPr>
                      <a:r>
                        <a:rPr lang="en"/>
                        <a:t>P2</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r h="381000">
                <a:tc>
                  <a:txBody>
                    <a:bodyPr/>
                    <a:lstStyle/>
                    <a:p>
                      <a:pPr indent="0" lvl="0" marL="0" rtl="0" algn="l">
                        <a:spcBef>
                          <a:spcPts val="0"/>
                        </a:spcBef>
                        <a:spcAft>
                          <a:spcPts val="0"/>
                        </a:spcAft>
                        <a:buNone/>
                      </a:pPr>
                      <a:r>
                        <a:rPr lang="en"/>
                        <a:t>P3</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P4</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81000">
                <a:tc>
                  <a:txBody>
                    <a:bodyPr/>
                    <a:lstStyle/>
                    <a:p>
                      <a:pPr indent="0" lvl="0" marL="0" rtl="0" algn="l">
                        <a:spcBef>
                          <a:spcPts val="0"/>
                        </a:spcBef>
                        <a:spcAft>
                          <a:spcPts val="0"/>
                        </a:spcAft>
                        <a:buNone/>
                      </a:pPr>
                      <a:r>
                        <a:rPr lang="en"/>
                        <a:t>P5</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r>
              <a:tr h="381000">
                <a:tc>
                  <a:txBody>
                    <a:bodyPr/>
                    <a:lstStyle/>
                    <a:p>
                      <a:pPr indent="0" lvl="0" marL="0" rtl="0" algn="l">
                        <a:spcBef>
                          <a:spcPts val="0"/>
                        </a:spcBef>
                        <a:spcAft>
                          <a:spcPts val="0"/>
                        </a:spcAft>
                        <a:buNone/>
                      </a:pPr>
                      <a:r>
                        <a:rPr lang="en"/>
                        <a:t>P6</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bl>
          </a:graphicData>
        </a:graphic>
      </p:graphicFrame>
      <p:sp>
        <p:nvSpPr>
          <p:cNvPr id="242" name="Google Shape;242;p33"/>
          <p:cNvSpPr txBox="1"/>
          <p:nvPr/>
        </p:nvSpPr>
        <p:spPr>
          <a:xfrm>
            <a:off x="2680675" y="4327025"/>
            <a:ext cx="3317400" cy="2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0       6          10        11        14        19        21</a:t>
            </a:r>
            <a:endParaRPr sz="1200">
              <a:solidFill>
                <a:schemeClr val="dk2"/>
              </a:solidFill>
            </a:endParaRPr>
          </a:p>
        </p:txBody>
      </p:sp>
      <p:sp>
        <p:nvSpPr>
          <p:cNvPr id="243" name="Google Shape;243;p33"/>
          <p:cNvSpPr txBox="1"/>
          <p:nvPr/>
        </p:nvSpPr>
        <p:spPr>
          <a:xfrm>
            <a:off x="290000" y="3739350"/>
            <a:ext cx="1305000" cy="9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Time Slice</a:t>
            </a:r>
            <a:endParaRPr sz="1800">
              <a:solidFill>
                <a:schemeClr val="dk2"/>
              </a:solidFill>
            </a:endParaRPr>
          </a:p>
          <a:p>
            <a:pPr indent="0" lvl="0" marL="0" rtl="0" algn="l">
              <a:spcBef>
                <a:spcPts val="0"/>
              </a:spcBef>
              <a:spcAft>
                <a:spcPts val="0"/>
              </a:spcAft>
              <a:buNone/>
            </a:pPr>
            <a:r>
              <a:rPr lang="en" sz="1800">
                <a:solidFill>
                  <a:schemeClr val="dk2"/>
                </a:solidFill>
              </a:rPr>
              <a:t>      6s</a:t>
            </a:r>
            <a:endParaRPr sz="1800">
              <a:solidFill>
                <a:schemeClr val="dk2"/>
              </a:solidFill>
            </a:endParaRPr>
          </a:p>
        </p:txBody>
      </p:sp>
      <p:graphicFrame>
        <p:nvGraphicFramePr>
          <p:cNvPr id="244" name="Google Shape;244;p33"/>
          <p:cNvGraphicFramePr/>
          <p:nvPr/>
        </p:nvGraphicFramePr>
        <p:xfrm>
          <a:off x="2680675" y="3946025"/>
          <a:ext cx="3000000" cy="3000000"/>
        </p:xfrm>
        <a:graphic>
          <a:graphicData uri="http://schemas.openxmlformats.org/drawingml/2006/table">
            <a:tbl>
              <a:tblPr>
                <a:noFill/>
                <a:tableStyleId>{CEB32CFF-3E70-4662-B5D2-7FF4EADB94A8}</a:tableStyleId>
              </a:tblPr>
              <a:tblGrid>
                <a:gridCol w="517075"/>
                <a:gridCol w="517075"/>
                <a:gridCol w="517075"/>
                <a:gridCol w="517075"/>
                <a:gridCol w="517075"/>
                <a:gridCol w="517075"/>
              </a:tblGrid>
              <a:tr h="381000">
                <a:tc>
                  <a:txBody>
                    <a:bodyPr/>
                    <a:lstStyle/>
                    <a:p>
                      <a:pPr indent="0" lvl="0" marL="0" rtl="0" algn="l">
                        <a:spcBef>
                          <a:spcPts val="0"/>
                        </a:spcBef>
                        <a:spcAft>
                          <a:spcPts val="0"/>
                        </a:spcAft>
                        <a:buNone/>
                      </a:pPr>
                      <a:r>
                        <a:rPr lang="en"/>
                        <a:t>P1</a:t>
                      </a:r>
                      <a:endParaRPr/>
                    </a:p>
                  </a:txBody>
                  <a:tcPr marT="91425" marB="91425" marR="91425" marL="91425"/>
                </a:tc>
                <a:tc>
                  <a:txBody>
                    <a:bodyPr/>
                    <a:lstStyle/>
                    <a:p>
                      <a:pPr indent="0" lvl="0" marL="0" rtl="0" algn="l">
                        <a:spcBef>
                          <a:spcPts val="0"/>
                        </a:spcBef>
                        <a:spcAft>
                          <a:spcPts val="0"/>
                        </a:spcAft>
                        <a:buNone/>
                      </a:pPr>
                      <a:r>
                        <a:rPr lang="en"/>
                        <a:t>P2</a:t>
                      </a:r>
                      <a:endParaRPr/>
                    </a:p>
                  </a:txBody>
                  <a:tcPr marT="91425" marB="91425" marR="91425" marL="91425"/>
                </a:tc>
                <a:tc>
                  <a:txBody>
                    <a:bodyPr/>
                    <a:lstStyle/>
                    <a:p>
                      <a:pPr indent="0" lvl="0" marL="0" rtl="0" algn="l">
                        <a:spcBef>
                          <a:spcPts val="0"/>
                        </a:spcBef>
                        <a:spcAft>
                          <a:spcPts val="0"/>
                        </a:spcAft>
                        <a:buNone/>
                      </a:pPr>
                      <a:r>
                        <a:rPr lang="en"/>
                        <a:t>P3</a:t>
                      </a:r>
                      <a:endParaRPr/>
                    </a:p>
                  </a:txBody>
                  <a:tcPr marT="91425" marB="91425" marR="91425" marL="91425"/>
                </a:tc>
                <a:tc>
                  <a:txBody>
                    <a:bodyPr/>
                    <a:lstStyle/>
                    <a:p>
                      <a:pPr indent="0" lvl="0" marL="0" rtl="0" algn="l">
                        <a:spcBef>
                          <a:spcPts val="0"/>
                        </a:spcBef>
                        <a:spcAft>
                          <a:spcPts val="0"/>
                        </a:spcAft>
                        <a:buNone/>
                      </a:pPr>
                      <a:r>
                        <a:rPr lang="en"/>
                        <a:t>P4</a:t>
                      </a:r>
                      <a:endParaRPr/>
                    </a:p>
                  </a:txBody>
                  <a:tcPr marT="91425" marB="91425" marR="91425" marL="91425"/>
                </a:tc>
                <a:tc>
                  <a:txBody>
                    <a:bodyPr/>
                    <a:lstStyle/>
                    <a:p>
                      <a:pPr indent="0" lvl="0" marL="0" rtl="0" algn="l">
                        <a:spcBef>
                          <a:spcPts val="0"/>
                        </a:spcBef>
                        <a:spcAft>
                          <a:spcPts val="0"/>
                        </a:spcAft>
                        <a:buNone/>
                      </a:pPr>
                      <a:r>
                        <a:rPr lang="en"/>
                        <a:t>P5</a:t>
                      </a:r>
                      <a:endParaRPr/>
                    </a:p>
                  </a:txBody>
                  <a:tcPr marT="91425" marB="91425" marR="91425" marL="91425"/>
                </a:tc>
                <a:tc>
                  <a:txBody>
                    <a:bodyPr/>
                    <a:lstStyle/>
                    <a:p>
                      <a:pPr indent="0" lvl="0" marL="0" rtl="0" algn="l">
                        <a:spcBef>
                          <a:spcPts val="0"/>
                        </a:spcBef>
                        <a:spcAft>
                          <a:spcPts val="0"/>
                        </a:spcAft>
                        <a:buNone/>
                      </a:pPr>
                      <a:r>
                        <a:rPr lang="en"/>
                        <a:t>P6</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Output</a:t>
            </a:r>
            <a:endParaRPr/>
          </a:p>
        </p:txBody>
      </p:sp>
      <p:pic>
        <p:nvPicPr>
          <p:cNvPr id="250" name="Google Shape;250;p34"/>
          <p:cNvPicPr preferRelativeResize="0"/>
          <p:nvPr/>
        </p:nvPicPr>
        <p:blipFill>
          <a:blip r:embed="rId3">
            <a:alphaModFix/>
          </a:blip>
          <a:stretch>
            <a:fillRect/>
          </a:stretch>
        </p:blipFill>
        <p:spPr>
          <a:xfrm>
            <a:off x="311700" y="1223550"/>
            <a:ext cx="6515100" cy="1781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Breakdown</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make every process queued by the user into a process structure</a:t>
            </a:r>
            <a:endParaRPr/>
          </a:p>
          <a:p>
            <a:pPr indent="-342900" lvl="0" marL="457200" rtl="0" algn="l">
              <a:spcBef>
                <a:spcPts val="0"/>
              </a:spcBef>
              <a:spcAft>
                <a:spcPts val="0"/>
              </a:spcAft>
              <a:buSzPts val="1800"/>
              <a:buChar char="●"/>
            </a:pPr>
            <a:r>
              <a:rPr lang="en"/>
              <a:t>Allows for easy organization and modification of each process</a:t>
            </a:r>
            <a:endParaRPr/>
          </a:p>
          <a:p>
            <a:pPr indent="-342900" lvl="0" marL="457200" rtl="0" algn="l">
              <a:spcBef>
                <a:spcPts val="0"/>
              </a:spcBef>
              <a:spcAft>
                <a:spcPts val="0"/>
              </a:spcAft>
              <a:buSzPts val="1800"/>
              <a:buChar char="●"/>
            </a:pPr>
            <a:r>
              <a:rPr lang="en"/>
              <a:t>Contains info including arrival and burst time, as well as completion status. 1 indicates finished, 0 indicates not finished</a:t>
            </a:r>
            <a:endParaRPr/>
          </a:p>
          <a:p>
            <a:pPr indent="-342900" lvl="0" marL="457200" rtl="0" algn="l">
              <a:spcBef>
                <a:spcPts val="0"/>
              </a:spcBef>
              <a:spcAft>
                <a:spcPts val="0"/>
              </a:spcAft>
              <a:buSzPts val="1800"/>
              <a:buChar char="●"/>
            </a:pPr>
            <a:r>
              <a:rPr lang="en"/>
              <a:t>Other variables will be calculated as process finishes and updated accordingly</a:t>
            </a:r>
            <a:endParaRPr/>
          </a:p>
        </p:txBody>
      </p:sp>
      <p:pic>
        <p:nvPicPr>
          <p:cNvPr id="74" name="Google Shape;74;p15"/>
          <p:cNvPicPr preferRelativeResize="0"/>
          <p:nvPr/>
        </p:nvPicPr>
        <p:blipFill>
          <a:blip r:embed="rId3">
            <a:alphaModFix/>
          </a:blip>
          <a:stretch>
            <a:fillRect/>
          </a:stretch>
        </p:blipFill>
        <p:spPr>
          <a:xfrm>
            <a:off x="344463" y="3148588"/>
            <a:ext cx="7115175" cy="1895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Breakdown</a:t>
            </a:r>
            <a:endParaRPr/>
          </a:p>
        </p:txBody>
      </p:sp>
      <p:pic>
        <p:nvPicPr>
          <p:cNvPr id="80" name="Google Shape;80;p16"/>
          <p:cNvPicPr preferRelativeResize="0"/>
          <p:nvPr/>
        </p:nvPicPr>
        <p:blipFill>
          <a:blip r:embed="rId3">
            <a:alphaModFix/>
          </a:blip>
          <a:stretch>
            <a:fillRect/>
          </a:stretch>
        </p:blipFill>
        <p:spPr>
          <a:xfrm>
            <a:off x="503350" y="1062025"/>
            <a:ext cx="5753100" cy="3019425"/>
          </a:xfrm>
          <a:prstGeom prst="rect">
            <a:avLst/>
          </a:prstGeom>
          <a:noFill/>
          <a:ln>
            <a:noFill/>
          </a:ln>
        </p:spPr>
      </p:pic>
      <p:sp>
        <p:nvSpPr>
          <p:cNvPr id="81" name="Google Shape;81;p16"/>
          <p:cNvSpPr txBox="1"/>
          <p:nvPr/>
        </p:nvSpPr>
        <p:spPr>
          <a:xfrm>
            <a:off x="4951000" y="2048150"/>
            <a:ext cx="1085700" cy="5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82" name="Google Shape;82;p16"/>
          <p:cNvSpPr txBox="1"/>
          <p:nvPr/>
        </p:nvSpPr>
        <p:spPr>
          <a:xfrm>
            <a:off x="503350" y="4125750"/>
            <a:ext cx="5250600" cy="6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Helper functions that calculate the average waiting and turnaround times. Add up all times and divide by number of processes </a:t>
            </a:r>
            <a:endParaRPr sz="2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Breakdown</a:t>
            </a:r>
            <a:endParaRPr/>
          </a:p>
        </p:txBody>
      </p:sp>
      <p:sp>
        <p:nvSpPr>
          <p:cNvPr id="88" name="Google Shape;88;p17"/>
          <p:cNvSpPr txBox="1"/>
          <p:nvPr>
            <p:ph idx="1" type="body"/>
          </p:nvPr>
        </p:nvSpPr>
        <p:spPr>
          <a:xfrm>
            <a:off x="311700" y="943125"/>
            <a:ext cx="8520600" cy="677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300"/>
              <a:t>Very simple helper function that prints all of the processes along with their arrival and burst times</a:t>
            </a:r>
            <a:endParaRPr sz="1300"/>
          </a:p>
          <a:p>
            <a:pPr indent="-311150" lvl="0" marL="457200" rtl="0" algn="l">
              <a:spcBef>
                <a:spcPts val="0"/>
              </a:spcBef>
              <a:spcAft>
                <a:spcPts val="0"/>
              </a:spcAft>
              <a:buSzPts val="1300"/>
              <a:buChar char="●"/>
            </a:pPr>
            <a:r>
              <a:rPr lang="en" sz="1300"/>
              <a:t>We can set a flag to print waiting, turnaround, and completion times as well</a:t>
            </a:r>
            <a:endParaRPr sz="1300"/>
          </a:p>
        </p:txBody>
      </p:sp>
      <p:pic>
        <p:nvPicPr>
          <p:cNvPr id="89" name="Google Shape;89;p17"/>
          <p:cNvPicPr preferRelativeResize="0"/>
          <p:nvPr/>
        </p:nvPicPr>
        <p:blipFill>
          <a:blip r:embed="rId3">
            <a:alphaModFix/>
          </a:blip>
          <a:stretch>
            <a:fillRect/>
          </a:stretch>
        </p:blipFill>
        <p:spPr>
          <a:xfrm>
            <a:off x="88550" y="1504075"/>
            <a:ext cx="8966899" cy="1483175"/>
          </a:xfrm>
          <a:prstGeom prst="rect">
            <a:avLst/>
          </a:prstGeom>
          <a:noFill/>
          <a:ln>
            <a:noFill/>
          </a:ln>
        </p:spPr>
      </p:pic>
      <p:sp>
        <p:nvSpPr>
          <p:cNvPr id="90" name="Google Shape;90;p17"/>
          <p:cNvSpPr txBox="1"/>
          <p:nvPr/>
        </p:nvSpPr>
        <p:spPr>
          <a:xfrm>
            <a:off x="0" y="2887150"/>
            <a:ext cx="1193400" cy="2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Output</a:t>
            </a:r>
            <a:endParaRPr sz="1800">
              <a:solidFill>
                <a:schemeClr val="dk2"/>
              </a:solidFill>
            </a:endParaRPr>
          </a:p>
        </p:txBody>
      </p:sp>
      <p:pic>
        <p:nvPicPr>
          <p:cNvPr id="91" name="Google Shape;91;p17"/>
          <p:cNvPicPr preferRelativeResize="0"/>
          <p:nvPr/>
        </p:nvPicPr>
        <p:blipFill>
          <a:blip r:embed="rId4">
            <a:alphaModFix/>
          </a:blip>
          <a:stretch>
            <a:fillRect/>
          </a:stretch>
        </p:blipFill>
        <p:spPr>
          <a:xfrm>
            <a:off x="1041647" y="3039488"/>
            <a:ext cx="3098275" cy="870725"/>
          </a:xfrm>
          <a:prstGeom prst="rect">
            <a:avLst/>
          </a:prstGeom>
          <a:noFill/>
          <a:ln>
            <a:noFill/>
          </a:ln>
        </p:spPr>
      </p:pic>
      <p:pic>
        <p:nvPicPr>
          <p:cNvPr id="92" name="Google Shape;92;p17"/>
          <p:cNvPicPr preferRelativeResize="0"/>
          <p:nvPr/>
        </p:nvPicPr>
        <p:blipFill>
          <a:blip r:embed="rId5">
            <a:alphaModFix/>
          </a:blip>
          <a:stretch>
            <a:fillRect/>
          </a:stretch>
        </p:blipFill>
        <p:spPr>
          <a:xfrm>
            <a:off x="1041650" y="3962475"/>
            <a:ext cx="7816151" cy="1076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First In First Out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First Come First Served (Or First In First Out)</a:t>
            </a:r>
            <a:endParaRPr/>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4" name="Google Shape;104;p19"/>
          <p:cNvPicPr preferRelativeResize="0"/>
          <p:nvPr/>
        </p:nvPicPr>
        <p:blipFill>
          <a:blip r:embed="rId3">
            <a:alphaModFix/>
          </a:blip>
          <a:stretch>
            <a:fillRect/>
          </a:stretch>
        </p:blipFill>
        <p:spPr>
          <a:xfrm>
            <a:off x="53875" y="976365"/>
            <a:ext cx="9144000" cy="3991570"/>
          </a:xfrm>
          <a:prstGeom prst="rect">
            <a:avLst/>
          </a:prstGeom>
          <a:noFill/>
          <a:ln>
            <a:noFill/>
          </a:ln>
        </p:spPr>
      </p:pic>
      <p:sp>
        <p:nvSpPr>
          <p:cNvPr id="105" name="Google Shape;105;p19"/>
          <p:cNvSpPr txBox="1"/>
          <p:nvPr/>
        </p:nvSpPr>
        <p:spPr>
          <a:xfrm>
            <a:off x="5751800" y="1370575"/>
            <a:ext cx="26409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rPr>
              <a:t>Sort processes based on arrival time so we don’t have to continuously compare processes against one another</a:t>
            </a:r>
            <a:endParaRPr sz="1200">
              <a:solidFill>
                <a:schemeClr val="lt1"/>
              </a:solidFill>
            </a:endParaRPr>
          </a:p>
        </p:txBody>
      </p:sp>
      <p:sp>
        <p:nvSpPr>
          <p:cNvPr id="106" name="Google Shape;106;p19"/>
          <p:cNvSpPr txBox="1"/>
          <p:nvPr/>
        </p:nvSpPr>
        <p:spPr>
          <a:xfrm>
            <a:off x="3988550" y="3434125"/>
            <a:ext cx="3942300" cy="7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rPr>
              <a:t>Set current time to arrival time if arrival time is larger</a:t>
            </a:r>
            <a:endParaRPr sz="1200">
              <a:solidFill>
                <a:schemeClr val="lt1"/>
              </a:solidFill>
            </a:endParaRPr>
          </a:p>
        </p:txBody>
      </p:sp>
      <p:sp>
        <p:nvSpPr>
          <p:cNvPr id="107" name="Google Shape;107;p19"/>
          <p:cNvSpPr txBox="1"/>
          <p:nvPr/>
        </p:nvSpPr>
        <p:spPr>
          <a:xfrm>
            <a:off x="4027025" y="3942325"/>
            <a:ext cx="3765300" cy="2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rPr>
              <a:t>When process finishes, update current, completion, turnaround, and waiting times</a:t>
            </a:r>
            <a:endParaRPr sz="12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pic>
        <p:nvPicPr>
          <p:cNvPr id="113" name="Google Shape;113;p20"/>
          <p:cNvPicPr preferRelativeResize="0"/>
          <p:nvPr/>
        </p:nvPicPr>
        <p:blipFill>
          <a:blip r:embed="rId3">
            <a:alphaModFix/>
          </a:blip>
          <a:stretch>
            <a:fillRect/>
          </a:stretch>
        </p:blipFill>
        <p:spPr>
          <a:xfrm>
            <a:off x="2462200" y="1152463"/>
            <a:ext cx="4219575" cy="1781175"/>
          </a:xfrm>
          <a:prstGeom prst="rect">
            <a:avLst/>
          </a:prstGeom>
          <a:noFill/>
          <a:ln>
            <a:noFill/>
          </a:ln>
        </p:spPr>
      </p:pic>
      <p:pic>
        <p:nvPicPr>
          <p:cNvPr id="114" name="Google Shape;114;p20"/>
          <p:cNvPicPr preferRelativeResize="0"/>
          <p:nvPr/>
        </p:nvPicPr>
        <p:blipFill>
          <a:blip r:embed="rId4">
            <a:alphaModFix/>
          </a:blip>
          <a:stretch>
            <a:fillRect/>
          </a:stretch>
        </p:blipFill>
        <p:spPr>
          <a:xfrm>
            <a:off x="872638" y="3153100"/>
            <a:ext cx="6810375" cy="1485900"/>
          </a:xfrm>
          <a:prstGeom prst="rect">
            <a:avLst/>
          </a:prstGeom>
          <a:noFill/>
          <a:ln>
            <a:noFill/>
          </a:ln>
        </p:spPr>
      </p:pic>
      <p:sp>
        <p:nvSpPr>
          <p:cNvPr id="115" name="Google Shape;115;p20"/>
          <p:cNvSpPr txBox="1"/>
          <p:nvPr/>
        </p:nvSpPr>
        <p:spPr>
          <a:xfrm>
            <a:off x="230975" y="4604500"/>
            <a:ext cx="443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Average Waiting Time = </a:t>
            </a:r>
            <a:r>
              <a:rPr lang="en" sz="1800">
                <a:solidFill>
                  <a:srgbClr val="FF0000"/>
                </a:solidFill>
              </a:rPr>
              <a:t>5s</a:t>
            </a:r>
            <a:endParaRPr sz="1800">
              <a:solidFill>
                <a:srgbClr val="FF0000"/>
              </a:solidFill>
            </a:endParaRPr>
          </a:p>
        </p:txBody>
      </p:sp>
      <p:sp>
        <p:nvSpPr>
          <p:cNvPr id="116" name="Google Shape;116;p20"/>
          <p:cNvSpPr txBox="1"/>
          <p:nvPr/>
        </p:nvSpPr>
        <p:spPr>
          <a:xfrm>
            <a:off x="4666175" y="4604500"/>
            <a:ext cx="4257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Average Turnaround Time  = </a:t>
            </a:r>
            <a:r>
              <a:rPr lang="en" sz="1800">
                <a:solidFill>
                  <a:srgbClr val="FF0000"/>
                </a:solidFill>
              </a:rPr>
              <a:t>10s</a:t>
            </a:r>
            <a:endParaRPr sz="180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122" name="Google Shape;122;p21"/>
          <p:cNvSpPr txBox="1"/>
          <p:nvPr/>
        </p:nvSpPr>
        <p:spPr>
          <a:xfrm>
            <a:off x="2309950" y="1239675"/>
            <a:ext cx="2741100" cy="8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23" name="Google Shape;123;p21"/>
          <p:cNvSpPr txBox="1"/>
          <p:nvPr/>
        </p:nvSpPr>
        <p:spPr>
          <a:xfrm>
            <a:off x="0" y="1110125"/>
            <a:ext cx="5374500" cy="27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dk2"/>
                </a:solidFill>
              </a:rPr>
              <a:t>Process             Arrival Time          Burst Time</a:t>
            </a:r>
            <a:endParaRPr sz="1800" u="sng">
              <a:solidFill>
                <a:schemeClr val="dk2"/>
              </a:solidFill>
            </a:endParaRPr>
          </a:p>
          <a:p>
            <a:pPr indent="0" lvl="0" marL="0" rtl="0" algn="l">
              <a:spcBef>
                <a:spcPts val="0"/>
              </a:spcBef>
              <a:spcAft>
                <a:spcPts val="0"/>
              </a:spcAft>
              <a:buNone/>
            </a:pPr>
            <a:r>
              <a:rPr lang="en" sz="1800">
                <a:solidFill>
                  <a:schemeClr val="dk2"/>
                </a:solidFill>
              </a:rPr>
              <a:t>      P</a:t>
            </a:r>
            <a:r>
              <a:rPr baseline="-25000" lang="en" sz="1800">
                <a:solidFill>
                  <a:schemeClr val="dk2"/>
                </a:solidFill>
              </a:rPr>
              <a:t>1                                 </a:t>
            </a:r>
            <a:r>
              <a:rPr lang="en" sz="1800">
                <a:solidFill>
                  <a:schemeClr val="dk2"/>
                </a:solidFill>
              </a:rPr>
              <a:t>    5</a:t>
            </a:r>
            <a:r>
              <a:rPr baseline="-25000" lang="en" sz="1800">
                <a:solidFill>
                  <a:schemeClr val="dk2"/>
                </a:solidFill>
              </a:rPr>
              <a:t>                                 </a:t>
            </a:r>
            <a:r>
              <a:rPr lang="en" sz="1800">
                <a:solidFill>
                  <a:schemeClr val="dk2"/>
                </a:solidFill>
              </a:rPr>
              <a:t>    1</a:t>
            </a:r>
            <a:endParaRPr sz="1800">
              <a:solidFill>
                <a:schemeClr val="dk2"/>
              </a:solidFill>
            </a:endParaRPr>
          </a:p>
          <a:p>
            <a:pPr indent="0" lvl="0" marL="0" rtl="0" algn="l">
              <a:spcBef>
                <a:spcPts val="0"/>
              </a:spcBef>
              <a:spcAft>
                <a:spcPts val="0"/>
              </a:spcAft>
              <a:buNone/>
            </a:pPr>
            <a:r>
              <a:rPr baseline="-25000" lang="en" sz="1800">
                <a:solidFill>
                  <a:schemeClr val="dk2"/>
                </a:solidFill>
              </a:rPr>
              <a:t>          </a:t>
            </a:r>
            <a:r>
              <a:rPr lang="en" sz="1800">
                <a:solidFill>
                  <a:schemeClr val="dk2"/>
                </a:solidFill>
              </a:rPr>
              <a:t>P</a:t>
            </a:r>
            <a:r>
              <a:rPr baseline="-25000" lang="en" sz="1800">
                <a:solidFill>
                  <a:schemeClr val="dk2"/>
                </a:solidFill>
              </a:rPr>
              <a:t>2</a:t>
            </a:r>
            <a:r>
              <a:rPr baseline="-25000" lang="en" sz="1800">
                <a:solidFill>
                  <a:schemeClr val="dk2"/>
                </a:solidFill>
              </a:rPr>
              <a:t>                              </a:t>
            </a:r>
            <a:r>
              <a:rPr lang="en" sz="1800">
                <a:solidFill>
                  <a:schemeClr val="dk2"/>
                </a:solidFill>
              </a:rPr>
              <a:t>      8</a:t>
            </a:r>
            <a:r>
              <a:rPr baseline="-25000" lang="en" sz="1800">
                <a:solidFill>
                  <a:schemeClr val="dk2"/>
                </a:solidFill>
              </a:rPr>
              <a:t>                                 </a:t>
            </a:r>
            <a:r>
              <a:rPr lang="en" sz="1800">
                <a:solidFill>
                  <a:schemeClr val="dk2"/>
                </a:solidFill>
              </a:rPr>
              <a:t>   15</a:t>
            </a:r>
            <a:endParaRPr baseline="-25000" sz="1800">
              <a:solidFill>
                <a:schemeClr val="dk2"/>
              </a:solidFill>
            </a:endParaRPr>
          </a:p>
          <a:p>
            <a:pPr indent="0" lvl="0" marL="0" rtl="0" algn="l">
              <a:spcBef>
                <a:spcPts val="0"/>
              </a:spcBef>
              <a:spcAft>
                <a:spcPts val="0"/>
              </a:spcAft>
              <a:buNone/>
            </a:pPr>
            <a:r>
              <a:rPr baseline="-25000" lang="en" sz="1800">
                <a:solidFill>
                  <a:schemeClr val="dk2"/>
                </a:solidFill>
              </a:rPr>
              <a:t>        </a:t>
            </a:r>
            <a:r>
              <a:rPr baseline="30000" lang="en" sz="1800">
                <a:solidFill>
                  <a:schemeClr val="dk2"/>
                </a:solidFill>
              </a:rPr>
              <a:t>  </a:t>
            </a:r>
            <a:r>
              <a:rPr lang="en" sz="1800">
                <a:solidFill>
                  <a:schemeClr val="dk2"/>
                </a:solidFill>
              </a:rPr>
              <a:t>P</a:t>
            </a:r>
            <a:r>
              <a:rPr baseline="-25000" lang="en" sz="1800">
                <a:solidFill>
                  <a:schemeClr val="dk2"/>
                </a:solidFill>
              </a:rPr>
              <a:t>3</a:t>
            </a:r>
            <a:r>
              <a:rPr baseline="-25000" lang="en" sz="1800">
                <a:solidFill>
                  <a:schemeClr val="dk2"/>
                </a:solidFill>
              </a:rPr>
              <a:t>                              </a:t>
            </a:r>
            <a:r>
              <a:rPr lang="en" sz="1800">
                <a:solidFill>
                  <a:schemeClr val="dk2"/>
                </a:solidFill>
              </a:rPr>
              <a:t>     10</a:t>
            </a:r>
            <a:r>
              <a:rPr baseline="-25000" lang="en" sz="1800">
                <a:solidFill>
                  <a:schemeClr val="dk2"/>
                </a:solidFill>
              </a:rPr>
              <a:t>                                 </a:t>
            </a:r>
            <a:r>
              <a:rPr lang="en" sz="1800">
                <a:solidFill>
                  <a:schemeClr val="dk2"/>
                </a:solidFill>
              </a:rPr>
              <a:t>   7</a:t>
            </a:r>
            <a:endParaRPr baseline="-25000" sz="1800">
              <a:solidFill>
                <a:schemeClr val="dk2"/>
              </a:solidFill>
            </a:endParaRPr>
          </a:p>
          <a:p>
            <a:pPr indent="0" lvl="0" marL="0" rtl="0" algn="l">
              <a:spcBef>
                <a:spcPts val="0"/>
              </a:spcBef>
              <a:spcAft>
                <a:spcPts val="0"/>
              </a:spcAft>
              <a:buNone/>
            </a:pPr>
            <a:r>
              <a:rPr baseline="-25000" lang="en" sz="1800">
                <a:solidFill>
                  <a:schemeClr val="dk2"/>
                </a:solidFill>
              </a:rPr>
              <a:t>        </a:t>
            </a:r>
            <a:r>
              <a:rPr baseline="30000" lang="en" sz="1800">
                <a:solidFill>
                  <a:schemeClr val="dk2"/>
                </a:solidFill>
              </a:rPr>
              <a:t>  </a:t>
            </a:r>
            <a:r>
              <a:rPr lang="en" sz="1800">
                <a:solidFill>
                  <a:schemeClr val="dk2"/>
                </a:solidFill>
              </a:rPr>
              <a:t>P</a:t>
            </a:r>
            <a:r>
              <a:rPr baseline="-25000" lang="en" sz="1800">
                <a:solidFill>
                  <a:schemeClr val="dk2"/>
                </a:solidFill>
              </a:rPr>
              <a:t>4                              </a:t>
            </a:r>
            <a:r>
              <a:rPr lang="en" sz="1800">
                <a:solidFill>
                  <a:schemeClr val="dk2"/>
                </a:solidFill>
              </a:rPr>
              <a:t>      7</a:t>
            </a:r>
            <a:r>
              <a:rPr baseline="-25000" lang="en" sz="1800">
                <a:solidFill>
                  <a:schemeClr val="dk2"/>
                </a:solidFill>
              </a:rPr>
              <a:t>                                 </a:t>
            </a:r>
            <a:r>
              <a:rPr lang="en" sz="1800">
                <a:solidFill>
                  <a:schemeClr val="dk2"/>
                </a:solidFill>
              </a:rPr>
              <a:t>    5</a:t>
            </a:r>
            <a:endParaRPr baseline="-25000" sz="1800">
              <a:solidFill>
                <a:schemeClr val="dk2"/>
              </a:solidFill>
            </a:endParaRPr>
          </a:p>
          <a:p>
            <a:pPr indent="0" lvl="0" marL="0" rtl="0" algn="l">
              <a:spcBef>
                <a:spcPts val="0"/>
              </a:spcBef>
              <a:spcAft>
                <a:spcPts val="0"/>
              </a:spcAft>
              <a:buNone/>
            </a:pPr>
            <a:r>
              <a:rPr baseline="-25000" lang="en" sz="1800">
                <a:solidFill>
                  <a:schemeClr val="dk2"/>
                </a:solidFill>
              </a:rPr>
              <a:t>        </a:t>
            </a:r>
            <a:r>
              <a:rPr baseline="30000" lang="en" sz="1800">
                <a:solidFill>
                  <a:schemeClr val="dk2"/>
                </a:solidFill>
              </a:rPr>
              <a:t>  </a:t>
            </a:r>
            <a:r>
              <a:rPr lang="en" sz="1800">
                <a:solidFill>
                  <a:schemeClr val="dk2"/>
                </a:solidFill>
              </a:rPr>
              <a:t>P</a:t>
            </a:r>
            <a:r>
              <a:rPr baseline="-25000" lang="en" sz="1800">
                <a:solidFill>
                  <a:schemeClr val="dk2"/>
                </a:solidFill>
              </a:rPr>
              <a:t>5                              </a:t>
            </a:r>
            <a:r>
              <a:rPr lang="en" sz="1800">
                <a:solidFill>
                  <a:schemeClr val="dk2"/>
                </a:solidFill>
              </a:rPr>
              <a:t>      2</a:t>
            </a:r>
            <a:r>
              <a:rPr baseline="-25000" lang="en" sz="1800">
                <a:solidFill>
                  <a:schemeClr val="dk2"/>
                </a:solidFill>
              </a:rPr>
              <a:t>                                 </a:t>
            </a:r>
            <a:r>
              <a:rPr lang="en" sz="1800">
                <a:solidFill>
                  <a:schemeClr val="dk2"/>
                </a:solidFill>
              </a:rPr>
              <a:t>    9</a:t>
            </a:r>
            <a:endParaRPr baseline="-25000" sz="1800">
              <a:solidFill>
                <a:schemeClr val="dk2"/>
              </a:solidFill>
            </a:endParaRPr>
          </a:p>
          <a:p>
            <a:pPr indent="0" lvl="0" marL="0" rtl="0" algn="l">
              <a:spcBef>
                <a:spcPts val="0"/>
              </a:spcBef>
              <a:spcAft>
                <a:spcPts val="0"/>
              </a:spcAft>
              <a:buNone/>
            </a:pPr>
            <a:r>
              <a:rPr baseline="-25000" lang="en" sz="1800">
                <a:solidFill>
                  <a:schemeClr val="dk2"/>
                </a:solidFill>
              </a:rPr>
              <a:t>        </a:t>
            </a:r>
            <a:r>
              <a:rPr baseline="30000" lang="en" sz="1800">
                <a:solidFill>
                  <a:schemeClr val="dk2"/>
                </a:solidFill>
              </a:rPr>
              <a:t>  </a:t>
            </a:r>
            <a:r>
              <a:rPr lang="en" sz="1800">
                <a:solidFill>
                  <a:schemeClr val="dk2"/>
                </a:solidFill>
              </a:rPr>
              <a:t>P</a:t>
            </a:r>
            <a:r>
              <a:rPr baseline="-25000" lang="en" sz="1800">
                <a:solidFill>
                  <a:schemeClr val="dk2"/>
                </a:solidFill>
              </a:rPr>
              <a:t>6                              </a:t>
            </a:r>
            <a:r>
              <a:rPr lang="en" sz="1800">
                <a:solidFill>
                  <a:schemeClr val="dk2"/>
                </a:solidFill>
              </a:rPr>
              <a:t>      0</a:t>
            </a:r>
            <a:r>
              <a:rPr baseline="-25000" lang="en" sz="1800">
                <a:solidFill>
                  <a:schemeClr val="dk2"/>
                </a:solidFill>
              </a:rPr>
              <a:t>                                 </a:t>
            </a:r>
            <a:r>
              <a:rPr lang="en" sz="1800">
                <a:solidFill>
                  <a:schemeClr val="dk2"/>
                </a:solidFill>
              </a:rPr>
              <a:t>    2</a:t>
            </a:r>
            <a:endParaRPr baseline="-25000" sz="1800">
              <a:solidFill>
                <a:schemeClr val="dk2"/>
              </a:solidFill>
            </a:endParaRPr>
          </a:p>
          <a:p>
            <a:pPr indent="0" lvl="0" marL="0" rtl="0" algn="l">
              <a:spcBef>
                <a:spcPts val="0"/>
              </a:spcBef>
              <a:spcAft>
                <a:spcPts val="0"/>
              </a:spcAft>
              <a:buNone/>
            </a:pPr>
            <a:r>
              <a:rPr baseline="-25000" lang="en" sz="1800">
                <a:solidFill>
                  <a:schemeClr val="dk2"/>
                </a:solidFill>
              </a:rPr>
              <a:t>        </a:t>
            </a:r>
            <a:r>
              <a:rPr baseline="30000" lang="en" sz="1800">
                <a:solidFill>
                  <a:schemeClr val="dk2"/>
                </a:solidFill>
              </a:rPr>
              <a:t>  </a:t>
            </a:r>
            <a:r>
              <a:rPr lang="en" sz="1800">
                <a:solidFill>
                  <a:schemeClr val="dk2"/>
                </a:solidFill>
              </a:rPr>
              <a:t>P</a:t>
            </a:r>
            <a:r>
              <a:rPr baseline="-25000" lang="en" sz="1800">
                <a:solidFill>
                  <a:schemeClr val="dk2"/>
                </a:solidFill>
              </a:rPr>
              <a:t>7                              </a:t>
            </a:r>
            <a:r>
              <a:rPr lang="en" sz="1800">
                <a:solidFill>
                  <a:schemeClr val="dk2"/>
                </a:solidFill>
              </a:rPr>
              <a:t>     15</a:t>
            </a:r>
            <a:r>
              <a:rPr baseline="-25000" lang="en" sz="1800">
                <a:solidFill>
                  <a:schemeClr val="dk2"/>
                </a:solidFill>
              </a:rPr>
              <a:t>                                 </a:t>
            </a:r>
            <a:r>
              <a:rPr lang="en" sz="1800">
                <a:solidFill>
                  <a:schemeClr val="dk2"/>
                </a:solidFill>
              </a:rPr>
              <a:t>  10</a:t>
            </a:r>
            <a:endParaRPr baseline="-25000" sz="1800">
              <a:solidFill>
                <a:schemeClr val="dk2"/>
              </a:solidFill>
            </a:endParaRPr>
          </a:p>
          <a:p>
            <a:pPr indent="0" lvl="0" marL="0" rtl="0" algn="l">
              <a:spcBef>
                <a:spcPts val="0"/>
              </a:spcBef>
              <a:spcAft>
                <a:spcPts val="0"/>
              </a:spcAft>
              <a:buClr>
                <a:schemeClr val="dk1"/>
              </a:buClr>
              <a:buSzPts val="1100"/>
              <a:buFont typeface="Arial"/>
              <a:buNone/>
            </a:pPr>
            <a:r>
              <a:rPr baseline="-25000" lang="en" sz="1800">
                <a:solidFill>
                  <a:schemeClr val="dk2"/>
                </a:solidFill>
              </a:rPr>
              <a:t>        </a:t>
            </a:r>
            <a:r>
              <a:rPr baseline="30000" lang="en" sz="1800">
                <a:solidFill>
                  <a:schemeClr val="dk2"/>
                </a:solidFill>
              </a:rPr>
              <a:t>  </a:t>
            </a:r>
            <a:r>
              <a:rPr lang="en" sz="1800">
                <a:solidFill>
                  <a:schemeClr val="dk2"/>
                </a:solidFill>
              </a:rPr>
              <a:t>P</a:t>
            </a:r>
            <a:r>
              <a:rPr baseline="-25000" lang="en" sz="1800">
                <a:solidFill>
                  <a:schemeClr val="dk2"/>
                </a:solidFill>
              </a:rPr>
              <a:t>8                              </a:t>
            </a:r>
            <a:r>
              <a:rPr lang="en" sz="1800">
                <a:solidFill>
                  <a:schemeClr val="dk2"/>
                </a:solidFill>
              </a:rPr>
              <a:t>     15</a:t>
            </a:r>
            <a:r>
              <a:rPr baseline="-25000" lang="en" sz="1800">
                <a:solidFill>
                  <a:schemeClr val="dk2"/>
                </a:solidFill>
              </a:rPr>
              <a:t>                                 </a:t>
            </a:r>
            <a:r>
              <a:rPr lang="en" sz="1800">
                <a:solidFill>
                  <a:schemeClr val="dk2"/>
                </a:solidFill>
              </a:rPr>
              <a:t>   3</a:t>
            </a:r>
            <a:endParaRPr sz="1800">
              <a:solidFill>
                <a:schemeClr val="dk2"/>
              </a:solidFill>
            </a:endParaRPr>
          </a:p>
        </p:txBody>
      </p:sp>
      <p:sp>
        <p:nvSpPr>
          <p:cNvPr id="124" name="Google Shape;124;p21"/>
          <p:cNvSpPr txBox="1"/>
          <p:nvPr/>
        </p:nvSpPr>
        <p:spPr>
          <a:xfrm>
            <a:off x="230975" y="4604500"/>
            <a:ext cx="443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Average Waiting Time = 100/8 = </a:t>
            </a:r>
            <a:r>
              <a:rPr lang="en" sz="1800">
                <a:solidFill>
                  <a:srgbClr val="FF0000"/>
                </a:solidFill>
              </a:rPr>
              <a:t>12.5s</a:t>
            </a:r>
            <a:endParaRPr sz="1800">
              <a:solidFill>
                <a:srgbClr val="FF0000"/>
              </a:solidFill>
            </a:endParaRPr>
          </a:p>
        </p:txBody>
      </p:sp>
      <p:sp>
        <p:nvSpPr>
          <p:cNvPr id="125" name="Google Shape;125;p21"/>
          <p:cNvSpPr txBox="1"/>
          <p:nvPr/>
        </p:nvSpPr>
        <p:spPr>
          <a:xfrm>
            <a:off x="4572000" y="4604500"/>
            <a:ext cx="4490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Average Turnaround Time  = 152/8 = </a:t>
            </a:r>
            <a:r>
              <a:rPr lang="en" sz="1800">
                <a:solidFill>
                  <a:srgbClr val="FF0000"/>
                </a:solidFill>
              </a:rPr>
              <a:t>19s</a:t>
            </a:r>
            <a:endParaRPr sz="1800">
              <a:solidFill>
                <a:srgbClr val="FF0000"/>
              </a:solidFill>
            </a:endParaRPr>
          </a:p>
        </p:txBody>
      </p:sp>
      <p:sp>
        <p:nvSpPr>
          <p:cNvPr id="126" name="Google Shape;126;p21"/>
          <p:cNvSpPr txBox="1"/>
          <p:nvPr/>
        </p:nvSpPr>
        <p:spPr>
          <a:xfrm>
            <a:off x="5305200" y="1110125"/>
            <a:ext cx="3527100" cy="27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dk2"/>
                </a:solidFill>
              </a:rPr>
              <a:t>Process            Completion Time</a:t>
            </a:r>
            <a:endParaRPr sz="1800" u="sng">
              <a:solidFill>
                <a:schemeClr val="dk2"/>
              </a:solidFill>
            </a:endParaRPr>
          </a:p>
          <a:p>
            <a:pPr indent="0" lvl="0" marL="0" rtl="0" algn="l">
              <a:spcBef>
                <a:spcPts val="0"/>
              </a:spcBef>
              <a:spcAft>
                <a:spcPts val="0"/>
              </a:spcAft>
              <a:buNone/>
            </a:pPr>
            <a:r>
              <a:rPr lang="en" sz="1800">
                <a:solidFill>
                  <a:schemeClr val="dk2"/>
                </a:solidFill>
              </a:rPr>
              <a:t>      P</a:t>
            </a:r>
            <a:r>
              <a:rPr baseline="-25000" lang="en" sz="1800">
                <a:solidFill>
                  <a:schemeClr val="dk2"/>
                </a:solidFill>
              </a:rPr>
              <a:t>6                                                 </a:t>
            </a:r>
            <a:r>
              <a:rPr lang="en" sz="1800">
                <a:solidFill>
                  <a:schemeClr val="dk2"/>
                </a:solidFill>
              </a:rPr>
              <a:t>2</a:t>
            </a:r>
            <a:endParaRPr sz="1800">
              <a:solidFill>
                <a:schemeClr val="dk2"/>
              </a:solidFill>
            </a:endParaRPr>
          </a:p>
          <a:p>
            <a:pPr indent="0" lvl="0" marL="0" rtl="0" algn="l">
              <a:spcBef>
                <a:spcPts val="0"/>
              </a:spcBef>
              <a:spcAft>
                <a:spcPts val="0"/>
              </a:spcAft>
              <a:buNone/>
            </a:pPr>
            <a:r>
              <a:rPr lang="en" sz="1800">
                <a:solidFill>
                  <a:schemeClr val="dk2"/>
                </a:solidFill>
              </a:rPr>
              <a:t>      P</a:t>
            </a:r>
            <a:r>
              <a:rPr baseline="-25000" lang="en" sz="1800">
                <a:solidFill>
                  <a:schemeClr val="dk2"/>
                </a:solidFill>
              </a:rPr>
              <a:t>5                                                </a:t>
            </a:r>
            <a:r>
              <a:rPr lang="en" sz="1800">
                <a:solidFill>
                  <a:schemeClr val="dk2"/>
                </a:solidFill>
              </a:rPr>
              <a:t>11</a:t>
            </a:r>
            <a:endParaRPr baseline="-25000" sz="1800">
              <a:solidFill>
                <a:schemeClr val="dk2"/>
              </a:solidFill>
            </a:endParaRPr>
          </a:p>
          <a:p>
            <a:pPr indent="0" lvl="0" marL="0" rtl="0" algn="l">
              <a:spcBef>
                <a:spcPts val="0"/>
              </a:spcBef>
              <a:spcAft>
                <a:spcPts val="0"/>
              </a:spcAft>
              <a:buNone/>
            </a:pPr>
            <a:r>
              <a:rPr lang="en" sz="1800">
                <a:solidFill>
                  <a:schemeClr val="dk2"/>
                </a:solidFill>
              </a:rPr>
              <a:t>      P</a:t>
            </a:r>
            <a:r>
              <a:rPr baseline="-25000" lang="en" sz="1800">
                <a:solidFill>
                  <a:schemeClr val="dk2"/>
                </a:solidFill>
              </a:rPr>
              <a:t>1                                                </a:t>
            </a:r>
            <a:r>
              <a:rPr lang="en" sz="1800">
                <a:solidFill>
                  <a:schemeClr val="dk2"/>
                </a:solidFill>
              </a:rPr>
              <a:t>12</a:t>
            </a:r>
            <a:endParaRPr baseline="-25000" sz="1800">
              <a:solidFill>
                <a:schemeClr val="dk2"/>
              </a:solidFill>
            </a:endParaRPr>
          </a:p>
          <a:p>
            <a:pPr indent="0" lvl="0" marL="0" rtl="0" algn="l">
              <a:spcBef>
                <a:spcPts val="0"/>
              </a:spcBef>
              <a:spcAft>
                <a:spcPts val="0"/>
              </a:spcAft>
              <a:buNone/>
            </a:pPr>
            <a:r>
              <a:rPr lang="en" sz="1800">
                <a:solidFill>
                  <a:schemeClr val="dk2"/>
                </a:solidFill>
              </a:rPr>
              <a:t>      P</a:t>
            </a:r>
            <a:r>
              <a:rPr baseline="-25000" lang="en" sz="1800">
                <a:solidFill>
                  <a:schemeClr val="dk2"/>
                </a:solidFill>
              </a:rPr>
              <a:t>4                                                </a:t>
            </a:r>
            <a:r>
              <a:rPr lang="en" sz="1800">
                <a:solidFill>
                  <a:schemeClr val="dk2"/>
                </a:solidFill>
              </a:rPr>
              <a:t>17</a:t>
            </a:r>
            <a:endParaRPr baseline="-25000" sz="1800">
              <a:solidFill>
                <a:schemeClr val="dk2"/>
              </a:solidFill>
            </a:endParaRPr>
          </a:p>
          <a:p>
            <a:pPr indent="0" lvl="0" marL="0" rtl="0" algn="l">
              <a:spcBef>
                <a:spcPts val="0"/>
              </a:spcBef>
              <a:spcAft>
                <a:spcPts val="0"/>
              </a:spcAft>
              <a:buNone/>
            </a:pPr>
            <a:r>
              <a:rPr lang="en" sz="1800">
                <a:solidFill>
                  <a:schemeClr val="dk2"/>
                </a:solidFill>
              </a:rPr>
              <a:t>      P</a:t>
            </a:r>
            <a:r>
              <a:rPr baseline="-25000" lang="en" sz="1800">
                <a:solidFill>
                  <a:schemeClr val="dk2"/>
                </a:solidFill>
              </a:rPr>
              <a:t>2                                                </a:t>
            </a:r>
            <a:r>
              <a:rPr lang="en" sz="1800">
                <a:solidFill>
                  <a:schemeClr val="dk2"/>
                </a:solidFill>
              </a:rPr>
              <a:t>32</a:t>
            </a:r>
            <a:endParaRPr baseline="-25000" sz="1800">
              <a:solidFill>
                <a:schemeClr val="dk2"/>
              </a:solidFill>
            </a:endParaRPr>
          </a:p>
          <a:p>
            <a:pPr indent="0" lvl="0" marL="0" rtl="0" algn="l">
              <a:spcBef>
                <a:spcPts val="0"/>
              </a:spcBef>
              <a:spcAft>
                <a:spcPts val="0"/>
              </a:spcAft>
              <a:buNone/>
            </a:pPr>
            <a:r>
              <a:rPr lang="en" sz="1800">
                <a:solidFill>
                  <a:schemeClr val="dk2"/>
                </a:solidFill>
              </a:rPr>
              <a:t>      P</a:t>
            </a:r>
            <a:r>
              <a:rPr baseline="-25000" lang="en" sz="1800">
                <a:solidFill>
                  <a:schemeClr val="dk2"/>
                </a:solidFill>
              </a:rPr>
              <a:t>3                                                </a:t>
            </a:r>
            <a:r>
              <a:rPr lang="en" sz="1800">
                <a:solidFill>
                  <a:schemeClr val="dk2"/>
                </a:solidFill>
              </a:rPr>
              <a:t>39</a:t>
            </a:r>
            <a:endParaRPr baseline="-25000" sz="1800">
              <a:solidFill>
                <a:schemeClr val="dk2"/>
              </a:solidFill>
            </a:endParaRPr>
          </a:p>
          <a:p>
            <a:pPr indent="0" lvl="0" marL="0" rtl="0" algn="l">
              <a:spcBef>
                <a:spcPts val="0"/>
              </a:spcBef>
              <a:spcAft>
                <a:spcPts val="0"/>
              </a:spcAft>
              <a:buNone/>
            </a:pPr>
            <a:r>
              <a:rPr lang="en" sz="1800">
                <a:solidFill>
                  <a:schemeClr val="dk2"/>
                </a:solidFill>
              </a:rPr>
              <a:t>      P</a:t>
            </a:r>
            <a:r>
              <a:rPr baseline="-25000" lang="en" sz="1800">
                <a:solidFill>
                  <a:schemeClr val="dk2"/>
                </a:solidFill>
              </a:rPr>
              <a:t>7                                                </a:t>
            </a:r>
            <a:r>
              <a:rPr lang="en" sz="1800">
                <a:solidFill>
                  <a:schemeClr val="dk2"/>
                </a:solidFill>
              </a:rPr>
              <a:t>49</a:t>
            </a:r>
            <a:endParaRPr baseline="-25000"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      P</a:t>
            </a:r>
            <a:r>
              <a:rPr baseline="-25000" lang="en" sz="1800">
                <a:solidFill>
                  <a:schemeClr val="dk2"/>
                </a:solidFill>
              </a:rPr>
              <a:t>8                                                </a:t>
            </a:r>
            <a:r>
              <a:rPr lang="en" sz="1800">
                <a:solidFill>
                  <a:schemeClr val="dk2"/>
                </a:solidFill>
              </a:rPr>
              <a:t>52</a:t>
            </a:r>
            <a:endParaRPr baseline="-25000" sz="1800">
              <a:solidFill>
                <a:schemeClr val="dk2"/>
              </a:solidFill>
            </a:endParaRPr>
          </a:p>
        </p:txBody>
      </p:sp>
      <p:sp>
        <p:nvSpPr>
          <p:cNvPr id="127" name="Google Shape;127;p21"/>
          <p:cNvSpPr txBox="1"/>
          <p:nvPr/>
        </p:nvSpPr>
        <p:spPr>
          <a:xfrm>
            <a:off x="5051050" y="3965425"/>
            <a:ext cx="3873000" cy="5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(2+9+7+10+24+29+34+37) = 152s</a:t>
            </a:r>
            <a:endParaRPr sz="1800">
              <a:solidFill>
                <a:schemeClr val="dk2"/>
              </a:solidFill>
            </a:endParaRPr>
          </a:p>
        </p:txBody>
      </p:sp>
      <p:sp>
        <p:nvSpPr>
          <p:cNvPr id="128" name="Google Shape;128;p21"/>
          <p:cNvSpPr txBox="1"/>
          <p:nvPr/>
        </p:nvSpPr>
        <p:spPr>
          <a:xfrm>
            <a:off x="469700" y="3996225"/>
            <a:ext cx="37653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(0+0+6+5+9+22+24+34) = 100</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