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Averag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464AC2-848E-425A-A4B4-A12128813A84}">
  <a:tblStyle styleId="{A0464AC2-848E-425A-A4B4-A12128813A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Averag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Richard Slides 1-8, FIFO if undertime</a:t>
            </a:r>
            <a:endParaRPr/>
          </a:p>
          <a:p>
            <a:pPr indent="0" lvl="0" marL="0" rtl="0" algn="l">
              <a:spcBef>
                <a:spcPts val="0"/>
              </a:spcBef>
              <a:spcAft>
                <a:spcPts val="0"/>
              </a:spcAft>
              <a:buNone/>
            </a:pPr>
            <a:r>
              <a:rPr lang="en"/>
              <a:t>For our CSE 4300 group project we decided on building a MLFQ simulation. </a:t>
            </a:r>
            <a:endParaRPr/>
          </a:p>
          <a:p>
            <a:pPr indent="0" lvl="0" marL="0" rtl="0" algn="l">
              <a:spcBef>
                <a:spcPts val="0"/>
              </a:spcBef>
              <a:spcAft>
                <a:spcPts val="0"/>
              </a:spcAft>
              <a:buNone/>
            </a:pPr>
            <a:r>
              <a:rPr lang="en"/>
              <a:t>In our group we have Ishan, Ron, Eric and myself Richard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f201cd87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f201cd87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f201cd87c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f201cd87c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f201cd87c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f201cd87c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f201cd87c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f201cd87c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f201cd87c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f201cd87c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f201cd87c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f201cd87c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f201cd87c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f201cd87c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f201cd87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f201cd8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f201cd87c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f201cd87c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f201cd87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f201cd8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d8a457a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d8a457a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we did all of this in C++</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f201cd87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f201cd87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f201cd87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f201cd87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f201cd87c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f201cd87c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f201cd87c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f201cd87c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f201cd87c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f201cd87c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f201cd87c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f201cd87c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f201cd87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f201cd87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f201cd87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f201cd87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f58cb19ea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9f58cb19ea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d8a457a8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9d8a457a8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d8a457a8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d8a457a8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d8a457a8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d8a457a8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f201cd87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f201cd87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example shows how we used the process class in the end with their being a process called p1 with a name, arrival time and jobs attribute where the 20 and 10 are burst times with their associated type</a:t>
            </a:r>
            <a:endParaRPr/>
          </a:p>
          <a:p>
            <a:pPr indent="0" lvl="0" marL="0" rtl="0" algn="l">
              <a:spcBef>
                <a:spcPts val="0"/>
              </a:spcBef>
              <a:spcAft>
                <a:spcPts val="0"/>
              </a:spcAft>
              <a:buClr>
                <a:schemeClr val="dk1"/>
              </a:buClr>
              <a:buSzPts val="1100"/>
              <a:buFont typeface="Arial"/>
              <a:buNone/>
            </a:pPr>
            <a:r>
              <a:rPr lang="en">
                <a:solidFill>
                  <a:schemeClr val="dk1"/>
                </a:solidFill>
              </a:rPr>
              <a:t>Processes are sorted into queues based on computational needs and behavior. So to do this we created these functions to help differentiate need attributes for when we do the computation logic in the MLFQ class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f201cd87c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f201cd87c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shows what the process class implementation header file will look like, so in MLFQ_process.h we have these header file library includes, we have this pair called job which includes two elements a int and a string which will be assigned the burst time in ms and the job type either CPU or IO.</a:t>
            </a:r>
            <a:endParaRPr/>
          </a:p>
          <a:p>
            <a:pPr indent="0" lvl="0" marL="0" rtl="0" algn="l">
              <a:spcBef>
                <a:spcPts val="0"/>
              </a:spcBef>
              <a:spcAft>
                <a:spcPts val="0"/>
              </a:spcAft>
              <a:buNone/>
            </a:pPr>
            <a:r>
              <a:rPr lang="en"/>
              <a:t>In the process class we have these attributes string name, int priority, int arrival_time and a vector of type Job which has that same (int, string) format. </a:t>
            </a:r>
            <a:endParaRPr/>
          </a:p>
          <a:p>
            <a:pPr indent="0" lvl="0" marL="0" rtl="0" algn="l">
              <a:spcBef>
                <a:spcPts val="0"/>
              </a:spcBef>
              <a:spcAft>
                <a:spcPts val="0"/>
              </a:spcAft>
              <a:buNone/>
            </a:pPr>
            <a:r>
              <a:rPr lang="en"/>
              <a:t>In public we have the constructor that was mentioned in the previous slide example with the name, arrival time and jobs vector. We also set the priority here to 0 but it gets changed later on in our </a:t>
            </a:r>
            <a:r>
              <a:rPr lang="en"/>
              <a:t>implementation. Also in the public we have a bunch of functions..which are all functions we thought were necessary to help us implement the MLFQ and other schedulers.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f201cd87c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f201cd87c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C++ lingo → i.e push_back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f58cb19e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f58cb19e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f201cd87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f201cd87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2.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21.png"/><Relationship Id="rId5" Type="http://schemas.openxmlformats.org/officeDocument/2006/relationships/image" Target="../media/image26.png"/><Relationship Id="rId6"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MLFQ Simulation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Ishan Tyagi, Ron </a:t>
            </a:r>
            <a:r>
              <a:rPr lang="en"/>
              <a:t>Zatkovsky</a:t>
            </a:r>
            <a:r>
              <a:rPr lang="en"/>
              <a:t>, Richard Seecharran, Eric Lin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MLFQ Implementation ( MLFQ.cpp )</a:t>
            </a:r>
            <a:endParaRPr/>
          </a:p>
        </p:txBody>
      </p:sp>
      <p:pic>
        <p:nvPicPr>
          <p:cNvPr id="115" name="Google Shape;115;p22"/>
          <p:cNvPicPr preferRelativeResize="0"/>
          <p:nvPr/>
        </p:nvPicPr>
        <p:blipFill>
          <a:blip r:embed="rId3">
            <a:alphaModFix/>
          </a:blip>
          <a:stretch>
            <a:fillRect/>
          </a:stretch>
        </p:blipFill>
        <p:spPr>
          <a:xfrm>
            <a:off x="311700" y="1383132"/>
            <a:ext cx="8832298" cy="28089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MLFQ Implementation ( MLFQ.cpp : simulate )</a:t>
            </a:r>
            <a:endParaRPr/>
          </a:p>
        </p:txBody>
      </p:sp>
      <p:pic>
        <p:nvPicPr>
          <p:cNvPr id="121" name="Google Shape;121;p23"/>
          <p:cNvPicPr preferRelativeResize="0"/>
          <p:nvPr/>
        </p:nvPicPr>
        <p:blipFill>
          <a:blip r:embed="rId3">
            <a:alphaModFix/>
          </a:blip>
          <a:stretch>
            <a:fillRect/>
          </a:stretch>
        </p:blipFill>
        <p:spPr>
          <a:xfrm>
            <a:off x="311702" y="1017725"/>
            <a:ext cx="6301074" cy="3820975"/>
          </a:xfrm>
          <a:prstGeom prst="rect">
            <a:avLst/>
          </a:prstGeom>
          <a:noFill/>
          <a:ln>
            <a:noFill/>
          </a:ln>
        </p:spPr>
      </p:pic>
      <p:pic>
        <p:nvPicPr>
          <p:cNvPr id="122" name="Google Shape;122;p23"/>
          <p:cNvPicPr preferRelativeResize="0"/>
          <p:nvPr/>
        </p:nvPicPr>
        <p:blipFill>
          <a:blip r:embed="rId4">
            <a:alphaModFix/>
          </a:blip>
          <a:stretch>
            <a:fillRect/>
          </a:stretch>
        </p:blipFill>
        <p:spPr>
          <a:xfrm>
            <a:off x="3742765" y="2369800"/>
            <a:ext cx="5089535" cy="149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MLFQ Implementation ( MLFQ.cpp )</a:t>
            </a:r>
            <a:endParaRPr/>
          </a:p>
        </p:txBody>
      </p:sp>
      <p:pic>
        <p:nvPicPr>
          <p:cNvPr id="128" name="Google Shape;128;p24"/>
          <p:cNvPicPr preferRelativeResize="0"/>
          <p:nvPr/>
        </p:nvPicPr>
        <p:blipFill>
          <a:blip r:embed="rId3">
            <a:alphaModFix/>
          </a:blip>
          <a:stretch>
            <a:fillRect/>
          </a:stretch>
        </p:blipFill>
        <p:spPr>
          <a:xfrm>
            <a:off x="485000" y="1089000"/>
            <a:ext cx="7549008"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MLFQ Implementation ( MLFQ.cpp )</a:t>
            </a:r>
            <a:endParaRPr/>
          </a:p>
        </p:txBody>
      </p:sp>
      <p:pic>
        <p:nvPicPr>
          <p:cNvPr id="134" name="Google Shape;134;p25"/>
          <p:cNvPicPr preferRelativeResize="0"/>
          <p:nvPr/>
        </p:nvPicPr>
        <p:blipFill>
          <a:blip r:embed="rId3">
            <a:alphaModFix/>
          </a:blip>
          <a:stretch>
            <a:fillRect/>
          </a:stretch>
        </p:blipFill>
        <p:spPr>
          <a:xfrm>
            <a:off x="495400" y="1017725"/>
            <a:ext cx="5706200" cy="3855776"/>
          </a:xfrm>
          <a:prstGeom prst="rect">
            <a:avLst/>
          </a:prstGeom>
          <a:noFill/>
          <a:ln>
            <a:noFill/>
          </a:ln>
        </p:spPr>
      </p:pic>
      <p:pic>
        <p:nvPicPr>
          <p:cNvPr id="135" name="Google Shape;135;p25"/>
          <p:cNvPicPr preferRelativeResize="0"/>
          <p:nvPr/>
        </p:nvPicPr>
        <p:blipFill>
          <a:blip r:embed="rId4">
            <a:alphaModFix/>
          </a:blip>
          <a:stretch>
            <a:fillRect/>
          </a:stretch>
        </p:blipFill>
        <p:spPr>
          <a:xfrm>
            <a:off x="3031450" y="3410600"/>
            <a:ext cx="5967150" cy="146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MLFQ Implementation ( MLFQ.cpp )</a:t>
            </a:r>
            <a:endParaRPr/>
          </a:p>
        </p:txBody>
      </p:sp>
      <p:pic>
        <p:nvPicPr>
          <p:cNvPr id="141" name="Google Shape;141;p26"/>
          <p:cNvPicPr preferRelativeResize="0"/>
          <p:nvPr/>
        </p:nvPicPr>
        <p:blipFill>
          <a:blip r:embed="rId3">
            <a:alphaModFix/>
          </a:blip>
          <a:stretch>
            <a:fillRect/>
          </a:stretch>
        </p:blipFill>
        <p:spPr>
          <a:xfrm>
            <a:off x="1203388" y="1323300"/>
            <a:ext cx="6737226" cy="32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MLFQ Implementation ( MLFQ.cpp )</a:t>
            </a:r>
            <a:endParaRPr/>
          </a:p>
        </p:txBody>
      </p:sp>
      <p:pic>
        <p:nvPicPr>
          <p:cNvPr id="147" name="Google Shape;147;p27"/>
          <p:cNvPicPr preferRelativeResize="0"/>
          <p:nvPr/>
        </p:nvPicPr>
        <p:blipFill>
          <a:blip r:embed="rId3">
            <a:alphaModFix/>
          </a:blip>
          <a:stretch>
            <a:fillRect/>
          </a:stretch>
        </p:blipFill>
        <p:spPr>
          <a:xfrm>
            <a:off x="1571625" y="1288925"/>
            <a:ext cx="6000750" cy="3276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MLFQ Implementation ( MLFQ.cpp )</a:t>
            </a:r>
            <a:endParaRPr/>
          </a:p>
        </p:txBody>
      </p:sp>
      <p:pic>
        <p:nvPicPr>
          <p:cNvPr id="153" name="Google Shape;153;p28"/>
          <p:cNvPicPr preferRelativeResize="0"/>
          <p:nvPr/>
        </p:nvPicPr>
        <p:blipFill>
          <a:blip r:embed="rId3">
            <a:alphaModFix/>
          </a:blip>
          <a:stretch>
            <a:fillRect/>
          </a:stretch>
        </p:blipFill>
        <p:spPr>
          <a:xfrm>
            <a:off x="152400" y="1170125"/>
            <a:ext cx="8715401"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663"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LFQ test run-through example</a:t>
            </a:r>
            <a:endParaRPr/>
          </a:p>
        </p:txBody>
      </p:sp>
      <p:graphicFrame>
        <p:nvGraphicFramePr>
          <p:cNvPr id="159" name="Google Shape;159;p29"/>
          <p:cNvGraphicFramePr/>
          <p:nvPr/>
        </p:nvGraphicFramePr>
        <p:xfrm>
          <a:off x="105663" y="1913600"/>
          <a:ext cx="3000000" cy="3000000"/>
        </p:xfrm>
        <a:graphic>
          <a:graphicData uri="http://schemas.openxmlformats.org/drawingml/2006/table">
            <a:tbl>
              <a:tblPr>
                <a:noFill/>
                <a:tableStyleId>{A0464AC2-848E-425A-A4B4-A12128813A84}</a:tableStyleId>
              </a:tblPr>
              <a:tblGrid>
                <a:gridCol w="687125"/>
                <a:gridCol w="687125"/>
                <a:gridCol w="687125"/>
                <a:gridCol w="687125"/>
                <a:gridCol w="687125"/>
                <a:gridCol w="687125"/>
                <a:gridCol w="687125"/>
                <a:gridCol w="687125"/>
                <a:gridCol w="687125"/>
                <a:gridCol w="687125"/>
                <a:gridCol w="687125"/>
                <a:gridCol w="687125"/>
                <a:gridCol w="687125"/>
              </a:tblGrid>
              <a:tr h="381000">
                <a:tc>
                  <a:txBody>
                    <a:bodyPr/>
                    <a:lstStyle/>
                    <a:p>
                      <a:pPr indent="0" lvl="0" marL="0" rtl="0" algn="l">
                        <a:spcBef>
                          <a:spcPts val="0"/>
                        </a:spcBef>
                        <a:spcAft>
                          <a:spcPts val="0"/>
                        </a:spcAft>
                        <a:buNone/>
                      </a:pPr>
                      <a:r>
                        <a:rPr lang="en">
                          <a:solidFill>
                            <a:schemeClr val="dk1"/>
                          </a:solidFill>
                        </a:rPr>
                        <a:t>Q1</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aged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Q0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2</a:t>
                      </a:r>
                      <a:endParaRPr>
                        <a:solidFill>
                          <a:schemeClr val="dk1"/>
                        </a:solidFill>
                      </a:endParaRPr>
                    </a:p>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2</a:t>
                      </a:r>
                      <a:endParaRPr>
                        <a:solidFill>
                          <a:schemeClr val="dk1"/>
                        </a:solidFill>
                      </a:endParaRPr>
                    </a:p>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2</a:t>
                      </a:r>
                      <a:endParaRPr>
                        <a:solidFill>
                          <a:schemeClr val="dk1"/>
                        </a:solidFill>
                      </a:endParaRPr>
                    </a:p>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2</a:t>
                      </a:r>
                      <a:endParaRPr>
                        <a:solidFill>
                          <a:schemeClr val="dk1"/>
                        </a:solidFill>
                      </a:endParaRPr>
                    </a:p>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2</a:t>
                      </a:r>
                      <a:endParaRPr>
                        <a:solidFill>
                          <a:schemeClr val="dk1"/>
                        </a:solidFill>
                      </a:endParaRPr>
                    </a:p>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cpu</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time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age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IO</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P3(2)</a:t>
                      </a:r>
                      <a:endParaRPr>
                        <a:solidFill>
                          <a:schemeClr val="dk1"/>
                        </a:solidFill>
                      </a:endParaRPr>
                    </a:p>
                  </a:txBody>
                  <a:tcPr marT="91425" marB="91425" marR="91425" marL="91425"/>
                </a:tc>
              </a:tr>
            </a:tbl>
          </a:graphicData>
        </a:graphic>
      </p:graphicFrame>
      <p:sp>
        <p:nvSpPr>
          <p:cNvPr id="160" name="Google Shape;160;p29"/>
          <p:cNvSpPr txBox="1"/>
          <p:nvPr>
            <p:ph type="title"/>
          </p:nvPr>
        </p:nvSpPr>
        <p:spPr>
          <a:xfrm>
            <a:off x="311675" y="572700"/>
            <a:ext cx="8520600" cy="134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00"/>
              <a:t>Pr</a:t>
            </a:r>
            <a:r>
              <a:rPr lang="en" sz="2300"/>
              <a:t>ocess</a:t>
            </a:r>
            <a:r>
              <a:rPr lang="en" sz="2300"/>
              <a:t> </a:t>
            </a:r>
            <a:r>
              <a:rPr lang="en" sz="2300"/>
              <a:t>1 arrives at 0 with Jobs: {10, CPU}</a:t>
            </a:r>
            <a:endParaRPr sz="2300"/>
          </a:p>
          <a:p>
            <a:pPr indent="0" lvl="0" marL="0" rtl="0" algn="l">
              <a:spcBef>
                <a:spcPts val="0"/>
              </a:spcBef>
              <a:spcAft>
                <a:spcPts val="0"/>
              </a:spcAft>
              <a:buSzPts val="990"/>
              <a:buNone/>
            </a:pPr>
            <a:r>
              <a:rPr lang="en" sz="2300"/>
              <a:t>Process </a:t>
            </a:r>
            <a:r>
              <a:rPr lang="en" sz="2300"/>
              <a:t>2 arrives at 0 with Jobs: {3, CPU}, {2, IO}, {3, CPU}</a:t>
            </a:r>
            <a:endParaRPr sz="2300"/>
          </a:p>
          <a:p>
            <a:pPr indent="0" lvl="0" marL="0" rtl="0" algn="l">
              <a:spcBef>
                <a:spcPts val="0"/>
              </a:spcBef>
              <a:spcAft>
                <a:spcPts val="0"/>
              </a:spcAft>
              <a:buSzPts val="990"/>
              <a:buNone/>
            </a:pPr>
            <a:r>
              <a:rPr lang="en" sz="2300"/>
              <a:t>Process </a:t>
            </a:r>
            <a:r>
              <a:rPr lang="en" sz="2300"/>
              <a:t>3 arrives at 0 with Jobs: {4, CPU}, {2, IO}, {4, CPU}</a:t>
            </a:r>
            <a:endParaRPr sz="2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663"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MLFQ test run-through example output</a:t>
            </a:r>
            <a:endParaRPr/>
          </a:p>
        </p:txBody>
      </p:sp>
      <p:sp>
        <p:nvSpPr>
          <p:cNvPr id="166" name="Google Shape;166;p30"/>
          <p:cNvSpPr txBox="1"/>
          <p:nvPr>
            <p:ph type="title"/>
          </p:nvPr>
        </p:nvSpPr>
        <p:spPr>
          <a:xfrm>
            <a:off x="311675" y="572700"/>
            <a:ext cx="8520600" cy="134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00"/>
              <a:t>Process 1 arrives at 0 with Jobs: {10, CPU}</a:t>
            </a:r>
            <a:endParaRPr sz="2300"/>
          </a:p>
          <a:p>
            <a:pPr indent="0" lvl="0" marL="0" rtl="0" algn="l">
              <a:spcBef>
                <a:spcPts val="0"/>
              </a:spcBef>
              <a:spcAft>
                <a:spcPts val="0"/>
              </a:spcAft>
              <a:buSzPts val="990"/>
              <a:buNone/>
            </a:pPr>
            <a:r>
              <a:rPr lang="en" sz="2300"/>
              <a:t>Process 2 arrives at 0 with Jobs: {3, CPU}, {2, IO}, {3, CPU}</a:t>
            </a:r>
            <a:endParaRPr sz="2300"/>
          </a:p>
          <a:p>
            <a:pPr indent="0" lvl="0" marL="0" rtl="0" algn="l">
              <a:spcBef>
                <a:spcPts val="0"/>
              </a:spcBef>
              <a:spcAft>
                <a:spcPts val="0"/>
              </a:spcAft>
              <a:buSzPts val="990"/>
              <a:buNone/>
            </a:pPr>
            <a:r>
              <a:rPr lang="en" sz="2300"/>
              <a:t>Process 3 arrives at 0 with Jobs: {4, CPU}, {2, IO}, {4, CPU}</a:t>
            </a:r>
            <a:endParaRPr sz="2300"/>
          </a:p>
        </p:txBody>
      </p:sp>
      <p:pic>
        <p:nvPicPr>
          <p:cNvPr id="167" name="Google Shape;167;p30"/>
          <p:cNvPicPr preferRelativeResize="0"/>
          <p:nvPr/>
        </p:nvPicPr>
        <p:blipFill>
          <a:blip r:embed="rId3">
            <a:alphaModFix/>
          </a:blip>
          <a:stretch>
            <a:fillRect/>
          </a:stretch>
        </p:blipFill>
        <p:spPr>
          <a:xfrm>
            <a:off x="1898575" y="1913700"/>
            <a:ext cx="4641322" cy="292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 MLFQ…</a:t>
            </a:r>
            <a:endParaRPr/>
          </a:p>
        </p:txBody>
      </p:sp>
      <p:graphicFrame>
        <p:nvGraphicFramePr>
          <p:cNvPr id="173" name="Google Shape;173;p31"/>
          <p:cNvGraphicFramePr/>
          <p:nvPr/>
        </p:nvGraphicFramePr>
        <p:xfrm>
          <a:off x="105675" y="1740775"/>
          <a:ext cx="3000000" cy="3000000"/>
        </p:xfrm>
        <a:graphic>
          <a:graphicData uri="http://schemas.openxmlformats.org/drawingml/2006/table">
            <a:tbl>
              <a:tblPr>
                <a:noFill/>
                <a:tableStyleId>{A0464AC2-848E-425A-A4B4-A12128813A84}</a:tableStyleId>
              </a:tblPr>
              <a:tblGrid>
                <a:gridCol w="687125"/>
                <a:gridCol w="687125"/>
                <a:gridCol w="687125"/>
                <a:gridCol w="687125"/>
                <a:gridCol w="687125"/>
                <a:gridCol w="687125"/>
                <a:gridCol w="687125"/>
                <a:gridCol w="687125"/>
                <a:gridCol w="687125"/>
                <a:gridCol w="687125"/>
                <a:gridCol w="687125"/>
                <a:gridCol w="687125"/>
                <a:gridCol w="687125"/>
              </a:tblGrid>
              <a:tr h="381000">
                <a:tc>
                  <a:txBody>
                    <a:bodyPr/>
                    <a:lstStyle/>
                    <a:p>
                      <a:pPr indent="0" lvl="0" marL="0" rtl="0" algn="l">
                        <a:spcBef>
                          <a:spcPts val="0"/>
                        </a:spcBef>
                        <a:spcAft>
                          <a:spcPts val="0"/>
                        </a:spcAft>
                        <a:buNone/>
                      </a:pPr>
                      <a:r>
                        <a:rPr lang="en">
                          <a:solidFill>
                            <a:schemeClr val="dk1"/>
                          </a:solidFill>
                        </a:rPr>
                        <a:t>Q1</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Q0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1</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1</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1</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Cpu</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r>
                        <a:rPr lang="en">
                          <a:solidFill>
                            <a:schemeClr val="dk1"/>
                          </a:solidFill>
                        </a:rPr>
                        <a:t>(8)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r>
                        <a:rPr lang="en">
                          <a:solidFill>
                            <a:schemeClr val="dk1"/>
                          </a:solidFill>
                        </a:rPr>
                        <a:t>(10)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3(4)</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time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24</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age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IO</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2000"/>
              <a:t>Implement MLFQ and compare it to other schedulers, for that we need:</a:t>
            </a:r>
            <a:endParaRPr sz="2000"/>
          </a:p>
          <a:p>
            <a:pPr indent="-325755" lvl="0" marL="457200" rtl="0" algn="l">
              <a:lnSpc>
                <a:spcPct val="200000"/>
              </a:lnSpc>
              <a:spcBef>
                <a:spcPts val="1200"/>
              </a:spcBef>
              <a:spcAft>
                <a:spcPts val="0"/>
              </a:spcAft>
              <a:buSzPct val="100000"/>
              <a:buChar char="●"/>
            </a:pPr>
            <a:r>
              <a:rPr lang="en"/>
              <a:t>MLFQ: Multiple queues, Aging, Preemption, Priority, IO</a:t>
            </a:r>
            <a:endParaRPr/>
          </a:p>
          <a:p>
            <a:pPr indent="-325755" lvl="0" marL="457200" rtl="0" algn="l">
              <a:lnSpc>
                <a:spcPct val="200000"/>
              </a:lnSpc>
              <a:spcBef>
                <a:spcPts val="0"/>
              </a:spcBef>
              <a:spcAft>
                <a:spcPts val="0"/>
              </a:spcAft>
              <a:buSzPct val="100000"/>
              <a:buChar char="●"/>
            </a:pPr>
            <a:r>
              <a:rPr lang="en"/>
              <a:t>MLQ: Multiple queues, every queue different scheduler, IO</a:t>
            </a:r>
            <a:endParaRPr/>
          </a:p>
          <a:p>
            <a:pPr indent="-325755" lvl="0" marL="457200" rtl="0" algn="l">
              <a:lnSpc>
                <a:spcPct val="200000"/>
              </a:lnSpc>
              <a:spcBef>
                <a:spcPts val="0"/>
              </a:spcBef>
              <a:spcAft>
                <a:spcPts val="0"/>
              </a:spcAft>
              <a:buSzPct val="100000"/>
              <a:buChar char="●"/>
            </a:pPr>
            <a:r>
              <a:rPr lang="en"/>
              <a:t>SJF: know how long it takes to complete a job, when it arrives</a:t>
            </a:r>
            <a:endParaRPr/>
          </a:p>
          <a:p>
            <a:pPr indent="-325755" lvl="0" marL="457200" rtl="0" algn="l">
              <a:lnSpc>
                <a:spcPct val="200000"/>
              </a:lnSpc>
              <a:spcBef>
                <a:spcPts val="0"/>
              </a:spcBef>
              <a:spcAft>
                <a:spcPts val="0"/>
              </a:spcAft>
              <a:buSzPct val="100000"/>
              <a:buChar char="●"/>
            </a:pPr>
            <a:r>
              <a:rPr lang="en"/>
              <a:t>RR:	arrival time, timeslice (quantum), IO handle</a:t>
            </a:r>
            <a:endParaRPr/>
          </a:p>
          <a:p>
            <a:pPr indent="-325755" lvl="0" marL="457200" rtl="0" algn="l">
              <a:lnSpc>
                <a:spcPct val="200000"/>
              </a:lnSpc>
              <a:spcBef>
                <a:spcPts val="0"/>
              </a:spcBef>
              <a:spcAft>
                <a:spcPts val="0"/>
              </a:spcAft>
              <a:buSzPct val="100000"/>
              <a:buChar char="●"/>
            </a:pPr>
            <a:r>
              <a:rPr lang="en"/>
              <a:t>SRTF: know when job is supposed to finish or know how long it runs, and when arrives</a:t>
            </a:r>
            <a:endParaRPr/>
          </a:p>
          <a:p>
            <a:pPr indent="-325755" lvl="0" marL="457200" rtl="0" algn="l">
              <a:lnSpc>
                <a:spcPct val="200000"/>
              </a:lnSpc>
              <a:spcBef>
                <a:spcPts val="0"/>
              </a:spcBef>
              <a:spcAft>
                <a:spcPts val="0"/>
              </a:spcAft>
              <a:buSzPct val="100000"/>
              <a:buChar char="●"/>
            </a:pPr>
            <a:r>
              <a:rPr lang="en"/>
              <a:t>FIFO: arrival time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In First Out (FIFO)</a:t>
            </a:r>
            <a:endParaRPr/>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first process that arrives is the first one to be executed.</a:t>
            </a:r>
            <a:endParaRPr/>
          </a:p>
          <a:p>
            <a:pPr indent="-317500" lvl="1" marL="914400" rtl="0" algn="l">
              <a:spcBef>
                <a:spcPts val="0"/>
              </a:spcBef>
              <a:spcAft>
                <a:spcPts val="0"/>
              </a:spcAft>
              <a:buSzPts val="1400"/>
              <a:buChar char="○"/>
            </a:pPr>
            <a:r>
              <a:rPr lang="en"/>
              <a:t>Processes are executed in the order they enter the queue.</a:t>
            </a:r>
            <a:endParaRPr/>
          </a:p>
          <a:p>
            <a:pPr indent="-342900" lvl="0" marL="457200" rtl="0" algn="l">
              <a:spcBef>
                <a:spcPts val="0"/>
              </a:spcBef>
              <a:spcAft>
                <a:spcPts val="0"/>
              </a:spcAft>
              <a:buSzPts val="1800"/>
              <a:buChar char="●"/>
            </a:pPr>
            <a:r>
              <a:rPr lang="en"/>
              <a:t>Idea: Sort the </a:t>
            </a:r>
            <a:r>
              <a:rPr lang="en"/>
              <a:t>arrival</a:t>
            </a:r>
            <a:r>
              <a:rPr lang="en"/>
              <a:t> time from </a:t>
            </a:r>
            <a:r>
              <a:rPr lang="en"/>
              <a:t>earliest to latest</a:t>
            </a:r>
            <a:endParaRPr/>
          </a:p>
          <a:p>
            <a:pPr indent="-317500" lvl="1" marL="914400" rtl="0" algn="l">
              <a:spcBef>
                <a:spcPts val="0"/>
              </a:spcBef>
              <a:spcAft>
                <a:spcPts val="0"/>
              </a:spcAft>
              <a:buSzPts val="1400"/>
              <a:buChar char="○"/>
            </a:pPr>
            <a:r>
              <a:rPr lang="en"/>
              <a:t>Earliest = front of queue</a:t>
            </a:r>
            <a:endParaRPr/>
          </a:p>
          <a:p>
            <a:pPr indent="-317500" lvl="1" marL="914400" rtl="0" algn="l">
              <a:spcBef>
                <a:spcPts val="0"/>
              </a:spcBef>
              <a:spcAft>
                <a:spcPts val="0"/>
              </a:spcAft>
              <a:buSzPts val="1400"/>
              <a:buChar char="○"/>
            </a:pPr>
            <a:r>
              <a:rPr lang="en"/>
              <a:t>Latest = end of queue</a:t>
            </a:r>
            <a:endParaRPr/>
          </a:p>
          <a:p>
            <a:pPr indent="-342900" lvl="0" marL="457200" rtl="0" algn="l">
              <a:spcBef>
                <a:spcPts val="0"/>
              </a:spcBef>
              <a:spcAft>
                <a:spcPts val="0"/>
              </a:spcAft>
              <a:buSzPts val="1800"/>
              <a:buChar char="●"/>
            </a:pPr>
            <a:r>
              <a:rPr lang="en"/>
              <a:t>Execution: process at front</a:t>
            </a:r>
            <a:endParaRPr/>
          </a:p>
          <a:p>
            <a:pPr indent="-342900" lvl="0" marL="457200" rtl="0" algn="l">
              <a:spcBef>
                <a:spcPts val="0"/>
              </a:spcBef>
              <a:spcAft>
                <a:spcPts val="0"/>
              </a:spcAft>
              <a:buSzPts val="1800"/>
              <a:buChar char="●"/>
            </a:pPr>
            <a:r>
              <a:rPr lang="en"/>
              <a:t>Completion: remove the process at the front</a:t>
            </a:r>
            <a:endParaRPr/>
          </a:p>
          <a:p>
            <a:pPr indent="-317500" lvl="1" marL="914400" rtl="0" algn="l">
              <a:spcBef>
                <a:spcPts val="0"/>
              </a:spcBef>
              <a:spcAft>
                <a:spcPts val="0"/>
              </a:spcAft>
              <a:buSzPts val="1400"/>
              <a:buChar char="○"/>
            </a:pPr>
            <a:r>
              <a:rPr lang="en"/>
              <a:t>Next process in line will start executing</a:t>
            </a:r>
            <a:endParaRPr/>
          </a:p>
        </p:txBody>
      </p:sp>
      <p:pic>
        <p:nvPicPr>
          <p:cNvPr id="180" name="Google Shape;180;p32"/>
          <p:cNvPicPr preferRelativeResize="0"/>
          <p:nvPr/>
        </p:nvPicPr>
        <p:blipFill>
          <a:blip r:embed="rId3">
            <a:alphaModFix/>
          </a:blip>
          <a:stretch>
            <a:fillRect/>
          </a:stretch>
        </p:blipFill>
        <p:spPr>
          <a:xfrm>
            <a:off x="5968668" y="2258643"/>
            <a:ext cx="2632050" cy="433775"/>
          </a:xfrm>
          <a:prstGeom prst="rect">
            <a:avLst/>
          </a:prstGeom>
          <a:noFill/>
          <a:ln>
            <a:noFill/>
          </a:ln>
        </p:spPr>
      </p:pic>
      <p:pic>
        <p:nvPicPr>
          <p:cNvPr id="181" name="Google Shape;181;p32"/>
          <p:cNvPicPr preferRelativeResize="0"/>
          <p:nvPr/>
        </p:nvPicPr>
        <p:blipFill>
          <a:blip r:embed="rId4">
            <a:alphaModFix/>
          </a:blip>
          <a:stretch>
            <a:fillRect/>
          </a:stretch>
        </p:blipFill>
        <p:spPr>
          <a:xfrm>
            <a:off x="5865700" y="2811725"/>
            <a:ext cx="2921553" cy="269825"/>
          </a:xfrm>
          <a:prstGeom prst="rect">
            <a:avLst/>
          </a:prstGeom>
          <a:noFill/>
          <a:ln>
            <a:noFill/>
          </a:ln>
        </p:spPr>
      </p:pic>
      <p:pic>
        <p:nvPicPr>
          <p:cNvPr id="182" name="Google Shape;182;p32"/>
          <p:cNvPicPr preferRelativeResize="0"/>
          <p:nvPr/>
        </p:nvPicPr>
        <p:blipFill>
          <a:blip r:embed="rId5">
            <a:alphaModFix/>
          </a:blip>
          <a:stretch>
            <a:fillRect/>
          </a:stretch>
        </p:blipFill>
        <p:spPr>
          <a:xfrm>
            <a:off x="4818400" y="3308025"/>
            <a:ext cx="4078639" cy="57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of FIFO</a:t>
            </a:r>
            <a:endParaRPr/>
          </a:p>
        </p:txBody>
      </p:sp>
      <p:pic>
        <p:nvPicPr>
          <p:cNvPr id="188" name="Google Shape;188;p33"/>
          <p:cNvPicPr preferRelativeResize="0"/>
          <p:nvPr/>
        </p:nvPicPr>
        <p:blipFill>
          <a:blip r:embed="rId3">
            <a:alphaModFix/>
          </a:blip>
          <a:stretch>
            <a:fillRect/>
          </a:stretch>
        </p:blipFill>
        <p:spPr>
          <a:xfrm>
            <a:off x="3117475" y="246125"/>
            <a:ext cx="2909050" cy="1216825"/>
          </a:xfrm>
          <a:prstGeom prst="rect">
            <a:avLst/>
          </a:prstGeom>
          <a:noFill/>
          <a:ln>
            <a:noFill/>
          </a:ln>
        </p:spPr>
      </p:pic>
      <p:graphicFrame>
        <p:nvGraphicFramePr>
          <p:cNvPr id="189" name="Google Shape;189;p33"/>
          <p:cNvGraphicFramePr/>
          <p:nvPr/>
        </p:nvGraphicFramePr>
        <p:xfrm>
          <a:off x="991000" y="2761125"/>
          <a:ext cx="3000000" cy="3000000"/>
        </p:xfrm>
        <a:graphic>
          <a:graphicData uri="http://schemas.openxmlformats.org/drawingml/2006/table">
            <a:tbl>
              <a:tblPr>
                <a:noFill/>
                <a:tableStyleId>{A0464AC2-848E-425A-A4B4-A12128813A84}</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a:solidFill>
                            <a:srgbClr val="FFFFFF"/>
                          </a:solidFill>
                        </a:rPr>
                        <a:t>Process</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Arrival Time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Burst Time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Completion Time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Turn Around Time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Waiting Time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5</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10</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3</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8</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8</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25</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4</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pic>
        <p:nvPicPr>
          <p:cNvPr id="190" name="Google Shape;190;p33"/>
          <p:cNvPicPr preferRelativeResize="0"/>
          <p:nvPr/>
        </p:nvPicPr>
        <p:blipFill>
          <a:blip r:embed="rId4">
            <a:alphaModFix/>
          </a:blip>
          <a:stretch>
            <a:fillRect/>
          </a:stretch>
        </p:blipFill>
        <p:spPr>
          <a:xfrm>
            <a:off x="3404000" y="1555350"/>
            <a:ext cx="2200525" cy="1007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Shortest Job First (SJF)</a:t>
            </a:r>
            <a:endParaRPr/>
          </a:p>
        </p:txBody>
      </p:sp>
      <p:sp>
        <p:nvSpPr>
          <p:cNvPr id="196" name="Google Shape;196;p34"/>
          <p:cNvSpPr txBox="1"/>
          <p:nvPr>
            <p:ph idx="1" type="body"/>
          </p:nvPr>
        </p:nvSpPr>
        <p:spPr>
          <a:xfrm>
            <a:off x="311700" y="1152475"/>
            <a:ext cx="44082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The process with the shortest burst time will be ran first.</a:t>
            </a:r>
            <a:endParaRPr/>
          </a:p>
          <a:p>
            <a:pPr indent="-304165" lvl="1" marL="914400" rtl="0" algn="l">
              <a:spcBef>
                <a:spcPts val="0"/>
              </a:spcBef>
              <a:spcAft>
                <a:spcPts val="0"/>
              </a:spcAft>
              <a:buSzPct val="100000"/>
              <a:buChar char="○"/>
            </a:pPr>
            <a:r>
              <a:rPr lang="en"/>
              <a:t>Processes are executed in the order of their burst time.</a:t>
            </a:r>
            <a:endParaRPr/>
          </a:p>
          <a:p>
            <a:pPr indent="-325755" lvl="0" marL="457200" rtl="0" algn="l">
              <a:spcBef>
                <a:spcPts val="0"/>
              </a:spcBef>
              <a:spcAft>
                <a:spcPts val="0"/>
              </a:spcAft>
              <a:buSzPct val="100000"/>
              <a:buChar char="●"/>
            </a:pPr>
            <a:r>
              <a:rPr lang="en"/>
              <a:t>Idea: Sort the burst time from least to greatest.</a:t>
            </a:r>
            <a:endParaRPr/>
          </a:p>
          <a:p>
            <a:pPr indent="-304165" lvl="1" marL="914400" rtl="0" algn="l">
              <a:spcBef>
                <a:spcPts val="0"/>
              </a:spcBef>
              <a:spcAft>
                <a:spcPts val="0"/>
              </a:spcAft>
              <a:buSzPct val="100000"/>
              <a:buChar char="○"/>
            </a:pPr>
            <a:r>
              <a:rPr lang="en"/>
              <a:t>Least = front of queue</a:t>
            </a:r>
            <a:endParaRPr/>
          </a:p>
          <a:p>
            <a:pPr indent="-304165" lvl="1" marL="914400" rtl="0" algn="l">
              <a:spcBef>
                <a:spcPts val="0"/>
              </a:spcBef>
              <a:spcAft>
                <a:spcPts val="0"/>
              </a:spcAft>
              <a:buSzPct val="100000"/>
              <a:buChar char="○"/>
            </a:pPr>
            <a:r>
              <a:rPr lang="en"/>
              <a:t>Greatest = end of queue</a:t>
            </a:r>
            <a:endParaRPr/>
          </a:p>
          <a:p>
            <a:pPr indent="-325755" lvl="0" marL="457200" rtl="0" algn="l">
              <a:spcBef>
                <a:spcPts val="0"/>
              </a:spcBef>
              <a:spcAft>
                <a:spcPts val="0"/>
              </a:spcAft>
              <a:buSzPct val="100000"/>
              <a:buChar char="●"/>
            </a:pPr>
            <a:r>
              <a:rPr lang="en"/>
              <a:t>Execution: process at front with the shortest burst time</a:t>
            </a:r>
            <a:endParaRPr/>
          </a:p>
          <a:p>
            <a:pPr indent="-325755" lvl="0" marL="457200" rtl="0" algn="l">
              <a:spcBef>
                <a:spcPts val="0"/>
              </a:spcBef>
              <a:spcAft>
                <a:spcPts val="0"/>
              </a:spcAft>
              <a:buSzPct val="100000"/>
              <a:buChar char="●"/>
            </a:pPr>
            <a:r>
              <a:rPr lang="en"/>
              <a:t>Completion: remove the process with the shortest burst time</a:t>
            </a:r>
            <a:endParaRPr/>
          </a:p>
          <a:p>
            <a:pPr indent="-304165" lvl="1" marL="914400" rtl="0" algn="l">
              <a:spcBef>
                <a:spcPts val="0"/>
              </a:spcBef>
              <a:spcAft>
                <a:spcPts val="0"/>
              </a:spcAft>
              <a:buSzPct val="100000"/>
              <a:buChar char="○"/>
            </a:pPr>
            <a:r>
              <a:rPr lang="en"/>
              <a:t>Next process in line will start executing</a:t>
            </a:r>
            <a:endParaRPr/>
          </a:p>
          <a:p>
            <a:pPr indent="0" lvl="0" marL="0" rtl="0" algn="l">
              <a:spcBef>
                <a:spcPts val="1200"/>
              </a:spcBef>
              <a:spcAft>
                <a:spcPts val="1200"/>
              </a:spcAft>
              <a:buNone/>
            </a:pPr>
            <a:r>
              <a:t/>
            </a:r>
            <a:endParaRPr/>
          </a:p>
        </p:txBody>
      </p:sp>
      <p:pic>
        <p:nvPicPr>
          <p:cNvPr id="197" name="Google Shape;197;p34"/>
          <p:cNvPicPr preferRelativeResize="0"/>
          <p:nvPr/>
        </p:nvPicPr>
        <p:blipFill>
          <a:blip r:embed="rId3">
            <a:alphaModFix/>
          </a:blip>
          <a:stretch>
            <a:fillRect/>
          </a:stretch>
        </p:blipFill>
        <p:spPr>
          <a:xfrm>
            <a:off x="4719900" y="1268000"/>
            <a:ext cx="4275000" cy="1986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of SJF</a:t>
            </a:r>
            <a:endParaRPr/>
          </a:p>
        </p:txBody>
      </p:sp>
      <p:graphicFrame>
        <p:nvGraphicFramePr>
          <p:cNvPr id="203" name="Google Shape;203;p35"/>
          <p:cNvGraphicFramePr/>
          <p:nvPr/>
        </p:nvGraphicFramePr>
        <p:xfrm>
          <a:off x="991000" y="2761125"/>
          <a:ext cx="3000000" cy="3000000"/>
        </p:xfrm>
        <a:graphic>
          <a:graphicData uri="http://schemas.openxmlformats.org/drawingml/2006/table">
            <a:tbl>
              <a:tblPr>
                <a:noFill/>
                <a:tableStyleId>{A0464AC2-848E-425A-A4B4-A12128813A84}</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a:solidFill>
                            <a:srgbClr val="FFFFFF"/>
                          </a:solidFill>
                        </a:rPr>
                        <a:t>Process</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Arrival Time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Burst Time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Completion Time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Turn Around Time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Waiting Time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17</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17</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7</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5</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7</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5</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3</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8</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8</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25</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17</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9</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4</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pic>
        <p:nvPicPr>
          <p:cNvPr id="204" name="Google Shape;204;p35"/>
          <p:cNvPicPr preferRelativeResize="0"/>
          <p:nvPr/>
        </p:nvPicPr>
        <p:blipFill>
          <a:blip r:embed="rId3">
            <a:alphaModFix/>
          </a:blip>
          <a:stretch>
            <a:fillRect/>
          </a:stretch>
        </p:blipFill>
        <p:spPr>
          <a:xfrm>
            <a:off x="1506900" y="1282550"/>
            <a:ext cx="1557650" cy="1213750"/>
          </a:xfrm>
          <a:prstGeom prst="rect">
            <a:avLst/>
          </a:prstGeom>
          <a:noFill/>
          <a:ln>
            <a:noFill/>
          </a:ln>
        </p:spPr>
      </p:pic>
      <p:pic>
        <p:nvPicPr>
          <p:cNvPr id="205" name="Google Shape;205;p35"/>
          <p:cNvPicPr preferRelativeResize="0"/>
          <p:nvPr/>
        </p:nvPicPr>
        <p:blipFill>
          <a:blip r:embed="rId4">
            <a:alphaModFix/>
          </a:blip>
          <a:stretch>
            <a:fillRect/>
          </a:stretch>
        </p:blipFill>
        <p:spPr>
          <a:xfrm>
            <a:off x="4756925" y="1017725"/>
            <a:ext cx="3212579" cy="1438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Shortest Remaining Time First (SRTF)</a:t>
            </a:r>
            <a:endParaRPr/>
          </a:p>
        </p:txBody>
      </p:sp>
      <p:sp>
        <p:nvSpPr>
          <p:cNvPr id="211" name="Google Shape;211;p36"/>
          <p:cNvSpPr txBox="1"/>
          <p:nvPr>
            <p:ph idx="1" type="body"/>
          </p:nvPr>
        </p:nvSpPr>
        <p:spPr>
          <a:xfrm>
            <a:off x="311700" y="1152475"/>
            <a:ext cx="46623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The process with the shortest remaining burst time will be ran first.</a:t>
            </a:r>
            <a:endParaRPr/>
          </a:p>
          <a:p>
            <a:pPr indent="-297497" lvl="1" marL="914400" rtl="0" algn="l">
              <a:spcBef>
                <a:spcPts val="0"/>
              </a:spcBef>
              <a:spcAft>
                <a:spcPts val="0"/>
              </a:spcAft>
              <a:buSzPct val="100000"/>
              <a:buChar char="○"/>
            </a:pPr>
            <a:r>
              <a:rPr lang="en"/>
              <a:t>Processes are executed in the order of how much burst time they have remaining.</a:t>
            </a:r>
            <a:endParaRPr/>
          </a:p>
          <a:p>
            <a:pPr indent="-297497" lvl="1" marL="914400" rtl="0" algn="l">
              <a:spcBef>
                <a:spcPts val="0"/>
              </a:spcBef>
              <a:spcAft>
                <a:spcPts val="0"/>
              </a:spcAft>
              <a:buSzPct val="100000"/>
              <a:buChar char="○"/>
            </a:pPr>
            <a:r>
              <a:rPr lang="en"/>
              <a:t>Has preemptive scheduling</a:t>
            </a:r>
            <a:endParaRPr/>
          </a:p>
          <a:p>
            <a:pPr indent="-317182" lvl="0" marL="457200" rtl="0" algn="l">
              <a:spcBef>
                <a:spcPts val="0"/>
              </a:spcBef>
              <a:spcAft>
                <a:spcPts val="0"/>
              </a:spcAft>
              <a:buSzPct val="100000"/>
              <a:buChar char="●"/>
            </a:pPr>
            <a:r>
              <a:rPr lang="en"/>
              <a:t>Idea: Upon arrival, compare the remaining burst time to current process</a:t>
            </a:r>
            <a:endParaRPr/>
          </a:p>
          <a:p>
            <a:pPr indent="-297497" lvl="1" marL="914400" rtl="0" algn="l">
              <a:spcBef>
                <a:spcPts val="0"/>
              </a:spcBef>
              <a:spcAft>
                <a:spcPts val="0"/>
              </a:spcAft>
              <a:buSzPct val="100000"/>
              <a:buChar char="○"/>
            </a:pPr>
            <a:r>
              <a:rPr lang="en"/>
              <a:t>Current process continues to run if BT is less than the newly arrived process</a:t>
            </a:r>
            <a:endParaRPr/>
          </a:p>
          <a:p>
            <a:pPr indent="-297497" lvl="1" marL="914400" rtl="0" algn="l">
              <a:spcBef>
                <a:spcPts val="0"/>
              </a:spcBef>
              <a:spcAft>
                <a:spcPts val="0"/>
              </a:spcAft>
              <a:buSzPct val="100000"/>
              <a:buChar char="○"/>
            </a:pPr>
            <a:r>
              <a:rPr lang="en"/>
              <a:t>Update current process to the newly arrived process if it is less</a:t>
            </a:r>
            <a:endParaRPr/>
          </a:p>
          <a:p>
            <a:pPr indent="-317182" lvl="0" marL="457200" rtl="0" algn="l">
              <a:spcBef>
                <a:spcPts val="0"/>
              </a:spcBef>
              <a:spcAft>
                <a:spcPts val="0"/>
              </a:spcAft>
              <a:buSzPct val="100000"/>
              <a:buChar char="●"/>
            </a:pPr>
            <a:r>
              <a:rPr lang="en"/>
              <a:t>Execution: run process, check its BT with another process, update accordingly</a:t>
            </a:r>
            <a:endParaRPr/>
          </a:p>
          <a:p>
            <a:pPr indent="-317182" lvl="0" marL="457200" rtl="0" algn="l">
              <a:spcBef>
                <a:spcPts val="0"/>
              </a:spcBef>
              <a:spcAft>
                <a:spcPts val="0"/>
              </a:spcAft>
              <a:buSzPct val="100000"/>
              <a:buChar char="●"/>
            </a:pPr>
            <a:r>
              <a:rPr lang="en"/>
              <a:t>Completion: remove the process once BT reaches 0</a:t>
            </a:r>
            <a:endParaRPr/>
          </a:p>
          <a:p>
            <a:pPr indent="-297497" lvl="1" marL="914400" rtl="0" algn="l">
              <a:spcBef>
                <a:spcPts val="0"/>
              </a:spcBef>
              <a:spcAft>
                <a:spcPts val="0"/>
              </a:spcAft>
              <a:buSzPct val="100000"/>
              <a:buChar char="○"/>
            </a:pPr>
            <a:r>
              <a:rPr lang="en"/>
              <a:t>Next process in line will start executing as it’s the new process with the least remaining BT</a:t>
            </a:r>
            <a:endParaRPr/>
          </a:p>
        </p:txBody>
      </p:sp>
      <p:pic>
        <p:nvPicPr>
          <p:cNvPr id="212" name="Google Shape;212;p36"/>
          <p:cNvPicPr preferRelativeResize="0"/>
          <p:nvPr/>
        </p:nvPicPr>
        <p:blipFill>
          <a:blip r:embed="rId3">
            <a:alphaModFix/>
          </a:blip>
          <a:stretch>
            <a:fillRect/>
          </a:stretch>
        </p:blipFill>
        <p:spPr>
          <a:xfrm>
            <a:off x="5095600" y="1270225"/>
            <a:ext cx="3865199" cy="253890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of SRTF</a:t>
            </a:r>
            <a:endParaRPr/>
          </a:p>
        </p:txBody>
      </p:sp>
      <p:pic>
        <p:nvPicPr>
          <p:cNvPr id="218" name="Google Shape;218;p37"/>
          <p:cNvPicPr preferRelativeResize="0"/>
          <p:nvPr/>
        </p:nvPicPr>
        <p:blipFill>
          <a:blip r:embed="rId3">
            <a:alphaModFix/>
          </a:blip>
          <a:stretch>
            <a:fillRect/>
          </a:stretch>
        </p:blipFill>
        <p:spPr>
          <a:xfrm>
            <a:off x="706775" y="1116475"/>
            <a:ext cx="2593225" cy="1263100"/>
          </a:xfrm>
          <a:prstGeom prst="rect">
            <a:avLst/>
          </a:prstGeom>
          <a:noFill/>
          <a:ln>
            <a:noFill/>
          </a:ln>
        </p:spPr>
      </p:pic>
      <p:graphicFrame>
        <p:nvGraphicFramePr>
          <p:cNvPr id="219" name="Google Shape;219;p37"/>
          <p:cNvGraphicFramePr/>
          <p:nvPr/>
        </p:nvGraphicFramePr>
        <p:xfrm>
          <a:off x="991000" y="2761125"/>
          <a:ext cx="3000000" cy="3000000"/>
        </p:xfrm>
        <a:graphic>
          <a:graphicData uri="http://schemas.openxmlformats.org/drawingml/2006/table">
            <a:tbl>
              <a:tblPr>
                <a:noFill/>
                <a:tableStyleId>{A0464AC2-848E-425A-A4B4-A12128813A84}</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a:solidFill>
                            <a:srgbClr val="FFFFFF"/>
                          </a:solidFill>
                        </a:rPr>
                        <a:t>Process</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Arrival Time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Burst Time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Completion Time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Turn Around Time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Waiting Time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27</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27</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15</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5</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3</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4</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8</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4</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7</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pic>
        <p:nvPicPr>
          <p:cNvPr id="220" name="Google Shape;220;p37"/>
          <p:cNvPicPr preferRelativeResize="0"/>
          <p:nvPr/>
        </p:nvPicPr>
        <p:blipFill>
          <a:blip r:embed="rId4">
            <a:alphaModFix/>
          </a:blip>
          <a:stretch>
            <a:fillRect/>
          </a:stretch>
        </p:blipFill>
        <p:spPr>
          <a:xfrm>
            <a:off x="5133050" y="511100"/>
            <a:ext cx="3048000" cy="1962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Multi-Level Queue (MLQ)</a:t>
            </a:r>
            <a:endParaRPr/>
          </a:p>
        </p:txBody>
      </p:sp>
      <p:sp>
        <p:nvSpPr>
          <p:cNvPr id="226" name="Google Shape;226;p38"/>
          <p:cNvSpPr txBox="1"/>
          <p:nvPr>
            <p:ph idx="1" type="body"/>
          </p:nvPr>
        </p:nvSpPr>
        <p:spPr>
          <a:xfrm>
            <a:off x="311700" y="1152475"/>
            <a:ext cx="46623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Organizes processes into multiple queues based on characteristics like burst time, priority, etc.</a:t>
            </a:r>
            <a:endParaRPr/>
          </a:p>
          <a:p>
            <a:pPr indent="-297497" lvl="1" marL="914400" rtl="0" algn="l">
              <a:spcBef>
                <a:spcPts val="0"/>
              </a:spcBef>
              <a:spcAft>
                <a:spcPts val="0"/>
              </a:spcAft>
              <a:buSzPct val="100000"/>
              <a:buChar char="○"/>
            </a:pPr>
            <a:r>
              <a:rPr lang="en"/>
              <a:t>Hierarchy of queues</a:t>
            </a:r>
            <a:endParaRPr/>
          </a:p>
          <a:p>
            <a:pPr indent="-297497" lvl="1" marL="914400" rtl="0" algn="l">
              <a:spcBef>
                <a:spcPts val="0"/>
              </a:spcBef>
              <a:spcAft>
                <a:spcPts val="0"/>
              </a:spcAft>
              <a:buSzPct val="100000"/>
              <a:buChar char="○"/>
            </a:pPr>
            <a:r>
              <a:rPr lang="en"/>
              <a:t>Each queues can have different algorithms</a:t>
            </a:r>
            <a:endParaRPr/>
          </a:p>
          <a:p>
            <a:pPr indent="-297497" lvl="1" marL="914400" rtl="0" algn="l">
              <a:spcBef>
                <a:spcPts val="0"/>
              </a:spcBef>
              <a:spcAft>
                <a:spcPts val="0"/>
              </a:spcAft>
              <a:buSzPct val="100000"/>
              <a:buChar char="○"/>
            </a:pPr>
            <a:r>
              <a:rPr lang="en"/>
              <a:t>Has preemptive scheduling</a:t>
            </a:r>
            <a:endParaRPr/>
          </a:p>
          <a:p>
            <a:pPr indent="-317182" lvl="0" marL="457200" rtl="0" algn="l">
              <a:spcBef>
                <a:spcPts val="0"/>
              </a:spcBef>
              <a:spcAft>
                <a:spcPts val="0"/>
              </a:spcAft>
              <a:buSzPct val="100000"/>
              <a:buChar char="●"/>
            </a:pPr>
            <a:r>
              <a:rPr lang="en"/>
              <a:t>Idea: Upon arrival, place process to its respective queue</a:t>
            </a:r>
            <a:endParaRPr/>
          </a:p>
          <a:p>
            <a:pPr indent="-297497" lvl="1" marL="914400" rtl="0" algn="l">
              <a:spcBef>
                <a:spcPts val="0"/>
              </a:spcBef>
              <a:spcAft>
                <a:spcPts val="0"/>
              </a:spcAft>
              <a:buSzPct val="100000"/>
              <a:buChar char="○"/>
            </a:pPr>
            <a:r>
              <a:rPr lang="en"/>
              <a:t>Process in the higher </a:t>
            </a:r>
            <a:r>
              <a:rPr lang="en"/>
              <a:t>priority</a:t>
            </a:r>
            <a:r>
              <a:rPr lang="en"/>
              <a:t> queue will be ran first</a:t>
            </a:r>
            <a:endParaRPr/>
          </a:p>
          <a:p>
            <a:pPr indent="-297497" lvl="1" marL="914400" rtl="0" algn="l">
              <a:spcBef>
                <a:spcPts val="0"/>
              </a:spcBef>
              <a:spcAft>
                <a:spcPts val="0"/>
              </a:spcAft>
              <a:buSzPct val="100000"/>
              <a:buChar char="○"/>
            </a:pPr>
            <a:r>
              <a:rPr lang="en"/>
              <a:t>If a queue is empty, go to the next queue</a:t>
            </a:r>
            <a:endParaRPr/>
          </a:p>
          <a:p>
            <a:pPr indent="-317182" lvl="0" marL="457200" rtl="0" algn="l">
              <a:spcBef>
                <a:spcPts val="0"/>
              </a:spcBef>
              <a:spcAft>
                <a:spcPts val="0"/>
              </a:spcAft>
              <a:buSzPct val="100000"/>
              <a:buChar char="●"/>
            </a:pPr>
            <a:r>
              <a:rPr lang="en"/>
              <a:t>Execution: Run all processes on the highest priority queue</a:t>
            </a:r>
            <a:endParaRPr/>
          </a:p>
          <a:p>
            <a:pPr indent="-297497" lvl="1" marL="914400" rtl="0" algn="l">
              <a:spcBef>
                <a:spcPts val="0"/>
              </a:spcBef>
              <a:spcAft>
                <a:spcPts val="0"/>
              </a:spcAft>
              <a:buSzPct val="100000"/>
              <a:buChar char="○"/>
            </a:pPr>
            <a:r>
              <a:rPr lang="en"/>
              <a:t>Processes are executed depending on the queue scheduling algorithm</a:t>
            </a:r>
            <a:endParaRPr/>
          </a:p>
          <a:p>
            <a:pPr indent="-317182" lvl="0" marL="457200" rtl="0" algn="l">
              <a:spcBef>
                <a:spcPts val="0"/>
              </a:spcBef>
              <a:spcAft>
                <a:spcPts val="0"/>
              </a:spcAft>
              <a:buSzPct val="100000"/>
              <a:buChar char="●"/>
            </a:pPr>
            <a:r>
              <a:rPr lang="en"/>
              <a:t>Completion: When a process is done, move to the next process in the queue.</a:t>
            </a:r>
            <a:endParaRPr/>
          </a:p>
          <a:p>
            <a:pPr indent="-297497" lvl="1" marL="914400" rtl="0" algn="l">
              <a:spcBef>
                <a:spcPts val="0"/>
              </a:spcBef>
              <a:spcAft>
                <a:spcPts val="0"/>
              </a:spcAft>
              <a:buSzPct val="100000"/>
              <a:buChar char="○"/>
            </a:pPr>
            <a:r>
              <a:rPr lang="en"/>
              <a:t>When all processes are done in a queue, move to the next queue.</a:t>
            </a:r>
            <a:endParaRPr/>
          </a:p>
        </p:txBody>
      </p:sp>
      <p:pic>
        <p:nvPicPr>
          <p:cNvPr id="227" name="Google Shape;227;p38"/>
          <p:cNvPicPr preferRelativeResize="0"/>
          <p:nvPr/>
        </p:nvPicPr>
        <p:blipFill>
          <a:blip r:embed="rId3">
            <a:alphaModFix/>
          </a:blip>
          <a:stretch>
            <a:fillRect/>
          </a:stretch>
        </p:blipFill>
        <p:spPr>
          <a:xfrm>
            <a:off x="4974000" y="384725"/>
            <a:ext cx="3865201" cy="2011590"/>
          </a:xfrm>
          <a:prstGeom prst="rect">
            <a:avLst/>
          </a:prstGeom>
          <a:noFill/>
          <a:ln>
            <a:noFill/>
          </a:ln>
        </p:spPr>
      </p:pic>
      <p:pic>
        <p:nvPicPr>
          <p:cNvPr id="228" name="Google Shape;228;p38"/>
          <p:cNvPicPr preferRelativeResize="0"/>
          <p:nvPr/>
        </p:nvPicPr>
        <p:blipFill>
          <a:blip r:embed="rId4">
            <a:alphaModFix/>
          </a:blip>
          <a:stretch>
            <a:fillRect/>
          </a:stretch>
        </p:blipFill>
        <p:spPr>
          <a:xfrm>
            <a:off x="5010900" y="2494840"/>
            <a:ext cx="3865199" cy="225879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of MLQ</a:t>
            </a:r>
            <a:endParaRPr/>
          </a:p>
        </p:txBody>
      </p:sp>
      <p:pic>
        <p:nvPicPr>
          <p:cNvPr id="234" name="Google Shape;234;p39"/>
          <p:cNvPicPr preferRelativeResize="0"/>
          <p:nvPr/>
        </p:nvPicPr>
        <p:blipFill>
          <a:blip r:embed="rId3">
            <a:alphaModFix/>
          </a:blip>
          <a:stretch>
            <a:fillRect/>
          </a:stretch>
        </p:blipFill>
        <p:spPr>
          <a:xfrm>
            <a:off x="5002875" y="338822"/>
            <a:ext cx="1311375" cy="1514875"/>
          </a:xfrm>
          <a:prstGeom prst="rect">
            <a:avLst/>
          </a:prstGeom>
          <a:noFill/>
          <a:ln>
            <a:noFill/>
          </a:ln>
        </p:spPr>
      </p:pic>
      <p:pic>
        <p:nvPicPr>
          <p:cNvPr id="235" name="Google Shape;235;p39"/>
          <p:cNvPicPr preferRelativeResize="0"/>
          <p:nvPr/>
        </p:nvPicPr>
        <p:blipFill>
          <a:blip r:embed="rId4">
            <a:alphaModFix/>
          </a:blip>
          <a:stretch>
            <a:fillRect/>
          </a:stretch>
        </p:blipFill>
        <p:spPr>
          <a:xfrm>
            <a:off x="6391863" y="770772"/>
            <a:ext cx="2694270" cy="3253025"/>
          </a:xfrm>
          <a:prstGeom prst="rect">
            <a:avLst/>
          </a:prstGeom>
          <a:noFill/>
          <a:ln>
            <a:noFill/>
          </a:ln>
        </p:spPr>
      </p:pic>
      <p:graphicFrame>
        <p:nvGraphicFramePr>
          <p:cNvPr id="236" name="Google Shape;236;p39"/>
          <p:cNvGraphicFramePr/>
          <p:nvPr/>
        </p:nvGraphicFramePr>
        <p:xfrm>
          <a:off x="236375" y="1017725"/>
          <a:ext cx="3000000" cy="3000000"/>
        </p:xfrm>
        <a:graphic>
          <a:graphicData uri="http://schemas.openxmlformats.org/drawingml/2006/table">
            <a:tbl>
              <a:tblPr>
                <a:noFill/>
                <a:tableStyleId>{A0464AC2-848E-425A-A4B4-A12128813A84}</a:tableStyleId>
              </a:tblPr>
              <a:tblGrid>
                <a:gridCol w="965200"/>
                <a:gridCol w="965200"/>
                <a:gridCol w="965200"/>
                <a:gridCol w="965200"/>
                <a:gridCol w="965200"/>
              </a:tblGrid>
              <a:tr h="381000">
                <a:tc>
                  <a:txBody>
                    <a:bodyPr/>
                    <a:lstStyle/>
                    <a:p>
                      <a:pPr indent="0" lvl="0" marL="0" rtl="0" algn="l">
                        <a:spcBef>
                          <a:spcPts val="0"/>
                        </a:spcBef>
                        <a:spcAft>
                          <a:spcPts val="0"/>
                        </a:spcAft>
                        <a:buNone/>
                      </a:pPr>
                      <a:r>
                        <a:rPr lang="en">
                          <a:solidFill>
                            <a:srgbClr val="FFFFFF"/>
                          </a:solidFill>
                        </a:rPr>
                        <a:t>Process</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Arrival Time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Burst Time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Priority</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Completion Time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11</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5</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22</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3</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5</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8</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38</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4</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39</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5</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4</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8</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6</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3</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7</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15</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54</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8</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9</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4</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Comparison + </a:t>
            </a:r>
            <a:r>
              <a:rPr lang="en"/>
              <a:t>Results</a:t>
            </a:r>
            <a:endParaRPr/>
          </a:p>
        </p:txBody>
      </p:sp>
      <p:sp>
        <p:nvSpPr>
          <p:cNvPr id="242" name="Google Shape;242;p40"/>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lang="en"/>
              <a:t>FIFO:</a:t>
            </a:r>
            <a:r>
              <a:rPr lang="en"/>
              <a:t>                                                             Shortest Remaining Time First:</a:t>
            </a:r>
            <a:endParaRPr/>
          </a:p>
        </p:txBody>
      </p:sp>
      <p:pic>
        <p:nvPicPr>
          <p:cNvPr id="243" name="Google Shape;243;p40"/>
          <p:cNvPicPr preferRelativeResize="0"/>
          <p:nvPr/>
        </p:nvPicPr>
        <p:blipFill rotWithShape="1">
          <a:blip r:embed="rId3">
            <a:alphaModFix/>
          </a:blip>
          <a:srcRect b="0" l="0" r="0" t="3044"/>
          <a:stretch/>
        </p:blipFill>
        <p:spPr>
          <a:xfrm>
            <a:off x="438575" y="1264175"/>
            <a:ext cx="3949201" cy="1354450"/>
          </a:xfrm>
          <a:prstGeom prst="rect">
            <a:avLst/>
          </a:prstGeom>
          <a:noFill/>
          <a:ln>
            <a:noFill/>
          </a:ln>
        </p:spPr>
      </p:pic>
      <p:pic>
        <p:nvPicPr>
          <p:cNvPr id="244" name="Google Shape;244;p40"/>
          <p:cNvPicPr preferRelativeResize="0"/>
          <p:nvPr/>
        </p:nvPicPr>
        <p:blipFill>
          <a:blip r:embed="rId4">
            <a:alphaModFix/>
          </a:blip>
          <a:stretch>
            <a:fillRect/>
          </a:stretch>
        </p:blipFill>
        <p:spPr>
          <a:xfrm>
            <a:off x="5090275" y="821300"/>
            <a:ext cx="3785725" cy="1884675"/>
          </a:xfrm>
          <a:prstGeom prst="rect">
            <a:avLst/>
          </a:prstGeom>
          <a:noFill/>
          <a:ln>
            <a:noFill/>
          </a:ln>
        </p:spPr>
      </p:pic>
      <p:pic>
        <p:nvPicPr>
          <p:cNvPr id="245" name="Google Shape;245;p40"/>
          <p:cNvPicPr preferRelativeResize="0"/>
          <p:nvPr/>
        </p:nvPicPr>
        <p:blipFill>
          <a:blip r:embed="rId5">
            <a:alphaModFix/>
          </a:blip>
          <a:stretch>
            <a:fillRect/>
          </a:stretch>
        </p:blipFill>
        <p:spPr>
          <a:xfrm>
            <a:off x="438575" y="3486576"/>
            <a:ext cx="3650925" cy="1264275"/>
          </a:xfrm>
          <a:prstGeom prst="rect">
            <a:avLst/>
          </a:prstGeom>
          <a:noFill/>
          <a:ln>
            <a:noFill/>
          </a:ln>
        </p:spPr>
      </p:pic>
      <p:pic>
        <p:nvPicPr>
          <p:cNvPr id="246" name="Google Shape;246;p40"/>
          <p:cNvPicPr preferRelativeResize="0"/>
          <p:nvPr/>
        </p:nvPicPr>
        <p:blipFill rotWithShape="1">
          <a:blip r:embed="rId6">
            <a:alphaModFix/>
          </a:blip>
          <a:srcRect b="0" l="0" r="0" t="3836"/>
          <a:stretch/>
        </p:blipFill>
        <p:spPr>
          <a:xfrm>
            <a:off x="5143775" y="3370150"/>
            <a:ext cx="3136925" cy="1588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311700" y="3236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Any Questions?</a:t>
            </a:r>
            <a:endParaRPr/>
          </a:p>
        </p:txBody>
      </p:sp>
      <p:sp>
        <p:nvSpPr>
          <p:cNvPr id="252" name="Google Shape;252;p41"/>
          <p:cNvSpPr txBox="1"/>
          <p:nvPr/>
        </p:nvSpPr>
        <p:spPr>
          <a:xfrm>
            <a:off x="1487225" y="1644150"/>
            <a:ext cx="6343200" cy="15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0">
                <a:solidFill>
                  <a:schemeClr val="dk1"/>
                </a:solidFill>
              </a:rPr>
              <a:t>Thank you!! </a:t>
            </a:r>
            <a:endParaRPr sz="8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MLFQ?</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MLFQ is a scheduling algorithm in operating systems for managing process execution.</a:t>
            </a:r>
            <a:endParaRPr/>
          </a:p>
          <a:p>
            <a:pPr indent="0" lvl="0" marL="0" rtl="0" algn="l">
              <a:spcBef>
                <a:spcPts val="1200"/>
              </a:spcBef>
              <a:spcAft>
                <a:spcPts val="0"/>
              </a:spcAft>
              <a:buNone/>
            </a:pPr>
            <a:r>
              <a:rPr lang="en"/>
              <a:t>It organizes multiple queues, each representing different priority levels.</a:t>
            </a:r>
            <a:endParaRPr/>
          </a:p>
          <a:p>
            <a:pPr indent="0" lvl="0" marL="0" rtl="0" algn="l">
              <a:spcBef>
                <a:spcPts val="1200"/>
              </a:spcBef>
              <a:spcAft>
                <a:spcPts val="0"/>
              </a:spcAft>
              <a:buNone/>
            </a:pPr>
            <a:r>
              <a:rPr lang="en"/>
              <a:t>Processes are sorted into queues based on computational needs and behavior.</a:t>
            </a:r>
            <a:endParaRPr/>
          </a:p>
          <a:p>
            <a:pPr indent="0" lvl="0" marL="0" rtl="0" algn="l">
              <a:spcBef>
                <a:spcPts val="1200"/>
              </a:spcBef>
              <a:spcAft>
                <a:spcPts val="0"/>
              </a:spcAft>
              <a:buNone/>
            </a:pPr>
            <a:r>
              <a:rPr lang="en"/>
              <a:t>Priorities are dynamic, with feedback used to promote or demote processes between queues.</a:t>
            </a:r>
            <a:endParaRPr/>
          </a:p>
          <a:p>
            <a:pPr indent="0" lvl="0" marL="0" rtl="0" algn="l">
              <a:spcBef>
                <a:spcPts val="1200"/>
              </a:spcBef>
              <a:spcAft>
                <a:spcPts val="1200"/>
              </a:spcAft>
              <a:buNone/>
            </a:pPr>
            <a:r>
              <a:rPr lang="en"/>
              <a:t>The goal is to balance quick turnaround for short jobs and responsiveness for interactive ones.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Implementation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a:t>
            </a:r>
            <a:r>
              <a:rPr lang="en"/>
              <a:t>project</a:t>
            </a:r>
            <a:r>
              <a:rPr lang="en"/>
              <a:t> was broken down into:</a:t>
            </a:r>
            <a:endParaRPr/>
          </a:p>
          <a:p>
            <a:pPr indent="-342900" lvl="0" marL="457200" rtl="0" algn="l">
              <a:spcBef>
                <a:spcPts val="1200"/>
              </a:spcBef>
              <a:spcAft>
                <a:spcPts val="0"/>
              </a:spcAft>
              <a:buSzPts val="1800"/>
              <a:buAutoNum type="arabicPeriod"/>
            </a:pPr>
            <a:r>
              <a:rPr lang="en"/>
              <a:t>Process Class</a:t>
            </a:r>
            <a:endParaRPr/>
          </a:p>
          <a:p>
            <a:pPr indent="-342900" lvl="0" marL="457200" rtl="0" algn="l">
              <a:spcBef>
                <a:spcPts val="0"/>
              </a:spcBef>
              <a:spcAft>
                <a:spcPts val="0"/>
              </a:spcAft>
              <a:buSzPts val="1800"/>
              <a:buAutoNum type="arabicPeriod"/>
            </a:pPr>
            <a:r>
              <a:rPr lang="en"/>
              <a:t>MLFQ Class</a:t>
            </a:r>
            <a:endParaRPr/>
          </a:p>
          <a:p>
            <a:pPr indent="-342900" lvl="0" marL="457200" rtl="0" algn="l">
              <a:spcBef>
                <a:spcPts val="0"/>
              </a:spcBef>
              <a:spcAft>
                <a:spcPts val="0"/>
              </a:spcAft>
              <a:buSzPts val="1800"/>
              <a:buAutoNum type="arabicPeriod"/>
            </a:pPr>
            <a:r>
              <a:rPr lang="en"/>
              <a:t>Test with simulation</a:t>
            </a:r>
            <a:br>
              <a:rPr lang="en"/>
            </a:b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Class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2"/>
              </a:buClr>
              <a:buSzPts val="1800"/>
              <a:buFont typeface="Arial"/>
              <a:buChar char="●"/>
            </a:pPr>
            <a:r>
              <a:rPr lang="en"/>
              <a:t>This class provides the structure for MLFQ and other schedulers </a:t>
            </a:r>
            <a:endParaRPr/>
          </a:p>
          <a:p>
            <a:pPr indent="-342900" lvl="1" marL="914400" rtl="0" algn="l">
              <a:lnSpc>
                <a:spcPct val="150000"/>
              </a:lnSpc>
              <a:spcBef>
                <a:spcPts val="0"/>
              </a:spcBef>
              <a:spcAft>
                <a:spcPts val="0"/>
              </a:spcAft>
              <a:buClr>
                <a:schemeClr val="lt2"/>
              </a:buClr>
              <a:buSzPts val="1800"/>
              <a:buFont typeface="Arial"/>
              <a:buChar char="○"/>
            </a:pPr>
            <a:r>
              <a:rPr lang="en" sz="1800"/>
              <a:t>Allowing for managing individual process, their jobs, and states </a:t>
            </a:r>
            <a:endParaRPr sz="1800"/>
          </a:p>
          <a:p>
            <a:pPr indent="-342900" lvl="0" marL="457200" rtl="0" algn="l">
              <a:lnSpc>
                <a:spcPct val="150000"/>
              </a:lnSpc>
              <a:spcBef>
                <a:spcPts val="0"/>
              </a:spcBef>
              <a:spcAft>
                <a:spcPts val="0"/>
              </a:spcAft>
              <a:buClr>
                <a:schemeClr val="lt2"/>
              </a:buClr>
              <a:buSzPts val="1800"/>
              <a:buFont typeface="Arial"/>
              <a:buChar char="●"/>
            </a:pPr>
            <a:r>
              <a:rPr lang="en"/>
              <a:t>Example </a:t>
            </a:r>
            <a:endParaRPr/>
          </a:p>
          <a:p>
            <a:pPr indent="-342900" lvl="1" marL="914400" rtl="0" algn="l">
              <a:lnSpc>
                <a:spcPct val="150000"/>
              </a:lnSpc>
              <a:spcBef>
                <a:spcPts val="0"/>
              </a:spcBef>
              <a:spcAft>
                <a:spcPts val="0"/>
              </a:spcAft>
              <a:buClr>
                <a:schemeClr val="lt2"/>
              </a:buClr>
              <a:buSzPts val="1800"/>
              <a:buFont typeface="Arial"/>
              <a:buChar char="○"/>
            </a:pPr>
            <a:r>
              <a:rPr lang="en" sz="1800"/>
              <a:t>Process p1("Process 1",  5,  {{20, "CPU"}, {10, "IO"}});</a:t>
            </a:r>
            <a:endParaRPr sz="1800"/>
          </a:p>
          <a:p>
            <a:pPr indent="-342900" lvl="0" marL="457200" rtl="0" algn="l">
              <a:lnSpc>
                <a:spcPct val="150000"/>
              </a:lnSpc>
              <a:spcBef>
                <a:spcPts val="0"/>
              </a:spcBef>
              <a:spcAft>
                <a:spcPts val="0"/>
              </a:spcAft>
              <a:buClr>
                <a:srgbClr val="CACACA"/>
              </a:buClr>
              <a:buSzPts val="1800"/>
              <a:buFont typeface="Average"/>
              <a:buChar char="●"/>
            </a:pPr>
            <a:r>
              <a:rPr lang="en">
                <a:solidFill>
                  <a:srgbClr val="CACACA"/>
                </a:solidFill>
                <a:latin typeface="Average"/>
                <a:ea typeface="Average"/>
                <a:cs typeface="Average"/>
                <a:sym typeface="Average"/>
              </a:rPr>
              <a:t>Functions </a:t>
            </a:r>
            <a:endParaRPr>
              <a:solidFill>
                <a:srgbClr val="CACACA"/>
              </a:solidFill>
              <a:latin typeface="Average"/>
              <a:ea typeface="Average"/>
              <a:cs typeface="Average"/>
              <a:sym typeface="Average"/>
            </a:endParaRPr>
          </a:p>
          <a:p>
            <a:pPr indent="-342900" lvl="1" marL="914400" rtl="0" algn="l">
              <a:spcBef>
                <a:spcPts val="0"/>
              </a:spcBef>
              <a:spcAft>
                <a:spcPts val="0"/>
              </a:spcAft>
              <a:buClr>
                <a:srgbClr val="CACACA"/>
              </a:buClr>
              <a:buSzPts val="1800"/>
              <a:buFont typeface="Arial"/>
              <a:buChar char="○"/>
            </a:pPr>
            <a:r>
              <a:rPr lang="en" sz="1800">
                <a:solidFill>
                  <a:srgbClr val="CACACA"/>
                </a:solidFill>
              </a:rPr>
              <a:t>addJobs(), getCurJobType(), getCurJobTime(), decrementJobTime(), removeCurJob(), printDetails()</a:t>
            </a:r>
            <a:endParaRPr sz="1800"/>
          </a:p>
          <a:p>
            <a:pPr indent="0" lvl="0" marL="0" rtl="0" algn="l">
              <a:lnSpc>
                <a:spcPct val="150000"/>
              </a:lnSpc>
              <a:spcBef>
                <a:spcPts val="1200"/>
              </a:spcBef>
              <a:spcAft>
                <a:spcPts val="0"/>
              </a:spcAft>
              <a:buNone/>
            </a:pPr>
            <a:r>
              <a:t/>
            </a:r>
            <a:endParaRPr sz="1800">
              <a:solidFill>
                <a:srgbClr val="CACACA"/>
              </a:solidFill>
            </a:endParaRPr>
          </a:p>
          <a:p>
            <a:pPr indent="0" lvl="0" marL="0" rtl="0" algn="l">
              <a:lnSpc>
                <a:spcPct val="150000"/>
              </a:lnSpc>
              <a:spcBef>
                <a:spcPts val="1200"/>
              </a:spcBef>
              <a:spcAft>
                <a:spcPts val="12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Class Implementation (MLFQ_process.h)</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Header file: MLFQ_process.h</a:t>
            </a:r>
            <a:endParaRPr/>
          </a:p>
        </p:txBody>
      </p:sp>
      <p:pic>
        <p:nvPicPr>
          <p:cNvPr id="86" name="Google Shape;86;p18"/>
          <p:cNvPicPr preferRelativeResize="0"/>
          <p:nvPr/>
        </p:nvPicPr>
        <p:blipFill>
          <a:blip r:embed="rId3">
            <a:alphaModFix/>
          </a:blip>
          <a:stretch>
            <a:fillRect/>
          </a:stretch>
        </p:blipFill>
        <p:spPr>
          <a:xfrm>
            <a:off x="4075549" y="976600"/>
            <a:ext cx="4643876" cy="4068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Class Implementation </a:t>
            </a:r>
            <a:endParaRPr/>
          </a:p>
          <a:p>
            <a:pPr indent="0" lvl="0" marL="0" rtl="0" algn="l">
              <a:spcBef>
                <a:spcPts val="0"/>
              </a:spcBef>
              <a:spcAft>
                <a:spcPts val="0"/>
              </a:spcAft>
              <a:buNone/>
            </a:pPr>
            <a:r>
              <a:rPr lang="en"/>
              <a:t>       (MLFQ_process.cpp)</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MLFQ_process.cpp</a:t>
            </a:r>
            <a:endParaRPr/>
          </a:p>
        </p:txBody>
      </p:sp>
      <p:pic>
        <p:nvPicPr>
          <p:cNvPr id="93" name="Google Shape;93;p19"/>
          <p:cNvPicPr preferRelativeResize="0"/>
          <p:nvPr/>
        </p:nvPicPr>
        <p:blipFill>
          <a:blip r:embed="rId3">
            <a:alphaModFix/>
          </a:blip>
          <a:stretch>
            <a:fillRect/>
          </a:stretch>
        </p:blipFill>
        <p:spPr>
          <a:xfrm>
            <a:off x="4758375" y="56525"/>
            <a:ext cx="2880901" cy="5030449"/>
          </a:xfrm>
          <a:prstGeom prst="rect">
            <a:avLst/>
          </a:prstGeom>
          <a:noFill/>
          <a:ln>
            <a:noFill/>
          </a:ln>
        </p:spPr>
      </p:pic>
      <p:pic>
        <p:nvPicPr>
          <p:cNvPr id="94" name="Google Shape;94;p19"/>
          <p:cNvPicPr preferRelativeResize="0"/>
          <p:nvPr/>
        </p:nvPicPr>
        <p:blipFill>
          <a:blip r:embed="rId4">
            <a:alphaModFix/>
          </a:blip>
          <a:stretch>
            <a:fillRect/>
          </a:stretch>
        </p:blipFill>
        <p:spPr>
          <a:xfrm>
            <a:off x="6318500" y="333250"/>
            <a:ext cx="2765399" cy="624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Class Testing</a:t>
            </a:r>
            <a:endParaRPr/>
          </a:p>
        </p:txBody>
      </p:sp>
      <p:pic>
        <p:nvPicPr>
          <p:cNvPr id="100" name="Google Shape;100;p20"/>
          <p:cNvPicPr preferRelativeResize="0"/>
          <p:nvPr/>
        </p:nvPicPr>
        <p:blipFill>
          <a:blip r:embed="rId3">
            <a:alphaModFix/>
          </a:blip>
          <a:stretch>
            <a:fillRect/>
          </a:stretch>
        </p:blipFill>
        <p:spPr>
          <a:xfrm>
            <a:off x="520450" y="1017725"/>
            <a:ext cx="4308749" cy="3971524"/>
          </a:xfrm>
          <a:prstGeom prst="rect">
            <a:avLst/>
          </a:prstGeom>
          <a:noFill/>
          <a:ln>
            <a:noFill/>
          </a:ln>
        </p:spPr>
      </p:pic>
      <p:pic>
        <p:nvPicPr>
          <p:cNvPr id="101" name="Google Shape;101;p20"/>
          <p:cNvPicPr preferRelativeResize="0"/>
          <p:nvPr/>
        </p:nvPicPr>
        <p:blipFill>
          <a:blip r:embed="rId4">
            <a:alphaModFix/>
          </a:blip>
          <a:stretch>
            <a:fillRect/>
          </a:stretch>
        </p:blipFill>
        <p:spPr>
          <a:xfrm>
            <a:off x="6467274" y="317000"/>
            <a:ext cx="2365025" cy="4629325"/>
          </a:xfrm>
          <a:prstGeom prst="rect">
            <a:avLst/>
          </a:prstGeom>
          <a:noFill/>
          <a:ln>
            <a:noFill/>
          </a:ln>
        </p:spPr>
      </p:pic>
      <p:sp>
        <p:nvSpPr>
          <p:cNvPr id="102" name="Google Shape;102;p20"/>
          <p:cNvSpPr/>
          <p:nvPr/>
        </p:nvSpPr>
        <p:spPr>
          <a:xfrm>
            <a:off x="5145425" y="2537925"/>
            <a:ext cx="956700" cy="33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MLFQ Implementation</a:t>
            </a:r>
            <a:endParaRPr/>
          </a:p>
        </p:txBody>
      </p:sp>
      <p:sp>
        <p:nvSpPr>
          <p:cNvPr id="108" name="Google Shape;108;p21"/>
          <p:cNvSpPr txBox="1"/>
          <p:nvPr>
            <p:ph idx="1" type="body"/>
          </p:nvPr>
        </p:nvSpPr>
        <p:spPr>
          <a:xfrm>
            <a:off x="311700" y="2194800"/>
            <a:ext cx="4260300" cy="294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Header file: MLFQ.h</a:t>
            </a:r>
            <a:endParaRPr/>
          </a:p>
          <a:p>
            <a:pPr indent="0" lvl="0" marL="457200" rtl="0" algn="l">
              <a:spcBef>
                <a:spcPts val="120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3803575" y="207363"/>
            <a:ext cx="5028725" cy="4728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