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79" r:id="rId5"/>
    <p:sldMasterId id="2147493467" r:id="rId6"/>
  </p:sldMasterIdLst>
  <p:notesMasterIdLst>
    <p:notesMasterId r:id="rId17"/>
  </p:notesMasterIdLst>
  <p:sldIdLst>
    <p:sldId id="259" r:id="rId7"/>
    <p:sldId id="261" r:id="rId8"/>
    <p:sldId id="260" r:id="rId9"/>
    <p:sldId id="266" r:id="rId10"/>
    <p:sldId id="269" r:id="rId11"/>
    <p:sldId id="262" r:id="rId12"/>
    <p:sldId id="263" r:id="rId13"/>
    <p:sldId id="265" r:id="rId14"/>
    <p:sldId id="267" r:id="rId15"/>
    <p:sldId id="268"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68"/>
    <a:srgbClr val="100E42"/>
    <a:srgbClr val="100E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16" autoAdjust="0"/>
    <p:restoredTop sz="78776"/>
  </p:normalViewPr>
  <p:slideViewPr>
    <p:cSldViewPr snapToGrid="0" snapToObjects="1">
      <p:cViewPr varScale="1">
        <p:scale>
          <a:sx n="86" d="100"/>
          <a:sy n="86" d="100"/>
        </p:scale>
        <p:origin x="768" y="58"/>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07CA6-C2A0-9740-ACA0-4651BDBBF0F4}" type="datetimeFigureOut">
              <a:rPr kumimoji="1" lang="zh-CN" altLang="en-US" smtClean="0"/>
              <a:t>2023/11/26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5171A-03FC-0642-9915-6F3CC8C2C25A}" type="slidenum">
              <a:rPr kumimoji="1" lang="zh-CN" altLang="en-US" smtClean="0"/>
              <a:t>‹#›</a:t>
            </a:fld>
            <a:endParaRPr kumimoji="1" lang="zh-CN" altLang="en-US"/>
          </a:p>
        </p:txBody>
      </p:sp>
    </p:spTree>
    <p:extLst>
      <p:ext uri="{BB962C8B-B14F-4D97-AF65-F5344CB8AC3E}">
        <p14:creationId xmlns:p14="http://schemas.microsoft.com/office/powerpoint/2010/main" val="2376400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Design a file system with a two-level structure, and implement at least the following functions: login, </a:t>
            </a:r>
            <a:r>
              <a:rPr kumimoji="1" lang="en-US" altLang="zh-CN" dirty="0" err="1"/>
              <a:t>dir</a:t>
            </a:r>
            <a:r>
              <a:rPr kumimoji="1" lang="en-US" altLang="zh-CN" dirty="0"/>
              <a:t> lists file directories, create, del deletes files, open opens files, close closes files, read reads files, write writes files, cd enters a subdirectory, </a:t>
            </a:r>
            <a:r>
              <a:rPr kumimoji="1" lang="en-US" altLang="zh-CN" dirty="0" err="1"/>
              <a:t>rd</a:t>
            </a:r>
            <a:r>
              <a:rPr kumimoji="1" lang="en-US" altLang="zh-CN" dirty="0"/>
              <a:t> deletes a subdirectory, md creates a subdirectory, and so on.</a:t>
            </a:r>
            <a:endParaRPr kumimoji="1" lang="zh-CN" altLang="en-US" dirty="0"/>
          </a:p>
        </p:txBody>
      </p:sp>
      <p:sp>
        <p:nvSpPr>
          <p:cNvPr id="4" name="灯片编号占位符 3"/>
          <p:cNvSpPr>
            <a:spLocks noGrp="1"/>
          </p:cNvSpPr>
          <p:nvPr>
            <p:ph type="sldNum" sz="quarter" idx="5"/>
          </p:nvPr>
        </p:nvSpPr>
        <p:spPr/>
        <p:txBody>
          <a:bodyPr/>
          <a:lstStyle/>
          <a:p>
            <a:fld id="{E8B5171A-03FC-0642-9915-6F3CC8C2C25A}" type="slidenum">
              <a:rPr kumimoji="1" lang="zh-CN" altLang="en-US" smtClean="0"/>
              <a:t>2</a:t>
            </a:fld>
            <a:endParaRPr kumimoji="1" lang="zh-CN" altLang="en-US"/>
          </a:p>
        </p:txBody>
      </p:sp>
    </p:spTree>
    <p:extLst>
      <p:ext uri="{BB962C8B-B14F-4D97-AF65-F5344CB8AC3E}">
        <p14:creationId xmlns:p14="http://schemas.microsoft.com/office/powerpoint/2010/main" val="213364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file system uses two levels of directories, where the first level corresponds to the user account and the second level corresponds to the files under the user account. In addition, for the sake of simplicity, the file system does not take into account file sharing, file system security, pipeline files, device files, and other special features.</a:t>
            </a:r>
          </a:p>
          <a:p>
            <a:endParaRPr kumimoji="1" lang="en-US" altLang="zh-CN" dirty="0"/>
          </a:p>
          <a:p>
            <a:r>
              <a:rPr kumimoji="1" lang="en-US" altLang="zh-CN" dirty="0"/>
              <a:t>First of all, the data structure of the file system should be determined: home directory, subdirectories and active files. The home directory and subdirectories are stored on disk in the form of files, so that it is easy to find and modify.</a:t>
            </a:r>
          </a:p>
          <a:p>
            <a:endParaRPr kumimoji="1" lang="en-US" altLang="zh-CN" dirty="0"/>
          </a:p>
          <a:p>
            <a:r>
              <a:rPr kumimoji="1" lang="en-US" altLang="zh-CN" dirty="0"/>
              <a:t>Files created by the user can be numbered and stored on disk. For example: file0, file1, file2... and use the number as the physical address, registered in the directory.</a:t>
            </a:r>
            <a:endParaRPr kumimoji="1" lang="zh-CN" altLang="en-US" dirty="0"/>
          </a:p>
        </p:txBody>
      </p:sp>
      <p:sp>
        <p:nvSpPr>
          <p:cNvPr id="4" name="灯片编号占位符 3"/>
          <p:cNvSpPr>
            <a:spLocks noGrp="1"/>
          </p:cNvSpPr>
          <p:nvPr>
            <p:ph type="sldNum" sz="quarter" idx="5"/>
          </p:nvPr>
        </p:nvSpPr>
        <p:spPr/>
        <p:txBody>
          <a:bodyPr/>
          <a:lstStyle/>
          <a:p>
            <a:fld id="{E8B5171A-03FC-0642-9915-6F3CC8C2C25A}" type="slidenum">
              <a:rPr kumimoji="1" lang="zh-CN" altLang="en-US" smtClean="0"/>
              <a:t>4</a:t>
            </a:fld>
            <a:endParaRPr kumimoji="1" lang="zh-CN" altLang="en-US"/>
          </a:p>
        </p:txBody>
      </p:sp>
    </p:spTree>
    <p:extLst>
      <p:ext uri="{BB962C8B-B14F-4D97-AF65-F5344CB8AC3E}">
        <p14:creationId xmlns:p14="http://schemas.microsoft.com/office/powerpoint/2010/main" val="281963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Creating a File: When creating a new file, the system first requests the necessary external memory for the new file and assigns a directory entry to the file in FAT. The directory entry should contain the filename of the newly created file, the total capacity of the file, the currently used capacity, the file attributes, and the starting location of the file on the disk.</a:t>
            </a:r>
          </a:p>
          <a:p>
            <a:endParaRPr kumimoji="1" lang="en-US" altLang="zh-CN" dirty="0"/>
          </a:p>
          <a:p>
            <a:r>
              <a:rPr kumimoji="1" lang="en-US" altLang="zh-CN" dirty="0"/>
              <a:t>Deleting a file: When a file is no longer needed, it can be deleted from the file system. When deleting a file, first find the file node corresponding to the file in the file chain table of FAT, and then check whether the file is in the closed state. If all the above conditions are met, the system can delete the node from the file chain table and reclaim the disk space corresponding to the changed node.</a:t>
            </a:r>
          </a:p>
          <a:p>
            <a:endParaRPr kumimoji="1" lang="en-US" altLang="zh-CN" dirty="0"/>
          </a:p>
          <a:p>
            <a:r>
              <a:rPr kumimoji="1" lang="en-US" altLang="zh-CN" dirty="0"/>
              <a:t>Open files: Only files in the open state can be read, written to, or closed repeatedly and cannot be deleted.</a:t>
            </a:r>
          </a:p>
          <a:p>
            <a:r>
              <a:rPr kumimoji="1" lang="en-US" altLang="zh-CN" dirty="0"/>
              <a:t>Closed files: Only closed files can be deleted and cannot be closed repeatedly.</a:t>
            </a:r>
          </a:p>
          <a:p>
            <a:endParaRPr kumimoji="1" lang="en-US" altLang="zh-CN" dirty="0"/>
          </a:p>
          <a:p>
            <a:r>
              <a:rPr kumimoji="1" lang="en-US" altLang="zh-CN" dirty="0"/>
              <a:t>Write Files: Users can write data to user-defined files (on disk); the file to be written must be open, and cannot be a file of the same type as the file to be written. The file to be written must be open and cannot be a file shared by another user.</a:t>
            </a:r>
          </a:p>
          <a:p>
            <a:r>
              <a:rPr kumimoji="1" lang="en-US" altLang="zh-CN" dirty="0"/>
              <a:t>Read files: Users can read the data stored in the file; the file to be read must be open; users can either read the file they have created or read the file they have created. Users can read the files created by themselves or files shared by other users.</a:t>
            </a:r>
          </a:p>
          <a:p>
            <a:endParaRPr kumimoji="1" lang="en-US" altLang="zh-CN" dirty="0"/>
          </a:p>
          <a:p>
            <a:endParaRPr kumimoji="1" lang="en-US" altLang="zh-CN" dirty="0"/>
          </a:p>
          <a:p>
            <a:r>
              <a:rPr kumimoji="1" lang="en-US" altLang="zh-CN" dirty="0"/>
              <a:t>List File Directory: Users can only get the list of files they created or files shared by other users, and can view the list of files created by users. Users can only get the list of files they created or files shared by other users, and can view the list of files created by all users.</a:t>
            </a:r>
          </a:p>
          <a:p>
            <a:endParaRPr kumimoji="1" lang="en-US" altLang="zh-CN" dirty="0"/>
          </a:p>
          <a:p>
            <a:endParaRPr kumimoji="1" lang="en-US" altLang="zh-CN" dirty="0"/>
          </a:p>
          <a:p>
            <a:r>
              <a:rPr kumimoji="1" lang="en-US" altLang="zh-CN" dirty="0"/>
              <a:t>Create directory: Enter the name of the directory, if there exists a directory with the same name as the file, the creation fails; if there is none, check the free disk and move the file to a subdirectory. If there is no such directory, then search for a free disk, put the disk into allocated status, fill in the directory entries, and assign the address, then the subdirectory is created successfully.</a:t>
            </a:r>
          </a:p>
          <a:p>
            <a:endParaRPr kumimoji="1" lang="en-US" altLang="zh-CN" dirty="0"/>
          </a:p>
          <a:p>
            <a:r>
              <a:rPr kumimoji="1" lang="en-US" altLang="zh-CN" dirty="0"/>
              <a:t>Delete directory: enter the name, find out if the file or directory exists, if it is a file, it cannot be deleted; if it exists, find the starting disk block number. If it is a file, it cannot be deleted; if it is a file, find the starting disk block number and release it, modify the directory entry, and the deletion is successful.</a:t>
            </a:r>
            <a:endParaRPr kumimoji="1" lang="zh-CN" altLang="en-US" dirty="0"/>
          </a:p>
        </p:txBody>
      </p:sp>
      <p:sp>
        <p:nvSpPr>
          <p:cNvPr id="4" name="灯片编号占位符 3"/>
          <p:cNvSpPr>
            <a:spLocks noGrp="1"/>
          </p:cNvSpPr>
          <p:nvPr>
            <p:ph type="sldNum" sz="quarter" idx="5"/>
          </p:nvPr>
        </p:nvSpPr>
        <p:spPr/>
        <p:txBody>
          <a:bodyPr/>
          <a:lstStyle/>
          <a:p>
            <a:fld id="{E8B5171A-03FC-0642-9915-6F3CC8C2C25A}" type="slidenum">
              <a:rPr kumimoji="1" lang="zh-CN" altLang="en-US" smtClean="0"/>
              <a:t>7</a:t>
            </a:fld>
            <a:endParaRPr kumimoji="1" lang="zh-CN" altLang="en-US"/>
          </a:p>
        </p:txBody>
      </p:sp>
    </p:spTree>
    <p:extLst>
      <p:ext uri="{BB962C8B-B14F-4D97-AF65-F5344CB8AC3E}">
        <p14:creationId xmlns:p14="http://schemas.microsoft.com/office/powerpoint/2010/main" val="3137167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From the above running process, we can see that after the user logs into the system, the interface will display the basic operation of files or directories, and then according to the corresponding operation, complete the basic requirements of the system.</a:t>
            </a:r>
          </a:p>
          <a:p>
            <a:r>
              <a:rPr kumimoji="1" lang="en-US" altLang="zh-CN" dirty="0"/>
              <a:t>The result of this program is consistent with the expected result. Since the operation stage, although the results are obtained every time, the operation interface is sometimes not perfect, so we modify the program code and keep executing the program to improve it until we get a satisfactory operation interface. In this process, the basic functions required by the course design were verified, and although some operations were not perfect, they were generally realized. The most unsatisfactory feature is the </a:t>
            </a:r>
            <a:r>
              <a:rPr kumimoji="1" lang="en-US" altLang="zh-CN" dirty="0" err="1"/>
              <a:t>dir</a:t>
            </a:r>
            <a:r>
              <a:rPr kumimoji="1" lang="en-US" altLang="zh-CN" dirty="0"/>
              <a:t> function. It only lists the name of the directory, but does not display any other information about the directory.</a:t>
            </a:r>
            <a:endParaRPr kumimoji="1" lang="zh-CN" altLang="en-US" dirty="0"/>
          </a:p>
        </p:txBody>
      </p:sp>
      <p:sp>
        <p:nvSpPr>
          <p:cNvPr id="4" name="灯片编号占位符 3"/>
          <p:cNvSpPr>
            <a:spLocks noGrp="1"/>
          </p:cNvSpPr>
          <p:nvPr>
            <p:ph type="sldNum" sz="quarter" idx="5"/>
          </p:nvPr>
        </p:nvSpPr>
        <p:spPr/>
        <p:txBody>
          <a:bodyPr/>
          <a:lstStyle/>
          <a:p>
            <a:fld id="{E8B5171A-03FC-0642-9915-6F3CC8C2C25A}" type="slidenum">
              <a:rPr kumimoji="1" lang="zh-CN" altLang="en-US" smtClean="0"/>
              <a:t>9</a:t>
            </a:fld>
            <a:endParaRPr kumimoji="1" lang="zh-CN" altLang="en-US"/>
          </a:p>
        </p:txBody>
      </p:sp>
    </p:spTree>
    <p:extLst>
      <p:ext uri="{BB962C8B-B14F-4D97-AF65-F5344CB8AC3E}">
        <p14:creationId xmlns:p14="http://schemas.microsoft.com/office/powerpoint/2010/main" val="1908316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8B5171A-03FC-0642-9915-6F3CC8C2C25A}" type="slidenum">
              <a:rPr kumimoji="1" lang="zh-CN" altLang="en-US" smtClean="0"/>
              <a:t>10</a:t>
            </a:fld>
            <a:endParaRPr kumimoji="1" lang="zh-CN" altLang="en-US"/>
          </a:p>
        </p:txBody>
      </p:sp>
    </p:spTree>
    <p:extLst>
      <p:ext uri="{BB962C8B-B14F-4D97-AF65-F5344CB8AC3E}">
        <p14:creationId xmlns:p14="http://schemas.microsoft.com/office/powerpoint/2010/main" val="207302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CDB3CC-F982-40F9-8DD6-BCC9AFBF44BD}" type="datetime1">
              <a:rPr lang="en-US" smtClean="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31459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1656F7-E2D5-EF4D-B3EB-3635D9B80BFE}"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698188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632998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1656F7-E2D5-EF4D-B3EB-3635D9B80BFE}"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033797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656F7-E2D5-EF4D-B3EB-3635D9B80BFE}"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584697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1656F7-E2D5-EF4D-B3EB-3635D9B80BFE}"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64753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1656F7-E2D5-EF4D-B3EB-3635D9B80BFE}"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093448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656F7-E2D5-EF4D-B3EB-3635D9B80BFE}"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113407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656F7-E2D5-EF4D-B3EB-3635D9B80BFE}"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303725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656F7-E2D5-EF4D-B3EB-3635D9B80BFE}"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493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 </a:t>
            </a:r>
          </a:p>
        </p:txBody>
      </p:sp>
      <p:sp>
        <p:nvSpPr>
          <p:cNvPr id="3" name="Content Placeholder 2"/>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9476460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283483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55394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a:t>
            </a:r>
          </a:p>
        </p:txBody>
      </p:sp>
      <p:sp>
        <p:nvSpPr>
          <p:cNvPr id="3" name="Content Placeholder 2"/>
          <p:cNvSpPr>
            <a:spLocks noGrp="1"/>
          </p:cNvSpPr>
          <p:nvPr>
            <p:ph sz="half" idx="1"/>
          </p:nvPr>
        </p:nvSpPr>
        <p:spPr>
          <a:xfrm>
            <a:off x="457200" y="1244277"/>
            <a:ext cx="4038600" cy="3394075"/>
          </a:xfrm>
        </p:spPr>
        <p:txBody>
          <a:bodyPr>
            <a:normAutofit/>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44277"/>
            <a:ext cx="4038600" cy="3394075"/>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Date Placeholder 4"/>
          <p:cNvSpPr>
            <a:spLocks noGrp="1"/>
          </p:cNvSpPr>
          <p:nvPr>
            <p:ph type="dt" sz="half" idx="10"/>
          </p:nvPr>
        </p:nvSpPr>
        <p:spPr/>
        <p:txBody>
          <a:bodyPr/>
          <a:lstStyle/>
          <a:p>
            <a:fld id="{3C30CA21-89C5-A040-B01E-D208A7FA3D8D}"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954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Heading</a:t>
            </a:r>
          </a:p>
        </p:txBody>
      </p:sp>
      <p:sp>
        <p:nvSpPr>
          <p:cNvPr id="3" name="Text Placeholder 2"/>
          <p:cNvSpPr>
            <a:spLocks noGrp="1"/>
          </p:cNvSpPr>
          <p:nvPr>
            <p:ph type="body" idx="1" hasCustomPrompt="1"/>
          </p:nvPr>
        </p:nvSpPr>
        <p:spPr>
          <a:xfrm>
            <a:off x="457200" y="1150938"/>
            <a:ext cx="4040188" cy="481012"/>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a:t>
            </a:r>
          </a:p>
        </p:txBody>
      </p:sp>
      <p:sp>
        <p:nvSpPr>
          <p:cNvPr id="4" name="Content Placeholder 3"/>
          <p:cNvSpPr>
            <a:spLocks noGrp="1"/>
          </p:cNvSpPr>
          <p:nvPr>
            <p:ph sz="half" idx="2"/>
          </p:nvPr>
        </p:nvSpPr>
        <p:spPr>
          <a:xfrm>
            <a:off x="457200" y="1631950"/>
            <a:ext cx="4040188" cy="2962275"/>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5" y="1150938"/>
            <a:ext cx="4041775" cy="481012"/>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a:t>
            </a:r>
          </a:p>
        </p:txBody>
      </p:sp>
      <p:sp>
        <p:nvSpPr>
          <p:cNvPr id="6" name="Content Placeholder 5"/>
          <p:cNvSpPr>
            <a:spLocks noGrp="1"/>
          </p:cNvSpPr>
          <p:nvPr>
            <p:ph sz="quarter" idx="4"/>
          </p:nvPr>
        </p:nvSpPr>
        <p:spPr>
          <a:xfrm>
            <a:off x="4645025" y="1631950"/>
            <a:ext cx="4041775" cy="2962275"/>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30CA21-89C5-A040-B01E-D208A7FA3D8D}"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96616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30CA21-89C5-A040-B01E-D208A7FA3D8D}"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85756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0CA21-89C5-A040-B01E-D208A7FA3D8D}"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21301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0CA21-89C5-A040-B01E-D208A7FA3D8D}"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07989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0CA21-89C5-A040-B01E-D208A7FA3D8D}"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85764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074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Heading</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11/26/2023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Lst>
  <p:txStyles>
    <p:titleStyle>
      <a:lvl1pPr algn="l" defTabSz="457200" rtl="0" eaLnBrk="1" latinLnBrk="0" hangingPunct="1">
        <a:spcBef>
          <a:spcPct val="0"/>
        </a:spcBef>
        <a:buNone/>
        <a:defRPr sz="4400"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4325" y="0"/>
            <a:ext cx="9178325" cy="1200150"/>
          </a:xfrm>
          <a:prstGeom prst="rect">
            <a:avLst/>
          </a:prstGeom>
          <a:solidFill>
            <a:srgbClr val="100E4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a:t>Heading</a:t>
            </a:r>
          </a:p>
        </p:txBody>
      </p:sp>
      <p:sp>
        <p:nvSpPr>
          <p:cNvPr id="3" name="Text Placeholder 2"/>
          <p:cNvSpPr>
            <a:spLocks noGrp="1"/>
          </p:cNvSpPr>
          <p:nvPr>
            <p:ph type="body" idx="1"/>
          </p:nvPr>
        </p:nvSpPr>
        <p:spPr>
          <a:xfrm>
            <a:off x="457200" y="1244277"/>
            <a:ext cx="8229600" cy="33940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C30CA21-89C5-A040-B01E-D208A7FA3D8D}" type="datetimeFigureOut">
              <a:rPr lang="en-US" smtClean="0"/>
              <a:t>11/26/2023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CC7697F5-3DCA-0A4F-B9EA-FEC2794BD1A6}" type="slidenum">
              <a:rPr lang="en-US" smtClean="0"/>
              <a:t>‹#›</a:t>
            </a:fld>
            <a:endParaRPr lang="en-US"/>
          </a:p>
        </p:txBody>
      </p:sp>
    </p:spTree>
    <p:extLst>
      <p:ext uri="{BB962C8B-B14F-4D97-AF65-F5344CB8AC3E}">
        <p14:creationId xmlns:p14="http://schemas.microsoft.com/office/powerpoint/2010/main" val="817083645"/>
      </p:ext>
    </p:extLst>
  </p:cSld>
  <p:clrMap bg1="lt1" tx1="dk1" bg2="lt2" tx2="dk2" accent1="accent1" accent2="accent2" accent3="accent3" accent4="accent4" accent5="accent5" accent6="accent6" hlink="hlink" folHlink="folHlink"/>
  <p:sldLayoutIdLst>
    <p:sldLayoutId id="2147493481" r:id="rId1"/>
    <p:sldLayoutId id="2147493483" r:id="rId2"/>
    <p:sldLayoutId id="2147493484" r:id="rId3"/>
    <p:sldLayoutId id="2147493485" r:id="rId4"/>
    <p:sldLayoutId id="2147493486" r:id="rId5"/>
    <p:sldLayoutId id="2147493487" r:id="rId6"/>
    <p:sldLayoutId id="2147493488" r:id="rId7"/>
    <p:sldLayoutId id="2147493489" r:id="rId8"/>
    <p:sldLayoutId id="2147493490" r:id="rId9"/>
  </p:sldLayoutIdLst>
  <p:txStyles>
    <p:titleStyle>
      <a:lvl1pPr algn="l" defTabSz="457200" rtl="0" eaLnBrk="1" latinLnBrk="0" hangingPunct="1">
        <a:spcBef>
          <a:spcPct val="0"/>
        </a:spcBef>
        <a:buNone/>
        <a:defRPr sz="440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01656F7-E2D5-EF4D-B3EB-3635D9B80BFE}" type="datetimeFigureOut">
              <a:rPr lang="en-US" smtClean="0"/>
              <a:t>11/26/2023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1B7C81B-7B5A-A644-B3E8-EC3DC39B624D}" type="slidenum">
              <a:rPr lang="en-US" smtClean="0"/>
              <a:t>‹#›</a:t>
            </a:fld>
            <a:endParaRPr lang="en-US"/>
          </a:p>
        </p:txBody>
      </p:sp>
    </p:spTree>
    <p:extLst>
      <p:ext uri="{BB962C8B-B14F-4D97-AF65-F5344CB8AC3E}">
        <p14:creationId xmlns:p14="http://schemas.microsoft.com/office/powerpoint/2010/main" val="1873203494"/>
      </p:ext>
    </p:extLst>
  </p:cSld>
  <p:clrMap bg1="lt1" tx1="dk1" bg2="lt2" tx2="dk2" accent1="accent1" accent2="accent2" accent3="accent3" accent4="accent4" accent5="accent5" accent6="accent6" hlink="hlink" folHlink="folHlink"/>
  <p:sldLayoutIdLst>
    <p:sldLayoutId id="2147493468" r:id="rId1"/>
    <p:sldLayoutId id="2147493469" r:id="rId2"/>
    <p:sldLayoutId id="2147493470" r:id="rId3"/>
    <p:sldLayoutId id="2147493471" r:id="rId4"/>
    <p:sldLayoutId id="2147493472" r:id="rId5"/>
    <p:sldLayoutId id="2147493473" r:id="rId6"/>
    <p:sldLayoutId id="2147493474" r:id="rId7"/>
    <p:sldLayoutId id="2147493475" r:id="rId8"/>
    <p:sldLayoutId id="2147493476" r:id="rId9"/>
    <p:sldLayoutId id="2147493477" r:id="rId10"/>
    <p:sldLayoutId id="214749347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668139"/>
            <a:ext cx="8229600" cy="857250"/>
          </a:xfrm>
          <a:prstGeom prst="rect">
            <a:avLst/>
          </a:prstGeom>
        </p:spPr>
        <p:txBody>
          <a:bodyPr vert="horz" lIns="91440" tIns="45720" rIns="91440" bIns="45720" rtlCol="0" anchor="ctr">
            <a:normAutofit fontScale="77500" lnSpcReduction="20000"/>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algn="ctr"/>
            <a:r>
              <a:rPr lang="en-US" dirty="0"/>
              <a:t>Overview of the Virtual File System (VFS)</a:t>
            </a:r>
          </a:p>
        </p:txBody>
      </p:sp>
      <p:sp>
        <p:nvSpPr>
          <p:cNvPr id="5" name="Title 1"/>
          <p:cNvSpPr txBox="1">
            <a:spLocks/>
          </p:cNvSpPr>
          <p:nvPr/>
        </p:nvSpPr>
        <p:spPr>
          <a:xfrm>
            <a:off x="457200" y="1847122"/>
            <a:ext cx="8229600" cy="857250"/>
          </a:xfrm>
          <a:prstGeom prst="rect">
            <a:avLst/>
          </a:prstGeom>
        </p:spPr>
        <p:txBody>
          <a:bodyPr vert="horz" lIns="91440" tIns="45720" rIns="91440" bIns="45720" rtlCol="0" anchor="ctr">
            <a:normAutofit fontScale="85000" lnSpcReduction="20000"/>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algn="ctr"/>
            <a:r>
              <a:rPr lang="en-US" sz="3600" dirty="0"/>
              <a:t>A comprehensive simulation of file system operations</a:t>
            </a:r>
          </a:p>
        </p:txBody>
      </p:sp>
      <p:sp>
        <p:nvSpPr>
          <p:cNvPr id="6" name="Title 1"/>
          <p:cNvSpPr txBox="1">
            <a:spLocks/>
          </p:cNvSpPr>
          <p:nvPr/>
        </p:nvSpPr>
        <p:spPr>
          <a:xfrm>
            <a:off x="457200" y="3086824"/>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algn="ctr"/>
            <a:r>
              <a:rPr lang="en-US" sz="2400" dirty="0" err="1">
                <a:solidFill>
                  <a:schemeClr val="bg1">
                    <a:lumMod val="75000"/>
                  </a:schemeClr>
                </a:solidFill>
              </a:rPr>
              <a:t>Zongming</a:t>
            </a:r>
            <a:r>
              <a:rPr lang="en-US" sz="2400" dirty="0">
                <a:solidFill>
                  <a:schemeClr val="bg1">
                    <a:lumMod val="75000"/>
                  </a:schemeClr>
                </a:solidFill>
              </a:rPr>
              <a:t> Li &amp; </a:t>
            </a:r>
            <a:r>
              <a:rPr lang="en-US" sz="2400" dirty="0" err="1">
                <a:solidFill>
                  <a:schemeClr val="bg1">
                    <a:lumMod val="75000"/>
                  </a:schemeClr>
                </a:solidFill>
              </a:rPr>
              <a:t>Juli</a:t>
            </a:r>
            <a:r>
              <a:rPr lang="en-US" sz="2400" dirty="0">
                <a:solidFill>
                  <a:schemeClr val="bg1">
                    <a:lumMod val="75000"/>
                  </a:schemeClr>
                </a:solidFill>
              </a:rPr>
              <a:t> Yang</a:t>
            </a:r>
          </a:p>
        </p:txBody>
      </p:sp>
    </p:spTree>
    <p:extLst>
      <p:ext uri="{BB962C8B-B14F-4D97-AF65-F5344CB8AC3E}">
        <p14:creationId xmlns:p14="http://schemas.microsoft.com/office/powerpoint/2010/main" val="44067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E679E-7120-4EFF-95A8-644B0D2CC671}"/>
              </a:ext>
            </a:extLst>
          </p:cNvPr>
          <p:cNvSpPr>
            <a:spLocks noGrp="1"/>
          </p:cNvSpPr>
          <p:nvPr>
            <p:ph type="title"/>
          </p:nvPr>
        </p:nvSpPr>
        <p:spPr/>
        <p:txBody>
          <a:bodyPr>
            <a:normAutofit/>
          </a:bodyPr>
          <a:lstStyle/>
          <a:p>
            <a:pPr algn="ctr"/>
            <a:r>
              <a:rPr kumimoji="1" lang="en-US" altLang="zh-CN" sz="3600" b="1" dirty="0"/>
              <a:t>Demonstration</a:t>
            </a:r>
            <a:endParaRPr kumimoji="1" lang="zh-CN" altLang="en-US" sz="3600" b="1" dirty="0"/>
          </a:p>
        </p:txBody>
      </p:sp>
    </p:spTree>
    <p:extLst>
      <p:ext uri="{BB962C8B-B14F-4D97-AF65-F5344CB8AC3E}">
        <p14:creationId xmlns:p14="http://schemas.microsoft.com/office/powerpoint/2010/main" val="411335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Introduction to Virtual File System</a:t>
            </a:r>
          </a:p>
        </p:txBody>
      </p:sp>
      <p:sp>
        <p:nvSpPr>
          <p:cNvPr id="3" name="Content Placeholder 2"/>
          <p:cNvSpPr>
            <a:spLocks noGrp="1"/>
          </p:cNvSpPr>
          <p:nvPr>
            <p:ph sz="half" idx="1"/>
          </p:nvPr>
        </p:nvSpPr>
        <p:spPr>
          <a:xfrm>
            <a:off x="457200" y="1244277"/>
            <a:ext cx="8458200" cy="3394075"/>
          </a:xfrm>
        </p:spPr>
        <p:txBody>
          <a:bodyPr>
            <a:normAutofit/>
          </a:bodyPr>
          <a:lstStyle/>
          <a:p>
            <a:pPr marL="342900" indent="-342900" algn="l">
              <a:lnSpc>
                <a:spcPct val="150000"/>
              </a:lnSpc>
              <a:buSzPct val="100000"/>
              <a:buChar char="•"/>
            </a:pPr>
            <a:r>
              <a:rPr lang="en-US" altLang="zh-CN" sz="2000" b="1" dirty="0">
                <a:solidFill>
                  <a:srgbClr val="383838"/>
                </a:solidFill>
                <a:latin typeface="Arial" panose="020B0604020202020204" pitchFamily="34" charset="0"/>
                <a:ea typeface="SimHei" panose="02010609060101010101" pitchFamily="49" charset="-122"/>
                <a:cs typeface="Arial" panose="020B0604020202020204" pitchFamily="34" charset="0"/>
              </a:rPr>
              <a:t>Purpose:</a:t>
            </a:r>
            <a:br>
              <a:rPr lang="en-US" altLang="zh-CN" dirty="0">
                <a:latin typeface="Arial" panose="020B0604020202020204" pitchFamily="34" charset="0"/>
                <a:ea typeface="SimHei" panose="02010609060101010101" pitchFamily="49" charset="-122"/>
                <a:cs typeface="Arial" panose="020B0604020202020204" pitchFamily="34" charset="0"/>
              </a:rPr>
            </a:br>
            <a:r>
              <a:rPr lang="en-US" altLang="zh-CN" sz="2000" dirty="0">
                <a:solidFill>
                  <a:srgbClr val="383838"/>
                </a:solidFill>
                <a:latin typeface="Arial" panose="020B0604020202020204" pitchFamily="34" charset="0"/>
                <a:ea typeface="SimHei" panose="02010609060101010101" pitchFamily="49" charset="-122"/>
                <a:cs typeface="Arial" panose="020B0604020202020204" pitchFamily="34" charset="0"/>
              </a:rPr>
              <a:t>Simulating file system operations in a virtual environment</a:t>
            </a:r>
            <a:endParaRPr lang="en-US" altLang="zh-CN" sz="2000" dirty="0">
              <a:latin typeface="Arial" panose="020B0604020202020204" pitchFamily="34" charset="0"/>
              <a:ea typeface="SimHei" panose="02010609060101010101" pitchFamily="49" charset="-122"/>
              <a:cs typeface="Arial" panose="020B0604020202020204" pitchFamily="34" charset="0"/>
            </a:endParaRPr>
          </a:p>
          <a:p>
            <a:pPr marL="342900" indent="-342900" algn="l">
              <a:lnSpc>
                <a:spcPct val="150000"/>
              </a:lnSpc>
              <a:buSzPct val="100000"/>
              <a:buChar char="•"/>
            </a:pPr>
            <a:r>
              <a:rPr lang="en-US" altLang="zh-CN" sz="2000" b="1" dirty="0">
                <a:solidFill>
                  <a:srgbClr val="383838"/>
                </a:solidFill>
                <a:latin typeface="Arial" panose="020B0604020202020204" pitchFamily="34" charset="0"/>
                <a:ea typeface="SimHei" panose="02010609060101010101" pitchFamily="49" charset="-122"/>
                <a:cs typeface="Arial" panose="020B0604020202020204" pitchFamily="34" charset="0"/>
              </a:rPr>
              <a:t>Technology:</a:t>
            </a:r>
            <a:br>
              <a:rPr lang="en-US" altLang="zh-CN" dirty="0">
                <a:latin typeface="Arial" panose="020B0604020202020204" pitchFamily="34" charset="0"/>
                <a:ea typeface="SimHei" panose="02010609060101010101" pitchFamily="49" charset="-122"/>
                <a:cs typeface="Arial" panose="020B0604020202020204" pitchFamily="34" charset="0"/>
              </a:rPr>
            </a:br>
            <a:r>
              <a:rPr lang="en-US" altLang="zh-CN" sz="2000" dirty="0">
                <a:solidFill>
                  <a:srgbClr val="383838"/>
                </a:solidFill>
                <a:latin typeface="Arial" panose="020B0604020202020204" pitchFamily="34" charset="0"/>
                <a:ea typeface="SimHei" panose="02010609060101010101" pitchFamily="49" charset="-122"/>
                <a:cs typeface="Arial" panose="020B0604020202020204" pitchFamily="34" charset="0"/>
              </a:rPr>
              <a:t>Python programming language</a:t>
            </a:r>
            <a:endParaRPr lang="en-US" altLang="zh-CN" sz="2000" dirty="0">
              <a:latin typeface="Arial" panose="020B0604020202020204" pitchFamily="34" charset="0"/>
              <a:ea typeface="SimHei" panose="02010609060101010101" pitchFamily="49" charset="-122"/>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836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zh-CN" sz="3200" b="1" i="0" dirty="0">
                <a:effectLst/>
                <a:latin typeface="Arial" panose="020B0604020202020204" pitchFamily="34" charset="0"/>
                <a:cs typeface="Arial" panose="020B0604020202020204" pitchFamily="34" charset="0"/>
              </a:rPr>
              <a:t>Introduction to Virtual File</a:t>
            </a:r>
            <a:r>
              <a:rPr lang="zh-CN" altLang="en-US" sz="3200" b="1" i="0" dirty="0">
                <a:effectLst/>
                <a:latin typeface="Arial" panose="020B0604020202020204" pitchFamily="34" charset="0"/>
                <a:cs typeface="Arial" panose="020B0604020202020204" pitchFamily="34" charset="0"/>
              </a:rPr>
              <a:t> </a:t>
            </a:r>
            <a:r>
              <a:rPr lang="en-US" altLang="zh-CN" sz="3200" b="1" i="0" dirty="0">
                <a:effectLst/>
                <a:latin typeface="Arial" panose="020B0604020202020204" pitchFamily="34" charset="0"/>
                <a:cs typeface="Arial" panose="020B0604020202020204" pitchFamily="34" charset="0"/>
              </a:rPr>
              <a:t>System</a:t>
            </a:r>
          </a:p>
        </p:txBody>
      </p:sp>
      <p:sp>
        <p:nvSpPr>
          <p:cNvPr id="3" name="Content Placeholder 2"/>
          <p:cNvSpPr>
            <a:spLocks noGrp="1"/>
          </p:cNvSpPr>
          <p:nvPr>
            <p:ph idx="1"/>
          </p:nvPr>
        </p:nvSpPr>
        <p:spPr/>
        <p:txBody>
          <a:bodyPr>
            <a:normAutofit fontScale="92500" lnSpcReduction="10000"/>
          </a:bodyPr>
          <a:lstStyle/>
          <a:p>
            <a:pPr marL="342900" indent="-342900" algn="l">
              <a:lnSpc>
                <a:spcPct val="150000"/>
              </a:lnSpc>
              <a:buSzPct val="100000"/>
              <a:buChar char="•"/>
            </a:pPr>
            <a:r>
              <a:rPr lang="en-US" altLang="zh-CN" sz="1800" dirty="0">
                <a:latin typeface="Arial" panose="020B0604020202020204" pitchFamily="34" charset="0"/>
                <a:ea typeface="SimHei" panose="02010609060101010101" pitchFamily="49" charset="-122"/>
                <a:cs typeface="Arial" panose="020B0604020202020204" pitchFamily="34" charset="0"/>
              </a:rPr>
              <a:t>A comprehensive simulation of file system operations</a:t>
            </a:r>
          </a:p>
          <a:p>
            <a:pPr marL="342900" indent="-342900" algn="l">
              <a:lnSpc>
                <a:spcPct val="150000"/>
              </a:lnSpc>
              <a:buSzPct val="100000"/>
              <a:buChar char="•"/>
            </a:pPr>
            <a:r>
              <a:rPr lang="en-US" altLang="zh-CN" sz="1800" dirty="0">
                <a:latin typeface="Arial" panose="020B0604020202020204" pitchFamily="34" charset="0"/>
                <a:ea typeface="SimHei" panose="02010609060101010101" pitchFamily="49" charset="-122"/>
                <a:cs typeface="Arial" panose="020B0604020202020204" pitchFamily="34" charset="0"/>
              </a:rPr>
              <a:t>Introduction to Virtual File System</a:t>
            </a:r>
          </a:p>
          <a:p>
            <a:pPr marL="342900" indent="-342900" algn="l">
              <a:lnSpc>
                <a:spcPct val="150000"/>
              </a:lnSpc>
              <a:buSzPct val="100000"/>
              <a:buChar char="•"/>
            </a:pPr>
            <a:r>
              <a:rPr lang="en-US" altLang="zh-CN" sz="1800" dirty="0">
                <a:latin typeface="Arial" panose="020B0604020202020204" pitchFamily="34" charset="0"/>
                <a:ea typeface="SimHei" panose="02010609060101010101" pitchFamily="49" charset="-122"/>
                <a:cs typeface="Arial" panose="020B0604020202020204" pitchFamily="34" charset="0"/>
              </a:rPr>
              <a:t>Overview of the Virtual File System Structure</a:t>
            </a:r>
          </a:p>
          <a:p>
            <a:pPr marL="342900" indent="-342900" algn="l">
              <a:lnSpc>
                <a:spcPct val="150000"/>
              </a:lnSpc>
              <a:buSzPct val="100000"/>
              <a:buChar char="•"/>
            </a:pPr>
            <a:r>
              <a:rPr lang="en-US" altLang="zh-CN" sz="1800" dirty="0">
                <a:latin typeface="Arial" panose="020B0604020202020204" pitchFamily="34" charset="0"/>
                <a:ea typeface="SimHei" panose="02010609060101010101" pitchFamily="49" charset="-122"/>
                <a:cs typeface="Arial" panose="020B0604020202020204" pitchFamily="34" charset="0"/>
              </a:rPr>
              <a:t>User Management</a:t>
            </a:r>
          </a:p>
          <a:p>
            <a:pPr marL="342900" indent="-342900" algn="l">
              <a:lnSpc>
                <a:spcPct val="150000"/>
              </a:lnSpc>
              <a:buSzPct val="100000"/>
              <a:buChar char="•"/>
            </a:pPr>
            <a:r>
              <a:rPr lang="en-US" altLang="zh-CN" sz="1800" dirty="0">
                <a:latin typeface="Arial" panose="020B0604020202020204" pitchFamily="34" charset="0"/>
                <a:ea typeface="SimHei" panose="02010609060101010101" pitchFamily="49" charset="-122"/>
                <a:cs typeface="Arial" panose="020B0604020202020204" pitchFamily="34" charset="0"/>
              </a:rPr>
              <a:t>File Operations</a:t>
            </a:r>
          </a:p>
          <a:p>
            <a:pPr marL="342900" indent="-342900" algn="l">
              <a:lnSpc>
                <a:spcPct val="150000"/>
              </a:lnSpc>
              <a:buSzPct val="100000"/>
              <a:buChar char="•"/>
            </a:pPr>
            <a:r>
              <a:rPr lang="en-US" altLang="zh-CN" sz="1800" dirty="0">
                <a:latin typeface="Arial" panose="020B0604020202020204" pitchFamily="34" charset="0"/>
                <a:ea typeface="SimHei" panose="02010609060101010101" pitchFamily="49" charset="-122"/>
                <a:cs typeface="Arial" panose="020B0604020202020204" pitchFamily="34" charset="0"/>
              </a:rPr>
              <a:t>Security and Access Control</a:t>
            </a:r>
          </a:p>
          <a:p>
            <a:pPr marL="342900" indent="-342900" algn="l">
              <a:lnSpc>
                <a:spcPct val="150000"/>
              </a:lnSpc>
              <a:buSzPct val="100000"/>
              <a:buChar char="•"/>
            </a:pPr>
            <a:r>
              <a:rPr lang="en-US" altLang="zh-CN" sz="1800" dirty="0">
                <a:latin typeface="Arial" panose="020B0604020202020204" pitchFamily="34" charset="0"/>
                <a:ea typeface="SimHei" panose="02010609060101010101" pitchFamily="49" charset="-122"/>
                <a:cs typeface="Arial" panose="020B0604020202020204" pitchFamily="34" charset="0"/>
              </a:rPr>
              <a:t>Conclusion</a:t>
            </a:r>
          </a:p>
          <a:p>
            <a:pPr marL="342900" indent="-342900" algn="l">
              <a:lnSpc>
                <a:spcPct val="150000"/>
              </a:lnSpc>
              <a:buSzPct val="100000"/>
              <a:buChar char="•"/>
            </a:pPr>
            <a:r>
              <a:rPr lang="en-US" altLang="zh-CN" sz="1800" dirty="0">
                <a:latin typeface="Arial" panose="020B0604020202020204" pitchFamily="34" charset="0"/>
                <a:ea typeface="SimHei" panose="02010609060101010101" pitchFamily="49" charset="-122"/>
                <a:cs typeface="Arial" panose="020B0604020202020204" pitchFamily="34" charset="0"/>
              </a:rPr>
              <a:t>Questions and Discussion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72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8333-983A-49E9-47A7-2F58D21241F6}"/>
              </a:ext>
            </a:extLst>
          </p:cNvPr>
          <p:cNvSpPr>
            <a:spLocks noGrp="1"/>
          </p:cNvSpPr>
          <p:nvPr>
            <p:ph type="title"/>
          </p:nvPr>
        </p:nvSpPr>
        <p:spPr/>
        <p:txBody>
          <a:bodyPr>
            <a:noAutofit/>
          </a:bodyPr>
          <a:lstStyle/>
          <a:p>
            <a:pPr algn="ctr"/>
            <a:r>
              <a:rPr kumimoji="1" lang="en-US" altLang="zh-CN" sz="2800" b="1" dirty="0"/>
              <a:t>Overview of the Virtual File System Structure</a:t>
            </a:r>
            <a:endParaRPr kumimoji="1" lang="zh-CN" altLang="en-US" sz="2800" b="1" dirty="0"/>
          </a:p>
        </p:txBody>
      </p:sp>
      <p:sp>
        <p:nvSpPr>
          <p:cNvPr id="3" name="内容占位符 2">
            <a:extLst>
              <a:ext uri="{FF2B5EF4-FFF2-40B4-BE49-F238E27FC236}">
                <a16:creationId xmlns:a16="http://schemas.microsoft.com/office/drawing/2014/main" id="{1889F83A-04F1-F867-D86A-8DFD664F1D61}"/>
              </a:ext>
            </a:extLst>
          </p:cNvPr>
          <p:cNvSpPr>
            <a:spLocks noGrp="1"/>
          </p:cNvSpPr>
          <p:nvPr>
            <p:ph sz="half" idx="1"/>
          </p:nvPr>
        </p:nvSpPr>
        <p:spPr>
          <a:xfrm>
            <a:off x="457200" y="1244277"/>
            <a:ext cx="8229600" cy="3394075"/>
          </a:xfrm>
        </p:spPr>
        <p:txBody>
          <a:bodyPr>
            <a:normAutofit/>
          </a:bodyPr>
          <a:lstStyle/>
          <a:p>
            <a:pPr algn="l">
              <a:buFont typeface="Arial" panose="020B0604020202020204" pitchFamily="34" charset="0"/>
              <a:buChar char="•"/>
            </a:pPr>
            <a:r>
              <a:rPr lang="en-US" altLang="zh-CN" b="1" i="0" dirty="0">
                <a:effectLst/>
                <a:latin typeface="Söhne"/>
              </a:rPr>
              <a:t>Two-Level Directory Structure</a:t>
            </a:r>
            <a:endParaRPr lang="en-US" altLang="zh-CN" b="0" i="0" dirty="0">
              <a:effectLst/>
              <a:latin typeface="Söhne"/>
            </a:endParaRPr>
          </a:p>
          <a:p>
            <a:pPr marL="742950" lvl="1" indent="-285750" algn="l">
              <a:buFont typeface="Arial" panose="020B0604020202020204" pitchFamily="34" charset="0"/>
              <a:buChar char="•"/>
            </a:pPr>
            <a:r>
              <a:rPr lang="en-US" altLang="zh-CN" b="1" i="0" dirty="0">
                <a:effectLst/>
                <a:latin typeface="Söhne"/>
              </a:rPr>
              <a:t>User Accounts</a:t>
            </a:r>
            <a:r>
              <a:rPr lang="en-US" altLang="zh-CN" b="0" i="0" dirty="0">
                <a:effectLst/>
                <a:latin typeface="Söhne"/>
              </a:rPr>
              <a:t>: Each user has a top-level directory.</a:t>
            </a:r>
          </a:p>
          <a:p>
            <a:pPr marL="742950" lvl="1" indent="-285750" algn="l">
              <a:buFont typeface="Arial" panose="020B0604020202020204" pitchFamily="34" charset="0"/>
              <a:buChar char="•"/>
            </a:pPr>
            <a:r>
              <a:rPr lang="en-US" altLang="zh-CN" b="1" i="0" dirty="0">
                <a:effectLst/>
                <a:latin typeface="Söhne"/>
              </a:rPr>
              <a:t>Files</a:t>
            </a:r>
            <a:r>
              <a:rPr lang="en-US" altLang="zh-CN" b="0" i="0" dirty="0">
                <a:effectLst/>
                <a:latin typeface="Söhne"/>
              </a:rPr>
              <a:t>: Under each user account, there are subdirectories for files.</a:t>
            </a:r>
          </a:p>
          <a:p>
            <a:pPr algn="l">
              <a:buFont typeface="Arial" panose="020B0604020202020204" pitchFamily="34" charset="0"/>
              <a:buChar char="•"/>
            </a:pPr>
            <a:r>
              <a:rPr lang="en-US" altLang="zh-CN" b="1" i="0" dirty="0">
                <a:effectLst/>
                <a:latin typeface="Söhne"/>
              </a:rPr>
              <a:t>Data Structure Components</a:t>
            </a:r>
            <a:endParaRPr lang="en-US" altLang="zh-CN" b="0" i="0" dirty="0">
              <a:effectLst/>
              <a:latin typeface="Söhne"/>
            </a:endParaRPr>
          </a:p>
          <a:p>
            <a:pPr marL="742950" lvl="1" indent="-285750" algn="l">
              <a:buFont typeface="Arial" panose="020B0604020202020204" pitchFamily="34" charset="0"/>
              <a:buChar char="•"/>
            </a:pPr>
            <a:r>
              <a:rPr lang="en-US" altLang="zh-CN" b="1" i="0" dirty="0">
                <a:effectLst/>
                <a:latin typeface="Söhne"/>
              </a:rPr>
              <a:t>Home Directory</a:t>
            </a:r>
            <a:r>
              <a:rPr lang="en-US" altLang="zh-CN" b="0" i="0" dirty="0">
                <a:effectLst/>
                <a:latin typeface="Söhne"/>
              </a:rPr>
              <a:t>: The root for each user.</a:t>
            </a:r>
          </a:p>
          <a:p>
            <a:pPr marL="742950" lvl="1" indent="-285750" algn="l">
              <a:buFont typeface="Arial" panose="020B0604020202020204" pitchFamily="34" charset="0"/>
              <a:buChar char="•"/>
            </a:pPr>
            <a:r>
              <a:rPr lang="en-US" altLang="zh-CN" b="1" i="0" dirty="0">
                <a:effectLst/>
                <a:latin typeface="Söhne"/>
              </a:rPr>
              <a:t>Subdirectories</a:t>
            </a:r>
            <a:r>
              <a:rPr lang="en-US" altLang="zh-CN" b="0" i="0" dirty="0">
                <a:effectLst/>
                <a:latin typeface="Söhne"/>
              </a:rPr>
              <a:t>: Organize files under each user account.</a:t>
            </a:r>
          </a:p>
          <a:p>
            <a:pPr marL="742950" lvl="1" indent="-285750" algn="l">
              <a:buFont typeface="Arial" panose="020B0604020202020204" pitchFamily="34" charset="0"/>
              <a:buChar char="•"/>
            </a:pPr>
            <a:r>
              <a:rPr lang="en-US" altLang="zh-CN" b="1" i="0" dirty="0">
                <a:effectLst/>
                <a:latin typeface="Söhne"/>
              </a:rPr>
              <a:t>Active Files</a:t>
            </a:r>
            <a:r>
              <a:rPr lang="en-US" altLang="zh-CN" b="0" i="0" dirty="0">
                <a:effectLst/>
                <a:latin typeface="Söhne"/>
              </a:rPr>
              <a:t>: Stored as numbered entities (e.g., file0, file1) for easy access and modification.</a:t>
            </a:r>
          </a:p>
          <a:p>
            <a:endParaRPr kumimoji="1" lang="zh-CN" altLang="en-US" dirty="0"/>
          </a:p>
        </p:txBody>
      </p:sp>
    </p:spTree>
    <p:extLst>
      <p:ext uri="{BB962C8B-B14F-4D97-AF65-F5344CB8AC3E}">
        <p14:creationId xmlns:p14="http://schemas.microsoft.com/office/powerpoint/2010/main" val="139210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5B04A-CD62-490D-BA83-B1D74AD5F21E}"/>
              </a:ext>
            </a:extLst>
          </p:cNvPr>
          <p:cNvSpPr>
            <a:spLocks noGrp="1"/>
          </p:cNvSpPr>
          <p:nvPr>
            <p:ph type="title"/>
          </p:nvPr>
        </p:nvSpPr>
        <p:spPr/>
        <p:txBody>
          <a:bodyPr>
            <a:noAutofit/>
          </a:bodyPr>
          <a:lstStyle/>
          <a:p>
            <a:pPr algn="ctr"/>
            <a:r>
              <a:rPr kumimoji="1" lang="en-US" altLang="zh-CN" sz="2800" b="1" dirty="0"/>
              <a:t>Overview of the Virtual File System Structure</a:t>
            </a:r>
            <a:endParaRPr kumimoji="1" lang="zh-CN" altLang="en-US" sz="2800" dirty="0"/>
          </a:p>
        </p:txBody>
      </p:sp>
      <p:pic>
        <p:nvPicPr>
          <p:cNvPr id="10" name="内容占位符 9" descr="图示&#10;&#10;描述已自动生成">
            <a:extLst>
              <a:ext uri="{FF2B5EF4-FFF2-40B4-BE49-F238E27FC236}">
                <a16:creationId xmlns:a16="http://schemas.microsoft.com/office/drawing/2014/main" id="{2598CEA5-EAEC-BFBE-91CC-ABFF19526F11}"/>
              </a:ext>
            </a:extLst>
          </p:cNvPr>
          <p:cNvPicPr>
            <a:picLocks noGrp="1" noChangeAspect="1"/>
          </p:cNvPicPr>
          <p:nvPr>
            <p:ph sz="half" idx="1"/>
          </p:nvPr>
        </p:nvPicPr>
        <p:blipFill>
          <a:blip r:embed="rId2"/>
          <a:stretch>
            <a:fillRect/>
          </a:stretch>
        </p:blipFill>
        <p:spPr>
          <a:xfrm>
            <a:off x="1810064" y="1299411"/>
            <a:ext cx="5523872" cy="3806713"/>
          </a:xfrm>
        </p:spPr>
      </p:pic>
    </p:spTree>
    <p:extLst>
      <p:ext uri="{BB962C8B-B14F-4D97-AF65-F5344CB8AC3E}">
        <p14:creationId xmlns:p14="http://schemas.microsoft.com/office/powerpoint/2010/main" val="302611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User Management</a:t>
            </a:r>
          </a:p>
        </p:txBody>
      </p:sp>
      <p:sp>
        <p:nvSpPr>
          <p:cNvPr id="4" name="Content Placeholder 3"/>
          <p:cNvSpPr>
            <a:spLocks noGrp="1"/>
          </p:cNvSpPr>
          <p:nvPr>
            <p:ph sz="half" idx="2"/>
          </p:nvPr>
        </p:nvSpPr>
        <p:spPr>
          <a:xfrm>
            <a:off x="457199" y="1347108"/>
            <a:ext cx="7919357" cy="3247118"/>
          </a:xfrm>
        </p:spPr>
        <p:txBody>
          <a:bodyPr>
            <a:normAutofit/>
          </a:bodyPr>
          <a:lstStyle/>
          <a:p>
            <a:pPr marL="342900" indent="-342900" algn="l">
              <a:lnSpc>
                <a:spcPct val="150000"/>
              </a:lnSpc>
              <a:buSzPct val="100000"/>
              <a:buChar char="•"/>
            </a:pP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Registration:</a:t>
            </a:r>
            <a:br>
              <a:rPr lang="en-US" altLang="zh-CN" dirty="0">
                <a:latin typeface="Arial" panose="020B0604020202020204" pitchFamily="34" charset="0"/>
                <a:ea typeface="SimHei" panose="02010609060101010101" pitchFamily="49" charset="-122"/>
                <a:cs typeface="Arial" panose="020B0604020202020204" pitchFamily="34" charset="0"/>
              </a:rPr>
            </a:b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How users can register (</a:t>
            </a: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‘register’</a:t>
            </a: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a:t>
            </a:r>
          </a:p>
          <a:p>
            <a:pPr marL="342900" indent="-342900" algn="l">
              <a:lnSpc>
                <a:spcPct val="150000"/>
              </a:lnSpc>
              <a:buSzPct val="100000"/>
              <a:buChar char="•"/>
            </a:pP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Login/Logout:</a:t>
            </a:r>
            <a:br>
              <a:rPr lang="en-US" altLang="zh-CN" dirty="0">
                <a:latin typeface="Arial" panose="020B0604020202020204" pitchFamily="34" charset="0"/>
                <a:ea typeface="SimHei" panose="02010609060101010101" pitchFamily="49" charset="-122"/>
                <a:cs typeface="Arial" panose="020B0604020202020204" pitchFamily="34" charset="0"/>
              </a:rPr>
            </a:b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User login (</a:t>
            </a: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‘login [username] [password]’</a:t>
            </a: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a:t>
            </a: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and logout (</a:t>
            </a: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‘logout’</a:t>
            </a: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 mechanisms</a:t>
            </a:r>
            <a:endParaRPr lang="en-US" altLang="zh-CN" sz="1800" dirty="0">
              <a:latin typeface="Arial" panose="020B0604020202020204" pitchFamily="34" charset="0"/>
              <a:ea typeface="SimHei" panose="02010609060101010101" pitchFamily="49" charset="-122"/>
              <a:cs typeface="Arial" panose="020B0604020202020204" pitchFamily="34" charset="0"/>
            </a:endParaRPr>
          </a:p>
          <a:p>
            <a:pPr marL="342900" indent="-342900" algn="l">
              <a:lnSpc>
                <a:spcPct val="150000"/>
              </a:lnSpc>
              <a:buSzPct val="100000"/>
              <a:buChar char="•"/>
            </a:pP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User Data:</a:t>
            </a:r>
            <a:br>
              <a:rPr lang="en-US" altLang="zh-CN" dirty="0">
                <a:latin typeface="Arial" panose="020B0604020202020204" pitchFamily="34" charset="0"/>
                <a:ea typeface="SimHei" panose="02010609060101010101" pitchFamily="49" charset="-122"/>
                <a:cs typeface="Arial" panose="020B0604020202020204" pitchFamily="34" charset="0"/>
              </a:rPr>
            </a:b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Overview of users’ dictionary with passwords and directories</a:t>
            </a:r>
            <a:endParaRPr lang="en-US" altLang="zh-CN" sz="1800" dirty="0">
              <a:latin typeface="Arial" panose="020B0604020202020204" pitchFamily="34" charset="0"/>
              <a:ea typeface="SimHei" panose="02010609060101010101" pitchFamily="49" charset="-122"/>
              <a:cs typeface="Arial" panose="020B0604020202020204" pitchFamily="34" charset="0"/>
            </a:endParaRPr>
          </a:p>
        </p:txBody>
      </p:sp>
    </p:spTree>
    <p:extLst>
      <p:ext uri="{BB962C8B-B14F-4D97-AF65-F5344CB8AC3E}">
        <p14:creationId xmlns:p14="http://schemas.microsoft.com/office/powerpoint/2010/main" val="366802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E679E-7120-4EFF-95A8-644B0D2CC671}"/>
              </a:ext>
            </a:extLst>
          </p:cNvPr>
          <p:cNvSpPr>
            <a:spLocks noGrp="1"/>
          </p:cNvSpPr>
          <p:nvPr>
            <p:ph type="title"/>
          </p:nvPr>
        </p:nvSpPr>
        <p:spPr/>
        <p:txBody>
          <a:bodyPr>
            <a:normAutofit/>
          </a:bodyPr>
          <a:lstStyle/>
          <a:p>
            <a:pPr algn="ctr"/>
            <a:r>
              <a:rPr kumimoji="1" lang="en-US" altLang="zh-CN" sz="3600" b="1" dirty="0"/>
              <a:t>File Operations</a:t>
            </a:r>
            <a:endParaRPr kumimoji="1" lang="zh-CN" altLang="en-US" sz="3600" b="1" dirty="0"/>
          </a:p>
        </p:txBody>
      </p:sp>
      <p:sp>
        <p:nvSpPr>
          <p:cNvPr id="4" name="内容占位符 3">
            <a:extLst>
              <a:ext uri="{FF2B5EF4-FFF2-40B4-BE49-F238E27FC236}">
                <a16:creationId xmlns:a16="http://schemas.microsoft.com/office/drawing/2014/main" id="{C67385F7-FEEB-ADAE-D42F-E98D26BC7D19}"/>
              </a:ext>
            </a:extLst>
          </p:cNvPr>
          <p:cNvSpPr>
            <a:spLocks noGrp="1"/>
          </p:cNvSpPr>
          <p:nvPr>
            <p:ph sz="half" idx="2"/>
          </p:nvPr>
        </p:nvSpPr>
        <p:spPr>
          <a:xfrm>
            <a:off x="457200" y="1631950"/>
            <a:ext cx="8229600" cy="2962275"/>
          </a:xfrm>
        </p:spPr>
        <p:txBody>
          <a:bodyPr/>
          <a:lstStyle/>
          <a:p>
            <a:pPr algn="l">
              <a:buFont typeface="Arial" panose="020B0604020202020204" pitchFamily="34" charset="0"/>
              <a:buChar char="•"/>
            </a:pPr>
            <a:r>
              <a:rPr lang="en-US" altLang="zh-CN" b="1" i="0" dirty="0">
                <a:effectLst/>
                <a:latin typeface="Söhne"/>
              </a:rPr>
              <a:t>Creating Files: ‘create’</a:t>
            </a:r>
          </a:p>
          <a:p>
            <a:pPr algn="l">
              <a:buFont typeface="Arial" panose="020B0604020202020204" pitchFamily="34" charset="0"/>
              <a:buChar char="•"/>
            </a:pPr>
            <a:r>
              <a:rPr lang="en-US" altLang="zh-CN" b="1" i="0" dirty="0">
                <a:effectLst/>
                <a:latin typeface="Söhne"/>
              </a:rPr>
              <a:t>Deleting Files: ‘del’</a:t>
            </a:r>
          </a:p>
          <a:p>
            <a:pPr algn="l">
              <a:buFont typeface="Arial" panose="020B0604020202020204" pitchFamily="34" charset="0"/>
              <a:buChar char="•"/>
            </a:pPr>
            <a:r>
              <a:rPr lang="en-US" altLang="zh-CN" b="1" i="0" dirty="0">
                <a:effectLst/>
                <a:latin typeface="Söhne"/>
              </a:rPr>
              <a:t>Opening and Closing Files:  ‘open’ </a:t>
            </a:r>
            <a:r>
              <a:rPr lang="en-US" altLang="zh-CN" i="0" dirty="0">
                <a:effectLst/>
                <a:latin typeface="Söhne"/>
              </a:rPr>
              <a:t>and</a:t>
            </a:r>
            <a:r>
              <a:rPr lang="en-US" altLang="zh-CN" b="1" i="0" dirty="0">
                <a:effectLst/>
                <a:latin typeface="Söhne"/>
              </a:rPr>
              <a:t> ‘close’</a:t>
            </a:r>
          </a:p>
          <a:p>
            <a:pPr algn="l">
              <a:buFont typeface="Arial" panose="020B0604020202020204" pitchFamily="34" charset="0"/>
              <a:buChar char="•"/>
            </a:pPr>
            <a:r>
              <a:rPr lang="en-US" altLang="zh-CN" b="1" i="0" dirty="0">
                <a:effectLst/>
                <a:latin typeface="Söhne"/>
              </a:rPr>
              <a:t>Reading and Writing Files: ‘read’ </a:t>
            </a:r>
            <a:r>
              <a:rPr lang="en-US" altLang="zh-CN" i="0" dirty="0">
                <a:effectLst/>
                <a:latin typeface="Söhne"/>
              </a:rPr>
              <a:t>and</a:t>
            </a:r>
            <a:r>
              <a:rPr lang="en-US" altLang="zh-CN" b="1" i="0" dirty="0">
                <a:effectLst/>
                <a:latin typeface="Söhne"/>
              </a:rPr>
              <a:t> ‘write’</a:t>
            </a:r>
          </a:p>
          <a:p>
            <a:pPr algn="l">
              <a:buFont typeface="Arial" panose="020B0604020202020204" pitchFamily="34" charset="0"/>
              <a:buChar char="•"/>
            </a:pPr>
            <a:r>
              <a:rPr lang="en-US" altLang="zh-CN" b="1" i="0" dirty="0">
                <a:effectLst/>
                <a:latin typeface="Söhne"/>
              </a:rPr>
              <a:t>Listing Contents: ‘</a:t>
            </a:r>
            <a:r>
              <a:rPr lang="en-US" altLang="zh-CN" b="1" i="0" dirty="0" err="1">
                <a:effectLst/>
                <a:latin typeface="Söhne"/>
              </a:rPr>
              <a:t>dir</a:t>
            </a:r>
            <a:r>
              <a:rPr lang="en-US" altLang="zh-CN" b="1" i="0" dirty="0">
                <a:effectLst/>
                <a:latin typeface="Söhne"/>
              </a:rPr>
              <a:t>’</a:t>
            </a:r>
          </a:p>
          <a:p>
            <a:pPr algn="l">
              <a:buFont typeface="Arial" panose="020B0604020202020204" pitchFamily="34" charset="0"/>
              <a:buChar char="•"/>
            </a:pPr>
            <a:r>
              <a:rPr lang="en-US" altLang="zh-CN" b="1" i="0" dirty="0">
                <a:effectLst/>
                <a:latin typeface="Söhne"/>
              </a:rPr>
              <a:t>Changing Directories: ‘cd’</a:t>
            </a:r>
          </a:p>
          <a:p>
            <a:pPr algn="l">
              <a:buFont typeface="Arial" panose="020B0604020202020204" pitchFamily="34" charset="0"/>
              <a:buChar char="•"/>
            </a:pPr>
            <a:r>
              <a:rPr lang="en-US" altLang="zh-CN" b="1" i="0" dirty="0">
                <a:effectLst/>
                <a:latin typeface="Söhne"/>
              </a:rPr>
              <a:t>Creating and Deleting Directories:  ‘md’ </a:t>
            </a:r>
            <a:r>
              <a:rPr lang="en-US" altLang="zh-CN" i="0" dirty="0">
                <a:effectLst/>
                <a:latin typeface="Söhne"/>
              </a:rPr>
              <a:t>and</a:t>
            </a:r>
            <a:r>
              <a:rPr lang="en-US" altLang="zh-CN" b="1" i="0" dirty="0">
                <a:effectLst/>
                <a:latin typeface="Söhne"/>
              </a:rPr>
              <a:t> ‘</a:t>
            </a:r>
            <a:r>
              <a:rPr lang="en-US" altLang="zh-CN" b="1" i="0" dirty="0" err="1">
                <a:effectLst/>
                <a:latin typeface="Söhne"/>
              </a:rPr>
              <a:t>rd</a:t>
            </a:r>
            <a:r>
              <a:rPr lang="en-US" altLang="zh-CN" b="1" i="0" dirty="0">
                <a:effectLst/>
                <a:latin typeface="Söhne"/>
              </a:rPr>
              <a:t>’</a:t>
            </a:r>
            <a:endParaRPr kumimoji="1" lang="zh-CN" altLang="en-US" dirty="0"/>
          </a:p>
          <a:p>
            <a:pPr algn="l">
              <a:buFont typeface="Arial" panose="020B0604020202020204" pitchFamily="34" charset="0"/>
              <a:buChar char="•"/>
            </a:pPr>
            <a:endParaRPr kumimoji="1" lang="zh-CN" altLang="en-US" dirty="0"/>
          </a:p>
        </p:txBody>
      </p:sp>
    </p:spTree>
    <p:extLst>
      <p:ext uri="{BB962C8B-B14F-4D97-AF65-F5344CB8AC3E}">
        <p14:creationId xmlns:p14="http://schemas.microsoft.com/office/powerpoint/2010/main" val="272685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E679E-7120-4EFF-95A8-644B0D2CC671}"/>
              </a:ext>
            </a:extLst>
          </p:cNvPr>
          <p:cNvSpPr>
            <a:spLocks noGrp="1"/>
          </p:cNvSpPr>
          <p:nvPr>
            <p:ph type="title"/>
          </p:nvPr>
        </p:nvSpPr>
        <p:spPr/>
        <p:txBody>
          <a:bodyPr>
            <a:normAutofit/>
          </a:bodyPr>
          <a:lstStyle/>
          <a:p>
            <a:pPr algn="ctr"/>
            <a:r>
              <a:rPr kumimoji="1" lang="en-US" altLang="zh-CN" sz="3600" b="1" dirty="0"/>
              <a:t>Security and Access Control</a:t>
            </a:r>
            <a:endParaRPr kumimoji="1" lang="zh-CN" altLang="en-US" sz="3600" b="1" dirty="0"/>
          </a:p>
        </p:txBody>
      </p:sp>
      <p:sp>
        <p:nvSpPr>
          <p:cNvPr id="4" name="内容占位符 3">
            <a:extLst>
              <a:ext uri="{FF2B5EF4-FFF2-40B4-BE49-F238E27FC236}">
                <a16:creationId xmlns:a16="http://schemas.microsoft.com/office/drawing/2014/main" id="{C67385F7-FEEB-ADAE-D42F-E98D26BC7D19}"/>
              </a:ext>
            </a:extLst>
          </p:cNvPr>
          <p:cNvSpPr>
            <a:spLocks noGrp="1"/>
          </p:cNvSpPr>
          <p:nvPr>
            <p:ph sz="half" idx="2"/>
          </p:nvPr>
        </p:nvSpPr>
        <p:spPr>
          <a:xfrm>
            <a:off x="457200" y="2329295"/>
            <a:ext cx="8229600" cy="1554595"/>
          </a:xfrm>
        </p:spPr>
        <p:txBody>
          <a:bodyPr/>
          <a:lstStyle/>
          <a:p>
            <a:pPr>
              <a:buFont typeface="Arial" panose="020B0604020202020204" pitchFamily="34" charset="0"/>
              <a:buChar char="•"/>
            </a:pPr>
            <a:r>
              <a:rPr lang="en-US" altLang="zh-CN" b="1" i="0" dirty="0">
                <a:effectLst/>
                <a:latin typeface="Söhne"/>
              </a:rPr>
              <a:t>Basic User Authentication:</a:t>
            </a:r>
            <a:r>
              <a:rPr lang="en-US" altLang="zh-CN" b="0" i="0" dirty="0">
                <a:effectLst/>
                <a:latin typeface="Söhne"/>
              </a:rPr>
              <a:t> Password protection for user accounts</a:t>
            </a:r>
          </a:p>
          <a:p>
            <a:pPr>
              <a:buFont typeface="Arial" panose="020B0604020202020204" pitchFamily="34" charset="0"/>
              <a:buChar char="•"/>
            </a:pPr>
            <a:endParaRPr lang="en-US" altLang="zh-CN" b="0" i="0" dirty="0">
              <a:effectLst/>
              <a:latin typeface="Söhne"/>
            </a:endParaRPr>
          </a:p>
          <a:p>
            <a:pPr>
              <a:buFont typeface="Arial" panose="020B0604020202020204" pitchFamily="34" charset="0"/>
              <a:buChar char="•"/>
            </a:pPr>
            <a:r>
              <a:rPr lang="en-US" altLang="zh-CN" b="1" i="0" dirty="0">
                <a:effectLst/>
                <a:latin typeface="Söhne"/>
              </a:rPr>
              <a:t>Access Control:</a:t>
            </a:r>
            <a:r>
              <a:rPr lang="en-US" altLang="zh-CN" b="0" i="0" dirty="0">
                <a:effectLst/>
                <a:latin typeface="Söhne"/>
              </a:rPr>
              <a:t> User-specific directories</a:t>
            </a:r>
          </a:p>
        </p:txBody>
      </p:sp>
    </p:spTree>
    <p:extLst>
      <p:ext uri="{BB962C8B-B14F-4D97-AF65-F5344CB8AC3E}">
        <p14:creationId xmlns:p14="http://schemas.microsoft.com/office/powerpoint/2010/main" val="174144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E679E-7120-4EFF-95A8-644B0D2CC671}"/>
              </a:ext>
            </a:extLst>
          </p:cNvPr>
          <p:cNvSpPr>
            <a:spLocks noGrp="1"/>
          </p:cNvSpPr>
          <p:nvPr>
            <p:ph type="title"/>
          </p:nvPr>
        </p:nvSpPr>
        <p:spPr/>
        <p:txBody>
          <a:bodyPr>
            <a:normAutofit/>
          </a:bodyPr>
          <a:lstStyle/>
          <a:p>
            <a:pPr algn="ctr"/>
            <a:r>
              <a:rPr kumimoji="1" lang="en-US" altLang="zh-CN" sz="3600" b="1" dirty="0"/>
              <a:t>Conclusion</a:t>
            </a:r>
            <a:endParaRPr kumimoji="1" lang="zh-CN" altLang="en-US" sz="3600" b="1" dirty="0"/>
          </a:p>
        </p:txBody>
      </p:sp>
      <p:sp>
        <p:nvSpPr>
          <p:cNvPr id="4" name="内容占位符 3">
            <a:extLst>
              <a:ext uri="{FF2B5EF4-FFF2-40B4-BE49-F238E27FC236}">
                <a16:creationId xmlns:a16="http://schemas.microsoft.com/office/drawing/2014/main" id="{C67385F7-FEEB-ADAE-D42F-E98D26BC7D19}"/>
              </a:ext>
            </a:extLst>
          </p:cNvPr>
          <p:cNvSpPr>
            <a:spLocks noGrp="1"/>
          </p:cNvSpPr>
          <p:nvPr>
            <p:ph sz="half" idx="2"/>
          </p:nvPr>
        </p:nvSpPr>
        <p:spPr>
          <a:xfrm>
            <a:off x="457200" y="2489200"/>
            <a:ext cx="8229600" cy="1180523"/>
          </a:xfrm>
        </p:spPr>
        <p:txBody>
          <a:bodyPr/>
          <a:lstStyle/>
          <a:p>
            <a:pPr algn="l">
              <a:buFont typeface="Arial" panose="020B0604020202020204" pitchFamily="34" charset="0"/>
              <a:buChar char="•"/>
            </a:pPr>
            <a:r>
              <a:rPr lang="en-US" altLang="zh-CN" b="1" i="0" dirty="0">
                <a:effectLst/>
                <a:latin typeface="Söhne"/>
              </a:rPr>
              <a:t>Summary of Features:</a:t>
            </a:r>
            <a:r>
              <a:rPr lang="en-US" altLang="zh-CN" b="0" i="0" dirty="0">
                <a:effectLst/>
                <a:latin typeface="Söhne"/>
              </a:rPr>
              <a:t> Recap of the VFS capabilities</a:t>
            </a:r>
          </a:p>
          <a:p>
            <a:pPr algn="l">
              <a:buFont typeface="Arial" panose="020B0604020202020204" pitchFamily="34" charset="0"/>
              <a:buChar char="•"/>
            </a:pPr>
            <a:endParaRPr lang="en-US" altLang="zh-CN" b="0" i="0" dirty="0">
              <a:effectLst/>
              <a:latin typeface="Söhne"/>
            </a:endParaRPr>
          </a:p>
          <a:p>
            <a:pPr algn="l">
              <a:buFont typeface="Arial" panose="020B0604020202020204" pitchFamily="34" charset="0"/>
              <a:buChar char="•"/>
            </a:pPr>
            <a:r>
              <a:rPr lang="en-US" altLang="zh-CN" b="1" i="0" dirty="0">
                <a:effectLst/>
                <a:latin typeface="Söhne"/>
              </a:rPr>
              <a:t>Potential Improvements:</a:t>
            </a:r>
            <a:r>
              <a:rPr lang="en-US" altLang="zh-CN" b="0" i="0" dirty="0">
                <a:effectLst/>
                <a:latin typeface="Söhne"/>
              </a:rPr>
              <a:t> Areas for further development </a:t>
            </a:r>
          </a:p>
          <a:p>
            <a:pPr algn="l">
              <a:buFont typeface="Arial" panose="020B0604020202020204" pitchFamily="34" charset="0"/>
              <a:buChar char="•"/>
            </a:pPr>
            <a:endParaRPr kumimoji="1" lang="zh-CN" altLang="en-US" dirty="0"/>
          </a:p>
        </p:txBody>
      </p:sp>
    </p:spTree>
    <p:extLst>
      <p:ext uri="{BB962C8B-B14F-4D97-AF65-F5344CB8AC3E}">
        <p14:creationId xmlns:p14="http://schemas.microsoft.com/office/powerpoint/2010/main" val="652655736"/>
      </p:ext>
    </p:extLst>
  </p:cSld>
  <p:clrMapOvr>
    <a:masterClrMapping/>
  </p:clrMapOvr>
</p:sld>
</file>

<file path=ppt/theme/theme1.xml><?xml version="1.0" encoding="utf-8"?>
<a:theme xmlns:a="http://schemas.openxmlformats.org/drawingml/2006/main" name="blue-oakleaf-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blue-oakleaf-template.potx</Template>
  <TotalTime>710</TotalTime>
  <Words>1212</Words>
  <Application>Microsoft Office PowerPoint</Application>
  <PresentationFormat>全屏显示(16:9)</PresentationFormat>
  <Paragraphs>75</Paragraphs>
  <Slides>10</Slides>
  <Notes>5</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10</vt:i4>
      </vt:variant>
    </vt:vector>
  </HeadingPairs>
  <TitlesOfParts>
    <vt:vector size="17" baseType="lpstr">
      <vt:lpstr>Söhne</vt:lpstr>
      <vt:lpstr>等线</vt:lpstr>
      <vt:lpstr>Arial</vt:lpstr>
      <vt:lpstr>Calibri</vt:lpstr>
      <vt:lpstr>blue-oakleaf-template</vt:lpstr>
      <vt:lpstr>1_Custom Design</vt:lpstr>
      <vt:lpstr>Custom Design</vt:lpstr>
      <vt:lpstr>PowerPoint 演示文稿</vt:lpstr>
      <vt:lpstr>Introduction to Virtual File System</vt:lpstr>
      <vt:lpstr>Introduction to Virtual File System</vt:lpstr>
      <vt:lpstr>Overview of the Virtual File System Structure</vt:lpstr>
      <vt:lpstr>Overview of the Virtual File System Structure</vt:lpstr>
      <vt:lpstr>User Management</vt:lpstr>
      <vt:lpstr>File Operations</vt:lpstr>
      <vt:lpstr>Security and Access Control</vt:lpstr>
      <vt:lpstr>Conclusion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Li, Zongming</cp:lastModifiedBy>
  <cp:revision>57</cp:revision>
  <dcterms:created xsi:type="dcterms:W3CDTF">2010-04-12T23:12:02Z</dcterms:created>
  <dcterms:modified xsi:type="dcterms:W3CDTF">2023-11-26T18:34:06Z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