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notesMasterIdLst>
    <p:notesMasterId r:id="rId27"/>
  </p:notesMasterIdLst>
  <p:sldIdLst>
    <p:sldId id="259" r:id="rId7"/>
    <p:sldId id="260" r:id="rId8"/>
    <p:sldId id="282" r:id="rId9"/>
    <p:sldId id="261" r:id="rId10"/>
    <p:sldId id="266" r:id="rId11"/>
    <p:sldId id="269" r:id="rId12"/>
    <p:sldId id="262" r:id="rId13"/>
    <p:sldId id="274" r:id="rId14"/>
    <p:sldId id="275" r:id="rId15"/>
    <p:sldId id="265" r:id="rId16"/>
    <p:sldId id="263" r:id="rId17"/>
    <p:sldId id="277" r:id="rId18"/>
    <p:sldId id="278" r:id="rId19"/>
    <p:sldId id="280" r:id="rId20"/>
    <p:sldId id="281" r:id="rId21"/>
    <p:sldId id="276" r:id="rId22"/>
    <p:sldId id="272" r:id="rId23"/>
    <p:sldId id="279" r:id="rId24"/>
    <p:sldId id="271" r:id="rId25"/>
    <p:sldId id="267"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68"/>
    <a:srgbClr val="100E42"/>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78776"/>
  </p:normalViewPr>
  <p:slideViewPr>
    <p:cSldViewPr snapToGrid="0" snapToObjects="1">
      <p:cViewPr varScale="1">
        <p:scale>
          <a:sx n="86" d="100"/>
          <a:sy n="86" d="100"/>
        </p:scale>
        <p:origin x="768" y="5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07CA6-C2A0-9740-ACA0-4651BDBBF0F4}" type="datetimeFigureOut">
              <a:rPr kumimoji="1" lang="zh-CN" altLang="en-US" smtClean="0"/>
              <a:t>2023/12/6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5171A-03FC-0642-9915-6F3CC8C2C25A}" type="slidenum">
              <a:rPr kumimoji="1" lang="zh-CN" altLang="en-US" smtClean="0"/>
              <a:t>‹#›</a:t>
            </a:fld>
            <a:endParaRPr kumimoji="1" lang="zh-CN" altLang="en-US"/>
          </a:p>
        </p:txBody>
      </p:sp>
    </p:spTree>
    <p:extLst>
      <p:ext uri="{BB962C8B-B14F-4D97-AF65-F5344CB8AC3E}">
        <p14:creationId xmlns:p14="http://schemas.microsoft.com/office/powerpoint/2010/main" val="237640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B5171A-03FC-0642-9915-6F3CC8C2C25A}" type="slidenum">
              <a:rPr kumimoji="1" lang="zh-CN" altLang="en-US" smtClean="0"/>
              <a:t>1</a:t>
            </a:fld>
            <a:endParaRPr kumimoji="1" lang="zh-CN" altLang="en-US"/>
          </a:p>
        </p:txBody>
      </p:sp>
    </p:spTree>
    <p:extLst>
      <p:ext uri="{BB962C8B-B14F-4D97-AF65-F5344CB8AC3E}">
        <p14:creationId xmlns:p14="http://schemas.microsoft.com/office/powerpoint/2010/main" val="161040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4</a:t>
            </a:fld>
            <a:endParaRPr kumimoji="1" lang="zh-CN" altLang="en-US"/>
          </a:p>
        </p:txBody>
      </p:sp>
    </p:spTree>
    <p:extLst>
      <p:ext uri="{BB962C8B-B14F-4D97-AF65-F5344CB8AC3E}">
        <p14:creationId xmlns:p14="http://schemas.microsoft.com/office/powerpoint/2010/main" val="21336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5</a:t>
            </a:fld>
            <a:endParaRPr kumimoji="1" lang="zh-CN" altLang="en-US"/>
          </a:p>
        </p:txBody>
      </p:sp>
    </p:spTree>
    <p:extLst>
      <p:ext uri="{BB962C8B-B14F-4D97-AF65-F5344CB8AC3E}">
        <p14:creationId xmlns:p14="http://schemas.microsoft.com/office/powerpoint/2010/main" val="281963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10</a:t>
            </a:fld>
            <a:endParaRPr kumimoji="1" lang="zh-CN" altLang="en-US"/>
          </a:p>
        </p:txBody>
      </p:sp>
    </p:spTree>
    <p:extLst>
      <p:ext uri="{BB962C8B-B14F-4D97-AF65-F5344CB8AC3E}">
        <p14:creationId xmlns:p14="http://schemas.microsoft.com/office/powerpoint/2010/main" val="283635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11</a:t>
            </a:fld>
            <a:endParaRPr kumimoji="1" lang="zh-CN" altLang="en-US"/>
          </a:p>
        </p:txBody>
      </p:sp>
    </p:spTree>
    <p:extLst>
      <p:ext uri="{BB962C8B-B14F-4D97-AF65-F5344CB8AC3E}">
        <p14:creationId xmlns:p14="http://schemas.microsoft.com/office/powerpoint/2010/main" val="313716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18</a:t>
            </a:fld>
            <a:endParaRPr kumimoji="1" lang="zh-CN" altLang="en-US"/>
          </a:p>
        </p:txBody>
      </p:sp>
    </p:spTree>
    <p:extLst>
      <p:ext uri="{BB962C8B-B14F-4D97-AF65-F5344CB8AC3E}">
        <p14:creationId xmlns:p14="http://schemas.microsoft.com/office/powerpoint/2010/main" val="248734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19</a:t>
            </a:fld>
            <a:endParaRPr kumimoji="1" lang="zh-CN" altLang="en-US"/>
          </a:p>
        </p:txBody>
      </p:sp>
    </p:spTree>
    <p:extLst>
      <p:ext uri="{BB962C8B-B14F-4D97-AF65-F5344CB8AC3E}">
        <p14:creationId xmlns:p14="http://schemas.microsoft.com/office/powerpoint/2010/main" val="11493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8B5171A-03FC-0642-9915-6F3CC8C2C25A}" type="slidenum">
              <a:rPr kumimoji="1" lang="zh-CN" altLang="en-US" smtClean="0"/>
              <a:t>20</a:t>
            </a:fld>
            <a:endParaRPr kumimoji="1" lang="zh-CN" altLang="en-US"/>
          </a:p>
        </p:txBody>
      </p:sp>
    </p:spTree>
    <p:extLst>
      <p:ext uri="{BB962C8B-B14F-4D97-AF65-F5344CB8AC3E}">
        <p14:creationId xmlns:p14="http://schemas.microsoft.com/office/powerpoint/2010/main" val="19083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DB3CC-F982-40F9-8DD6-BCC9AFBF44BD}" type="datetime1">
              <a:rPr lang="en-US" smtClean="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656F7-E2D5-EF4D-B3EB-3635D9B80BFE}"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656F7-E2D5-EF4D-B3EB-3635D9B80BFE}"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656F7-E2D5-EF4D-B3EB-3635D9B80BFE}"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656F7-E2D5-EF4D-B3EB-3635D9B80BFE}"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656F7-E2D5-EF4D-B3EB-3635D9B80BFE}"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656F7-E2D5-EF4D-B3EB-3635D9B80BFE}"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244277"/>
            <a:ext cx="4038600" cy="3394075"/>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44277"/>
            <a:ext cx="4038600" cy="3394075"/>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C30CA21-89C5-A040-B01E-D208A7FA3D8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150938"/>
            <a:ext cx="4040188"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1631950"/>
            <a:ext cx="4040188"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150938"/>
            <a:ext cx="4041775"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5" y="1631950"/>
            <a:ext cx="4041775"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0CA21-89C5-A040-B01E-D208A7FA3D8D}"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0CA21-89C5-A040-B01E-D208A7FA3D8D}"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0CA21-89C5-A040-B01E-D208A7FA3D8D}"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Lst>
  <p:txStyles>
    <p:titleStyle>
      <a:lvl1pPr algn="l" defTabSz="457200" rtl="0" eaLnBrk="1" latinLnBrk="0" hangingPunct="1">
        <a:spcBef>
          <a:spcPct val="0"/>
        </a:spcBef>
        <a:buNone/>
        <a:defRPr sz="44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200150"/>
          </a:xfrm>
          <a:prstGeom prst="rect">
            <a:avLst/>
          </a:prstGeom>
          <a:solidFill>
            <a:srgbClr val="100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44277"/>
            <a:ext cx="8229600" cy="3394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C30CA21-89C5-A040-B01E-D208A7FA3D8D}" type="datetimeFigureOut">
              <a:rPr lang="en-US" smtClean="0"/>
              <a:t>12/6/2023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01656F7-E2D5-EF4D-B3EB-3635D9B80BFE}" type="datetimeFigureOut">
              <a:rPr lang="en-US" smtClean="0"/>
              <a:t>12/6/2023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68139"/>
            <a:ext cx="8229600" cy="857250"/>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altLang="zh-CN" dirty="0"/>
              <a:t>Simulation</a:t>
            </a:r>
            <a:r>
              <a:rPr lang="zh-CN" altLang="en-US" dirty="0"/>
              <a:t> </a:t>
            </a:r>
            <a:r>
              <a:rPr lang="en-US" altLang="zh-CN" dirty="0"/>
              <a:t>of</a:t>
            </a:r>
            <a:r>
              <a:rPr lang="zh-CN" altLang="en-US" dirty="0"/>
              <a:t> </a:t>
            </a:r>
            <a:r>
              <a:rPr lang="en-US" altLang="zh-CN" dirty="0"/>
              <a:t>a</a:t>
            </a:r>
            <a:r>
              <a:rPr lang="zh-CN" altLang="en-US" dirty="0"/>
              <a:t> </a:t>
            </a:r>
            <a:r>
              <a:rPr lang="en-US" dirty="0"/>
              <a:t>Virtual File System (VFS)</a:t>
            </a:r>
          </a:p>
        </p:txBody>
      </p:sp>
      <p:sp>
        <p:nvSpPr>
          <p:cNvPr id="5" name="Title 1"/>
          <p:cNvSpPr txBox="1">
            <a:spLocks/>
          </p:cNvSpPr>
          <p:nvPr/>
        </p:nvSpPr>
        <p:spPr>
          <a:xfrm>
            <a:off x="457200" y="119942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altLang="zh-CN" sz="3600" dirty="0"/>
              <a:t>With</a:t>
            </a:r>
            <a:r>
              <a:rPr lang="zh-CN" altLang="en-US" sz="3600" dirty="0"/>
              <a:t> </a:t>
            </a:r>
            <a:r>
              <a:rPr lang="en-US" altLang="zh-CN" sz="3600" dirty="0"/>
              <a:t>Multi-user</a:t>
            </a:r>
            <a:r>
              <a:rPr lang="zh-CN" altLang="en-US" sz="3600" dirty="0"/>
              <a:t> </a:t>
            </a:r>
            <a:r>
              <a:rPr lang="en-US" altLang="zh-CN" sz="3600" dirty="0"/>
              <a:t>and</a:t>
            </a:r>
            <a:r>
              <a:rPr lang="zh-CN" altLang="en-US" sz="3600" dirty="0"/>
              <a:t> </a:t>
            </a:r>
            <a:r>
              <a:rPr lang="en-US" altLang="zh-CN" sz="3600" dirty="0"/>
              <a:t>Multi-Directory</a:t>
            </a:r>
            <a:endParaRPr lang="en-US" sz="3600" dirty="0"/>
          </a:p>
        </p:txBody>
      </p:sp>
      <p:sp>
        <p:nvSpPr>
          <p:cNvPr id="6" name="Title 1"/>
          <p:cNvSpPr txBox="1">
            <a:spLocks/>
          </p:cNvSpPr>
          <p:nvPr/>
        </p:nvSpPr>
        <p:spPr>
          <a:xfrm>
            <a:off x="457200" y="3086824"/>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sz="2400" dirty="0" err="1">
                <a:solidFill>
                  <a:schemeClr val="bg1">
                    <a:lumMod val="75000"/>
                  </a:schemeClr>
                </a:solidFill>
              </a:rPr>
              <a:t>Zongming</a:t>
            </a:r>
            <a:r>
              <a:rPr lang="en-US" sz="2400" dirty="0">
                <a:solidFill>
                  <a:schemeClr val="bg1">
                    <a:lumMod val="75000"/>
                  </a:schemeClr>
                </a:solidFill>
              </a:rPr>
              <a:t> Li &amp; </a:t>
            </a:r>
            <a:r>
              <a:rPr lang="en-US" sz="2400" dirty="0" err="1">
                <a:solidFill>
                  <a:schemeClr val="bg1">
                    <a:lumMod val="75000"/>
                  </a:schemeClr>
                </a:solidFill>
              </a:rPr>
              <a:t>Juli</a:t>
            </a:r>
            <a:r>
              <a:rPr lang="en-US" sz="2400" dirty="0">
                <a:solidFill>
                  <a:schemeClr val="bg1">
                    <a:lumMod val="75000"/>
                  </a:schemeClr>
                </a:solidFill>
              </a:rPr>
              <a:t> Yang</a:t>
            </a: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a:xfrm>
            <a:off x="457200" y="206375"/>
            <a:ext cx="8229600" cy="857250"/>
          </a:xfrm>
        </p:spPr>
        <p:txBody>
          <a:bodyPr anchor="ctr">
            <a:normAutofit/>
          </a:bodyPr>
          <a:lstStyle/>
          <a:p>
            <a:pPr algn="ctr"/>
            <a:r>
              <a:rPr kumimoji="1" lang="en-US" altLang="zh-CN" sz="3600" b="1" dirty="0"/>
              <a:t>Security and Access Control</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1"/>
          </p:nvPr>
        </p:nvSpPr>
        <p:spPr>
          <a:xfrm>
            <a:off x="457200" y="1446407"/>
            <a:ext cx="4432434" cy="3394075"/>
          </a:xfrm>
        </p:spPr>
        <p:txBody>
          <a:bodyPr>
            <a:normAutofit/>
          </a:bodyPr>
          <a:lstStyle/>
          <a:p>
            <a:pPr>
              <a:buFont typeface="Arial" panose="020B0604020202020204" pitchFamily="34" charset="0"/>
              <a:buChar char="•"/>
            </a:pPr>
            <a:r>
              <a:rPr lang="en-US" altLang="zh-CN" b="1" i="0" dirty="0">
                <a:effectLst/>
              </a:rPr>
              <a:t>Basic User Authentication:</a:t>
            </a:r>
            <a:r>
              <a:rPr lang="en-US" altLang="zh-CN" b="0" i="0" dirty="0">
                <a:effectLst/>
              </a:rPr>
              <a:t> Password protection for user accounts</a:t>
            </a:r>
          </a:p>
          <a:p>
            <a:pPr>
              <a:buFont typeface="Arial" panose="020B0604020202020204" pitchFamily="34" charset="0"/>
              <a:buChar char="•"/>
            </a:pPr>
            <a:endParaRPr lang="en-US" altLang="zh-CN" b="0" i="0" dirty="0">
              <a:effectLst/>
            </a:endParaRPr>
          </a:p>
          <a:p>
            <a:pPr>
              <a:buFont typeface="Arial" panose="020B0604020202020204" pitchFamily="34" charset="0"/>
              <a:buChar char="•"/>
            </a:pPr>
            <a:r>
              <a:rPr lang="en-US" altLang="zh-CN" b="1" i="0" dirty="0">
                <a:effectLst/>
              </a:rPr>
              <a:t>Access Control:</a:t>
            </a:r>
            <a:r>
              <a:rPr lang="en-US" altLang="zh-CN" b="0" i="0" dirty="0">
                <a:effectLst/>
              </a:rPr>
              <a:t> User-specific directories</a:t>
            </a:r>
          </a:p>
        </p:txBody>
      </p:sp>
      <p:pic>
        <p:nvPicPr>
          <p:cNvPr id="5" name="图片 4" descr="文本&#10;&#10;描述已自动生成">
            <a:extLst>
              <a:ext uri="{FF2B5EF4-FFF2-40B4-BE49-F238E27FC236}">
                <a16:creationId xmlns:a16="http://schemas.microsoft.com/office/drawing/2014/main" id="{F993B7B8-92FB-376F-4CC9-F04E8F4012D3}"/>
              </a:ext>
            </a:extLst>
          </p:cNvPr>
          <p:cNvPicPr>
            <a:picLocks noChangeAspect="1"/>
          </p:cNvPicPr>
          <p:nvPr/>
        </p:nvPicPr>
        <p:blipFill>
          <a:blip r:embed="rId3"/>
          <a:stretch>
            <a:fillRect/>
          </a:stretch>
        </p:blipFill>
        <p:spPr>
          <a:xfrm>
            <a:off x="5203277" y="1595422"/>
            <a:ext cx="2766441" cy="2552041"/>
          </a:xfrm>
          <a:prstGeom prst="rect">
            <a:avLst/>
          </a:prstGeom>
          <a:noFill/>
        </p:spPr>
      </p:pic>
    </p:spTree>
    <p:extLst>
      <p:ext uri="{BB962C8B-B14F-4D97-AF65-F5344CB8AC3E}">
        <p14:creationId xmlns:p14="http://schemas.microsoft.com/office/powerpoint/2010/main" val="174144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a:xfrm>
            <a:off x="457200" y="206375"/>
            <a:ext cx="8229600" cy="857250"/>
          </a:xfrm>
        </p:spPr>
        <p:txBody>
          <a:bodyPr anchor="ctr">
            <a:normAutofit/>
          </a:bodyPr>
          <a:lstStyle/>
          <a:p>
            <a:pPr algn="ctr"/>
            <a:r>
              <a:rPr kumimoji="1" lang="en-US" altLang="zh-CN" sz="3600" b="1" dirty="0"/>
              <a:t>File Operations</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1"/>
          </p:nvPr>
        </p:nvSpPr>
        <p:spPr>
          <a:xfrm>
            <a:off x="457200" y="1244277"/>
            <a:ext cx="4038600" cy="3394075"/>
          </a:xfrm>
        </p:spPr>
        <p:txBody>
          <a:bodyPr>
            <a:normAutofit/>
          </a:bodyPr>
          <a:lstStyle/>
          <a:p>
            <a:pPr>
              <a:lnSpc>
                <a:spcPct val="90000"/>
              </a:lnSpc>
              <a:buFont typeface="Arial" panose="020B0604020202020204" pitchFamily="34" charset="0"/>
              <a:buChar char="•"/>
            </a:pPr>
            <a:r>
              <a:rPr lang="en-US" altLang="zh-CN" sz="1800" b="1" i="0" dirty="0">
                <a:effectLst/>
              </a:rPr>
              <a:t>Creating Files: ‘create’</a:t>
            </a:r>
          </a:p>
          <a:p>
            <a:pPr>
              <a:lnSpc>
                <a:spcPct val="90000"/>
              </a:lnSpc>
              <a:buFont typeface="Arial" panose="020B0604020202020204" pitchFamily="34" charset="0"/>
              <a:buChar char="•"/>
            </a:pPr>
            <a:r>
              <a:rPr lang="en-US" altLang="zh-CN" sz="1800" b="1" i="0" dirty="0">
                <a:effectLst/>
              </a:rPr>
              <a:t>Deleting Files: ‘del’</a:t>
            </a:r>
          </a:p>
          <a:p>
            <a:pPr>
              <a:lnSpc>
                <a:spcPct val="90000"/>
              </a:lnSpc>
              <a:buFont typeface="Arial" panose="020B0604020202020204" pitchFamily="34" charset="0"/>
              <a:buChar char="•"/>
            </a:pPr>
            <a:r>
              <a:rPr lang="en-US" altLang="zh-CN" sz="1800" b="1" i="0" dirty="0">
                <a:effectLst/>
              </a:rPr>
              <a:t>Opening and Closing Files:  ‘open’ </a:t>
            </a:r>
            <a:r>
              <a:rPr lang="en-US" altLang="zh-CN" sz="1800" i="0" dirty="0">
                <a:effectLst/>
              </a:rPr>
              <a:t>and</a:t>
            </a:r>
            <a:r>
              <a:rPr lang="en-US" altLang="zh-CN" sz="1800" b="1" i="0" dirty="0">
                <a:effectLst/>
              </a:rPr>
              <a:t> ‘close’</a:t>
            </a:r>
          </a:p>
          <a:p>
            <a:pPr>
              <a:lnSpc>
                <a:spcPct val="90000"/>
              </a:lnSpc>
              <a:buFont typeface="Arial" panose="020B0604020202020204" pitchFamily="34" charset="0"/>
              <a:buChar char="•"/>
            </a:pPr>
            <a:r>
              <a:rPr lang="en-US" altLang="zh-CN" sz="1800" b="1" i="0" dirty="0">
                <a:effectLst/>
              </a:rPr>
              <a:t>Reading and Writing Files: ‘read’ </a:t>
            </a:r>
            <a:r>
              <a:rPr lang="en-US" altLang="zh-CN" sz="1800" i="0" dirty="0">
                <a:effectLst/>
              </a:rPr>
              <a:t>and</a:t>
            </a:r>
            <a:r>
              <a:rPr lang="en-US" altLang="zh-CN" sz="1800" b="1" i="0" dirty="0">
                <a:effectLst/>
              </a:rPr>
              <a:t> ‘write’</a:t>
            </a:r>
          </a:p>
          <a:p>
            <a:pPr>
              <a:lnSpc>
                <a:spcPct val="90000"/>
              </a:lnSpc>
              <a:buFont typeface="Arial" panose="020B0604020202020204" pitchFamily="34" charset="0"/>
              <a:buChar char="•"/>
            </a:pPr>
            <a:r>
              <a:rPr lang="en-US" altLang="zh-CN" sz="1800" b="1" i="0" dirty="0">
                <a:effectLst/>
              </a:rPr>
              <a:t>Listing Contents: ‘</a:t>
            </a:r>
            <a:r>
              <a:rPr lang="en-US" altLang="zh-CN" sz="1800" b="1" i="0" dirty="0" err="1">
                <a:effectLst/>
              </a:rPr>
              <a:t>dir</a:t>
            </a:r>
            <a:r>
              <a:rPr lang="en-US" altLang="zh-CN" sz="1800" b="1" i="0" dirty="0">
                <a:effectLst/>
              </a:rPr>
              <a:t>’</a:t>
            </a:r>
          </a:p>
          <a:p>
            <a:pPr>
              <a:lnSpc>
                <a:spcPct val="90000"/>
              </a:lnSpc>
              <a:buFont typeface="Arial" panose="020B0604020202020204" pitchFamily="34" charset="0"/>
              <a:buChar char="•"/>
            </a:pPr>
            <a:r>
              <a:rPr lang="en-US" altLang="zh-CN" sz="1800" b="1" i="0" dirty="0">
                <a:effectLst/>
              </a:rPr>
              <a:t>Changing Directories: ‘cd’</a:t>
            </a:r>
          </a:p>
          <a:p>
            <a:pPr>
              <a:lnSpc>
                <a:spcPct val="90000"/>
              </a:lnSpc>
              <a:buFont typeface="Arial" panose="020B0604020202020204" pitchFamily="34" charset="0"/>
              <a:buChar char="•"/>
            </a:pPr>
            <a:r>
              <a:rPr lang="en-US" altLang="zh-CN" sz="1800" b="1" i="0" dirty="0">
                <a:effectLst/>
              </a:rPr>
              <a:t>Creating and Deleting Directories:  ‘md’ </a:t>
            </a:r>
            <a:r>
              <a:rPr lang="en-US" altLang="zh-CN" sz="1800" i="0" dirty="0">
                <a:effectLst/>
              </a:rPr>
              <a:t>and</a:t>
            </a:r>
            <a:r>
              <a:rPr lang="en-US" altLang="zh-CN" sz="1800" b="1" i="0" dirty="0">
                <a:effectLst/>
              </a:rPr>
              <a:t> ‘</a:t>
            </a:r>
            <a:r>
              <a:rPr lang="en-US" altLang="zh-CN" sz="1800" b="1" i="0" dirty="0" err="1">
                <a:effectLst/>
              </a:rPr>
              <a:t>rd</a:t>
            </a:r>
            <a:r>
              <a:rPr lang="en-US" altLang="zh-CN" sz="1800" b="1" i="0" dirty="0">
                <a:effectLst/>
              </a:rPr>
              <a:t>’</a:t>
            </a:r>
            <a:endParaRPr kumimoji="1" lang="zh-CN" altLang="en-US" sz="1800" dirty="0"/>
          </a:p>
          <a:p>
            <a:pPr>
              <a:lnSpc>
                <a:spcPct val="90000"/>
              </a:lnSpc>
              <a:buFont typeface="Arial" panose="020B0604020202020204" pitchFamily="34" charset="0"/>
              <a:buChar char="•"/>
            </a:pPr>
            <a:endParaRPr kumimoji="1" lang="zh-CN" altLang="en-US" dirty="0"/>
          </a:p>
        </p:txBody>
      </p:sp>
      <p:pic>
        <p:nvPicPr>
          <p:cNvPr id="5" name="图片 4" descr="电脑屏幕的照片上有文字&#10;&#10;中度可信度描述已自动生成">
            <a:extLst>
              <a:ext uri="{FF2B5EF4-FFF2-40B4-BE49-F238E27FC236}">
                <a16:creationId xmlns:a16="http://schemas.microsoft.com/office/drawing/2014/main" id="{28C69F6C-7C7A-23F7-6964-4DED3D1F4622}"/>
              </a:ext>
            </a:extLst>
          </p:cNvPr>
          <p:cNvPicPr>
            <a:picLocks noChangeAspect="1"/>
          </p:cNvPicPr>
          <p:nvPr/>
        </p:nvPicPr>
        <p:blipFill>
          <a:blip r:embed="rId3"/>
          <a:stretch>
            <a:fillRect/>
          </a:stretch>
        </p:blipFill>
        <p:spPr>
          <a:xfrm>
            <a:off x="4572000" y="1688152"/>
            <a:ext cx="4108728" cy="2506324"/>
          </a:xfrm>
          <a:prstGeom prst="rect">
            <a:avLst/>
          </a:prstGeom>
          <a:noFill/>
        </p:spPr>
      </p:pic>
    </p:spTree>
    <p:extLst>
      <p:ext uri="{BB962C8B-B14F-4D97-AF65-F5344CB8AC3E}">
        <p14:creationId xmlns:p14="http://schemas.microsoft.com/office/powerpoint/2010/main" val="272685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3538-E0C0-8442-1BB2-53EFB7C893DB}"/>
              </a:ext>
            </a:extLst>
          </p:cNvPr>
          <p:cNvSpPr>
            <a:spLocks noGrp="1"/>
          </p:cNvSpPr>
          <p:nvPr>
            <p:ph type="title"/>
          </p:nvPr>
        </p:nvSpPr>
        <p:spPr/>
        <p:txBody>
          <a:bodyPr>
            <a:normAutofit/>
          </a:bodyPr>
          <a:lstStyle/>
          <a:p>
            <a:pPr algn="ctr"/>
            <a:r>
              <a:rPr kumimoji="1" lang="en-US" altLang="zh-CN" sz="3600" b="1" dirty="0"/>
              <a:t>Creating Files</a:t>
            </a:r>
            <a:endParaRPr kumimoji="1" lang="zh-CN" altLang="en-US" sz="3600" b="1" dirty="0"/>
          </a:p>
        </p:txBody>
      </p:sp>
      <p:sp>
        <p:nvSpPr>
          <p:cNvPr id="3" name="内容占位符 2">
            <a:extLst>
              <a:ext uri="{FF2B5EF4-FFF2-40B4-BE49-F238E27FC236}">
                <a16:creationId xmlns:a16="http://schemas.microsoft.com/office/drawing/2014/main" id="{4C3DB08F-AD31-1B09-1007-E5201C9BC3E6}"/>
              </a:ext>
            </a:extLst>
          </p:cNvPr>
          <p:cNvSpPr>
            <a:spLocks noGrp="1"/>
          </p:cNvSpPr>
          <p:nvPr>
            <p:ph sz="half" idx="1"/>
          </p:nvPr>
        </p:nvSpPr>
        <p:spPr>
          <a:xfrm>
            <a:off x="457199" y="1244277"/>
            <a:ext cx="8229600" cy="1595176"/>
          </a:xfrm>
        </p:spPr>
        <p:txBody>
          <a:bodyPr>
            <a:normAutofit/>
          </a:bodyPr>
          <a:lstStyle/>
          <a:p>
            <a:pPr marL="0" indent="0">
              <a:buNone/>
            </a:pPr>
            <a:r>
              <a:rPr kumimoji="1" lang="en-US" altLang="zh-CN" dirty="0"/>
              <a:t>When creating a new file, the system allocates a directory entry for the file in FAT</a:t>
            </a:r>
            <a:r>
              <a:rPr kumimoji="1" lang="zh-CN" altLang="en-US" dirty="0"/>
              <a:t> </a:t>
            </a:r>
            <a:r>
              <a:rPr kumimoji="1" lang="en-US" altLang="zh-CN" dirty="0"/>
              <a:t>directory entry for the file. The directory entry should record the file name of the new file, the total capacity of the file and the starting location of the file on the disk.</a:t>
            </a:r>
            <a:r>
              <a:rPr kumimoji="1" lang="zh-CN" altLang="en-US" dirty="0"/>
              <a:t> </a:t>
            </a:r>
          </a:p>
        </p:txBody>
      </p:sp>
      <p:pic>
        <p:nvPicPr>
          <p:cNvPr id="6" name="图片 5" descr="文本&#10;&#10;描述已自动生成">
            <a:extLst>
              <a:ext uri="{FF2B5EF4-FFF2-40B4-BE49-F238E27FC236}">
                <a16:creationId xmlns:a16="http://schemas.microsoft.com/office/drawing/2014/main" id="{438981E4-25DE-3316-AD97-D1F71E31BADB}"/>
              </a:ext>
            </a:extLst>
          </p:cNvPr>
          <p:cNvPicPr>
            <a:picLocks noChangeAspect="1"/>
          </p:cNvPicPr>
          <p:nvPr/>
        </p:nvPicPr>
        <p:blipFill>
          <a:blip r:embed="rId2"/>
          <a:stretch>
            <a:fillRect/>
          </a:stretch>
        </p:blipFill>
        <p:spPr>
          <a:xfrm>
            <a:off x="1271595" y="2769150"/>
            <a:ext cx="6600808" cy="1302321"/>
          </a:xfrm>
          <a:prstGeom prst="rect">
            <a:avLst/>
          </a:prstGeom>
        </p:spPr>
      </p:pic>
    </p:spTree>
    <p:extLst>
      <p:ext uri="{BB962C8B-B14F-4D97-AF65-F5344CB8AC3E}">
        <p14:creationId xmlns:p14="http://schemas.microsoft.com/office/powerpoint/2010/main" val="418971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3538-E0C0-8442-1BB2-53EFB7C893DB}"/>
              </a:ext>
            </a:extLst>
          </p:cNvPr>
          <p:cNvSpPr>
            <a:spLocks noGrp="1"/>
          </p:cNvSpPr>
          <p:nvPr>
            <p:ph type="title"/>
          </p:nvPr>
        </p:nvSpPr>
        <p:spPr/>
        <p:txBody>
          <a:bodyPr>
            <a:normAutofit/>
          </a:bodyPr>
          <a:lstStyle/>
          <a:p>
            <a:pPr algn="ctr"/>
            <a:r>
              <a:rPr kumimoji="1" lang="en-US" altLang="zh-CN" sz="3600" b="1" dirty="0"/>
              <a:t>Deleting Files</a:t>
            </a:r>
            <a:endParaRPr kumimoji="1" lang="zh-CN" altLang="en-US" sz="3600" b="1" dirty="0"/>
          </a:p>
        </p:txBody>
      </p:sp>
      <p:sp>
        <p:nvSpPr>
          <p:cNvPr id="3" name="内容占位符 2">
            <a:extLst>
              <a:ext uri="{FF2B5EF4-FFF2-40B4-BE49-F238E27FC236}">
                <a16:creationId xmlns:a16="http://schemas.microsoft.com/office/drawing/2014/main" id="{4C3DB08F-AD31-1B09-1007-E5201C9BC3E6}"/>
              </a:ext>
            </a:extLst>
          </p:cNvPr>
          <p:cNvSpPr>
            <a:spLocks noGrp="1"/>
          </p:cNvSpPr>
          <p:nvPr>
            <p:ph sz="half" idx="1"/>
          </p:nvPr>
        </p:nvSpPr>
        <p:spPr>
          <a:xfrm>
            <a:off x="457199" y="1244277"/>
            <a:ext cx="8229600" cy="1142788"/>
          </a:xfrm>
        </p:spPr>
        <p:txBody>
          <a:bodyPr>
            <a:normAutofit/>
          </a:bodyPr>
          <a:lstStyle/>
          <a:p>
            <a:pPr marL="0" indent="0">
              <a:buNone/>
            </a:pPr>
            <a:r>
              <a:rPr kumimoji="1" lang="en-US" altLang="zh-CN" dirty="0"/>
              <a:t>When deleting a file, the system can delete the node from the file chain table and reclaim the disk space corresponding to the node disk space corresponding to the node.</a:t>
            </a:r>
            <a:endParaRPr kumimoji="1" lang="zh-CN" altLang="en-US" dirty="0"/>
          </a:p>
        </p:txBody>
      </p:sp>
      <p:pic>
        <p:nvPicPr>
          <p:cNvPr id="5" name="图片 4" descr="文本&#10;&#10;描述已自动生成">
            <a:extLst>
              <a:ext uri="{FF2B5EF4-FFF2-40B4-BE49-F238E27FC236}">
                <a16:creationId xmlns:a16="http://schemas.microsoft.com/office/drawing/2014/main" id="{AC10D00D-D88E-94B1-135B-1677416D03E9}"/>
              </a:ext>
            </a:extLst>
          </p:cNvPr>
          <p:cNvPicPr>
            <a:picLocks noChangeAspect="1"/>
          </p:cNvPicPr>
          <p:nvPr/>
        </p:nvPicPr>
        <p:blipFill>
          <a:blip r:embed="rId2"/>
          <a:stretch>
            <a:fillRect/>
          </a:stretch>
        </p:blipFill>
        <p:spPr>
          <a:xfrm>
            <a:off x="1662196" y="2489375"/>
            <a:ext cx="5819606" cy="1743525"/>
          </a:xfrm>
          <a:prstGeom prst="rect">
            <a:avLst/>
          </a:prstGeom>
        </p:spPr>
      </p:pic>
    </p:spTree>
    <p:extLst>
      <p:ext uri="{BB962C8B-B14F-4D97-AF65-F5344CB8AC3E}">
        <p14:creationId xmlns:p14="http://schemas.microsoft.com/office/powerpoint/2010/main" val="82600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3538-E0C0-8442-1BB2-53EFB7C893DB}"/>
              </a:ext>
            </a:extLst>
          </p:cNvPr>
          <p:cNvSpPr>
            <a:spLocks noGrp="1"/>
          </p:cNvSpPr>
          <p:nvPr>
            <p:ph type="title"/>
          </p:nvPr>
        </p:nvSpPr>
        <p:spPr/>
        <p:txBody>
          <a:bodyPr>
            <a:normAutofit/>
          </a:bodyPr>
          <a:lstStyle/>
          <a:p>
            <a:pPr algn="ctr"/>
            <a:r>
              <a:rPr kumimoji="1" lang="en-US" altLang="zh-CN" sz="3600" b="1" dirty="0"/>
              <a:t>Write Files</a:t>
            </a:r>
            <a:endParaRPr kumimoji="1" lang="zh-CN" altLang="en-US" sz="3600" b="1" dirty="0"/>
          </a:p>
        </p:txBody>
      </p:sp>
      <p:sp>
        <p:nvSpPr>
          <p:cNvPr id="3" name="内容占位符 2">
            <a:extLst>
              <a:ext uri="{FF2B5EF4-FFF2-40B4-BE49-F238E27FC236}">
                <a16:creationId xmlns:a16="http://schemas.microsoft.com/office/drawing/2014/main" id="{4C3DB08F-AD31-1B09-1007-E5201C9BC3E6}"/>
              </a:ext>
            </a:extLst>
          </p:cNvPr>
          <p:cNvSpPr>
            <a:spLocks noGrp="1"/>
          </p:cNvSpPr>
          <p:nvPr>
            <p:ph sz="half" idx="1"/>
          </p:nvPr>
        </p:nvSpPr>
        <p:spPr>
          <a:xfrm>
            <a:off x="457199" y="1244277"/>
            <a:ext cx="8229600" cy="1142788"/>
          </a:xfrm>
        </p:spPr>
        <p:txBody>
          <a:bodyPr>
            <a:normAutofit/>
          </a:bodyPr>
          <a:lstStyle/>
          <a:p>
            <a:pPr marL="0" indent="0">
              <a:buNone/>
            </a:pPr>
            <a:r>
              <a:rPr kumimoji="1" lang="en-US" altLang="zh-CN" dirty="0"/>
              <a:t>The user can write the data to a user-defined file (on disk); the file to be written must be open The file to be written must be open.</a:t>
            </a:r>
          </a:p>
          <a:p>
            <a:pPr marL="0" indent="0">
              <a:buNone/>
            </a:pPr>
            <a:endParaRPr kumimoji="1" lang="zh-CN" altLang="en-US" dirty="0"/>
          </a:p>
        </p:txBody>
      </p:sp>
      <p:pic>
        <p:nvPicPr>
          <p:cNvPr id="8" name="图片 7" descr="文本&#10;&#10;描述已自动生成">
            <a:extLst>
              <a:ext uri="{FF2B5EF4-FFF2-40B4-BE49-F238E27FC236}">
                <a16:creationId xmlns:a16="http://schemas.microsoft.com/office/drawing/2014/main" id="{7FC7F89B-B9C4-94EC-57D7-2B784976511A}"/>
              </a:ext>
            </a:extLst>
          </p:cNvPr>
          <p:cNvPicPr>
            <a:picLocks noChangeAspect="1"/>
          </p:cNvPicPr>
          <p:nvPr/>
        </p:nvPicPr>
        <p:blipFill>
          <a:blip r:embed="rId2"/>
          <a:stretch>
            <a:fillRect/>
          </a:stretch>
        </p:blipFill>
        <p:spPr>
          <a:xfrm>
            <a:off x="1918668" y="2139288"/>
            <a:ext cx="5306661" cy="1854340"/>
          </a:xfrm>
          <a:prstGeom prst="rect">
            <a:avLst/>
          </a:prstGeom>
        </p:spPr>
      </p:pic>
    </p:spTree>
    <p:extLst>
      <p:ext uri="{BB962C8B-B14F-4D97-AF65-F5344CB8AC3E}">
        <p14:creationId xmlns:p14="http://schemas.microsoft.com/office/powerpoint/2010/main" val="204978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73538-E0C0-8442-1BB2-53EFB7C893DB}"/>
              </a:ext>
            </a:extLst>
          </p:cNvPr>
          <p:cNvSpPr>
            <a:spLocks noGrp="1"/>
          </p:cNvSpPr>
          <p:nvPr>
            <p:ph type="title"/>
          </p:nvPr>
        </p:nvSpPr>
        <p:spPr/>
        <p:txBody>
          <a:bodyPr>
            <a:normAutofit/>
          </a:bodyPr>
          <a:lstStyle/>
          <a:p>
            <a:pPr algn="ctr"/>
            <a:r>
              <a:rPr kumimoji="1" lang="en-US" altLang="zh-CN" sz="3600" b="1" dirty="0"/>
              <a:t>Read Files</a:t>
            </a:r>
            <a:endParaRPr kumimoji="1" lang="zh-CN" altLang="en-US" sz="3600" b="1" dirty="0"/>
          </a:p>
        </p:txBody>
      </p:sp>
      <p:sp>
        <p:nvSpPr>
          <p:cNvPr id="3" name="内容占位符 2">
            <a:extLst>
              <a:ext uri="{FF2B5EF4-FFF2-40B4-BE49-F238E27FC236}">
                <a16:creationId xmlns:a16="http://schemas.microsoft.com/office/drawing/2014/main" id="{4C3DB08F-AD31-1B09-1007-E5201C9BC3E6}"/>
              </a:ext>
            </a:extLst>
          </p:cNvPr>
          <p:cNvSpPr>
            <a:spLocks noGrp="1"/>
          </p:cNvSpPr>
          <p:nvPr>
            <p:ph sz="half" idx="1"/>
          </p:nvPr>
        </p:nvSpPr>
        <p:spPr>
          <a:xfrm>
            <a:off x="457199" y="1244277"/>
            <a:ext cx="8229600" cy="1142788"/>
          </a:xfrm>
        </p:spPr>
        <p:txBody>
          <a:bodyPr>
            <a:normAutofit/>
          </a:bodyPr>
          <a:lstStyle/>
          <a:p>
            <a:pPr marL="0" indent="0">
              <a:buNone/>
            </a:pPr>
            <a:r>
              <a:rPr kumimoji="1" lang="en-US" altLang="zh-CN" dirty="0"/>
              <a:t>The user can read out the data stored in the file; the file to be read must be open.</a:t>
            </a:r>
          </a:p>
          <a:p>
            <a:pPr marL="0" indent="0">
              <a:buNone/>
            </a:pPr>
            <a:endParaRPr kumimoji="1" lang="zh-CN" altLang="en-US" dirty="0"/>
          </a:p>
        </p:txBody>
      </p:sp>
      <p:pic>
        <p:nvPicPr>
          <p:cNvPr id="6" name="图片 5" descr="文本&#10;&#10;描述已自动生成">
            <a:extLst>
              <a:ext uri="{FF2B5EF4-FFF2-40B4-BE49-F238E27FC236}">
                <a16:creationId xmlns:a16="http://schemas.microsoft.com/office/drawing/2014/main" id="{959C3040-C566-7E58-B3D3-962DE82FB58B}"/>
              </a:ext>
            </a:extLst>
          </p:cNvPr>
          <p:cNvPicPr>
            <a:picLocks noChangeAspect="1"/>
          </p:cNvPicPr>
          <p:nvPr/>
        </p:nvPicPr>
        <p:blipFill>
          <a:blip r:embed="rId2"/>
          <a:stretch>
            <a:fillRect/>
          </a:stretch>
        </p:blipFill>
        <p:spPr>
          <a:xfrm>
            <a:off x="1915426" y="2387064"/>
            <a:ext cx="5415701" cy="1636295"/>
          </a:xfrm>
          <a:prstGeom prst="rect">
            <a:avLst/>
          </a:prstGeom>
        </p:spPr>
      </p:pic>
    </p:spTree>
    <p:extLst>
      <p:ext uri="{BB962C8B-B14F-4D97-AF65-F5344CB8AC3E}">
        <p14:creationId xmlns:p14="http://schemas.microsoft.com/office/powerpoint/2010/main" val="6267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DED48-25EB-1578-32D5-EE1AD9FCB478}"/>
              </a:ext>
            </a:extLst>
          </p:cNvPr>
          <p:cNvSpPr>
            <a:spLocks noGrp="1"/>
          </p:cNvSpPr>
          <p:nvPr>
            <p:ph type="title"/>
          </p:nvPr>
        </p:nvSpPr>
        <p:spPr/>
        <p:txBody>
          <a:bodyPr>
            <a:noAutofit/>
          </a:bodyPr>
          <a:lstStyle/>
          <a:p>
            <a:pPr algn="ctr"/>
            <a:r>
              <a:rPr kumimoji="1" lang="en-US" altLang="zh-CN" sz="3200" b="1" dirty="0"/>
              <a:t>Creating Directories and Listing Contents</a:t>
            </a:r>
            <a:endParaRPr kumimoji="1" lang="zh-CN" altLang="en-US" sz="3200" b="1" dirty="0"/>
          </a:p>
        </p:txBody>
      </p:sp>
      <p:pic>
        <p:nvPicPr>
          <p:cNvPr id="6" name="内容占位符 5" descr="文本&#10;&#10;描述已自动生成">
            <a:extLst>
              <a:ext uri="{FF2B5EF4-FFF2-40B4-BE49-F238E27FC236}">
                <a16:creationId xmlns:a16="http://schemas.microsoft.com/office/drawing/2014/main" id="{F42BBD2D-F6CA-32B7-0D42-2553C33F7201}"/>
              </a:ext>
            </a:extLst>
          </p:cNvPr>
          <p:cNvPicPr>
            <a:picLocks noGrp="1" noChangeAspect="1"/>
          </p:cNvPicPr>
          <p:nvPr>
            <p:ph sz="half" idx="1"/>
          </p:nvPr>
        </p:nvPicPr>
        <p:blipFill>
          <a:blip r:embed="rId2"/>
          <a:stretch>
            <a:fillRect/>
          </a:stretch>
        </p:blipFill>
        <p:spPr>
          <a:xfrm>
            <a:off x="1121342" y="1855627"/>
            <a:ext cx="6299735" cy="1373706"/>
          </a:xfrm>
        </p:spPr>
      </p:pic>
      <p:pic>
        <p:nvPicPr>
          <p:cNvPr id="10" name="图片 9" descr="图形用户界面, 文本, 应用程序&#10;&#10;描述已自动生成">
            <a:extLst>
              <a:ext uri="{FF2B5EF4-FFF2-40B4-BE49-F238E27FC236}">
                <a16:creationId xmlns:a16="http://schemas.microsoft.com/office/drawing/2014/main" id="{2ECE77AC-9CB3-BBDF-CBD4-51FB120E7DC9}"/>
              </a:ext>
            </a:extLst>
          </p:cNvPr>
          <p:cNvPicPr>
            <a:picLocks noChangeAspect="1"/>
          </p:cNvPicPr>
          <p:nvPr/>
        </p:nvPicPr>
        <p:blipFill>
          <a:blip r:embed="rId3"/>
          <a:stretch>
            <a:fillRect/>
          </a:stretch>
        </p:blipFill>
        <p:spPr>
          <a:xfrm>
            <a:off x="1121342" y="3891548"/>
            <a:ext cx="6299735" cy="878718"/>
          </a:xfrm>
          <a:prstGeom prst="rect">
            <a:avLst/>
          </a:prstGeom>
        </p:spPr>
      </p:pic>
      <p:sp>
        <p:nvSpPr>
          <p:cNvPr id="11" name="文本框 10">
            <a:extLst>
              <a:ext uri="{FF2B5EF4-FFF2-40B4-BE49-F238E27FC236}">
                <a16:creationId xmlns:a16="http://schemas.microsoft.com/office/drawing/2014/main" id="{B136621D-EE8D-2298-88E7-5AFD93F267E7}"/>
              </a:ext>
            </a:extLst>
          </p:cNvPr>
          <p:cNvSpPr txBox="1"/>
          <p:nvPr/>
        </p:nvSpPr>
        <p:spPr>
          <a:xfrm>
            <a:off x="1848051" y="1617044"/>
            <a:ext cx="184731" cy="369332"/>
          </a:xfrm>
          <a:prstGeom prst="rect">
            <a:avLst/>
          </a:prstGeom>
          <a:noFill/>
        </p:spPr>
        <p:txBody>
          <a:bodyPr wrap="none" rtlCol="0">
            <a:spAutoFit/>
          </a:bodyPr>
          <a:lstStyle/>
          <a:p>
            <a:endParaRPr kumimoji="1" lang="zh-CN" altLang="en-US" dirty="0"/>
          </a:p>
        </p:txBody>
      </p:sp>
      <p:sp>
        <p:nvSpPr>
          <p:cNvPr id="12" name="文本框 11">
            <a:extLst>
              <a:ext uri="{FF2B5EF4-FFF2-40B4-BE49-F238E27FC236}">
                <a16:creationId xmlns:a16="http://schemas.microsoft.com/office/drawing/2014/main" id="{663C2AE5-B457-8835-F1C6-B501B188BCDA}"/>
              </a:ext>
            </a:extLst>
          </p:cNvPr>
          <p:cNvSpPr txBox="1"/>
          <p:nvPr/>
        </p:nvSpPr>
        <p:spPr>
          <a:xfrm>
            <a:off x="1021511" y="1486295"/>
            <a:ext cx="2022541" cy="369332"/>
          </a:xfrm>
          <a:prstGeom prst="rect">
            <a:avLst/>
          </a:prstGeom>
          <a:noFill/>
        </p:spPr>
        <p:txBody>
          <a:bodyPr wrap="none" rtlCol="0">
            <a:spAutoFit/>
          </a:bodyPr>
          <a:lstStyle/>
          <a:p>
            <a:r>
              <a:rPr kumimoji="1" lang="en-US" altLang="zh-CN" dirty="0"/>
              <a:t>Creating directories</a:t>
            </a:r>
            <a:endParaRPr kumimoji="1" lang="zh-CN" altLang="en-US" dirty="0"/>
          </a:p>
        </p:txBody>
      </p:sp>
      <p:sp>
        <p:nvSpPr>
          <p:cNvPr id="13" name="文本框 12">
            <a:extLst>
              <a:ext uri="{FF2B5EF4-FFF2-40B4-BE49-F238E27FC236}">
                <a16:creationId xmlns:a16="http://schemas.microsoft.com/office/drawing/2014/main" id="{B9510E80-D683-575E-A5BD-5F7E79C8EA51}"/>
              </a:ext>
            </a:extLst>
          </p:cNvPr>
          <p:cNvSpPr txBox="1"/>
          <p:nvPr/>
        </p:nvSpPr>
        <p:spPr>
          <a:xfrm>
            <a:off x="1023145" y="3522216"/>
            <a:ext cx="1649811" cy="369332"/>
          </a:xfrm>
          <a:prstGeom prst="rect">
            <a:avLst/>
          </a:prstGeom>
          <a:noFill/>
        </p:spPr>
        <p:txBody>
          <a:bodyPr wrap="none" rtlCol="0">
            <a:spAutoFit/>
          </a:bodyPr>
          <a:lstStyle/>
          <a:p>
            <a:r>
              <a:rPr kumimoji="1" lang="en-US" altLang="zh-CN" dirty="0"/>
              <a:t>Listing contents</a:t>
            </a:r>
            <a:endParaRPr kumimoji="1" lang="zh-CN" altLang="en-US" dirty="0"/>
          </a:p>
        </p:txBody>
      </p:sp>
    </p:spTree>
    <p:extLst>
      <p:ext uri="{BB962C8B-B14F-4D97-AF65-F5344CB8AC3E}">
        <p14:creationId xmlns:p14="http://schemas.microsoft.com/office/powerpoint/2010/main" val="82182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F13D-1618-19CC-F8AF-A91FF4245989}"/>
              </a:ext>
            </a:extLst>
          </p:cNvPr>
          <p:cNvSpPr>
            <a:spLocks noGrp="1"/>
          </p:cNvSpPr>
          <p:nvPr>
            <p:ph type="title"/>
          </p:nvPr>
        </p:nvSpPr>
        <p:spPr>
          <a:xfrm>
            <a:off x="457200" y="206375"/>
            <a:ext cx="8229600" cy="857250"/>
          </a:xfrm>
        </p:spPr>
        <p:txBody>
          <a:bodyPr anchor="ctr">
            <a:normAutofit/>
          </a:bodyPr>
          <a:lstStyle/>
          <a:p>
            <a:pPr algn="ctr"/>
            <a:r>
              <a:rPr kumimoji="1" lang="en-US" altLang="zh-CN" sz="4000" b="1" dirty="0"/>
              <a:t>File Operations Example </a:t>
            </a:r>
            <a:endParaRPr kumimoji="1" lang="zh-CN" altLang="en-US" sz="4000" dirty="0"/>
          </a:p>
        </p:txBody>
      </p:sp>
      <p:sp>
        <p:nvSpPr>
          <p:cNvPr id="11" name="Content Placeholder 2">
            <a:extLst>
              <a:ext uri="{FF2B5EF4-FFF2-40B4-BE49-F238E27FC236}">
                <a16:creationId xmlns:a16="http://schemas.microsoft.com/office/drawing/2014/main" id="{51D427E2-9F76-E5CD-4087-DB34B98AA43E}"/>
              </a:ext>
            </a:extLst>
          </p:cNvPr>
          <p:cNvSpPr>
            <a:spLocks noGrp="1"/>
          </p:cNvSpPr>
          <p:nvPr>
            <p:ph sz="half" idx="1"/>
          </p:nvPr>
        </p:nvSpPr>
        <p:spPr>
          <a:xfrm>
            <a:off x="457200" y="2094467"/>
            <a:ext cx="4038600" cy="3394075"/>
          </a:xfrm>
        </p:spPr>
        <p:txBody>
          <a:bodyPr/>
          <a:lstStyle/>
          <a:p>
            <a:endParaRPr lang="en-US" altLang="zh-CN" dirty="0"/>
          </a:p>
          <a:p>
            <a:pPr>
              <a:defRPr sz="1400"/>
            </a:pPr>
            <a:r>
              <a:rPr lang="en-US" altLang="zh-CN" dirty="0"/>
              <a:t>An example interaction with the VFS might include registering a user, logging in, creating a file, writing to it, and then reading from it, followed by logging out.</a:t>
            </a:r>
          </a:p>
          <a:p>
            <a:endParaRPr lang="en-US" altLang="zh-CN" dirty="0"/>
          </a:p>
          <a:p>
            <a:endParaRPr lang="en-US" dirty="0"/>
          </a:p>
        </p:txBody>
      </p:sp>
      <p:pic>
        <p:nvPicPr>
          <p:cNvPr id="10" name="内容占位符 9" descr="文本&#10;&#10;描述已自动生成">
            <a:extLst>
              <a:ext uri="{FF2B5EF4-FFF2-40B4-BE49-F238E27FC236}">
                <a16:creationId xmlns:a16="http://schemas.microsoft.com/office/drawing/2014/main" id="{215569FD-F1BF-E3ED-8160-E02DBF5C5D01}"/>
              </a:ext>
            </a:extLst>
          </p:cNvPr>
          <p:cNvPicPr>
            <a:picLocks noGrp="1" noChangeAspect="1"/>
          </p:cNvPicPr>
          <p:nvPr>
            <p:ph sz="half" idx="2"/>
          </p:nvPr>
        </p:nvPicPr>
        <p:blipFill>
          <a:blip r:embed="rId2"/>
          <a:stretch>
            <a:fillRect/>
          </a:stretch>
        </p:blipFill>
        <p:spPr>
          <a:xfrm>
            <a:off x="5418729" y="1876109"/>
            <a:ext cx="1988835" cy="2257185"/>
          </a:xfrm>
        </p:spPr>
      </p:pic>
      <p:pic>
        <p:nvPicPr>
          <p:cNvPr id="13" name="图片 12" descr="图片包含 图形用户界面&#10;&#10;描述已自动生成">
            <a:extLst>
              <a:ext uri="{FF2B5EF4-FFF2-40B4-BE49-F238E27FC236}">
                <a16:creationId xmlns:a16="http://schemas.microsoft.com/office/drawing/2014/main" id="{08BA4BC2-CCD0-5BCB-451A-C528D7253118}"/>
              </a:ext>
            </a:extLst>
          </p:cNvPr>
          <p:cNvPicPr>
            <a:picLocks noChangeAspect="1"/>
          </p:cNvPicPr>
          <p:nvPr/>
        </p:nvPicPr>
        <p:blipFill>
          <a:blip r:embed="rId3"/>
          <a:stretch>
            <a:fillRect/>
          </a:stretch>
        </p:blipFill>
        <p:spPr>
          <a:xfrm>
            <a:off x="5418730" y="4133294"/>
            <a:ext cx="1988835" cy="257812"/>
          </a:xfrm>
          <a:prstGeom prst="rect">
            <a:avLst/>
          </a:prstGeom>
        </p:spPr>
      </p:pic>
    </p:spTree>
    <p:extLst>
      <p:ext uri="{BB962C8B-B14F-4D97-AF65-F5344CB8AC3E}">
        <p14:creationId xmlns:p14="http://schemas.microsoft.com/office/powerpoint/2010/main" val="363714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A8E9B-4968-19B9-9534-3373A768137F}"/>
              </a:ext>
            </a:extLst>
          </p:cNvPr>
          <p:cNvSpPr>
            <a:spLocks noGrp="1"/>
          </p:cNvSpPr>
          <p:nvPr>
            <p:ph type="title"/>
          </p:nvPr>
        </p:nvSpPr>
        <p:spPr/>
        <p:txBody>
          <a:bodyPr>
            <a:normAutofit/>
          </a:bodyPr>
          <a:lstStyle/>
          <a:p>
            <a:pPr algn="ctr"/>
            <a:r>
              <a:rPr lang="en-US" altLang="zh-CN" sz="3600" b="1" dirty="0"/>
              <a:t>Disk Management</a:t>
            </a:r>
            <a:r>
              <a:rPr lang="zh-CN" altLang="en-US" sz="3600" b="1" dirty="0"/>
              <a:t> </a:t>
            </a:r>
            <a:r>
              <a:rPr lang="en-US" altLang="zh-CN" sz="3600" b="1" dirty="0"/>
              <a:t>and</a:t>
            </a:r>
            <a:r>
              <a:rPr lang="zh-CN" altLang="en-US" sz="3600" b="1" dirty="0"/>
              <a:t> </a:t>
            </a:r>
            <a:r>
              <a:rPr lang="en-US" altLang="zh-CN" sz="3600" b="1" dirty="0"/>
              <a:t>FAT</a:t>
            </a:r>
            <a:r>
              <a:rPr lang="zh-CN" altLang="en-US" sz="3600" b="1" dirty="0"/>
              <a:t> </a:t>
            </a:r>
            <a:endParaRPr kumimoji="1" lang="zh-CN" altLang="en-US" sz="3600" b="1" dirty="0"/>
          </a:p>
        </p:txBody>
      </p:sp>
      <p:sp>
        <p:nvSpPr>
          <p:cNvPr id="4" name="内容占位符 3">
            <a:extLst>
              <a:ext uri="{FF2B5EF4-FFF2-40B4-BE49-F238E27FC236}">
                <a16:creationId xmlns:a16="http://schemas.microsoft.com/office/drawing/2014/main" id="{33F0A1ED-6004-C82A-D029-6EECFA159106}"/>
              </a:ext>
            </a:extLst>
          </p:cNvPr>
          <p:cNvSpPr>
            <a:spLocks noGrp="1"/>
          </p:cNvSpPr>
          <p:nvPr>
            <p:ph sz="half" idx="2"/>
          </p:nvPr>
        </p:nvSpPr>
        <p:spPr/>
        <p:txBody>
          <a:bodyPr/>
          <a:lstStyle/>
          <a:p>
            <a:endParaRPr lang="en-US" altLang="zh-CN" dirty="0"/>
          </a:p>
          <a:p>
            <a:endParaRPr kumimoji="1" lang="zh-CN" altLang="en-US" dirty="0"/>
          </a:p>
        </p:txBody>
      </p:sp>
      <p:pic>
        <p:nvPicPr>
          <p:cNvPr id="8" name="内容占位符 7" descr="文本&#10;&#10;描述已自动生成">
            <a:extLst>
              <a:ext uri="{FF2B5EF4-FFF2-40B4-BE49-F238E27FC236}">
                <a16:creationId xmlns:a16="http://schemas.microsoft.com/office/drawing/2014/main" id="{EBAF02B2-2794-791C-EA70-57FEA786643D}"/>
              </a:ext>
            </a:extLst>
          </p:cNvPr>
          <p:cNvPicPr>
            <a:picLocks noGrp="1" noChangeAspect="1"/>
          </p:cNvPicPr>
          <p:nvPr>
            <p:ph sz="quarter" idx="4"/>
          </p:nvPr>
        </p:nvPicPr>
        <p:blipFill>
          <a:blip r:embed="rId3"/>
          <a:stretch>
            <a:fillRect/>
          </a:stretch>
        </p:blipFill>
        <p:spPr>
          <a:xfrm>
            <a:off x="1175979" y="1936594"/>
            <a:ext cx="6642818" cy="2353018"/>
          </a:xfrm>
        </p:spPr>
      </p:pic>
    </p:spTree>
    <p:extLst>
      <p:ext uri="{BB962C8B-B14F-4D97-AF65-F5344CB8AC3E}">
        <p14:creationId xmlns:p14="http://schemas.microsoft.com/office/powerpoint/2010/main" val="382896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A8E9B-4968-19B9-9534-3373A768137F}"/>
              </a:ext>
            </a:extLst>
          </p:cNvPr>
          <p:cNvSpPr>
            <a:spLocks noGrp="1"/>
          </p:cNvSpPr>
          <p:nvPr>
            <p:ph type="title"/>
          </p:nvPr>
        </p:nvSpPr>
        <p:spPr/>
        <p:txBody>
          <a:bodyPr>
            <a:normAutofit/>
          </a:bodyPr>
          <a:lstStyle/>
          <a:p>
            <a:pPr algn="ctr"/>
            <a:r>
              <a:rPr lang="en-US" altLang="zh-CN" sz="3600" b="1" dirty="0"/>
              <a:t>Disk Management</a:t>
            </a:r>
            <a:r>
              <a:rPr lang="zh-CN" altLang="en-US" sz="3600" b="1" dirty="0"/>
              <a:t> </a:t>
            </a:r>
            <a:r>
              <a:rPr lang="en-US" altLang="zh-CN" sz="3600" b="1" dirty="0"/>
              <a:t>and</a:t>
            </a:r>
            <a:r>
              <a:rPr lang="zh-CN" altLang="en-US" sz="3600" b="1" dirty="0"/>
              <a:t> </a:t>
            </a:r>
            <a:r>
              <a:rPr lang="en-US" altLang="zh-CN" sz="3600" b="1" dirty="0"/>
              <a:t>FAT</a:t>
            </a:r>
            <a:r>
              <a:rPr lang="zh-CN" altLang="en-US" sz="3600" b="1" dirty="0"/>
              <a:t> </a:t>
            </a:r>
            <a:endParaRPr kumimoji="1" lang="zh-CN" altLang="en-US" sz="3600" b="1" dirty="0"/>
          </a:p>
        </p:txBody>
      </p:sp>
      <p:sp>
        <p:nvSpPr>
          <p:cNvPr id="4" name="内容占位符 3">
            <a:extLst>
              <a:ext uri="{FF2B5EF4-FFF2-40B4-BE49-F238E27FC236}">
                <a16:creationId xmlns:a16="http://schemas.microsoft.com/office/drawing/2014/main" id="{33F0A1ED-6004-C82A-D029-6EECFA159106}"/>
              </a:ext>
            </a:extLst>
          </p:cNvPr>
          <p:cNvSpPr>
            <a:spLocks noGrp="1"/>
          </p:cNvSpPr>
          <p:nvPr>
            <p:ph sz="half" idx="2"/>
          </p:nvPr>
        </p:nvSpPr>
        <p:spPr>
          <a:xfrm>
            <a:off x="457200" y="1420194"/>
            <a:ext cx="4040188" cy="2962275"/>
          </a:xfrm>
        </p:spPr>
        <p:txBody>
          <a:bodyPr/>
          <a:lstStyle/>
          <a:p>
            <a:endParaRPr lang="en-US" altLang="zh-CN" dirty="0"/>
          </a:p>
          <a:p>
            <a:pPr>
              <a:defRPr sz="1400"/>
            </a:pPr>
            <a:r>
              <a:rPr lang="en-US" altLang="zh-CN" dirty="0"/>
              <a:t>VFS manages disk space and file allocation using a FAT table. It displays disk usage and manages the allocation and deallocation of space for file storage.</a:t>
            </a:r>
          </a:p>
          <a:p>
            <a:endParaRPr kumimoji="1" lang="zh-CN" altLang="en-US" dirty="0"/>
          </a:p>
        </p:txBody>
      </p:sp>
      <p:pic>
        <p:nvPicPr>
          <p:cNvPr id="10" name="图片 9" descr="文本&#10;&#10;中度可信度描述已自动生成">
            <a:extLst>
              <a:ext uri="{FF2B5EF4-FFF2-40B4-BE49-F238E27FC236}">
                <a16:creationId xmlns:a16="http://schemas.microsoft.com/office/drawing/2014/main" id="{DD7CCEB6-89CA-52E3-337F-827FD19C7E96}"/>
              </a:ext>
            </a:extLst>
          </p:cNvPr>
          <p:cNvPicPr>
            <a:picLocks noChangeAspect="1"/>
          </p:cNvPicPr>
          <p:nvPr/>
        </p:nvPicPr>
        <p:blipFill>
          <a:blip r:embed="rId3"/>
          <a:stretch>
            <a:fillRect/>
          </a:stretch>
        </p:blipFill>
        <p:spPr>
          <a:xfrm>
            <a:off x="1062319" y="3004520"/>
            <a:ext cx="2837328" cy="1278480"/>
          </a:xfrm>
          <a:prstGeom prst="rect">
            <a:avLst/>
          </a:prstGeom>
        </p:spPr>
      </p:pic>
      <p:pic>
        <p:nvPicPr>
          <p:cNvPr id="7" name="内容占位符 6" descr="文本&#10;&#10;描述已自动生成">
            <a:extLst>
              <a:ext uri="{FF2B5EF4-FFF2-40B4-BE49-F238E27FC236}">
                <a16:creationId xmlns:a16="http://schemas.microsoft.com/office/drawing/2014/main" id="{E1BE5821-6693-DA47-CD31-36CDDD77D37C}"/>
              </a:ext>
            </a:extLst>
          </p:cNvPr>
          <p:cNvPicPr>
            <a:picLocks noGrp="1" noChangeAspect="1"/>
          </p:cNvPicPr>
          <p:nvPr>
            <p:ph sz="quarter" idx="4"/>
          </p:nvPr>
        </p:nvPicPr>
        <p:blipFill>
          <a:blip r:embed="rId4"/>
          <a:stretch>
            <a:fillRect/>
          </a:stretch>
        </p:blipFill>
        <p:spPr>
          <a:xfrm>
            <a:off x="5408612" y="2281187"/>
            <a:ext cx="2138135" cy="2019350"/>
          </a:xfrm>
        </p:spPr>
      </p:pic>
    </p:spTree>
    <p:extLst>
      <p:ext uri="{BB962C8B-B14F-4D97-AF65-F5344CB8AC3E}">
        <p14:creationId xmlns:p14="http://schemas.microsoft.com/office/powerpoint/2010/main" val="364636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CN" sz="3600" b="1" dirty="0">
                <a:latin typeface="Arial" panose="020B0604020202020204" pitchFamily="34" charset="0"/>
                <a:cs typeface="Arial" panose="020B0604020202020204" pitchFamily="34" charset="0"/>
              </a:rPr>
              <a:t>Introduction</a:t>
            </a:r>
            <a:endParaRPr lang="en-US" altLang="zh-CN" sz="3200" b="1" i="0" dirty="0">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11654"/>
            <a:ext cx="8229600" cy="3394075"/>
          </a:xfrm>
        </p:spPr>
        <p:txBody>
          <a:bodyPr>
            <a:normAutofit/>
          </a:bodyPr>
          <a:lstStyle/>
          <a:p>
            <a:pPr marL="342900" indent="-342900" algn="l">
              <a:lnSpc>
                <a:spcPct val="150000"/>
              </a:lnSpc>
              <a:buSzPct val="100000"/>
              <a:buChar char="•"/>
            </a:pPr>
            <a:r>
              <a:rPr lang="en-US" b="1" dirty="0"/>
              <a:t>Virtual File System (</a:t>
            </a:r>
            <a:r>
              <a:rPr lang="en-US" altLang="zh-CN" b="1" dirty="0"/>
              <a:t>VFS)</a:t>
            </a:r>
          </a:p>
          <a:p>
            <a:pPr marL="342900" indent="-342900" algn="l">
              <a:lnSpc>
                <a:spcPct val="150000"/>
              </a:lnSpc>
              <a:buSzPct val="100000"/>
              <a:buFont typeface="+mj-lt"/>
              <a:buAutoNum type="arabicPeriod"/>
            </a:pPr>
            <a:r>
              <a:rPr lang="en-US" altLang="zh-CN" sz="1600" dirty="0"/>
              <a:t>The Virtual File System (VFS) is an important component in the operating system, which provides a unified abstraction layer for accessing different types of file systems.</a:t>
            </a:r>
          </a:p>
          <a:p>
            <a:pPr marL="342900" indent="-342900" algn="l">
              <a:lnSpc>
                <a:spcPct val="150000"/>
              </a:lnSpc>
              <a:buSzPct val="100000"/>
              <a:buFont typeface="+mj-lt"/>
              <a:buAutoNum type="arabicPeriod"/>
            </a:pPr>
            <a:r>
              <a:rPr lang="en-US" altLang="zh-CN" sz="1600" dirty="0">
                <a:latin typeface="Arial" panose="020B0604020202020204" pitchFamily="34" charset="0"/>
                <a:ea typeface="SimHei" panose="02010609060101010101" pitchFamily="49" charset="-122"/>
                <a:cs typeface="Arial" panose="020B0604020202020204" pitchFamily="34" charset="0"/>
              </a:rPr>
              <a:t>VFS can support multiple file systems, such as FAT, NTFS, EXT, etc.</a:t>
            </a:r>
            <a:r>
              <a:rPr lang="zh-CN" altLang="en-US" sz="1600" dirty="0">
                <a:latin typeface="Arial" panose="020B0604020202020204" pitchFamily="34" charset="0"/>
                <a:ea typeface="SimHei" panose="02010609060101010101" pitchFamily="49" charset="-122"/>
                <a:cs typeface="Arial" panose="020B0604020202020204" pitchFamily="34" charset="0"/>
              </a:rPr>
              <a:t> </a:t>
            </a:r>
            <a:r>
              <a:rPr lang="en-US" altLang="zh-CN" sz="1600" dirty="0">
                <a:latin typeface="Arial" panose="020B0604020202020204" pitchFamily="34" charset="0"/>
                <a:ea typeface="SimHei" panose="02010609060101010101" pitchFamily="49" charset="-122"/>
                <a:cs typeface="Arial" panose="020B0604020202020204" pitchFamily="34" charset="0"/>
              </a:rPr>
              <a:t>This means that no matter what file system the file is actually stored on, user programs can access it in the same way.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72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E679E-7120-4EFF-95A8-644B0D2CC671}"/>
              </a:ext>
            </a:extLst>
          </p:cNvPr>
          <p:cNvSpPr>
            <a:spLocks noGrp="1"/>
          </p:cNvSpPr>
          <p:nvPr>
            <p:ph type="title"/>
          </p:nvPr>
        </p:nvSpPr>
        <p:spPr/>
        <p:txBody>
          <a:bodyPr>
            <a:normAutofit/>
          </a:bodyPr>
          <a:lstStyle/>
          <a:p>
            <a:pPr algn="ctr"/>
            <a:r>
              <a:rPr kumimoji="1" lang="en-US" altLang="zh-CN" sz="3600" b="1" dirty="0"/>
              <a:t>Conclusion</a:t>
            </a:r>
            <a:endParaRPr kumimoji="1" lang="zh-CN" altLang="en-US" sz="3600" b="1" dirty="0"/>
          </a:p>
        </p:txBody>
      </p:sp>
      <p:sp>
        <p:nvSpPr>
          <p:cNvPr id="4" name="内容占位符 3">
            <a:extLst>
              <a:ext uri="{FF2B5EF4-FFF2-40B4-BE49-F238E27FC236}">
                <a16:creationId xmlns:a16="http://schemas.microsoft.com/office/drawing/2014/main" id="{C67385F7-FEEB-ADAE-D42F-E98D26BC7D19}"/>
              </a:ext>
            </a:extLst>
          </p:cNvPr>
          <p:cNvSpPr>
            <a:spLocks noGrp="1"/>
          </p:cNvSpPr>
          <p:nvPr>
            <p:ph sz="half" idx="2"/>
          </p:nvPr>
        </p:nvSpPr>
        <p:spPr>
          <a:xfrm>
            <a:off x="457200" y="1713297"/>
            <a:ext cx="8229600" cy="2531444"/>
          </a:xfrm>
        </p:spPr>
        <p:txBody>
          <a:bodyPr>
            <a:normAutofit lnSpcReduction="10000"/>
          </a:bodyPr>
          <a:lstStyle/>
          <a:p>
            <a:pPr algn="l">
              <a:buFont typeface="Arial" panose="020B0604020202020204" pitchFamily="34" charset="0"/>
              <a:buChar char="•"/>
            </a:pPr>
            <a:r>
              <a:rPr lang="en-US" altLang="zh-CN" sz="2000" b="1" dirty="0">
                <a:latin typeface="Söhne"/>
              </a:rPr>
              <a:t>Summary of Features: </a:t>
            </a:r>
          </a:p>
          <a:p>
            <a:pPr marL="0" indent="0" algn="l">
              <a:buNone/>
            </a:pPr>
            <a:r>
              <a:rPr kumimoji="1" lang="en-US" altLang="zh-CN" dirty="0"/>
              <a:t>       Recap of the VFS capabilities</a:t>
            </a:r>
          </a:p>
          <a:p>
            <a:pPr algn="l">
              <a:buFont typeface="Arial" panose="020B0604020202020204" pitchFamily="34" charset="0"/>
              <a:buChar char="•"/>
            </a:pPr>
            <a:endParaRPr lang="en-US" altLang="zh-CN" b="0" i="0" dirty="0">
              <a:effectLst/>
              <a:latin typeface="Söhne"/>
            </a:endParaRPr>
          </a:p>
          <a:p>
            <a:pPr algn="l">
              <a:buFont typeface="Arial" panose="020B0604020202020204" pitchFamily="34" charset="0"/>
              <a:buChar char="•"/>
            </a:pPr>
            <a:r>
              <a:rPr lang="en-US" altLang="zh-CN" sz="2000" b="1" i="0" dirty="0">
                <a:effectLst/>
                <a:latin typeface="Söhne"/>
              </a:rPr>
              <a:t>Potential Improvements:</a:t>
            </a:r>
          </a:p>
          <a:p>
            <a:pPr marL="0" indent="0" algn="l">
              <a:buNone/>
            </a:pPr>
            <a:r>
              <a:rPr kumimoji="1" lang="en-US" altLang="zh-CN" dirty="0"/>
              <a:t>      Add the functionalities of shared files.</a:t>
            </a:r>
          </a:p>
          <a:p>
            <a:pPr marL="0" indent="0" algn="l">
              <a:buNone/>
            </a:pPr>
            <a:r>
              <a:rPr kumimoji="1" lang="en-US" altLang="zh-CN" dirty="0"/>
              <a:t>      List more information not just name of the directory,</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last</a:t>
            </a:r>
            <a:r>
              <a:rPr kumimoji="1" lang="zh-CN" altLang="en-US" dirty="0"/>
              <a:t> </a:t>
            </a:r>
            <a:r>
              <a:rPr kumimoji="1" lang="en-US" altLang="zh-CN" dirty="0"/>
              <a:t>modified</a:t>
            </a:r>
            <a:r>
              <a:rPr kumimoji="1" lang="zh-CN" altLang="en-US" dirty="0"/>
              <a:t> </a:t>
            </a:r>
            <a:r>
              <a:rPr kumimoji="1" lang="en-US" altLang="zh-CN" dirty="0"/>
              <a:t>time,</a:t>
            </a:r>
            <a:r>
              <a:rPr kumimoji="1" lang="zh-CN" altLang="en-US" dirty="0"/>
              <a:t> </a:t>
            </a:r>
            <a:r>
              <a:rPr kumimoji="1" lang="en-US" altLang="zh-CN" dirty="0"/>
              <a:t>data</a:t>
            </a:r>
            <a:r>
              <a:rPr kumimoji="1" lang="zh-CN" altLang="en-US" dirty="0"/>
              <a:t> </a:t>
            </a:r>
            <a:r>
              <a:rPr kumimoji="1" lang="en-US" altLang="zh-CN" dirty="0"/>
              <a:t>size,</a:t>
            </a:r>
            <a:r>
              <a:rPr kumimoji="1" lang="zh-CN" altLang="en-US" dirty="0"/>
              <a:t> </a:t>
            </a:r>
            <a:r>
              <a:rPr kumimoji="1" lang="en-US" altLang="zh-CN" dirty="0"/>
              <a:t>etc.</a:t>
            </a:r>
          </a:p>
          <a:p>
            <a:pPr marL="0" indent="0" algn="l">
              <a:buNone/>
            </a:pPr>
            <a:r>
              <a:rPr kumimoji="1" lang="zh-CN" altLang="en-US" dirty="0"/>
              <a:t>      </a:t>
            </a:r>
          </a:p>
        </p:txBody>
      </p:sp>
    </p:spTree>
    <p:extLst>
      <p:ext uri="{BB962C8B-B14F-4D97-AF65-F5344CB8AC3E}">
        <p14:creationId xmlns:p14="http://schemas.microsoft.com/office/powerpoint/2010/main" val="65265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CN" sz="3600" b="1" dirty="0">
                <a:latin typeface="Arial" panose="020B0604020202020204" pitchFamily="34" charset="0"/>
                <a:cs typeface="Arial" panose="020B0604020202020204" pitchFamily="34" charset="0"/>
              </a:rPr>
              <a:t>Introduction</a:t>
            </a:r>
            <a:endParaRPr lang="en-US" altLang="zh-CN" sz="3200" b="1" i="0" dirty="0">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11654"/>
            <a:ext cx="4701941" cy="3394075"/>
          </a:xfrm>
        </p:spPr>
        <p:txBody>
          <a:bodyPr>
            <a:normAutofit/>
          </a:bodyPr>
          <a:lstStyle/>
          <a:p>
            <a:pPr marL="342900" indent="-342900" algn="l">
              <a:lnSpc>
                <a:spcPct val="150000"/>
              </a:lnSpc>
              <a:buSzPct val="100000"/>
              <a:buChar char="•"/>
            </a:pPr>
            <a:r>
              <a:rPr lang="en-US" b="1" i="0" dirty="0">
                <a:solidFill>
                  <a:srgbClr val="202122"/>
                </a:solidFill>
                <a:effectLst/>
                <a:latin typeface="Arial" panose="020B0604020202020204" pitchFamily="34" charset="0"/>
              </a:rPr>
              <a:t>File Allocation Table</a:t>
            </a:r>
            <a:r>
              <a:rPr lang="zh-CN" altLang="en-US" b="1" i="0" dirty="0">
                <a:solidFill>
                  <a:srgbClr val="202122"/>
                </a:solidFill>
                <a:effectLst/>
                <a:latin typeface="Arial" panose="020B0604020202020204" pitchFamily="34" charset="0"/>
              </a:rPr>
              <a:t> </a:t>
            </a:r>
            <a:r>
              <a:rPr lang="en-US" b="1" dirty="0"/>
              <a:t>(</a:t>
            </a:r>
            <a:r>
              <a:rPr lang="en-US" altLang="zh-CN" b="1" dirty="0"/>
              <a:t>FAT)</a:t>
            </a:r>
          </a:p>
          <a:p>
            <a:pPr marL="342900" indent="-342900" algn="l">
              <a:lnSpc>
                <a:spcPct val="150000"/>
              </a:lnSpc>
              <a:buSzPct val="100000"/>
              <a:buFont typeface="+mj-lt"/>
              <a:buAutoNum type="arabicPeriod"/>
            </a:pPr>
            <a:r>
              <a:rPr lang="en-US" altLang="zh-CN" sz="1600" dirty="0"/>
              <a:t>FAT is a</a:t>
            </a:r>
            <a:r>
              <a:rPr lang="zh-CN" altLang="en-US" sz="1600" dirty="0"/>
              <a:t> </a:t>
            </a:r>
            <a:r>
              <a:rPr lang="en-US" altLang="zh-CN" sz="1600" dirty="0"/>
              <a:t>file system widely used in early PCs and portable storage devices (such as USB flash drives).</a:t>
            </a:r>
          </a:p>
          <a:p>
            <a:pPr marL="342900" indent="-342900" algn="l">
              <a:lnSpc>
                <a:spcPct val="150000"/>
              </a:lnSpc>
              <a:buSzPct val="100000"/>
              <a:buFont typeface="+mj-lt"/>
              <a:buAutoNum type="arabicPeriod"/>
            </a:pPr>
            <a:r>
              <a:rPr lang="en-US" altLang="zh-CN" sz="1600" dirty="0"/>
              <a:t>It uses a table to track where files are stored on disk. Each file consists of a series of scattered disk blocks, and the FAT table records the sequence of these blocks.</a:t>
            </a:r>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AE8DD317-C798-E23D-40E2-4257372F8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226" y="1710459"/>
            <a:ext cx="3173456" cy="259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8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207"/>
            <a:ext cx="8229600" cy="857250"/>
          </a:xfrm>
        </p:spPr>
        <p:txBody>
          <a:bodyPr>
            <a:noAutofit/>
          </a:bodyPr>
          <a:lstStyle/>
          <a:p>
            <a:pPr algn="ctr"/>
            <a:r>
              <a:rPr lang="en-US" altLang="zh-CN" sz="3600" b="1" dirty="0"/>
              <a:t>Project</a:t>
            </a:r>
            <a:r>
              <a:rPr lang="zh-CN" altLang="en-US" sz="3600" b="1" dirty="0"/>
              <a:t> </a:t>
            </a:r>
            <a:r>
              <a:rPr lang="en-US" altLang="zh-CN" sz="3600" b="1" dirty="0"/>
              <a:t>Goals</a:t>
            </a:r>
            <a:endParaRPr lang="en-US" sz="3600" b="1" dirty="0"/>
          </a:p>
        </p:txBody>
      </p:sp>
      <p:sp>
        <p:nvSpPr>
          <p:cNvPr id="3" name="Content Placeholder 2"/>
          <p:cNvSpPr>
            <a:spLocks noGrp="1"/>
          </p:cNvSpPr>
          <p:nvPr>
            <p:ph sz="half" idx="1"/>
          </p:nvPr>
        </p:nvSpPr>
        <p:spPr>
          <a:xfrm>
            <a:off x="457200" y="1355391"/>
            <a:ext cx="8458200" cy="3394075"/>
          </a:xfrm>
        </p:spPr>
        <p:txBody>
          <a:bodyPr>
            <a:normAutofit fontScale="92500" lnSpcReduction="20000"/>
          </a:bodyPr>
          <a:lstStyle/>
          <a:p>
            <a:pPr marL="342900" indent="-342900" algn="l">
              <a:lnSpc>
                <a:spcPct val="150000"/>
              </a:lnSpc>
              <a:buSzPct val="100000"/>
              <a:buChar char="•"/>
            </a:pPr>
            <a:r>
              <a:rPr lang="en-US" altLang="zh-CN" sz="2000" b="1" dirty="0">
                <a:solidFill>
                  <a:srgbClr val="383838"/>
                </a:solidFill>
                <a:latin typeface="Arial" panose="020B0604020202020204" pitchFamily="34" charset="0"/>
                <a:ea typeface="SimHei" panose="02010609060101010101" pitchFamily="49" charset="-122"/>
                <a:cs typeface="Arial" panose="020B0604020202020204" pitchFamily="34" charset="0"/>
              </a:rPr>
              <a:t>User</a:t>
            </a:r>
            <a:r>
              <a:rPr lang="zh-CN" altLang="en-US" sz="2000"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2000" b="1" dirty="0">
                <a:solidFill>
                  <a:srgbClr val="383838"/>
                </a:solidFill>
                <a:latin typeface="Arial" panose="020B0604020202020204" pitchFamily="34" charset="0"/>
                <a:ea typeface="SimHei" panose="02010609060101010101" pitchFamily="49" charset="-122"/>
                <a:cs typeface="Arial" panose="020B0604020202020204" pitchFamily="34" charset="0"/>
              </a:rPr>
              <a:t>Management:</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Use</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authentication</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mechanism</a:t>
            </a:r>
            <a:endParaRPr lang="en-US" altLang="zh-CN" sz="1900" dirty="0">
              <a:latin typeface="Arial" panose="020B0604020202020204" pitchFamily="34" charset="0"/>
              <a:ea typeface="SimHei" panose="02010609060101010101" pitchFamily="49" charset="-122"/>
              <a:cs typeface="Arial" panose="020B0604020202020204" pitchFamily="34" charset="0"/>
            </a:endParaRPr>
          </a:p>
          <a:p>
            <a:pPr marL="342900" indent="-342900" algn="l">
              <a:lnSpc>
                <a:spcPct val="150000"/>
              </a:lnSpc>
              <a:buSzPct val="100000"/>
              <a:buChar char="•"/>
            </a:pPr>
            <a:r>
              <a:rPr lang="en-US" altLang="zh-CN" b="1" dirty="0">
                <a:solidFill>
                  <a:srgbClr val="383838"/>
                </a:solidFill>
                <a:latin typeface="Arial" panose="020B0604020202020204" pitchFamily="34" charset="0"/>
                <a:ea typeface="SimHei" panose="02010609060101010101" pitchFamily="49" charset="-122"/>
                <a:cs typeface="Arial" panose="020B0604020202020204" pitchFamily="34" charset="0"/>
              </a:rPr>
              <a:t>File</a:t>
            </a:r>
            <a:r>
              <a:rPr lang="zh-CN" altLang="en-US"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b="1" dirty="0">
                <a:solidFill>
                  <a:srgbClr val="383838"/>
                </a:solidFill>
                <a:latin typeface="Arial" panose="020B0604020202020204" pitchFamily="34" charset="0"/>
                <a:ea typeface="SimHei" panose="02010609060101010101" pitchFamily="49" charset="-122"/>
                <a:cs typeface="Arial" panose="020B0604020202020204" pitchFamily="34" charset="0"/>
              </a:rPr>
              <a:t>Operations</a:t>
            </a:r>
            <a:r>
              <a:rPr lang="en-US" altLang="zh-CN" sz="2000" b="1" dirty="0">
                <a:solidFill>
                  <a:srgbClr val="383838"/>
                </a:solidFill>
                <a:latin typeface="Arial" panose="020B0604020202020204" pitchFamily="34" charset="0"/>
                <a:ea typeface="SimHei" panose="02010609060101010101" pitchFamily="49" charset="-122"/>
                <a:cs typeface="Arial" panose="020B0604020202020204" pitchFamily="34" charset="0"/>
              </a:rPr>
              <a:t>:</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Basic</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file</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operations</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such</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as</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create,</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read,</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delete</a:t>
            </a:r>
            <a:endParaRPr lang="en-US" altLang="zh-CN" sz="2000" dirty="0">
              <a:solidFill>
                <a:srgbClr val="383838"/>
              </a:solidFill>
              <a:latin typeface="Arial" panose="020B0604020202020204" pitchFamily="34" charset="0"/>
              <a:ea typeface="SimHei" panose="02010609060101010101" pitchFamily="49" charset="-122"/>
              <a:cs typeface="Arial" panose="020B0604020202020204" pitchFamily="34" charset="0"/>
            </a:endParaRPr>
          </a:p>
          <a:p>
            <a:pPr marL="342900" indent="-342900" algn="l">
              <a:lnSpc>
                <a:spcPct val="150000"/>
              </a:lnSpc>
              <a:buSzPct val="100000"/>
              <a:buChar char="•"/>
            </a:pPr>
            <a:r>
              <a:rPr lang="en-US" altLang="zh-CN" b="1" dirty="0">
                <a:solidFill>
                  <a:srgbClr val="383838"/>
                </a:solidFill>
                <a:latin typeface="Arial" panose="020B0604020202020204" pitchFamily="34" charset="0"/>
                <a:ea typeface="SimHei" panose="02010609060101010101" pitchFamily="49" charset="-122"/>
                <a:cs typeface="Arial" panose="020B0604020202020204" pitchFamily="34" charset="0"/>
              </a:rPr>
              <a:t>Multi-level</a:t>
            </a:r>
            <a:r>
              <a:rPr lang="zh-CN" altLang="en-US"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b="1" dirty="0">
                <a:solidFill>
                  <a:srgbClr val="383838"/>
                </a:solidFill>
                <a:latin typeface="Arial" panose="020B0604020202020204" pitchFamily="34" charset="0"/>
                <a:ea typeface="SimHei" panose="02010609060101010101" pitchFamily="49" charset="-122"/>
                <a:cs typeface="Arial" panose="020B0604020202020204" pitchFamily="34" charset="0"/>
              </a:rPr>
              <a:t>Directory</a:t>
            </a:r>
            <a:r>
              <a:rPr lang="zh-CN" altLang="en-US"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b="1" dirty="0">
                <a:solidFill>
                  <a:srgbClr val="383838"/>
                </a:solidFill>
                <a:latin typeface="Arial" panose="020B0604020202020204" pitchFamily="34" charset="0"/>
                <a:ea typeface="SimHei" panose="02010609060101010101" pitchFamily="49" charset="-122"/>
                <a:cs typeface="Arial" panose="020B0604020202020204" pitchFamily="34" charset="0"/>
              </a:rPr>
              <a:t>Management:</a:t>
            </a:r>
          </a:p>
          <a:p>
            <a:pPr marL="0" indent="0">
              <a:lnSpc>
                <a:spcPct val="150000"/>
              </a:lnSpc>
              <a:buSzPct val="100000"/>
              <a:buNone/>
            </a:pPr>
            <a:r>
              <a:rPr lang="zh-CN" altLang="en-US" sz="20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Complex</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file</a:t>
            </a:r>
            <a:r>
              <a:rPr lang="zh-CN" altLang="en-US" sz="1900"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900" dirty="0">
                <a:solidFill>
                  <a:srgbClr val="383838"/>
                </a:solidFill>
                <a:latin typeface="Arial" panose="020B0604020202020204" pitchFamily="34" charset="0"/>
                <a:ea typeface="SimHei" panose="02010609060101010101" pitchFamily="49" charset="-122"/>
                <a:cs typeface="Arial" panose="020B0604020202020204" pitchFamily="34" charset="0"/>
              </a:rPr>
              <a:t>paths</a:t>
            </a:r>
          </a:p>
          <a:p>
            <a:pPr marL="342900" indent="-342900" algn="l">
              <a:lnSpc>
                <a:spcPct val="150000"/>
              </a:lnSpc>
              <a:buSzPct val="100000"/>
              <a:buChar char="•"/>
            </a:pPr>
            <a:r>
              <a:rPr lang="en-US" altLang="zh-CN" sz="2000" b="1" dirty="0">
                <a:latin typeface="Arial" panose="020B0604020202020204" pitchFamily="34" charset="0"/>
                <a:ea typeface="SimHei" panose="02010609060101010101" pitchFamily="49" charset="-122"/>
                <a:cs typeface="Arial" panose="020B0604020202020204" pitchFamily="34" charset="0"/>
              </a:rPr>
              <a:t>Interactive</a:t>
            </a:r>
            <a:r>
              <a:rPr lang="zh-CN" altLang="en-US" sz="2000" b="1" dirty="0">
                <a:latin typeface="Arial" panose="020B0604020202020204" pitchFamily="34" charset="0"/>
                <a:ea typeface="SimHei" panose="02010609060101010101" pitchFamily="49" charset="-122"/>
                <a:cs typeface="Arial" panose="020B0604020202020204" pitchFamily="34" charset="0"/>
              </a:rPr>
              <a:t> </a:t>
            </a:r>
            <a:r>
              <a:rPr lang="en-US" altLang="zh-CN" sz="2000" b="1" dirty="0">
                <a:latin typeface="Arial" panose="020B0604020202020204" pitchFamily="34" charset="0"/>
                <a:ea typeface="SimHei" panose="02010609060101010101" pitchFamily="49" charset="-122"/>
                <a:cs typeface="Arial" panose="020B0604020202020204" pitchFamily="34" charset="0"/>
              </a:rPr>
              <a:t>interface:</a:t>
            </a:r>
          </a:p>
          <a:p>
            <a:pPr marL="0" indent="0" algn="l">
              <a:lnSpc>
                <a:spcPct val="150000"/>
              </a:lnSpc>
              <a:buSzPct val="100000"/>
              <a:buNone/>
            </a:pPr>
            <a:r>
              <a:rPr lang="zh-CN" altLang="en-US" dirty="0">
                <a:latin typeface="Arial" panose="020B0604020202020204" pitchFamily="34" charset="0"/>
                <a:ea typeface="SimHei" panose="02010609060101010101" pitchFamily="49" charset="-122"/>
                <a:cs typeface="Arial" panose="020B0604020202020204" pitchFamily="34" charset="0"/>
              </a:rPr>
              <a:t>     </a:t>
            </a:r>
            <a:r>
              <a:rPr lang="en-US" altLang="zh-CN" sz="1900" dirty="0">
                <a:latin typeface="Arial" panose="020B0604020202020204" pitchFamily="34" charset="0"/>
                <a:ea typeface="SimHei" panose="02010609060101010101" pitchFamily="49" charset="-122"/>
                <a:cs typeface="Arial" panose="020B0604020202020204" pitchFamily="34" charset="0"/>
              </a:rPr>
              <a:t>Enhance</a:t>
            </a:r>
            <a:r>
              <a:rPr lang="zh-CN" altLang="en-US" sz="1900" dirty="0">
                <a:latin typeface="Arial" panose="020B0604020202020204" pitchFamily="34" charset="0"/>
                <a:ea typeface="SimHei" panose="02010609060101010101" pitchFamily="49" charset="-122"/>
                <a:cs typeface="Arial" panose="020B0604020202020204" pitchFamily="34" charset="0"/>
              </a:rPr>
              <a:t> </a:t>
            </a:r>
            <a:r>
              <a:rPr lang="en-US" altLang="zh-CN" sz="1900" dirty="0">
                <a:latin typeface="Arial" panose="020B0604020202020204" pitchFamily="34" charset="0"/>
                <a:ea typeface="SimHei" panose="02010609060101010101" pitchFamily="49" charset="-122"/>
                <a:cs typeface="Arial" panose="020B0604020202020204" pitchFamily="34" charset="0"/>
              </a:rPr>
              <a:t>the</a:t>
            </a:r>
            <a:r>
              <a:rPr lang="zh-CN" altLang="en-US" sz="1900" dirty="0">
                <a:latin typeface="Arial" panose="020B0604020202020204" pitchFamily="34" charset="0"/>
                <a:ea typeface="SimHei" panose="02010609060101010101" pitchFamily="49" charset="-122"/>
                <a:cs typeface="Arial" panose="020B0604020202020204" pitchFamily="34" charset="0"/>
              </a:rPr>
              <a:t> </a:t>
            </a:r>
            <a:r>
              <a:rPr lang="en-US" altLang="zh-CN" sz="1900" dirty="0">
                <a:latin typeface="Arial" panose="020B0604020202020204" pitchFamily="34" charset="0"/>
                <a:ea typeface="SimHei" panose="02010609060101010101" pitchFamily="49" charset="-122"/>
                <a:cs typeface="Arial" panose="020B0604020202020204" pitchFamily="34" charset="0"/>
              </a:rPr>
              <a:t>real</a:t>
            </a:r>
            <a:r>
              <a:rPr lang="zh-CN" altLang="en-US" sz="1900" dirty="0">
                <a:latin typeface="Arial" panose="020B0604020202020204" pitchFamily="34" charset="0"/>
                <a:ea typeface="SimHei" panose="02010609060101010101" pitchFamily="49" charset="-122"/>
                <a:cs typeface="Arial" panose="020B0604020202020204" pitchFamily="34" charset="0"/>
              </a:rPr>
              <a:t> </a:t>
            </a:r>
            <a:r>
              <a:rPr lang="en-US" altLang="zh-CN" sz="1900" dirty="0">
                <a:latin typeface="Arial" panose="020B0604020202020204" pitchFamily="34" charset="0"/>
                <a:ea typeface="SimHei" panose="02010609060101010101" pitchFamily="49" charset="-122"/>
                <a:cs typeface="Arial" panose="020B0604020202020204" pitchFamily="34" charset="0"/>
              </a:rPr>
              <a:t>operation</a:t>
            </a:r>
            <a:r>
              <a:rPr lang="zh-CN" altLang="en-US" sz="1900" dirty="0">
                <a:latin typeface="Arial" panose="020B0604020202020204" pitchFamily="34" charset="0"/>
                <a:ea typeface="SimHei" panose="02010609060101010101" pitchFamily="49" charset="-122"/>
                <a:cs typeface="Arial" panose="020B0604020202020204" pitchFamily="34" charset="0"/>
              </a:rPr>
              <a:t> </a:t>
            </a:r>
            <a:r>
              <a:rPr lang="en-US" altLang="zh-CN" sz="1900" dirty="0">
                <a:latin typeface="Arial" panose="020B0604020202020204" pitchFamily="34" charset="0"/>
                <a:ea typeface="SimHei" panose="02010609060101010101" pitchFamily="49" charset="-122"/>
                <a:cs typeface="Arial" panose="020B0604020202020204" pitchFamily="34" charset="0"/>
              </a:rPr>
              <a:t>experience</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36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C8333-983A-49E9-47A7-2F58D21241F6}"/>
              </a:ext>
            </a:extLst>
          </p:cNvPr>
          <p:cNvSpPr>
            <a:spLocks noGrp="1"/>
          </p:cNvSpPr>
          <p:nvPr>
            <p:ph type="title"/>
          </p:nvPr>
        </p:nvSpPr>
        <p:spPr/>
        <p:txBody>
          <a:bodyPr>
            <a:noAutofit/>
          </a:bodyPr>
          <a:lstStyle/>
          <a:p>
            <a:pPr algn="ctr"/>
            <a:r>
              <a:rPr kumimoji="1" lang="en-US" altLang="zh-CN" sz="3600" b="1" dirty="0"/>
              <a:t>File System Structure</a:t>
            </a:r>
            <a:endParaRPr kumimoji="1" lang="zh-CN" altLang="en-US" sz="3600" b="1" dirty="0"/>
          </a:p>
        </p:txBody>
      </p:sp>
      <p:sp>
        <p:nvSpPr>
          <p:cNvPr id="3" name="内容占位符 2">
            <a:extLst>
              <a:ext uri="{FF2B5EF4-FFF2-40B4-BE49-F238E27FC236}">
                <a16:creationId xmlns:a16="http://schemas.microsoft.com/office/drawing/2014/main" id="{1889F83A-04F1-F867-D86A-8DFD664F1D61}"/>
              </a:ext>
            </a:extLst>
          </p:cNvPr>
          <p:cNvSpPr>
            <a:spLocks noGrp="1"/>
          </p:cNvSpPr>
          <p:nvPr>
            <p:ph sz="half" idx="1"/>
          </p:nvPr>
        </p:nvSpPr>
        <p:spPr>
          <a:xfrm>
            <a:off x="457200" y="1388656"/>
            <a:ext cx="8229600" cy="3394075"/>
          </a:xfrm>
        </p:spPr>
        <p:txBody>
          <a:bodyPr>
            <a:normAutofit/>
          </a:bodyPr>
          <a:lstStyle/>
          <a:p>
            <a:pPr algn="l">
              <a:buFont typeface="Arial" panose="020B0604020202020204" pitchFamily="34" charset="0"/>
              <a:buChar char="•"/>
            </a:pPr>
            <a:r>
              <a:rPr lang="en-US" altLang="zh-CN" b="1" i="0" dirty="0">
                <a:effectLst/>
                <a:latin typeface="Söhne"/>
              </a:rPr>
              <a:t>Multi-User Structure</a:t>
            </a:r>
            <a:endParaRPr lang="en-US" altLang="zh-CN" b="0" i="0" dirty="0">
              <a:effectLst/>
              <a:latin typeface="Söhne"/>
            </a:endParaRPr>
          </a:p>
          <a:p>
            <a:pPr marL="742950" lvl="1" indent="-285750" algn="l">
              <a:buFont typeface="Arial" panose="020B0604020202020204" pitchFamily="34" charset="0"/>
              <a:buChar char="•"/>
            </a:pPr>
            <a:r>
              <a:rPr lang="en-US" altLang="zh-CN" b="1" i="0" dirty="0">
                <a:effectLst/>
                <a:latin typeface="Söhne"/>
              </a:rPr>
              <a:t>Register</a:t>
            </a:r>
            <a:r>
              <a:rPr lang="zh-CN" altLang="en-US" b="1" i="0" dirty="0">
                <a:effectLst/>
                <a:latin typeface="Söhne"/>
              </a:rPr>
              <a:t> </a:t>
            </a:r>
            <a:r>
              <a:rPr lang="en-US" altLang="zh-CN" b="1" i="0" dirty="0">
                <a:effectLst/>
                <a:latin typeface="Söhne"/>
              </a:rPr>
              <a:t>and</a:t>
            </a:r>
            <a:r>
              <a:rPr lang="zh-CN" altLang="en-US" b="1" i="0" dirty="0">
                <a:effectLst/>
                <a:latin typeface="Söhne"/>
              </a:rPr>
              <a:t> </a:t>
            </a:r>
            <a:r>
              <a:rPr lang="en-US" altLang="zh-CN" b="1" i="0" dirty="0">
                <a:effectLst/>
                <a:latin typeface="Söhne"/>
              </a:rPr>
              <a:t>Log</a:t>
            </a:r>
            <a:r>
              <a:rPr lang="zh-CN" altLang="en-US" b="1" i="0" dirty="0">
                <a:effectLst/>
                <a:latin typeface="Söhne"/>
              </a:rPr>
              <a:t> </a:t>
            </a:r>
            <a:r>
              <a:rPr lang="en-US" altLang="zh-CN" b="1" i="0" dirty="0">
                <a:effectLst/>
                <a:latin typeface="Söhne"/>
              </a:rPr>
              <a:t>in:</a:t>
            </a:r>
            <a:r>
              <a:rPr lang="zh-CN" altLang="en-US" b="1" i="0" dirty="0">
                <a:effectLst/>
                <a:latin typeface="Söhne"/>
              </a:rPr>
              <a:t> </a:t>
            </a:r>
            <a:r>
              <a:rPr lang="en-US" altLang="zh-CN" i="0" dirty="0">
                <a:effectLst/>
                <a:latin typeface="Söhne"/>
              </a:rPr>
              <a:t>Users</a:t>
            </a:r>
            <a:r>
              <a:rPr lang="zh-CN" altLang="en-US" i="0" dirty="0">
                <a:effectLst/>
                <a:latin typeface="Söhne"/>
              </a:rPr>
              <a:t> </a:t>
            </a:r>
            <a:r>
              <a:rPr lang="en-US" altLang="zh-CN" i="0" dirty="0">
                <a:effectLst/>
                <a:latin typeface="Söhne"/>
              </a:rPr>
              <a:t>can</a:t>
            </a:r>
            <a:r>
              <a:rPr lang="zh-CN" altLang="en-US" i="0" dirty="0">
                <a:effectLst/>
                <a:latin typeface="Söhne"/>
              </a:rPr>
              <a:t> </a:t>
            </a:r>
            <a:r>
              <a:rPr lang="en-US" altLang="zh-CN" i="0" dirty="0">
                <a:effectLst/>
                <a:latin typeface="Söhne"/>
              </a:rPr>
              <a:t>register</a:t>
            </a:r>
            <a:r>
              <a:rPr lang="zh-CN" altLang="en-US" i="0" dirty="0">
                <a:effectLst/>
                <a:latin typeface="Söhne"/>
              </a:rPr>
              <a:t> </a:t>
            </a:r>
            <a:r>
              <a:rPr lang="en-US" altLang="zh-CN" i="0" dirty="0">
                <a:effectLst/>
                <a:latin typeface="Söhne"/>
              </a:rPr>
              <a:t>and</a:t>
            </a:r>
            <a:r>
              <a:rPr lang="zh-CN" altLang="en-US" i="0" dirty="0">
                <a:effectLst/>
                <a:latin typeface="Söhne"/>
              </a:rPr>
              <a:t> </a:t>
            </a:r>
            <a:r>
              <a:rPr lang="en-US" altLang="zh-CN" dirty="0">
                <a:latin typeface="Söhne"/>
              </a:rPr>
              <a:t>use</a:t>
            </a:r>
            <a:r>
              <a:rPr lang="zh-CN" altLang="en-US" dirty="0">
                <a:latin typeface="Söhne"/>
              </a:rPr>
              <a:t> </a:t>
            </a:r>
            <a:r>
              <a:rPr lang="en-US" altLang="zh-CN" dirty="0">
                <a:latin typeface="Söhne"/>
              </a:rPr>
              <a:t>the</a:t>
            </a:r>
            <a:r>
              <a:rPr lang="zh-CN" altLang="en-US" dirty="0">
                <a:latin typeface="Söhne"/>
              </a:rPr>
              <a:t> </a:t>
            </a:r>
            <a:r>
              <a:rPr lang="en-US" altLang="zh-CN" dirty="0">
                <a:latin typeface="Söhne"/>
              </a:rPr>
              <a:t>system.</a:t>
            </a:r>
            <a:endParaRPr lang="en-US" altLang="zh-CN" i="0" dirty="0">
              <a:effectLst/>
              <a:latin typeface="Söhne"/>
            </a:endParaRPr>
          </a:p>
          <a:p>
            <a:pPr marL="742950" lvl="1" indent="-285750" algn="l">
              <a:buFont typeface="Arial" panose="020B0604020202020204" pitchFamily="34" charset="0"/>
              <a:buChar char="•"/>
            </a:pPr>
            <a:r>
              <a:rPr lang="en-US" altLang="zh-CN" b="1" i="0" dirty="0">
                <a:effectLst/>
                <a:latin typeface="Söhne"/>
              </a:rPr>
              <a:t>User Accounts</a:t>
            </a:r>
            <a:r>
              <a:rPr lang="en-US" altLang="zh-CN" b="0" i="0" dirty="0">
                <a:effectLst/>
                <a:latin typeface="Söhne"/>
              </a:rPr>
              <a:t>: Each user has a top-level directory,</a:t>
            </a:r>
            <a:r>
              <a:rPr lang="zh-CN" altLang="en-US" b="0" i="0" dirty="0">
                <a:effectLst/>
                <a:latin typeface="Söhne"/>
              </a:rPr>
              <a:t> </a:t>
            </a:r>
            <a:r>
              <a:rPr lang="en-US" altLang="zh-CN" b="0" i="0" dirty="0">
                <a:effectLst/>
                <a:latin typeface="Söhne"/>
              </a:rPr>
              <a:t>which</a:t>
            </a:r>
            <a:r>
              <a:rPr lang="zh-CN" altLang="en-US" b="0" i="0" dirty="0">
                <a:effectLst/>
                <a:latin typeface="Söhne"/>
              </a:rPr>
              <a:t> </a:t>
            </a:r>
            <a:r>
              <a:rPr lang="en-US" altLang="zh-CN" b="0" i="0" dirty="0">
                <a:effectLst/>
                <a:latin typeface="Söhne"/>
              </a:rPr>
              <a:t>is</a:t>
            </a:r>
            <a:r>
              <a:rPr lang="zh-CN" altLang="en-US" b="0" i="0" dirty="0">
                <a:effectLst/>
                <a:latin typeface="Söhne"/>
              </a:rPr>
              <a:t> </a:t>
            </a:r>
            <a:r>
              <a:rPr lang="en-US" altLang="zh-CN" b="0" i="0" dirty="0">
                <a:effectLst/>
                <a:latin typeface="Söhne"/>
              </a:rPr>
              <a:t>private.</a:t>
            </a:r>
          </a:p>
          <a:p>
            <a:pPr algn="l">
              <a:buFont typeface="Arial" panose="020B0604020202020204" pitchFamily="34" charset="0"/>
              <a:buChar char="•"/>
            </a:pPr>
            <a:r>
              <a:rPr lang="en-US" altLang="zh-CN" b="1" i="0" dirty="0">
                <a:effectLst/>
                <a:latin typeface="Söhne"/>
              </a:rPr>
              <a:t>Multi-Directory</a:t>
            </a:r>
            <a:r>
              <a:rPr lang="zh-CN" altLang="en-US" b="1" i="0" dirty="0">
                <a:effectLst/>
                <a:latin typeface="Söhne"/>
              </a:rPr>
              <a:t> </a:t>
            </a:r>
            <a:r>
              <a:rPr lang="en-US" altLang="zh-CN" b="1" i="0" dirty="0">
                <a:effectLst/>
                <a:latin typeface="Söhne"/>
              </a:rPr>
              <a:t>Structure</a:t>
            </a:r>
            <a:endParaRPr lang="en-US" altLang="zh-CN" b="0" i="0" dirty="0">
              <a:effectLst/>
              <a:latin typeface="Söhne"/>
            </a:endParaRPr>
          </a:p>
          <a:p>
            <a:pPr marL="742950" lvl="1" indent="-285750" algn="l">
              <a:buFont typeface="Arial" panose="020B0604020202020204" pitchFamily="34" charset="0"/>
              <a:buChar char="•"/>
            </a:pPr>
            <a:r>
              <a:rPr lang="en-US" altLang="zh-CN" b="1" i="0" dirty="0">
                <a:effectLst/>
                <a:latin typeface="Söhne"/>
              </a:rPr>
              <a:t>Home Directory</a:t>
            </a:r>
            <a:r>
              <a:rPr lang="en-US" altLang="zh-CN" b="0" i="0" dirty="0">
                <a:effectLst/>
                <a:latin typeface="Söhne"/>
              </a:rPr>
              <a:t>: The root for each user.</a:t>
            </a:r>
          </a:p>
          <a:p>
            <a:pPr marL="742950" lvl="1" indent="-285750" algn="l">
              <a:buFont typeface="Arial" panose="020B0604020202020204" pitchFamily="34" charset="0"/>
              <a:buChar char="•"/>
            </a:pPr>
            <a:r>
              <a:rPr lang="en-US" altLang="zh-CN" b="1" i="0" dirty="0">
                <a:effectLst/>
                <a:latin typeface="Söhne"/>
              </a:rPr>
              <a:t>Subdirectories</a:t>
            </a:r>
            <a:r>
              <a:rPr lang="en-US" altLang="zh-CN" b="0" i="0" dirty="0">
                <a:effectLst/>
                <a:latin typeface="Söhne"/>
              </a:rPr>
              <a:t>: Organize files under each user account.</a:t>
            </a:r>
          </a:p>
          <a:p>
            <a:pPr marL="742950" lvl="1" indent="-285750" algn="l">
              <a:buFont typeface="Arial" panose="020B0604020202020204" pitchFamily="34" charset="0"/>
              <a:buChar char="•"/>
            </a:pPr>
            <a:r>
              <a:rPr lang="en-US" altLang="zh-CN" b="1" i="0" dirty="0">
                <a:effectLst/>
                <a:latin typeface="Söhne"/>
              </a:rPr>
              <a:t>Active Files</a:t>
            </a:r>
            <a:r>
              <a:rPr lang="en-US" altLang="zh-CN" b="0" i="0" dirty="0">
                <a:effectLst/>
                <a:latin typeface="Söhne"/>
              </a:rPr>
              <a:t>: Stored as numbered entities (e.g., file0, file1) for easy access and modification.</a:t>
            </a:r>
          </a:p>
          <a:p>
            <a:endParaRPr kumimoji="1" lang="zh-CN" altLang="en-US" dirty="0"/>
          </a:p>
        </p:txBody>
      </p:sp>
    </p:spTree>
    <p:extLst>
      <p:ext uri="{BB962C8B-B14F-4D97-AF65-F5344CB8AC3E}">
        <p14:creationId xmlns:p14="http://schemas.microsoft.com/office/powerpoint/2010/main" val="139210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5B04A-CD62-490D-BA83-B1D74AD5F21E}"/>
              </a:ext>
            </a:extLst>
          </p:cNvPr>
          <p:cNvSpPr>
            <a:spLocks noGrp="1"/>
          </p:cNvSpPr>
          <p:nvPr>
            <p:ph type="title"/>
          </p:nvPr>
        </p:nvSpPr>
        <p:spPr/>
        <p:txBody>
          <a:bodyPr>
            <a:noAutofit/>
          </a:bodyPr>
          <a:lstStyle/>
          <a:p>
            <a:pPr algn="ctr"/>
            <a:r>
              <a:rPr kumimoji="1" lang="en-US" altLang="zh-CN" sz="3600" b="1" dirty="0"/>
              <a:t>File System Structure</a:t>
            </a:r>
            <a:endParaRPr kumimoji="1" lang="zh-CN" altLang="en-US" sz="3600" dirty="0"/>
          </a:p>
        </p:txBody>
      </p:sp>
      <p:pic>
        <p:nvPicPr>
          <p:cNvPr id="10" name="内容占位符 9" descr="图示&#10;&#10;描述已自动生成">
            <a:extLst>
              <a:ext uri="{FF2B5EF4-FFF2-40B4-BE49-F238E27FC236}">
                <a16:creationId xmlns:a16="http://schemas.microsoft.com/office/drawing/2014/main" id="{2598CEA5-EAEC-BFBE-91CC-ABFF19526F11}"/>
              </a:ext>
            </a:extLst>
          </p:cNvPr>
          <p:cNvPicPr>
            <a:picLocks noGrp="1" noChangeAspect="1"/>
          </p:cNvPicPr>
          <p:nvPr>
            <p:ph sz="half" idx="1"/>
          </p:nvPr>
        </p:nvPicPr>
        <p:blipFill>
          <a:blip r:embed="rId2"/>
          <a:stretch>
            <a:fillRect/>
          </a:stretch>
        </p:blipFill>
        <p:spPr>
          <a:xfrm>
            <a:off x="1347537" y="1241660"/>
            <a:ext cx="6535554" cy="3832924"/>
          </a:xfrm>
        </p:spPr>
      </p:pic>
    </p:spTree>
    <p:extLst>
      <p:ext uri="{BB962C8B-B14F-4D97-AF65-F5344CB8AC3E}">
        <p14:creationId xmlns:p14="http://schemas.microsoft.com/office/powerpoint/2010/main" val="302611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Management</a:t>
            </a:r>
          </a:p>
        </p:txBody>
      </p:sp>
      <p:sp>
        <p:nvSpPr>
          <p:cNvPr id="4" name="Content Placeholder 3"/>
          <p:cNvSpPr>
            <a:spLocks noGrp="1"/>
          </p:cNvSpPr>
          <p:nvPr>
            <p:ph sz="half" idx="2"/>
          </p:nvPr>
        </p:nvSpPr>
        <p:spPr>
          <a:xfrm>
            <a:off x="457199" y="1347108"/>
            <a:ext cx="7919357" cy="3247118"/>
          </a:xfrm>
        </p:spPr>
        <p:txBody>
          <a:bodyPr>
            <a:normAutofit/>
          </a:bodyPr>
          <a:lstStyle/>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Registration:</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How users can register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‘register’</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t>
            </a:r>
          </a:p>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Login/Logout:</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User login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‘login [username] [password]’</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 </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and logout (</a:t>
            </a: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‘logout’</a:t>
            </a: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 mechanisms</a:t>
            </a:r>
            <a:endParaRPr lang="en-US" altLang="zh-CN" sz="1800" dirty="0">
              <a:latin typeface="Arial" panose="020B0604020202020204" pitchFamily="34" charset="0"/>
              <a:ea typeface="SimHei" panose="02010609060101010101" pitchFamily="49" charset="-122"/>
              <a:cs typeface="Arial" panose="020B0604020202020204" pitchFamily="34" charset="0"/>
            </a:endParaRPr>
          </a:p>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User Data:</a:t>
            </a:r>
            <a:br>
              <a:rPr lang="en-US" altLang="zh-CN" dirty="0">
                <a:latin typeface="Arial" panose="020B0604020202020204" pitchFamily="34" charset="0"/>
                <a:ea typeface="SimHei" panose="02010609060101010101" pitchFamily="49" charset="-122"/>
                <a:cs typeface="Arial" panose="020B0604020202020204" pitchFamily="34" charset="0"/>
              </a:rPr>
            </a:br>
            <a:r>
              <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rPr>
              <a:t>Overview of users’ dictionary with passwords and directories</a:t>
            </a:r>
            <a:endParaRPr lang="en-US" altLang="zh-CN" sz="1800" dirty="0">
              <a:latin typeface="Arial" panose="020B0604020202020204" pitchFamily="34" charset="0"/>
              <a:ea typeface="SimHei" panose="02010609060101010101" pitchFamily="49" charset="-122"/>
              <a:cs typeface="Arial" panose="020B0604020202020204" pitchFamily="34" charset="0"/>
            </a:endParaRPr>
          </a:p>
        </p:txBody>
      </p:sp>
    </p:spTree>
    <p:extLst>
      <p:ext uri="{BB962C8B-B14F-4D97-AF65-F5344CB8AC3E}">
        <p14:creationId xmlns:p14="http://schemas.microsoft.com/office/powerpoint/2010/main" val="36680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Management</a:t>
            </a:r>
          </a:p>
        </p:txBody>
      </p:sp>
      <p:sp>
        <p:nvSpPr>
          <p:cNvPr id="4" name="Content Placeholder 3"/>
          <p:cNvSpPr>
            <a:spLocks noGrp="1"/>
          </p:cNvSpPr>
          <p:nvPr>
            <p:ph sz="half" idx="2"/>
          </p:nvPr>
        </p:nvSpPr>
        <p:spPr>
          <a:xfrm>
            <a:off x="457199" y="1347108"/>
            <a:ext cx="7919357" cy="3247118"/>
          </a:xfrm>
        </p:spPr>
        <p:txBody>
          <a:bodyPr>
            <a:normAutofit/>
          </a:bodyPr>
          <a:lstStyle/>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Registration:</a:t>
            </a:r>
            <a:br>
              <a:rPr lang="en-US" altLang="zh-CN" dirty="0">
                <a:latin typeface="Arial" panose="020B0604020202020204" pitchFamily="34" charset="0"/>
                <a:ea typeface="SimHei" panose="02010609060101010101" pitchFamily="49" charset="-122"/>
                <a:cs typeface="Arial" panose="020B0604020202020204" pitchFamily="34" charset="0"/>
              </a:rPr>
            </a:br>
            <a:endPar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endParaRPr>
          </a:p>
        </p:txBody>
      </p:sp>
      <p:pic>
        <p:nvPicPr>
          <p:cNvPr id="5" name="图片 4" descr="文本&#10;&#10;描述已自动生成">
            <a:extLst>
              <a:ext uri="{FF2B5EF4-FFF2-40B4-BE49-F238E27FC236}">
                <a16:creationId xmlns:a16="http://schemas.microsoft.com/office/drawing/2014/main" id="{F31A992E-2395-4792-49E0-30F6097E54A7}"/>
              </a:ext>
            </a:extLst>
          </p:cNvPr>
          <p:cNvPicPr>
            <a:picLocks noChangeAspect="1"/>
          </p:cNvPicPr>
          <p:nvPr/>
        </p:nvPicPr>
        <p:blipFill>
          <a:blip r:embed="rId2"/>
          <a:stretch>
            <a:fillRect/>
          </a:stretch>
        </p:blipFill>
        <p:spPr>
          <a:xfrm>
            <a:off x="874059" y="1983708"/>
            <a:ext cx="6683188" cy="2121646"/>
          </a:xfrm>
          <a:prstGeom prst="rect">
            <a:avLst/>
          </a:prstGeom>
        </p:spPr>
      </p:pic>
    </p:spTree>
    <p:extLst>
      <p:ext uri="{BB962C8B-B14F-4D97-AF65-F5344CB8AC3E}">
        <p14:creationId xmlns:p14="http://schemas.microsoft.com/office/powerpoint/2010/main" val="195812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Management</a:t>
            </a:r>
          </a:p>
        </p:txBody>
      </p:sp>
      <p:sp>
        <p:nvSpPr>
          <p:cNvPr id="4" name="Content Placeholder 3"/>
          <p:cNvSpPr>
            <a:spLocks noGrp="1"/>
          </p:cNvSpPr>
          <p:nvPr>
            <p:ph sz="half" idx="2"/>
          </p:nvPr>
        </p:nvSpPr>
        <p:spPr>
          <a:xfrm>
            <a:off x="457199" y="1347108"/>
            <a:ext cx="7919357" cy="3247118"/>
          </a:xfrm>
        </p:spPr>
        <p:txBody>
          <a:bodyPr>
            <a:normAutofit/>
          </a:bodyPr>
          <a:lstStyle/>
          <a:p>
            <a:pPr marL="342900" indent="-342900" algn="l">
              <a:lnSpc>
                <a:spcPct val="150000"/>
              </a:lnSpc>
              <a:buSzPct val="100000"/>
              <a:buChar char="•"/>
            </a:pPr>
            <a:r>
              <a:rPr lang="en-US" altLang="zh-CN" sz="1800" b="1" dirty="0">
                <a:solidFill>
                  <a:srgbClr val="383838"/>
                </a:solidFill>
                <a:latin typeface="Arial" panose="020B0604020202020204" pitchFamily="34" charset="0"/>
                <a:ea typeface="SimHei" panose="02010609060101010101" pitchFamily="49" charset="-122"/>
                <a:cs typeface="Arial" panose="020B0604020202020204" pitchFamily="34" charset="0"/>
              </a:rPr>
              <a:t>Login/Logout:</a:t>
            </a:r>
            <a:br>
              <a:rPr lang="en-US" altLang="zh-CN" dirty="0">
                <a:latin typeface="Arial" panose="020B0604020202020204" pitchFamily="34" charset="0"/>
                <a:ea typeface="SimHei" panose="02010609060101010101" pitchFamily="49" charset="-122"/>
                <a:cs typeface="Arial" panose="020B0604020202020204" pitchFamily="34" charset="0"/>
              </a:rPr>
            </a:br>
            <a:endParaRPr lang="en-US" altLang="zh-CN" sz="1800" dirty="0">
              <a:solidFill>
                <a:srgbClr val="383838"/>
              </a:solidFill>
              <a:latin typeface="Arial" panose="020B0604020202020204" pitchFamily="34" charset="0"/>
              <a:ea typeface="SimHei" panose="02010609060101010101" pitchFamily="49" charset="-122"/>
              <a:cs typeface="Arial" panose="020B0604020202020204" pitchFamily="34" charset="0"/>
            </a:endParaRPr>
          </a:p>
        </p:txBody>
      </p:sp>
      <p:pic>
        <p:nvPicPr>
          <p:cNvPr id="6" name="图片 5" descr="文本&#10;&#10;描述已自动生成">
            <a:extLst>
              <a:ext uri="{FF2B5EF4-FFF2-40B4-BE49-F238E27FC236}">
                <a16:creationId xmlns:a16="http://schemas.microsoft.com/office/drawing/2014/main" id="{07BA914C-CAE7-A00D-45C2-E4D9954F2559}"/>
              </a:ext>
            </a:extLst>
          </p:cNvPr>
          <p:cNvPicPr>
            <a:picLocks noChangeAspect="1"/>
          </p:cNvPicPr>
          <p:nvPr/>
        </p:nvPicPr>
        <p:blipFill>
          <a:blip r:embed="rId2"/>
          <a:stretch>
            <a:fillRect/>
          </a:stretch>
        </p:blipFill>
        <p:spPr>
          <a:xfrm>
            <a:off x="2117330" y="1981809"/>
            <a:ext cx="4148717" cy="2612417"/>
          </a:xfrm>
          <a:prstGeom prst="rect">
            <a:avLst/>
          </a:prstGeom>
        </p:spPr>
      </p:pic>
    </p:spTree>
    <p:extLst>
      <p:ext uri="{BB962C8B-B14F-4D97-AF65-F5344CB8AC3E}">
        <p14:creationId xmlns:p14="http://schemas.microsoft.com/office/powerpoint/2010/main" val="2162119562"/>
      </p:ext>
    </p:extLst>
  </p:cSld>
  <p:clrMapOvr>
    <a:masterClrMapping/>
  </p:clrMapOvr>
</p:sld>
</file>

<file path=ppt/theme/theme1.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blue-oakleaf-template.potx</Template>
  <TotalTime>1506</TotalTime>
  <Words>695</Words>
  <Application>Microsoft Office PowerPoint</Application>
  <PresentationFormat>全屏显示(16:9)</PresentationFormat>
  <Paragraphs>81</Paragraphs>
  <Slides>20</Slides>
  <Notes>8</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20</vt:i4>
      </vt:variant>
    </vt:vector>
  </HeadingPairs>
  <TitlesOfParts>
    <vt:vector size="27" baseType="lpstr">
      <vt:lpstr>Söhne</vt:lpstr>
      <vt:lpstr>等线</vt:lpstr>
      <vt:lpstr>Arial</vt:lpstr>
      <vt:lpstr>Calibri</vt:lpstr>
      <vt:lpstr>blue-oakleaf-template</vt:lpstr>
      <vt:lpstr>1_Custom Design</vt:lpstr>
      <vt:lpstr>Custom Design</vt:lpstr>
      <vt:lpstr>PowerPoint 演示文稿</vt:lpstr>
      <vt:lpstr>Introduction</vt:lpstr>
      <vt:lpstr>Introduction</vt:lpstr>
      <vt:lpstr>Project Goals</vt:lpstr>
      <vt:lpstr>File System Structure</vt:lpstr>
      <vt:lpstr>File System Structure</vt:lpstr>
      <vt:lpstr>User Management</vt:lpstr>
      <vt:lpstr>User Management</vt:lpstr>
      <vt:lpstr>User Management</vt:lpstr>
      <vt:lpstr>Security and Access Control</vt:lpstr>
      <vt:lpstr>File Operations</vt:lpstr>
      <vt:lpstr>Creating Files</vt:lpstr>
      <vt:lpstr>Deleting Files</vt:lpstr>
      <vt:lpstr>Write Files</vt:lpstr>
      <vt:lpstr>Read Files</vt:lpstr>
      <vt:lpstr>Creating Directories and Listing Contents</vt:lpstr>
      <vt:lpstr>File Operations Example </vt:lpstr>
      <vt:lpstr>Disk Management and FAT </vt:lpstr>
      <vt:lpstr>Disk Management and FAT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Li, Zongming</cp:lastModifiedBy>
  <cp:revision>63</cp:revision>
  <dcterms:created xsi:type="dcterms:W3CDTF">2010-04-12T23:12:02Z</dcterms:created>
  <dcterms:modified xsi:type="dcterms:W3CDTF">2023-12-06T19:10:02Z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