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282" r:id="rId3"/>
    <p:sldId id="287" r:id="rId4"/>
    <p:sldId id="288" r:id="rId5"/>
    <p:sldId id="289" r:id="rId6"/>
    <p:sldId id="277" r:id="rId7"/>
    <p:sldId id="280" r:id="rId8"/>
    <p:sldId id="278" r:id="rId9"/>
    <p:sldId id="292" r:id="rId10"/>
    <p:sldId id="291" r:id="rId11"/>
    <p:sldId id="284" r:id="rId12"/>
    <p:sldId id="285" r:id="rId13"/>
    <p:sldId id="286" r:id="rId14"/>
    <p:sldId id="293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5836E14-09CD-2A42-8DBB-EBE2185F6239}">
          <p14:sldIdLst>
            <p14:sldId id="281"/>
            <p14:sldId id="282"/>
          </p14:sldIdLst>
        </p14:section>
        <p14:section name="algorithm" id="{5B7938F1-E737-1447-BC26-5D126C410379}">
          <p14:sldIdLst>
            <p14:sldId id="287"/>
            <p14:sldId id="288"/>
            <p14:sldId id="289"/>
            <p14:sldId id="277"/>
            <p14:sldId id="280"/>
            <p14:sldId id="278"/>
          </p14:sldIdLst>
        </p14:section>
        <p14:section name="hardware" id="{EDED43AF-E6DA-8845-BD3D-19653ECEB904}">
          <p14:sldIdLst>
            <p14:sldId id="292"/>
            <p14:sldId id="291"/>
            <p14:sldId id="284"/>
            <p14:sldId id="285"/>
            <p14:sldId id="286"/>
            <p14:sldId id="293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89247"/>
    <a:srgbClr val="487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8CC66-E212-1D4C-91E1-060B96C21F46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3910D-D148-7E40-BED3-DC1998128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45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3910D-D148-7E40-BED3-DC199812849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92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3910D-D148-7E40-BED3-DC199812849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11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6E03-E51B-46F5-8D84-45D575E84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09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17C24-62F2-49D1-A9CE-9844B055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058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892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8629-1D72-4ABB-8A46-978ABE83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2C27-D62A-BB49-8489-E33EC6D2BB33}" type="datetime1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09A2-AA52-4252-B193-E53B4B2A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49D34-7849-4074-84EE-D9DEF3FC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9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9414-79D7-430B-8C2D-42ED7C7E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D1B8D-E122-4E90-BE32-0FC67BA03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EC85-027B-46E1-8E09-4FFDB453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97A1-B4B7-F845-A2B9-6110703530D5}" type="datetime1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29321-7F4B-44EC-8116-0EB23BF0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E6AC-83BF-48B0-8B60-4EAEC681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F01F7-CDC7-4D73-B738-504044F85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981FB-84AC-4047-ADEB-0A2F98391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9F79-B9EA-48C4-B1D9-7DA56276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4EEA-76F1-4141-9591-A91FAC415146}" type="datetime1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30D4E-BED3-4BB8-9180-F07CB1E5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5DBC-AB99-4013-8034-2AA30F9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0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C191-E94F-4D46-ACFE-7945303B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C5A6-AC59-41F0-98A6-F1BB0606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59BCF-4A38-4ADB-BA45-4D7C52E9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0C92-C71D-034D-B82F-2F575B8CD6C9}" type="datetime1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EEBC-B4B7-4996-973B-F4D40D40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A807-3149-4BB4-8D37-46777466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5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23C6-CA0C-4B61-9D66-B3F86F10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9FD63-14E9-460C-9423-8C6CCA77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033CB-8CE3-4790-8D28-D3B36744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21A9-C1D1-534B-9E20-46E2CBB9A722}" type="datetime1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98F8-D6FB-4D45-9B6F-AD58979C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454DE-4EDC-44F7-BB2F-326914B1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8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F2F8-662B-4722-8C07-EE53EDAF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E9888-82C3-4AFE-8C6E-F35172FF5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649-2400-47DA-89FC-08068DE8D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1E782-79B1-46B1-BCC0-B960C399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331-5549-A146-BA2E-1291979FE74F}" type="datetime1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C8F0B-F368-4FB3-93B0-2FB2C80D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29B38-2990-44D7-8558-DF58E2E7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9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E3B2-210E-40C1-B565-5A0F6D12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AA378-27DC-4D87-914C-00801B27B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A80AD-EBFF-417D-8C3F-EB378D05F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F7726-E781-4523-B308-A1532AB0C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E3032-4CD6-42BC-BE8E-127CB170D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0BE0C-9884-4F5B-A602-E506CC36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552A-F71E-364E-ACA3-D37B1532E73C}" type="datetime1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87A61-ACEA-4813-B3F5-6026EEAD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B5710-5B2E-4407-8694-9DA3EE9D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8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AC6D-3346-4A2A-AB8B-AEFCBE92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F6356-1DD5-49FF-9739-2DE8B61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4BD-1076-F44D-9D1A-C502EE97E040}" type="datetime1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6518C-3F51-4487-9E66-7514CD70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C98A-0F87-4CF1-8309-3C348509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5E893-6865-4AA6-9931-04481E79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0D4-1025-3D4B-BFE1-187F44259A0E}" type="datetime1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7ACB2-573A-437F-9C8E-E50D2E9D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51752-BB4F-4CF8-9395-020CCCFB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1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139A-5123-4A8F-B966-DC2F6FB5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6DCD1-8FD7-414C-925A-CE35E1CAC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C64A1-4F21-484F-A1CF-11F0D2DE6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33E20-8CE1-4C22-8620-0F2C9A29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71CD-7438-2146-AE47-EC1911340B8C}" type="datetime1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F6671-02F5-4977-9700-A3B212BD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89A6-E1F8-4742-B6CD-C8C63FDE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8D1F-5796-4B61-B1A6-97C2D3B2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CA3EB-B509-4000-921C-E7411CF58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841B7-F524-4E0D-BB75-4BA1A0D0A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688AE-C361-4BB7-8D8F-69B3A2EB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5B29-66A1-8443-863B-2914978CD86C}" type="datetime1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CB058-9F4B-4FB0-AFAB-5385F49D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2A3DF-74C7-496E-8BA4-250AD206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4FAF0CEB-666A-4D6F-BBE9-1ABD8186DCA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053E6-4F93-46C6-80A5-E01B6AD4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63BA8-2B5F-4E25-9FCF-27F071C29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31F8B-4DFE-45CE-A9FE-A3E71EA74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5119-9F1C-5E43-9B41-B1DF74AABBB4}" type="datetime1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E58D-30C8-4B7F-91DC-092434D8B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1F9A-B55D-4257-9DFD-C63B06FA8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4F1DB-AEC7-4D13-B6E7-8D759B89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1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8779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481B-3D36-4033-A334-9B382FA1E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236" y="1928813"/>
            <a:ext cx="10303442" cy="1366338"/>
          </a:xfrm>
        </p:spPr>
        <p:txBody>
          <a:bodyPr anchor="ctr"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Model Acceleration on FPGA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5EA81C-708E-0A44-AE09-9F838D4FDDF9}"/>
              </a:ext>
            </a:extLst>
          </p:cNvPr>
          <p:cNvSpPr txBox="1"/>
          <p:nvPr/>
        </p:nvSpPr>
        <p:spPr>
          <a:xfrm>
            <a:off x="1463478" y="3622717"/>
            <a:ext cx="9265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000" dirty="0">
                <a:solidFill>
                  <a:srgbClr val="E892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Hongwu Peng</a:t>
            </a:r>
            <a:r>
              <a:rPr lang="en" altLang="zh-CN" sz="2000" baseline="30000" dirty="0">
                <a:solidFill>
                  <a:srgbClr val="E892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CN" sz="2000" dirty="0">
                <a:solidFill>
                  <a:srgbClr val="E892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E892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 Hasan</a:t>
            </a:r>
            <a:r>
              <a:rPr lang="en" altLang="zh-CN" sz="2000" baseline="30000" dirty="0">
                <a:solidFill>
                  <a:srgbClr val="E892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CN" sz="2000" dirty="0">
                <a:solidFill>
                  <a:srgbClr val="E892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Xi Xie</a:t>
            </a:r>
            <a:r>
              <a:rPr lang="en" altLang="zh-CN" sz="2000" baseline="30000" dirty="0">
                <a:solidFill>
                  <a:srgbClr val="E892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CN" sz="2000" dirty="0">
                <a:solidFill>
                  <a:srgbClr val="E892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Jiahui Zhao</a:t>
            </a:r>
            <a:r>
              <a:rPr lang="en" altLang="zh-CN" sz="2000" baseline="30000" dirty="0">
                <a:solidFill>
                  <a:srgbClr val="E892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" altLang="zh-CN" sz="1000" dirty="0">
              <a:solidFill>
                <a:srgbClr val="E892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sz="2000" baseline="30000" dirty="0">
                <a:solidFill>
                  <a:srgbClr val="E892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CN" sz="2000" dirty="0">
                <a:solidFill>
                  <a:srgbClr val="E892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Connecticut, Connecticut, USA </a:t>
            </a:r>
          </a:p>
        </p:txBody>
      </p:sp>
    </p:spTree>
    <p:extLst>
      <p:ext uri="{BB962C8B-B14F-4D97-AF65-F5344CB8AC3E}">
        <p14:creationId xmlns:p14="http://schemas.microsoft.com/office/powerpoint/2010/main" val="374355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38680-4A89-4243-DBDA-A9CC3696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286387"/>
            <a:ext cx="8979520" cy="76114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 Grained Pipelining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03558-C29B-7C88-C61E-D2B35009D3EC}"/>
              </a:ext>
            </a:extLst>
          </p:cNvPr>
          <p:cNvSpPr/>
          <p:nvPr/>
        </p:nvSpPr>
        <p:spPr>
          <a:xfrm>
            <a:off x="7830563" y="2797328"/>
            <a:ext cx="522598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096C6-B4F1-7D27-896F-430A2E6DC2B0}"/>
              </a:ext>
            </a:extLst>
          </p:cNvPr>
          <p:cNvSpPr/>
          <p:nvPr/>
        </p:nvSpPr>
        <p:spPr>
          <a:xfrm>
            <a:off x="8583038" y="2797327"/>
            <a:ext cx="522598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68E23-1AD6-8CF9-264F-8E8E7CC5DD4E}"/>
              </a:ext>
            </a:extLst>
          </p:cNvPr>
          <p:cNvSpPr/>
          <p:nvPr/>
        </p:nvSpPr>
        <p:spPr>
          <a:xfrm>
            <a:off x="9335513" y="2797327"/>
            <a:ext cx="522598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5D151-3324-7007-458E-DBF633CFDF03}"/>
              </a:ext>
            </a:extLst>
          </p:cNvPr>
          <p:cNvSpPr/>
          <p:nvPr/>
        </p:nvSpPr>
        <p:spPr>
          <a:xfrm>
            <a:off x="10087988" y="2797327"/>
            <a:ext cx="522598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63C24-D87E-635C-5D02-E0C2E0769872}"/>
              </a:ext>
            </a:extLst>
          </p:cNvPr>
          <p:cNvSpPr/>
          <p:nvPr/>
        </p:nvSpPr>
        <p:spPr>
          <a:xfrm>
            <a:off x="7830563" y="3383116"/>
            <a:ext cx="522598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A39446-5B09-92D5-B6BE-430A8B8E8054}"/>
              </a:ext>
            </a:extLst>
          </p:cNvPr>
          <p:cNvSpPr/>
          <p:nvPr/>
        </p:nvSpPr>
        <p:spPr>
          <a:xfrm>
            <a:off x="8583038" y="3383115"/>
            <a:ext cx="522598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23D24-28E9-1D56-F55F-8AE3C7241034}"/>
              </a:ext>
            </a:extLst>
          </p:cNvPr>
          <p:cNvSpPr/>
          <p:nvPr/>
        </p:nvSpPr>
        <p:spPr>
          <a:xfrm>
            <a:off x="9335513" y="3383115"/>
            <a:ext cx="522598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6BBE98-C42B-CE19-DDD7-3A1CD5599127}"/>
              </a:ext>
            </a:extLst>
          </p:cNvPr>
          <p:cNvSpPr/>
          <p:nvPr/>
        </p:nvSpPr>
        <p:spPr>
          <a:xfrm>
            <a:off x="10087988" y="3383115"/>
            <a:ext cx="522598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DD6BD5-3466-A4B7-B887-C5928E10D994}"/>
              </a:ext>
            </a:extLst>
          </p:cNvPr>
          <p:cNvSpPr/>
          <p:nvPr/>
        </p:nvSpPr>
        <p:spPr>
          <a:xfrm>
            <a:off x="7830563" y="3968903"/>
            <a:ext cx="522598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83039E-FB51-F28A-B3EB-B92DF1E433A3}"/>
              </a:ext>
            </a:extLst>
          </p:cNvPr>
          <p:cNvSpPr/>
          <p:nvPr/>
        </p:nvSpPr>
        <p:spPr>
          <a:xfrm>
            <a:off x="8583038" y="3968902"/>
            <a:ext cx="522598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4699B-4F7E-1CDB-62B7-89021510A2E9}"/>
              </a:ext>
            </a:extLst>
          </p:cNvPr>
          <p:cNvSpPr/>
          <p:nvPr/>
        </p:nvSpPr>
        <p:spPr>
          <a:xfrm>
            <a:off x="9335513" y="3968902"/>
            <a:ext cx="522598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0A3D60-6DBE-779B-63E6-B0BF42B2DA20}"/>
              </a:ext>
            </a:extLst>
          </p:cNvPr>
          <p:cNvSpPr/>
          <p:nvPr/>
        </p:nvSpPr>
        <p:spPr>
          <a:xfrm>
            <a:off x="10087988" y="3968902"/>
            <a:ext cx="522598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FD17F7-D113-E398-0969-14BCD2BD7CF9}"/>
              </a:ext>
            </a:extLst>
          </p:cNvPr>
          <p:cNvSpPr/>
          <p:nvPr/>
        </p:nvSpPr>
        <p:spPr>
          <a:xfrm>
            <a:off x="7830563" y="4554690"/>
            <a:ext cx="522598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CA2B45-78A7-174D-4DEB-BBA52128C9A0}"/>
              </a:ext>
            </a:extLst>
          </p:cNvPr>
          <p:cNvSpPr/>
          <p:nvPr/>
        </p:nvSpPr>
        <p:spPr>
          <a:xfrm>
            <a:off x="8583038" y="4554689"/>
            <a:ext cx="522598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FF3BD-D745-C72E-3B56-A6A12B4D1151}"/>
              </a:ext>
            </a:extLst>
          </p:cNvPr>
          <p:cNvSpPr/>
          <p:nvPr/>
        </p:nvSpPr>
        <p:spPr>
          <a:xfrm>
            <a:off x="9335513" y="4554689"/>
            <a:ext cx="522598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C5570D-DF8C-68BA-C693-C382637138E1}"/>
              </a:ext>
            </a:extLst>
          </p:cNvPr>
          <p:cNvSpPr/>
          <p:nvPr/>
        </p:nvSpPr>
        <p:spPr>
          <a:xfrm>
            <a:off x="10087988" y="4554689"/>
            <a:ext cx="522598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4FF0FF-96BE-9345-5268-72026649DF12}"/>
              </a:ext>
            </a:extLst>
          </p:cNvPr>
          <p:cNvSpPr/>
          <p:nvPr/>
        </p:nvSpPr>
        <p:spPr>
          <a:xfrm>
            <a:off x="9335513" y="2178202"/>
            <a:ext cx="1275073" cy="3905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Buf1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873B3C-D20B-96B5-4541-BE08E3393878}"/>
              </a:ext>
            </a:extLst>
          </p:cNvPr>
          <p:cNvSpPr/>
          <p:nvPr/>
        </p:nvSpPr>
        <p:spPr>
          <a:xfrm>
            <a:off x="7791102" y="2716366"/>
            <a:ext cx="2878662" cy="22907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55CB10-CCC7-B424-E09E-A0114AA132D4}"/>
              </a:ext>
            </a:extLst>
          </p:cNvPr>
          <p:cNvSpPr/>
          <p:nvPr/>
        </p:nvSpPr>
        <p:spPr>
          <a:xfrm>
            <a:off x="7830563" y="2180584"/>
            <a:ext cx="1275073" cy="3905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Buf0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EB1258-F9CF-0DBD-4970-08DFE67FBE00}"/>
              </a:ext>
            </a:extLst>
          </p:cNvPr>
          <p:cNvCxnSpPr>
            <a:cxnSpLocks/>
          </p:cNvCxnSpPr>
          <p:nvPr/>
        </p:nvCxnSpPr>
        <p:spPr>
          <a:xfrm>
            <a:off x="7990680" y="2568725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222A66-13DB-E1A3-1189-FCE5FD0FD056}"/>
              </a:ext>
            </a:extLst>
          </p:cNvPr>
          <p:cNvCxnSpPr>
            <a:cxnSpLocks/>
          </p:cNvCxnSpPr>
          <p:nvPr/>
        </p:nvCxnSpPr>
        <p:spPr>
          <a:xfrm>
            <a:off x="8163189" y="2568725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A5D4BE-CAC0-D543-7E8C-F9FA5263D09B}"/>
              </a:ext>
            </a:extLst>
          </p:cNvPr>
          <p:cNvCxnSpPr>
            <a:cxnSpLocks/>
          </p:cNvCxnSpPr>
          <p:nvPr/>
        </p:nvCxnSpPr>
        <p:spPr>
          <a:xfrm>
            <a:off x="8330407" y="2568725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1B11E4-FD98-6138-E69C-3FEFDEAB0529}"/>
              </a:ext>
            </a:extLst>
          </p:cNvPr>
          <p:cNvCxnSpPr>
            <a:cxnSpLocks/>
          </p:cNvCxnSpPr>
          <p:nvPr/>
        </p:nvCxnSpPr>
        <p:spPr>
          <a:xfrm>
            <a:off x="8495505" y="2568725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5567B8-9730-2492-704C-3956402DF31D}"/>
              </a:ext>
            </a:extLst>
          </p:cNvPr>
          <p:cNvCxnSpPr>
            <a:cxnSpLocks/>
          </p:cNvCxnSpPr>
          <p:nvPr/>
        </p:nvCxnSpPr>
        <p:spPr>
          <a:xfrm>
            <a:off x="8668014" y="2568725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015B79-B17B-9592-8840-5C9BAAF89B15}"/>
              </a:ext>
            </a:extLst>
          </p:cNvPr>
          <p:cNvCxnSpPr>
            <a:cxnSpLocks/>
          </p:cNvCxnSpPr>
          <p:nvPr/>
        </p:nvCxnSpPr>
        <p:spPr>
          <a:xfrm>
            <a:off x="8835232" y="2568725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45A6C6-1CE0-696C-68C4-4D5C8599ED17}"/>
              </a:ext>
            </a:extLst>
          </p:cNvPr>
          <p:cNvCxnSpPr>
            <a:cxnSpLocks/>
          </p:cNvCxnSpPr>
          <p:nvPr/>
        </p:nvCxnSpPr>
        <p:spPr>
          <a:xfrm>
            <a:off x="9559130" y="2568725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1EF49E-51F2-8423-90AC-3C6B894E589D}"/>
              </a:ext>
            </a:extLst>
          </p:cNvPr>
          <p:cNvCxnSpPr>
            <a:cxnSpLocks/>
          </p:cNvCxnSpPr>
          <p:nvPr/>
        </p:nvCxnSpPr>
        <p:spPr>
          <a:xfrm>
            <a:off x="9731639" y="2568725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9F355D-6364-7027-E902-BBF7FD4879D9}"/>
              </a:ext>
            </a:extLst>
          </p:cNvPr>
          <p:cNvCxnSpPr>
            <a:cxnSpLocks/>
          </p:cNvCxnSpPr>
          <p:nvPr/>
        </p:nvCxnSpPr>
        <p:spPr>
          <a:xfrm>
            <a:off x="9898857" y="2568725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8D51B9-EC19-6D50-6F9D-E779022A96A2}"/>
              </a:ext>
            </a:extLst>
          </p:cNvPr>
          <p:cNvCxnSpPr>
            <a:cxnSpLocks/>
          </p:cNvCxnSpPr>
          <p:nvPr/>
        </p:nvCxnSpPr>
        <p:spPr>
          <a:xfrm>
            <a:off x="10063955" y="2568725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486C5F-9A9F-DC81-800A-B125EA04BD1B}"/>
              </a:ext>
            </a:extLst>
          </p:cNvPr>
          <p:cNvCxnSpPr>
            <a:cxnSpLocks/>
          </p:cNvCxnSpPr>
          <p:nvPr/>
        </p:nvCxnSpPr>
        <p:spPr>
          <a:xfrm>
            <a:off x="10236464" y="2568725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E92365-6BD2-E25D-E9B1-3CEC1499C57C}"/>
              </a:ext>
            </a:extLst>
          </p:cNvPr>
          <p:cNvCxnSpPr>
            <a:cxnSpLocks/>
          </p:cNvCxnSpPr>
          <p:nvPr/>
        </p:nvCxnSpPr>
        <p:spPr>
          <a:xfrm>
            <a:off x="10403682" y="2568725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DC52299-040A-12F9-F016-1F2A40F41699}"/>
              </a:ext>
            </a:extLst>
          </p:cNvPr>
          <p:cNvSpPr/>
          <p:nvPr/>
        </p:nvSpPr>
        <p:spPr>
          <a:xfrm>
            <a:off x="9335513" y="5167288"/>
            <a:ext cx="1275073" cy="3905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 Buf1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D12FBB-AAD3-DAE4-B5F7-B5F5B20F8C3B}"/>
              </a:ext>
            </a:extLst>
          </p:cNvPr>
          <p:cNvSpPr/>
          <p:nvPr/>
        </p:nvSpPr>
        <p:spPr>
          <a:xfrm>
            <a:off x="7830563" y="5169670"/>
            <a:ext cx="1275073" cy="3905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 Buf0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586D41-4E8E-2E31-7CE9-80CFDF393989}"/>
              </a:ext>
            </a:extLst>
          </p:cNvPr>
          <p:cNvCxnSpPr>
            <a:cxnSpLocks/>
          </p:cNvCxnSpPr>
          <p:nvPr/>
        </p:nvCxnSpPr>
        <p:spPr>
          <a:xfrm>
            <a:off x="8042892" y="5007128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894914-CC63-7683-723B-7B706CE9171B}"/>
              </a:ext>
            </a:extLst>
          </p:cNvPr>
          <p:cNvCxnSpPr>
            <a:cxnSpLocks/>
          </p:cNvCxnSpPr>
          <p:nvPr/>
        </p:nvCxnSpPr>
        <p:spPr>
          <a:xfrm>
            <a:off x="8215401" y="5007128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474FFD-5531-B787-B0E5-79B7D00F9E4C}"/>
              </a:ext>
            </a:extLst>
          </p:cNvPr>
          <p:cNvCxnSpPr>
            <a:cxnSpLocks/>
          </p:cNvCxnSpPr>
          <p:nvPr/>
        </p:nvCxnSpPr>
        <p:spPr>
          <a:xfrm>
            <a:off x="8382619" y="5007128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E7101A-DAF1-B5CB-3C7B-AF44D154886F}"/>
              </a:ext>
            </a:extLst>
          </p:cNvPr>
          <p:cNvCxnSpPr>
            <a:cxnSpLocks/>
          </p:cNvCxnSpPr>
          <p:nvPr/>
        </p:nvCxnSpPr>
        <p:spPr>
          <a:xfrm>
            <a:off x="8547717" y="5007128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E159183-C480-8014-4876-1400DADF0787}"/>
              </a:ext>
            </a:extLst>
          </p:cNvPr>
          <p:cNvCxnSpPr>
            <a:cxnSpLocks/>
          </p:cNvCxnSpPr>
          <p:nvPr/>
        </p:nvCxnSpPr>
        <p:spPr>
          <a:xfrm>
            <a:off x="8720226" y="5007128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385F29-CDC8-BD17-3D67-C97B20F8FC18}"/>
              </a:ext>
            </a:extLst>
          </p:cNvPr>
          <p:cNvCxnSpPr>
            <a:cxnSpLocks/>
          </p:cNvCxnSpPr>
          <p:nvPr/>
        </p:nvCxnSpPr>
        <p:spPr>
          <a:xfrm>
            <a:off x="8887444" y="5007128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6FDDC4-358E-5AA0-2C02-344EA679E7E0}"/>
              </a:ext>
            </a:extLst>
          </p:cNvPr>
          <p:cNvCxnSpPr>
            <a:cxnSpLocks/>
          </p:cNvCxnSpPr>
          <p:nvPr/>
        </p:nvCxnSpPr>
        <p:spPr>
          <a:xfrm>
            <a:off x="9611342" y="5007128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C3DD486-69FD-B081-DFA6-5C618CAC1244}"/>
              </a:ext>
            </a:extLst>
          </p:cNvPr>
          <p:cNvCxnSpPr>
            <a:cxnSpLocks/>
          </p:cNvCxnSpPr>
          <p:nvPr/>
        </p:nvCxnSpPr>
        <p:spPr>
          <a:xfrm>
            <a:off x="9783851" y="5007128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B48964-0202-858F-EA1E-40B2F66D6A8B}"/>
              </a:ext>
            </a:extLst>
          </p:cNvPr>
          <p:cNvCxnSpPr>
            <a:cxnSpLocks/>
          </p:cNvCxnSpPr>
          <p:nvPr/>
        </p:nvCxnSpPr>
        <p:spPr>
          <a:xfrm>
            <a:off x="9951069" y="5007128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17022F-3085-77AC-797A-54BABCE60F5D}"/>
              </a:ext>
            </a:extLst>
          </p:cNvPr>
          <p:cNvCxnSpPr>
            <a:cxnSpLocks/>
          </p:cNvCxnSpPr>
          <p:nvPr/>
        </p:nvCxnSpPr>
        <p:spPr>
          <a:xfrm>
            <a:off x="10116167" y="5007128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A0D0A4-A10A-A381-BE1E-B61709A44860}"/>
              </a:ext>
            </a:extLst>
          </p:cNvPr>
          <p:cNvCxnSpPr>
            <a:cxnSpLocks/>
          </p:cNvCxnSpPr>
          <p:nvPr/>
        </p:nvCxnSpPr>
        <p:spPr>
          <a:xfrm>
            <a:off x="10288676" y="5007128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18E472-2B59-8628-7914-102F5F4BD57B}"/>
              </a:ext>
            </a:extLst>
          </p:cNvPr>
          <p:cNvCxnSpPr>
            <a:cxnSpLocks/>
          </p:cNvCxnSpPr>
          <p:nvPr/>
        </p:nvCxnSpPr>
        <p:spPr>
          <a:xfrm>
            <a:off x="10455894" y="5007128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318293D-37E3-F016-8B15-2D8589494BF9}"/>
              </a:ext>
            </a:extLst>
          </p:cNvPr>
          <p:cNvSpPr/>
          <p:nvPr/>
        </p:nvSpPr>
        <p:spPr>
          <a:xfrm>
            <a:off x="6895837" y="1047535"/>
            <a:ext cx="681037" cy="49469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2BA11F-9216-2422-B9B0-5A5D2D420DE0}"/>
              </a:ext>
            </a:extLst>
          </p:cNvPr>
          <p:cNvSpPr/>
          <p:nvPr/>
        </p:nvSpPr>
        <p:spPr>
          <a:xfrm>
            <a:off x="6789865" y="3773640"/>
            <a:ext cx="856065" cy="221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ACB5F5-7BFA-ACC1-6B04-A4C514C5AD82}"/>
              </a:ext>
            </a:extLst>
          </p:cNvPr>
          <p:cNvSpPr/>
          <p:nvPr/>
        </p:nvSpPr>
        <p:spPr>
          <a:xfrm>
            <a:off x="7830563" y="1760719"/>
            <a:ext cx="2780024" cy="274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Loader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08B8E5-3ED4-2939-0280-B66A4852B198}"/>
              </a:ext>
            </a:extLst>
          </p:cNvPr>
          <p:cNvCxnSpPr>
            <a:cxnSpLocks/>
          </p:cNvCxnSpPr>
          <p:nvPr/>
        </p:nvCxnSpPr>
        <p:spPr>
          <a:xfrm>
            <a:off x="7990680" y="203056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B4021E-659F-F0F7-51FF-318D254B8044}"/>
              </a:ext>
            </a:extLst>
          </p:cNvPr>
          <p:cNvCxnSpPr>
            <a:cxnSpLocks/>
          </p:cNvCxnSpPr>
          <p:nvPr/>
        </p:nvCxnSpPr>
        <p:spPr>
          <a:xfrm>
            <a:off x="8163189" y="203056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435259-2617-9FA1-0E88-5BAED7D5CFA3}"/>
              </a:ext>
            </a:extLst>
          </p:cNvPr>
          <p:cNvCxnSpPr>
            <a:cxnSpLocks/>
          </p:cNvCxnSpPr>
          <p:nvPr/>
        </p:nvCxnSpPr>
        <p:spPr>
          <a:xfrm>
            <a:off x="8330407" y="203056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76CC898-7339-AE8F-2671-EAC0DCD03697}"/>
              </a:ext>
            </a:extLst>
          </p:cNvPr>
          <p:cNvCxnSpPr>
            <a:cxnSpLocks/>
          </p:cNvCxnSpPr>
          <p:nvPr/>
        </p:nvCxnSpPr>
        <p:spPr>
          <a:xfrm>
            <a:off x="8495505" y="203056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EFD0FE-6FB2-46F1-CC3E-5E394AB0B227}"/>
              </a:ext>
            </a:extLst>
          </p:cNvPr>
          <p:cNvCxnSpPr>
            <a:cxnSpLocks/>
          </p:cNvCxnSpPr>
          <p:nvPr/>
        </p:nvCxnSpPr>
        <p:spPr>
          <a:xfrm>
            <a:off x="8668014" y="203056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A93675E-5DBB-57A5-1076-A8CF0422D909}"/>
              </a:ext>
            </a:extLst>
          </p:cNvPr>
          <p:cNvCxnSpPr>
            <a:cxnSpLocks/>
          </p:cNvCxnSpPr>
          <p:nvPr/>
        </p:nvCxnSpPr>
        <p:spPr>
          <a:xfrm>
            <a:off x="8835232" y="203056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7B66B5-2A43-9FBB-9B25-4C2E8D7940A4}"/>
              </a:ext>
            </a:extLst>
          </p:cNvPr>
          <p:cNvCxnSpPr>
            <a:cxnSpLocks/>
          </p:cNvCxnSpPr>
          <p:nvPr/>
        </p:nvCxnSpPr>
        <p:spPr>
          <a:xfrm>
            <a:off x="9559130" y="203056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B49BE-BB7C-2D37-32C6-4F198F9CC278}"/>
              </a:ext>
            </a:extLst>
          </p:cNvPr>
          <p:cNvCxnSpPr>
            <a:cxnSpLocks/>
          </p:cNvCxnSpPr>
          <p:nvPr/>
        </p:nvCxnSpPr>
        <p:spPr>
          <a:xfrm>
            <a:off x="9731639" y="203056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C08C8A-AA1C-7700-FBCE-C9CAF8E5A6D6}"/>
              </a:ext>
            </a:extLst>
          </p:cNvPr>
          <p:cNvCxnSpPr>
            <a:cxnSpLocks/>
          </p:cNvCxnSpPr>
          <p:nvPr/>
        </p:nvCxnSpPr>
        <p:spPr>
          <a:xfrm>
            <a:off x="9898857" y="203056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7FE532D-546D-AB80-15DB-E0EE82CBF7F4}"/>
              </a:ext>
            </a:extLst>
          </p:cNvPr>
          <p:cNvCxnSpPr>
            <a:cxnSpLocks/>
          </p:cNvCxnSpPr>
          <p:nvPr/>
        </p:nvCxnSpPr>
        <p:spPr>
          <a:xfrm>
            <a:off x="10063955" y="203056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12505E-6513-EA3F-E1BD-EF499E9358F5}"/>
              </a:ext>
            </a:extLst>
          </p:cNvPr>
          <p:cNvCxnSpPr>
            <a:cxnSpLocks/>
          </p:cNvCxnSpPr>
          <p:nvPr/>
        </p:nvCxnSpPr>
        <p:spPr>
          <a:xfrm>
            <a:off x="10236464" y="203056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003C840-8D91-F067-D0F2-A4F751D67F13}"/>
              </a:ext>
            </a:extLst>
          </p:cNvPr>
          <p:cNvCxnSpPr>
            <a:cxnSpLocks/>
          </p:cNvCxnSpPr>
          <p:nvPr/>
        </p:nvCxnSpPr>
        <p:spPr>
          <a:xfrm>
            <a:off x="10403682" y="203056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3F35D-1D41-F24A-7C93-469E5EBE04E4}"/>
              </a:ext>
            </a:extLst>
          </p:cNvPr>
          <p:cNvSpPr/>
          <p:nvPr/>
        </p:nvSpPr>
        <p:spPr>
          <a:xfrm>
            <a:off x="7830562" y="5720312"/>
            <a:ext cx="2780024" cy="274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Writer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5079EB-DD6A-58F4-DD2E-676773ADCBF4}"/>
              </a:ext>
            </a:extLst>
          </p:cNvPr>
          <p:cNvCxnSpPr>
            <a:cxnSpLocks/>
          </p:cNvCxnSpPr>
          <p:nvPr/>
        </p:nvCxnSpPr>
        <p:spPr>
          <a:xfrm>
            <a:off x="8042892" y="556524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8869549-2BD2-D477-4426-B017B9B6A269}"/>
              </a:ext>
            </a:extLst>
          </p:cNvPr>
          <p:cNvCxnSpPr>
            <a:cxnSpLocks/>
          </p:cNvCxnSpPr>
          <p:nvPr/>
        </p:nvCxnSpPr>
        <p:spPr>
          <a:xfrm>
            <a:off x="8215401" y="556524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46F938A-39A7-1077-479B-CF5FC448F672}"/>
              </a:ext>
            </a:extLst>
          </p:cNvPr>
          <p:cNvCxnSpPr>
            <a:cxnSpLocks/>
          </p:cNvCxnSpPr>
          <p:nvPr/>
        </p:nvCxnSpPr>
        <p:spPr>
          <a:xfrm>
            <a:off x="8382619" y="556524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ED2FFD0-6F8F-93E6-18A1-D35877A0BF5E}"/>
              </a:ext>
            </a:extLst>
          </p:cNvPr>
          <p:cNvCxnSpPr>
            <a:cxnSpLocks/>
          </p:cNvCxnSpPr>
          <p:nvPr/>
        </p:nvCxnSpPr>
        <p:spPr>
          <a:xfrm>
            <a:off x="8547717" y="556524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C65FC6C-8784-8618-C34C-5E8E4B4E2423}"/>
              </a:ext>
            </a:extLst>
          </p:cNvPr>
          <p:cNvCxnSpPr>
            <a:cxnSpLocks/>
          </p:cNvCxnSpPr>
          <p:nvPr/>
        </p:nvCxnSpPr>
        <p:spPr>
          <a:xfrm>
            <a:off x="8720226" y="556524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559C0A-DE75-E12C-CF56-4473891F956F}"/>
              </a:ext>
            </a:extLst>
          </p:cNvPr>
          <p:cNvCxnSpPr>
            <a:cxnSpLocks/>
          </p:cNvCxnSpPr>
          <p:nvPr/>
        </p:nvCxnSpPr>
        <p:spPr>
          <a:xfrm>
            <a:off x="8887444" y="556524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877158-0E25-45AE-7B73-813973F49862}"/>
              </a:ext>
            </a:extLst>
          </p:cNvPr>
          <p:cNvCxnSpPr>
            <a:cxnSpLocks/>
          </p:cNvCxnSpPr>
          <p:nvPr/>
        </p:nvCxnSpPr>
        <p:spPr>
          <a:xfrm>
            <a:off x="9611342" y="556524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E544D41-BE57-E6EF-1C95-A7C61860C7B8}"/>
              </a:ext>
            </a:extLst>
          </p:cNvPr>
          <p:cNvCxnSpPr>
            <a:cxnSpLocks/>
          </p:cNvCxnSpPr>
          <p:nvPr/>
        </p:nvCxnSpPr>
        <p:spPr>
          <a:xfrm>
            <a:off x="9783851" y="556524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625C61F-6D42-2589-9B36-3A6FCFAD6C58}"/>
              </a:ext>
            </a:extLst>
          </p:cNvPr>
          <p:cNvCxnSpPr>
            <a:cxnSpLocks/>
          </p:cNvCxnSpPr>
          <p:nvPr/>
        </p:nvCxnSpPr>
        <p:spPr>
          <a:xfrm>
            <a:off x="9951069" y="556524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F1097F-3785-4B77-80B5-8D61FFD0CD03}"/>
              </a:ext>
            </a:extLst>
          </p:cNvPr>
          <p:cNvCxnSpPr>
            <a:cxnSpLocks/>
          </p:cNvCxnSpPr>
          <p:nvPr/>
        </p:nvCxnSpPr>
        <p:spPr>
          <a:xfrm>
            <a:off x="10116167" y="556524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373E45-3552-4D7B-F4FC-59D4690224C0}"/>
              </a:ext>
            </a:extLst>
          </p:cNvPr>
          <p:cNvCxnSpPr>
            <a:cxnSpLocks/>
          </p:cNvCxnSpPr>
          <p:nvPr/>
        </p:nvCxnSpPr>
        <p:spPr>
          <a:xfrm>
            <a:off x="10288676" y="556524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20FDF4C-1A4B-F986-2988-47578262C88D}"/>
              </a:ext>
            </a:extLst>
          </p:cNvPr>
          <p:cNvCxnSpPr>
            <a:cxnSpLocks/>
          </p:cNvCxnSpPr>
          <p:nvPr/>
        </p:nvCxnSpPr>
        <p:spPr>
          <a:xfrm>
            <a:off x="10455894" y="5565241"/>
            <a:ext cx="0" cy="1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9000A27-5031-620E-10DB-69419695541C}"/>
              </a:ext>
            </a:extLst>
          </p:cNvPr>
          <p:cNvCxnSpPr>
            <a:cxnSpLocks/>
          </p:cNvCxnSpPr>
          <p:nvPr/>
        </p:nvCxnSpPr>
        <p:spPr>
          <a:xfrm>
            <a:off x="7588162" y="1836655"/>
            <a:ext cx="23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1C30527-5F7B-1CE1-FD05-AE40B88304F8}"/>
              </a:ext>
            </a:extLst>
          </p:cNvPr>
          <p:cNvCxnSpPr>
            <a:cxnSpLocks/>
          </p:cNvCxnSpPr>
          <p:nvPr/>
        </p:nvCxnSpPr>
        <p:spPr>
          <a:xfrm>
            <a:off x="7588162" y="1972121"/>
            <a:ext cx="23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48327F-A338-3E42-4507-93855819575B}"/>
              </a:ext>
            </a:extLst>
          </p:cNvPr>
          <p:cNvCxnSpPr>
            <a:cxnSpLocks/>
          </p:cNvCxnSpPr>
          <p:nvPr/>
        </p:nvCxnSpPr>
        <p:spPr>
          <a:xfrm>
            <a:off x="7588162" y="5792178"/>
            <a:ext cx="23287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346C1D0-08EE-C9E9-8A12-7E075CC9F79A}"/>
              </a:ext>
            </a:extLst>
          </p:cNvPr>
          <p:cNvCxnSpPr>
            <a:cxnSpLocks/>
          </p:cNvCxnSpPr>
          <p:nvPr/>
        </p:nvCxnSpPr>
        <p:spPr>
          <a:xfrm>
            <a:off x="7588162" y="5927644"/>
            <a:ext cx="23287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3">
            <a:extLst>
              <a:ext uri="{FF2B5EF4-FFF2-40B4-BE49-F238E27FC236}">
                <a16:creationId xmlns:a16="http://schemas.microsoft.com/office/drawing/2014/main" id="{E2C2D523-2839-DE7A-2D6A-EA6DB732E1A8}"/>
              </a:ext>
            </a:extLst>
          </p:cNvPr>
          <p:cNvSpPr/>
          <p:nvPr/>
        </p:nvSpPr>
        <p:spPr>
          <a:xfrm>
            <a:off x="229727" y="1621537"/>
            <a:ext cx="57162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Loader: Load the weight, activation, and bias data from DRAM to the on-chip buffer.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Element Group: Consists of process elements that conduct the general computation, such as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X·W+b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Writer: Write the output from the on-chip buffer back to DRAM.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Buffer to organize between data transfer &amp; compute</a:t>
            </a:r>
          </a:p>
        </p:txBody>
      </p:sp>
      <p:sp>
        <p:nvSpPr>
          <p:cNvPr id="148" name="矩形 3">
            <a:extLst>
              <a:ext uri="{FF2B5EF4-FFF2-40B4-BE49-F238E27FC236}">
                <a16:creationId xmlns:a16="http://schemas.microsoft.com/office/drawing/2014/main" id="{5FA07071-BBF7-545A-388C-BD40DC991999}"/>
              </a:ext>
            </a:extLst>
          </p:cNvPr>
          <p:cNvSpPr/>
          <p:nvPr/>
        </p:nvSpPr>
        <p:spPr>
          <a:xfrm>
            <a:off x="6547559" y="6053955"/>
            <a:ext cx="4622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Coarse-grained pipeline architecture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19F9F7-B348-555E-E17C-FAD9A98EB4CF}"/>
              </a:ext>
            </a:extLst>
          </p:cNvPr>
          <p:cNvSpPr/>
          <p:nvPr/>
        </p:nvSpPr>
        <p:spPr>
          <a:xfrm>
            <a:off x="7717720" y="1695240"/>
            <a:ext cx="3036711" cy="433705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4733FB-40AD-A08E-F1EA-7F7DA48799E6}"/>
              </a:ext>
            </a:extLst>
          </p:cNvPr>
          <p:cNvSpPr/>
          <p:nvPr/>
        </p:nvSpPr>
        <p:spPr>
          <a:xfrm>
            <a:off x="7834355" y="1047535"/>
            <a:ext cx="2780024" cy="2741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2B10D8-9E8E-F668-C7D4-F1EBA50F2954}"/>
              </a:ext>
            </a:extLst>
          </p:cNvPr>
          <p:cNvCxnSpPr>
            <a:cxnSpLocks/>
          </p:cNvCxnSpPr>
          <p:nvPr/>
        </p:nvCxnSpPr>
        <p:spPr>
          <a:xfrm>
            <a:off x="7576874" y="1290555"/>
            <a:ext cx="232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D193A2-0984-25A3-2974-4B2325BAB459}"/>
              </a:ext>
            </a:extLst>
          </p:cNvPr>
          <p:cNvCxnSpPr>
            <a:cxnSpLocks/>
          </p:cNvCxnSpPr>
          <p:nvPr/>
        </p:nvCxnSpPr>
        <p:spPr>
          <a:xfrm>
            <a:off x="7576874" y="1426021"/>
            <a:ext cx="232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546F993-EED6-88A9-BCD1-80BE568D33AD}"/>
              </a:ext>
            </a:extLst>
          </p:cNvPr>
          <p:cNvSpPr/>
          <p:nvPr/>
        </p:nvSpPr>
        <p:spPr>
          <a:xfrm>
            <a:off x="7830562" y="1465018"/>
            <a:ext cx="2780024" cy="169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AXI4 Interconnect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C99AF2-B074-0297-F6AD-26B473A1D9F8}"/>
              </a:ext>
            </a:extLst>
          </p:cNvPr>
          <p:cNvCxnSpPr>
            <a:cxnSpLocks/>
          </p:cNvCxnSpPr>
          <p:nvPr/>
        </p:nvCxnSpPr>
        <p:spPr>
          <a:xfrm>
            <a:off x="8718989" y="1317377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213F60-7B52-347F-924A-D43E8C120F5D}"/>
              </a:ext>
            </a:extLst>
          </p:cNvPr>
          <p:cNvCxnSpPr>
            <a:cxnSpLocks/>
          </p:cNvCxnSpPr>
          <p:nvPr/>
        </p:nvCxnSpPr>
        <p:spPr>
          <a:xfrm>
            <a:off x="8891498" y="1317377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DBFC7E-A0E7-EE5C-C547-A28763C37610}"/>
              </a:ext>
            </a:extLst>
          </p:cNvPr>
          <p:cNvCxnSpPr>
            <a:cxnSpLocks/>
          </p:cNvCxnSpPr>
          <p:nvPr/>
        </p:nvCxnSpPr>
        <p:spPr>
          <a:xfrm>
            <a:off x="9058716" y="1317377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6BC278-AFCF-5EFF-A0F5-F6FA991B961D}"/>
              </a:ext>
            </a:extLst>
          </p:cNvPr>
          <p:cNvCxnSpPr>
            <a:cxnSpLocks/>
          </p:cNvCxnSpPr>
          <p:nvPr/>
        </p:nvCxnSpPr>
        <p:spPr>
          <a:xfrm>
            <a:off x="9223814" y="1317377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CB1992-4181-DAA4-A222-B6A9A2986165}"/>
              </a:ext>
            </a:extLst>
          </p:cNvPr>
          <p:cNvCxnSpPr>
            <a:cxnSpLocks/>
          </p:cNvCxnSpPr>
          <p:nvPr/>
        </p:nvCxnSpPr>
        <p:spPr>
          <a:xfrm>
            <a:off x="9396323" y="1317377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401A67-4A85-A653-81DE-F5753A8918CA}"/>
              </a:ext>
            </a:extLst>
          </p:cNvPr>
          <p:cNvCxnSpPr>
            <a:cxnSpLocks/>
          </p:cNvCxnSpPr>
          <p:nvPr/>
        </p:nvCxnSpPr>
        <p:spPr>
          <a:xfrm>
            <a:off x="9563541" y="1317377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EF18FDA-78D2-ACF5-6ABA-90CB8420EFD9}"/>
              </a:ext>
            </a:extLst>
          </p:cNvPr>
          <p:cNvCxnSpPr>
            <a:cxnSpLocks/>
          </p:cNvCxnSpPr>
          <p:nvPr/>
        </p:nvCxnSpPr>
        <p:spPr>
          <a:xfrm>
            <a:off x="8714578" y="1621419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C39B872-2DC9-AE1F-FA68-469BC6098C7F}"/>
              </a:ext>
            </a:extLst>
          </p:cNvPr>
          <p:cNvCxnSpPr>
            <a:cxnSpLocks/>
          </p:cNvCxnSpPr>
          <p:nvPr/>
        </p:nvCxnSpPr>
        <p:spPr>
          <a:xfrm>
            <a:off x="8887087" y="1621419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FADDAA1-ED9F-DD3C-6DDA-0B7D9FDD996F}"/>
              </a:ext>
            </a:extLst>
          </p:cNvPr>
          <p:cNvCxnSpPr>
            <a:cxnSpLocks/>
          </p:cNvCxnSpPr>
          <p:nvPr/>
        </p:nvCxnSpPr>
        <p:spPr>
          <a:xfrm>
            <a:off x="9054305" y="1621419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4EA0EE-CD1A-23D3-1579-A5882888F20C}"/>
              </a:ext>
            </a:extLst>
          </p:cNvPr>
          <p:cNvCxnSpPr>
            <a:cxnSpLocks/>
          </p:cNvCxnSpPr>
          <p:nvPr/>
        </p:nvCxnSpPr>
        <p:spPr>
          <a:xfrm>
            <a:off x="9219403" y="1621419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DDD314-F840-45BE-09C7-9614A0F25EAB}"/>
              </a:ext>
            </a:extLst>
          </p:cNvPr>
          <p:cNvCxnSpPr>
            <a:cxnSpLocks/>
          </p:cNvCxnSpPr>
          <p:nvPr/>
        </p:nvCxnSpPr>
        <p:spPr>
          <a:xfrm>
            <a:off x="9391912" y="1621419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6DF744-0A68-3650-7815-5B598ACE62AA}"/>
              </a:ext>
            </a:extLst>
          </p:cNvPr>
          <p:cNvCxnSpPr>
            <a:cxnSpLocks/>
          </p:cNvCxnSpPr>
          <p:nvPr/>
        </p:nvCxnSpPr>
        <p:spPr>
          <a:xfrm>
            <a:off x="9559130" y="1621419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2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38680-4A89-4243-DBDA-A9CC3696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286387"/>
            <a:ext cx="8979520" cy="76114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 Grained Pipelining Architecture</a:t>
            </a:r>
          </a:p>
        </p:txBody>
      </p:sp>
      <p:sp>
        <p:nvSpPr>
          <p:cNvPr id="95" name="矩形 3">
            <a:extLst>
              <a:ext uri="{FF2B5EF4-FFF2-40B4-BE49-F238E27FC236}">
                <a16:creationId xmlns:a16="http://schemas.microsoft.com/office/drawing/2014/main" id="{E2C2D523-2839-DE7A-2D6A-EA6DB732E1A8}"/>
              </a:ext>
            </a:extLst>
          </p:cNvPr>
          <p:cNvSpPr/>
          <p:nvPr/>
        </p:nvSpPr>
        <p:spPr>
          <a:xfrm>
            <a:off x="229727" y="2090172"/>
            <a:ext cx="57162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double buffer to hide computation/communication latency and increase hardware utilization.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 design the load and write sequence in an efficient way to reduce memory traffic.  </a:t>
            </a:r>
          </a:p>
        </p:txBody>
      </p:sp>
      <p:sp>
        <p:nvSpPr>
          <p:cNvPr id="2" name="矩形 3">
            <a:extLst>
              <a:ext uri="{FF2B5EF4-FFF2-40B4-BE49-F238E27FC236}">
                <a16:creationId xmlns:a16="http://schemas.microsoft.com/office/drawing/2014/main" id="{21D7D0AE-16DC-E053-DD97-5DD49C58AD46}"/>
              </a:ext>
            </a:extLst>
          </p:cNvPr>
          <p:cNvSpPr/>
          <p:nvPr/>
        </p:nvSpPr>
        <p:spPr>
          <a:xfrm>
            <a:off x="6818147" y="902621"/>
            <a:ext cx="41075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pingpong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load(in_buf0, DDR);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compute(in_buf1, out_buf1);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write(out_buf0, DDR);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pingpong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~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pingpong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load(in_buf0, DDR);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compute(in_buf1, out_buf1);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write(out_buf0, DDR);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pingpong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~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pingpong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F5CF5D9E-53F4-D19B-59F6-2C784068BC83}"/>
              </a:ext>
            </a:extLst>
          </p:cNvPr>
          <p:cNvSpPr/>
          <p:nvPr/>
        </p:nvSpPr>
        <p:spPr>
          <a:xfrm>
            <a:off x="6924609" y="4219772"/>
            <a:ext cx="3894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computation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6D6458-238C-2AEE-69CB-E6C794A4D296}"/>
              </a:ext>
            </a:extLst>
          </p:cNvPr>
          <p:cNvSpPr/>
          <p:nvPr/>
        </p:nvSpPr>
        <p:spPr>
          <a:xfrm>
            <a:off x="6155708" y="4851830"/>
            <a:ext cx="1144256" cy="2140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D3119-FF69-B3B3-A23C-B4D514742C9D}"/>
              </a:ext>
            </a:extLst>
          </p:cNvPr>
          <p:cNvSpPr/>
          <p:nvPr/>
        </p:nvSpPr>
        <p:spPr>
          <a:xfrm>
            <a:off x="7299964" y="4851830"/>
            <a:ext cx="1144256" cy="214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A5BD9D-A85D-D4EB-6E38-30883B3527C9}"/>
              </a:ext>
            </a:extLst>
          </p:cNvPr>
          <p:cNvSpPr/>
          <p:nvPr/>
        </p:nvSpPr>
        <p:spPr>
          <a:xfrm>
            <a:off x="8444220" y="4851830"/>
            <a:ext cx="1144256" cy="2140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145EB9-50E7-75F4-9A2D-963CD5B2E665}"/>
              </a:ext>
            </a:extLst>
          </p:cNvPr>
          <p:cNvSpPr/>
          <p:nvPr/>
        </p:nvSpPr>
        <p:spPr>
          <a:xfrm>
            <a:off x="7299964" y="5069475"/>
            <a:ext cx="1144256" cy="2140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6F4679-B2E0-7A5C-E69F-A09D3AD2B328}"/>
              </a:ext>
            </a:extLst>
          </p:cNvPr>
          <p:cNvSpPr/>
          <p:nvPr/>
        </p:nvSpPr>
        <p:spPr>
          <a:xfrm>
            <a:off x="8444220" y="5069475"/>
            <a:ext cx="1144256" cy="214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2ABCF5-55BC-6C9B-A4D3-FAB479149D59}"/>
              </a:ext>
            </a:extLst>
          </p:cNvPr>
          <p:cNvSpPr/>
          <p:nvPr/>
        </p:nvSpPr>
        <p:spPr>
          <a:xfrm>
            <a:off x="9588476" y="5069475"/>
            <a:ext cx="1144256" cy="2140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426B18-C6F3-8310-974A-69667F15A94B}"/>
              </a:ext>
            </a:extLst>
          </p:cNvPr>
          <p:cNvSpPr/>
          <p:nvPr/>
        </p:nvSpPr>
        <p:spPr>
          <a:xfrm>
            <a:off x="8444220" y="5283534"/>
            <a:ext cx="1144256" cy="2140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DE02AB-AC8E-1F58-AFBE-03E89C39CF93}"/>
              </a:ext>
            </a:extLst>
          </p:cNvPr>
          <p:cNvSpPr/>
          <p:nvPr/>
        </p:nvSpPr>
        <p:spPr>
          <a:xfrm>
            <a:off x="9588476" y="5283534"/>
            <a:ext cx="1144256" cy="214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26E6BD-9512-CC32-6A96-6E32AC749DC7}"/>
              </a:ext>
            </a:extLst>
          </p:cNvPr>
          <p:cNvSpPr/>
          <p:nvPr/>
        </p:nvSpPr>
        <p:spPr>
          <a:xfrm>
            <a:off x="10732732" y="5283534"/>
            <a:ext cx="1144256" cy="2140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6B4D36F-FD1A-408C-C575-8AA9DE936287}"/>
              </a:ext>
            </a:extLst>
          </p:cNvPr>
          <p:cNvCxnSpPr/>
          <p:nvPr/>
        </p:nvCxnSpPr>
        <p:spPr>
          <a:xfrm flipV="1">
            <a:off x="5641058" y="5503237"/>
            <a:ext cx="6412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3">
            <a:extLst>
              <a:ext uri="{FF2B5EF4-FFF2-40B4-BE49-F238E27FC236}">
                <a16:creationId xmlns:a16="http://schemas.microsoft.com/office/drawing/2014/main" id="{DB8B0681-C09A-3A0C-8E5A-A73E9D96BC47}"/>
              </a:ext>
            </a:extLst>
          </p:cNvPr>
          <p:cNvSpPr/>
          <p:nvPr/>
        </p:nvSpPr>
        <p:spPr>
          <a:xfrm>
            <a:off x="11218876" y="5474103"/>
            <a:ext cx="74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96" name="矩形 3">
            <a:extLst>
              <a:ext uri="{FF2B5EF4-FFF2-40B4-BE49-F238E27FC236}">
                <a16:creationId xmlns:a16="http://schemas.microsoft.com/office/drawing/2014/main" id="{5C046C17-89A8-A106-43FB-E671D8A5BAB5}"/>
              </a:ext>
            </a:extLst>
          </p:cNvPr>
          <p:cNvSpPr/>
          <p:nvPr/>
        </p:nvSpPr>
        <p:spPr>
          <a:xfrm>
            <a:off x="6283333" y="5885631"/>
            <a:ext cx="5593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hiding with coarse-grained pipeline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EDF7F-755A-0FAA-3014-E29ADE8C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9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38680-4A89-4243-DBDA-A9CC3696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286387"/>
            <a:ext cx="8979520" cy="76114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 Hardware Design</a:t>
            </a:r>
          </a:p>
        </p:txBody>
      </p:sp>
      <p:sp>
        <p:nvSpPr>
          <p:cNvPr id="95" name="矩形 3">
            <a:extLst>
              <a:ext uri="{FF2B5EF4-FFF2-40B4-BE49-F238E27FC236}">
                <a16:creationId xmlns:a16="http://schemas.microsoft.com/office/drawing/2014/main" id="{E2C2D523-2839-DE7A-2D6A-EA6DB732E1A8}"/>
              </a:ext>
            </a:extLst>
          </p:cNvPr>
          <p:cNvSpPr/>
          <p:nvPr/>
        </p:nvSpPr>
        <p:spPr>
          <a:xfrm>
            <a:off x="521408" y="1381031"/>
            <a:ext cx="5749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Layer computation: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X·W + b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Layer hardware design: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the vector-matrix multiplication into task blocks.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load, compute, memory write scheduling between blocks follows the coarse-grained pipeline design </a:t>
            </a:r>
          </a:p>
        </p:txBody>
      </p:sp>
      <p:sp>
        <p:nvSpPr>
          <p:cNvPr id="148" name="矩形 3">
            <a:extLst>
              <a:ext uri="{FF2B5EF4-FFF2-40B4-BE49-F238E27FC236}">
                <a16:creationId xmlns:a16="http://schemas.microsoft.com/office/drawing/2014/main" id="{5FA07071-BBF7-545A-388C-BD40DC991999}"/>
              </a:ext>
            </a:extLst>
          </p:cNvPr>
          <p:cNvSpPr/>
          <p:nvPr/>
        </p:nvSpPr>
        <p:spPr>
          <a:xfrm>
            <a:off x="8170185" y="5833228"/>
            <a:ext cx="1927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division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F9022A0-7A2B-2F6A-C95B-46112B3C4CB0}"/>
              </a:ext>
            </a:extLst>
          </p:cNvPr>
          <p:cNvGraphicFramePr>
            <a:graphicFrameLocks noGrp="1"/>
          </p:cNvGraphicFramePr>
          <p:nvPr/>
        </p:nvGraphicFramePr>
        <p:xfrm>
          <a:off x="7491152" y="1300659"/>
          <a:ext cx="210906" cy="9946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906">
                  <a:extLst>
                    <a:ext uri="{9D8B030D-6E8A-4147-A177-3AD203B41FA5}">
                      <a16:colId xmlns:a16="http://schemas.microsoft.com/office/drawing/2014/main" val="3598432494"/>
                    </a:ext>
                  </a:extLst>
                </a:gridCol>
              </a:tblGrid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5335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9114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62254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83532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19630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06465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BCE59CDB-C3B3-9153-BBD5-FAD8389D8D50}"/>
              </a:ext>
            </a:extLst>
          </p:cNvPr>
          <p:cNvGraphicFramePr>
            <a:graphicFrameLocks noGrp="1"/>
          </p:cNvGraphicFramePr>
          <p:nvPr/>
        </p:nvGraphicFramePr>
        <p:xfrm>
          <a:off x="8124857" y="1300660"/>
          <a:ext cx="833120" cy="9946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333437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984324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27739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461733"/>
                    </a:ext>
                  </a:extLst>
                </a:gridCol>
              </a:tblGrid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5335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9114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62254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83532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19630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06465"/>
                  </a:ext>
                </a:extLst>
              </a:tr>
            </a:tbl>
          </a:graphicData>
        </a:graphic>
      </p:graphicFrame>
      <p:sp>
        <p:nvSpPr>
          <p:cNvPr id="25" name="矩形 3">
            <a:extLst>
              <a:ext uri="{FF2B5EF4-FFF2-40B4-BE49-F238E27FC236}">
                <a16:creationId xmlns:a16="http://schemas.microsoft.com/office/drawing/2014/main" id="{0BBC1046-4ADC-8FFC-D2B5-20DAD097D5CD}"/>
              </a:ext>
            </a:extLst>
          </p:cNvPr>
          <p:cNvSpPr/>
          <p:nvPr/>
        </p:nvSpPr>
        <p:spPr>
          <a:xfrm>
            <a:off x="7028274" y="2324176"/>
            <a:ext cx="4093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 operator</a:t>
            </a:r>
          </a:p>
        </p:txBody>
      </p:sp>
      <p:sp>
        <p:nvSpPr>
          <p:cNvPr id="28" name="矩形 3">
            <a:extLst>
              <a:ext uri="{FF2B5EF4-FFF2-40B4-BE49-F238E27FC236}">
                <a16:creationId xmlns:a16="http://schemas.microsoft.com/office/drawing/2014/main" id="{53625061-2D2A-9EC4-E9DA-22B707399F1E}"/>
              </a:ext>
            </a:extLst>
          </p:cNvPr>
          <p:cNvSpPr/>
          <p:nvPr/>
        </p:nvSpPr>
        <p:spPr>
          <a:xfrm>
            <a:off x="7724005" y="1567160"/>
            <a:ext cx="364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29" name="矩形 3">
            <a:extLst>
              <a:ext uri="{FF2B5EF4-FFF2-40B4-BE49-F238E27FC236}">
                <a16:creationId xmlns:a16="http://schemas.microsoft.com/office/drawing/2014/main" id="{5FBAACEC-1B37-3FE0-BF49-83230827CBB6}"/>
              </a:ext>
            </a:extLst>
          </p:cNvPr>
          <p:cNvSpPr/>
          <p:nvPr/>
        </p:nvSpPr>
        <p:spPr>
          <a:xfrm>
            <a:off x="9216238" y="1567159"/>
            <a:ext cx="364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1" name="矩形 3">
            <a:extLst>
              <a:ext uri="{FF2B5EF4-FFF2-40B4-BE49-F238E27FC236}">
                <a16:creationId xmlns:a16="http://schemas.microsoft.com/office/drawing/2014/main" id="{5CA2086E-4AA5-7B0B-B1F4-80B18A1FDB1C}"/>
              </a:ext>
            </a:extLst>
          </p:cNvPr>
          <p:cNvSpPr/>
          <p:nvPr/>
        </p:nvSpPr>
        <p:spPr>
          <a:xfrm>
            <a:off x="9893409" y="1567159"/>
            <a:ext cx="364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aphicFrame>
        <p:nvGraphicFramePr>
          <p:cNvPr id="104" name="Table 8">
            <a:extLst>
              <a:ext uri="{FF2B5EF4-FFF2-40B4-BE49-F238E27FC236}">
                <a16:creationId xmlns:a16="http://schemas.microsoft.com/office/drawing/2014/main" id="{9F5458E9-25A4-0A04-ADED-A08E300D23A4}"/>
              </a:ext>
            </a:extLst>
          </p:cNvPr>
          <p:cNvGraphicFramePr>
            <a:graphicFrameLocks noGrp="1"/>
          </p:cNvGraphicFramePr>
          <p:nvPr/>
        </p:nvGraphicFramePr>
        <p:xfrm>
          <a:off x="9618503" y="1388417"/>
          <a:ext cx="210906" cy="6631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906">
                  <a:extLst>
                    <a:ext uri="{9D8B030D-6E8A-4147-A177-3AD203B41FA5}">
                      <a16:colId xmlns:a16="http://schemas.microsoft.com/office/drawing/2014/main" val="3598432494"/>
                    </a:ext>
                  </a:extLst>
                </a:gridCol>
              </a:tblGrid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5335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9114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62254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83532"/>
                  </a:ext>
                </a:extLst>
              </a:tr>
            </a:tbl>
          </a:graphicData>
        </a:graphic>
      </p:graphicFrame>
      <p:graphicFrame>
        <p:nvGraphicFramePr>
          <p:cNvPr id="105" name="Table 8">
            <a:extLst>
              <a:ext uri="{FF2B5EF4-FFF2-40B4-BE49-F238E27FC236}">
                <a16:creationId xmlns:a16="http://schemas.microsoft.com/office/drawing/2014/main" id="{F53C5799-0953-C0CE-04AB-6AAB5DF66F8F}"/>
              </a:ext>
            </a:extLst>
          </p:cNvPr>
          <p:cNvGraphicFramePr>
            <a:graphicFrameLocks noGrp="1"/>
          </p:cNvGraphicFramePr>
          <p:nvPr/>
        </p:nvGraphicFramePr>
        <p:xfrm>
          <a:off x="10348058" y="1388417"/>
          <a:ext cx="210906" cy="6631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906">
                  <a:extLst>
                    <a:ext uri="{9D8B030D-6E8A-4147-A177-3AD203B41FA5}">
                      <a16:colId xmlns:a16="http://schemas.microsoft.com/office/drawing/2014/main" val="3598432494"/>
                    </a:ext>
                  </a:extLst>
                </a:gridCol>
              </a:tblGrid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5335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9114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62254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83532"/>
                  </a:ext>
                </a:extLst>
              </a:tr>
            </a:tbl>
          </a:graphicData>
        </a:graphic>
      </p:graphicFrame>
      <p:graphicFrame>
        <p:nvGraphicFramePr>
          <p:cNvPr id="106" name="Table 8">
            <a:extLst>
              <a:ext uri="{FF2B5EF4-FFF2-40B4-BE49-F238E27FC236}">
                <a16:creationId xmlns:a16="http://schemas.microsoft.com/office/drawing/2014/main" id="{FE044FAA-3852-655D-E89A-799E501D9800}"/>
              </a:ext>
            </a:extLst>
          </p:cNvPr>
          <p:cNvGraphicFramePr>
            <a:graphicFrameLocks noGrp="1"/>
          </p:cNvGraphicFramePr>
          <p:nvPr/>
        </p:nvGraphicFramePr>
        <p:xfrm>
          <a:off x="7191361" y="2971506"/>
          <a:ext cx="210906" cy="9946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906">
                  <a:extLst>
                    <a:ext uri="{9D8B030D-6E8A-4147-A177-3AD203B41FA5}">
                      <a16:colId xmlns:a16="http://schemas.microsoft.com/office/drawing/2014/main" val="3598432494"/>
                    </a:ext>
                  </a:extLst>
                </a:gridCol>
              </a:tblGrid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5335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9114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62254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83532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19630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06465"/>
                  </a:ext>
                </a:extLst>
              </a:tr>
            </a:tbl>
          </a:graphicData>
        </a:graphic>
      </p:graphicFrame>
      <p:graphicFrame>
        <p:nvGraphicFramePr>
          <p:cNvPr id="107" name="Table 8">
            <a:extLst>
              <a:ext uri="{FF2B5EF4-FFF2-40B4-BE49-F238E27FC236}">
                <a16:creationId xmlns:a16="http://schemas.microsoft.com/office/drawing/2014/main" id="{DC0BB12C-A38D-51A1-0E90-844C5A10ABB9}"/>
              </a:ext>
            </a:extLst>
          </p:cNvPr>
          <p:cNvGraphicFramePr>
            <a:graphicFrameLocks noGrp="1"/>
          </p:cNvGraphicFramePr>
          <p:nvPr/>
        </p:nvGraphicFramePr>
        <p:xfrm>
          <a:off x="8112932" y="2971507"/>
          <a:ext cx="833120" cy="9946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333437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984324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27739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461733"/>
                    </a:ext>
                  </a:extLst>
                </a:gridCol>
              </a:tblGrid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5335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9114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62254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83532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19630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06465"/>
                  </a:ext>
                </a:extLst>
              </a:tr>
            </a:tbl>
          </a:graphicData>
        </a:graphic>
      </p:graphicFrame>
      <p:sp>
        <p:nvSpPr>
          <p:cNvPr id="108" name="矩形 3">
            <a:extLst>
              <a:ext uri="{FF2B5EF4-FFF2-40B4-BE49-F238E27FC236}">
                <a16:creationId xmlns:a16="http://schemas.microsoft.com/office/drawing/2014/main" id="{1B4E560C-3B7C-79E3-DA27-5057B39F2F24}"/>
              </a:ext>
            </a:extLst>
          </p:cNvPr>
          <p:cNvSpPr/>
          <p:nvPr/>
        </p:nvSpPr>
        <p:spPr>
          <a:xfrm>
            <a:off x="7424214" y="3238007"/>
            <a:ext cx="364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10" name="矩形 3">
            <a:extLst>
              <a:ext uri="{FF2B5EF4-FFF2-40B4-BE49-F238E27FC236}">
                <a16:creationId xmlns:a16="http://schemas.microsoft.com/office/drawing/2014/main" id="{54B92298-7D8E-1891-4F0A-07EF201FC0A6}"/>
              </a:ext>
            </a:extLst>
          </p:cNvPr>
          <p:cNvSpPr/>
          <p:nvPr/>
        </p:nvSpPr>
        <p:spPr>
          <a:xfrm>
            <a:off x="8918913" y="3238007"/>
            <a:ext cx="364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aphicFrame>
        <p:nvGraphicFramePr>
          <p:cNvPr id="113" name="Table 8">
            <a:extLst>
              <a:ext uri="{FF2B5EF4-FFF2-40B4-BE49-F238E27FC236}">
                <a16:creationId xmlns:a16="http://schemas.microsoft.com/office/drawing/2014/main" id="{3C18248F-EA13-6A3B-CC3D-52988125B38C}"/>
              </a:ext>
            </a:extLst>
          </p:cNvPr>
          <p:cNvGraphicFramePr>
            <a:graphicFrameLocks noGrp="1"/>
          </p:cNvGraphicFramePr>
          <p:nvPr/>
        </p:nvGraphicFramePr>
        <p:xfrm>
          <a:off x="9315583" y="3328726"/>
          <a:ext cx="210906" cy="3315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906">
                  <a:extLst>
                    <a:ext uri="{9D8B030D-6E8A-4147-A177-3AD203B41FA5}">
                      <a16:colId xmlns:a16="http://schemas.microsoft.com/office/drawing/2014/main" val="3598432494"/>
                    </a:ext>
                  </a:extLst>
                </a:gridCol>
              </a:tblGrid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5335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9114"/>
                  </a:ext>
                </a:extLst>
              </a:tr>
            </a:tbl>
          </a:graphicData>
        </a:graphic>
      </p:graphicFrame>
      <p:graphicFrame>
        <p:nvGraphicFramePr>
          <p:cNvPr id="114" name="Table 8">
            <a:extLst>
              <a:ext uri="{FF2B5EF4-FFF2-40B4-BE49-F238E27FC236}">
                <a16:creationId xmlns:a16="http://schemas.microsoft.com/office/drawing/2014/main" id="{3F69A704-29B5-8A7D-0B1D-39E4ACA8B873}"/>
              </a:ext>
            </a:extLst>
          </p:cNvPr>
          <p:cNvGraphicFramePr>
            <a:graphicFrameLocks noGrp="1"/>
          </p:cNvGraphicFramePr>
          <p:nvPr/>
        </p:nvGraphicFramePr>
        <p:xfrm>
          <a:off x="9949288" y="3328727"/>
          <a:ext cx="416560" cy="3315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333437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98432494"/>
                    </a:ext>
                  </a:extLst>
                </a:gridCol>
              </a:tblGrid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5335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9114"/>
                  </a:ext>
                </a:extLst>
              </a:tr>
            </a:tbl>
          </a:graphicData>
        </a:graphic>
      </p:graphicFrame>
      <p:sp>
        <p:nvSpPr>
          <p:cNvPr id="117" name="矩形 3">
            <a:extLst>
              <a:ext uri="{FF2B5EF4-FFF2-40B4-BE49-F238E27FC236}">
                <a16:creationId xmlns:a16="http://schemas.microsoft.com/office/drawing/2014/main" id="{442D95AD-9FE1-DD0E-E5FD-7CD8E0E60C12}"/>
              </a:ext>
            </a:extLst>
          </p:cNvPr>
          <p:cNvSpPr/>
          <p:nvPr/>
        </p:nvSpPr>
        <p:spPr>
          <a:xfrm>
            <a:off x="9552201" y="3273678"/>
            <a:ext cx="364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18" name="矩形 3">
            <a:extLst>
              <a:ext uri="{FF2B5EF4-FFF2-40B4-BE49-F238E27FC236}">
                <a16:creationId xmlns:a16="http://schemas.microsoft.com/office/drawing/2014/main" id="{218ED840-FC80-0A8F-0B34-F2841AF86EE2}"/>
              </a:ext>
            </a:extLst>
          </p:cNvPr>
          <p:cNvSpPr/>
          <p:nvPr/>
        </p:nvSpPr>
        <p:spPr>
          <a:xfrm>
            <a:off x="9348907" y="3740378"/>
            <a:ext cx="249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on device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6D2B2B0-C014-4E6B-FD65-806D7FBE6BE4}"/>
              </a:ext>
            </a:extLst>
          </p:cNvPr>
          <p:cNvSpPr/>
          <p:nvPr/>
        </p:nvSpPr>
        <p:spPr>
          <a:xfrm>
            <a:off x="9261880" y="2968776"/>
            <a:ext cx="2494498" cy="77339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矩形 3">
            <a:extLst>
              <a:ext uri="{FF2B5EF4-FFF2-40B4-BE49-F238E27FC236}">
                <a16:creationId xmlns:a16="http://schemas.microsoft.com/office/drawing/2014/main" id="{5F12B7BD-AD87-B23D-457B-5D3D7766501D}"/>
              </a:ext>
            </a:extLst>
          </p:cNvPr>
          <p:cNvSpPr/>
          <p:nvPr/>
        </p:nvSpPr>
        <p:spPr>
          <a:xfrm>
            <a:off x="8882420" y="5450115"/>
            <a:ext cx="854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144" name="矩形 3">
            <a:extLst>
              <a:ext uri="{FF2B5EF4-FFF2-40B4-BE49-F238E27FC236}">
                <a16:creationId xmlns:a16="http://schemas.microsoft.com/office/drawing/2014/main" id="{4C099019-0443-0E9B-2A5A-369F3762BF20}"/>
              </a:ext>
            </a:extLst>
          </p:cNvPr>
          <p:cNvSpPr/>
          <p:nvPr/>
        </p:nvSpPr>
        <p:spPr>
          <a:xfrm>
            <a:off x="7383121" y="860698"/>
            <a:ext cx="438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45" name="矩形 3">
            <a:extLst>
              <a:ext uri="{FF2B5EF4-FFF2-40B4-BE49-F238E27FC236}">
                <a16:creationId xmlns:a16="http://schemas.microsoft.com/office/drawing/2014/main" id="{F8926793-34F8-7093-CC57-7547F98FF7BE}"/>
              </a:ext>
            </a:extLst>
          </p:cNvPr>
          <p:cNvSpPr/>
          <p:nvPr/>
        </p:nvSpPr>
        <p:spPr>
          <a:xfrm>
            <a:off x="8296873" y="860698"/>
            <a:ext cx="438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46" name="矩形 3">
            <a:extLst>
              <a:ext uri="{FF2B5EF4-FFF2-40B4-BE49-F238E27FC236}">
                <a16:creationId xmlns:a16="http://schemas.microsoft.com/office/drawing/2014/main" id="{C5BEBF90-214A-22ED-1D5C-ABC4B6AAC614}"/>
              </a:ext>
            </a:extLst>
          </p:cNvPr>
          <p:cNvSpPr/>
          <p:nvPr/>
        </p:nvSpPr>
        <p:spPr>
          <a:xfrm>
            <a:off x="9530237" y="863055"/>
            <a:ext cx="438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7" name="矩形 3">
            <a:extLst>
              <a:ext uri="{FF2B5EF4-FFF2-40B4-BE49-F238E27FC236}">
                <a16:creationId xmlns:a16="http://schemas.microsoft.com/office/drawing/2014/main" id="{3AEAA3BB-7FA0-3DF2-AA67-5EDE26C8DBC5}"/>
              </a:ext>
            </a:extLst>
          </p:cNvPr>
          <p:cNvSpPr/>
          <p:nvPr/>
        </p:nvSpPr>
        <p:spPr>
          <a:xfrm>
            <a:off x="10264464" y="863759"/>
            <a:ext cx="438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9" name="矩形 3">
            <a:extLst>
              <a:ext uri="{FF2B5EF4-FFF2-40B4-BE49-F238E27FC236}">
                <a16:creationId xmlns:a16="http://schemas.microsoft.com/office/drawing/2014/main" id="{6DF7465E-A0C8-7BC3-B34C-FA926C7146C4}"/>
              </a:ext>
            </a:extLst>
          </p:cNvPr>
          <p:cNvSpPr/>
          <p:nvPr/>
        </p:nvSpPr>
        <p:spPr>
          <a:xfrm>
            <a:off x="6650412" y="2867060"/>
            <a:ext cx="547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0" name="矩形 3">
            <a:extLst>
              <a:ext uri="{FF2B5EF4-FFF2-40B4-BE49-F238E27FC236}">
                <a16:creationId xmlns:a16="http://schemas.microsoft.com/office/drawing/2014/main" id="{924F6E88-3404-6313-8BFD-24A97D0EF5FD}"/>
              </a:ext>
            </a:extLst>
          </p:cNvPr>
          <p:cNvSpPr/>
          <p:nvPr/>
        </p:nvSpPr>
        <p:spPr>
          <a:xfrm>
            <a:off x="7606598" y="2868351"/>
            <a:ext cx="642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60" name="Table 8">
            <a:extLst>
              <a:ext uri="{FF2B5EF4-FFF2-40B4-BE49-F238E27FC236}">
                <a16:creationId xmlns:a16="http://schemas.microsoft.com/office/drawing/2014/main" id="{E6893DB9-F70A-1020-7EF3-8A631E05D4C6}"/>
              </a:ext>
            </a:extLst>
          </p:cNvPr>
          <p:cNvGraphicFramePr>
            <a:graphicFrameLocks noGrp="1"/>
          </p:cNvGraphicFramePr>
          <p:nvPr/>
        </p:nvGraphicFramePr>
        <p:xfrm>
          <a:off x="10789121" y="3339849"/>
          <a:ext cx="210906" cy="3315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906">
                  <a:extLst>
                    <a:ext uri="{9D8B030D-6E8A-4147-A177-3AD203B41FA5}">
                      <a16:colId xmlns:a16="http://schemas.microsoft.com/office/drawing/2014/main" val="3598432494"/>
                    </a:ext>
                  </a:extLst>
                </a:gridCol>
              </a:tblGrid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5335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9114"/>
                  </a:ext>
                </a:extLst>
              </a:tr>
            </a:tbl>
          </a:graphicData>
        </a:graphic>
      </p:graphicFrame>
      <p:sp>
        <p:nvSpPr>
          <p:cNvPr id="161" name="矩形 3">
            <a:extLst>
              <a:ext uri="{FF2B5EF4-FFF2-40B4-BE49-F238E27FC236}">
                <a16:creationId xmlns:a16="http://schemas.microsoft.com/office/drawing/2014/main" id="{42AEF8D2-5C3D-8539-26C9-04A32A557923}"/>
              </a:ext>
            </a:extLst>
          </p:cNvPr>
          <p:cNvSpPr/>
          <p:nvPr/>
        </p:nvSpPr>
        <p:spPr>
          <a:xfrm>
            <a:off x="11108740" y="3269624"/>
            <a:ext cx="364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2" name="矩形 3">
            <a:extLst>
              <a:ext uri="{FF2B5EF4-FFF2-40B4-BE49-F238E27FC236}">
                <a16:creationId xmlns:a16="http://schemas.microsoft.com/office/drawing/2014/main" id="{85C3709D-74F2-32D6-D2FD-2AC37CEB6BFF}"/>
              </a:ext>
            </a:extLst>
          </p:cNvPr>
          <p:cNvSpPr/>
          <p:nvPr/>
        </p:nvSpPr>
        <p:spPr>
          <a:xfrm>
            <a:off x="10735802" y="2896019"/>
            <a:ext cx="547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3" name="矩形 3">
            <a:extLst>
              <a:ext uri="{FF2B5EF4-FFF2-40B4-BE49-F238E27FC236}">
                <a16:creationId xmlns:a16="http://schemas.microsoft.com/office/drawing/2014/main" id="{D7B39880-D8CA-048B-22F5-5058A4EBCF0E}"/>
              </a:ext>
            </a:extLst>
          </p:cNvPr>
          <p:cNvSpPr/>
          <p:nvPr/>
        </p:nvSpPr>
        <p:spPr>
          <a:xfrm>
            <a:off x="10412512" y="3280503"/>
            <a:ext cx="364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graphicFrame>
        <p:nvGraphicFramePr>
          <p:cNvPr id="164" name="Table 8">
            <a:extLst>
              <a:ext uri="{FF2B5EF4-FFF2-40B4-BE49-F238E27FC236}">
                <a16:creationId xmlns:a16="http://schemas.microsoft.com/office/drawing/2014/main" id="{ECA71146-63F6-9C9F-F1BF-02BA1BED6769}"/>
              </a:ext>
            </a:extLst>
          </p:cNvPr>
          <p:cNvGraphicFramePr>
            <a:graphicFrameLocks noGrp="1"/>
          </p:cNvGraphicFramePr>
          <p:nvPr/>
        </p:nvGraphicFramePr>
        <p:xfrm>
          <a:off x="11458631" y="3345557"/>
          <a:ext cx="210906" cy="3315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906">
                  <a:extLst>
                    <a:ext uri="{9D8B030D-6E8A-4147-A177-3AD203B41FA5}">
                      <a16:colId xmlns:a16="http://schemas.microsoft.com/office/drawing/2014/main" val="3598432494"/>
                    </a:ext>
                  </a:extLst>
                </a:gridCol>
              </a:tblGrid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5335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9114"/>
                  </a:ext>
                </a:extLst>
              </a:tr>
            </a:tbl>
          </a:graphicData>
        </a:graphic>
      </p:graphicFrame>
      <p:sp>
        <p:nvSpPr>
          <p:cNvPr id="165" name="矩形 3">
            <a:extLst>
              <a:ext uri="{FF2B5EF4-FFF2-40B4-BE49-F238E27FC236}">
                <a16:creationId xmlns:a16="http://schemas.microsoft.com/office/drawing/2014/main" id="{A2844A2E-15A1-D006-307C-AB9EC92CB131}"/>
              </a:ext>
            </a:extLst>
          </p:cNvPr>
          <p:cNvSpPr/>
          <p:nvPr/>
        </p:nvSpPr>
        <p:spPr>
          <a:xfrm>
            <a:off x="11295845" y="2898921"/>
            <a:ext cx="5475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6" name="矩形 3">
            <a:extLst>
              <a:ext uri="{FF2B5EF4-FFF2-40B4-BE49-F238E27FC236}">
                <a16:creationId xmlns:a16="http://schemas.microsoft.com/office/drawing/2014/main" id="{9F4D6A93-BA26-6130-E4CF-AAD16AE17E96}"/>
              </a:ext>
            </a:extLst>
          </p:cNvPr>
          <p:cNvSpPr/>
          <p:nvPr/>
        </p:nvSpPr>
        <p:spPr>
          <a:xfrm>
            <a:off x="9248235" y="2869874"/>
            <a:ext cx="547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7" name="矩形 3">
            <a:extLst>
              <a:ext uri="{FF2B5EF4-FFF2-40B4-BE49-F238E27FC236}">
                <a16:creationId xmlns:a16="http://schemas.microsoft.com/office/drawing/2014/main" id="{3D8CBEA0-8E65-1016-3121-F06B6C560F1D}"/>
              </a:ext>
            </a:extLst>
          </p:cNvPr>
          <p:cNvSpPr/>
          <p:nvPr/>
        </p:nvSpPr>
        <p:spPr>
          <a:xfrm>
            <a:off x="9864342" y="2888951"/>
            <a:ext cx="642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69" name="Table 8">
            <a:extLst>
              <a:ext uri="{FF2B5EF4-FFF2-40B4-BE49-F238E27FC236}">
                <a16:creationId xmlns:a16="http://schemas.microsoft.com/office/drawing/2014/main" id="{AFA87DAC-4BCA-A258-07B2-6FA9C211FD95}"/>
              </a:ext>
            </a:extLst>
          </p:cNvPr>
          <p:cNvGraphicFramePr>
            <a:graphicFrameLocks noGrp="1"/>
          </p:cNvGraphicFramePr>
          <p:nvPr/>
        </p:nvGraphicFramePr>
        <p:xfrm>
          <a:off x="7188218" y="4346314"/>
          <a:ext cx="210906" cy="9946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906">
                  <a:extLst>
                    <a:ext uri="{9D8B030D-6E8A-4147-A177-3AD203B41FA5}">
                      <a16:colId xmlns:a16="http://schemas.microsoft.com/office/drawing/2014/main" val="3598432494"/>
                    </a:ext>
                  </a:extLst>
                </a:gridCol>
              </a:tblGrid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5335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9114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62254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83532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19630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06465"/>
                  </a:ext>
                </a:extLst>
              </a:tr>
            </a:tbl>
          </a:graphicData>
        </a:graphic>
      </p:graphicFrame>
      <p:graphicFrame>
        <p:nvGraphicFramePr>
          <p:cNvPr id="170" name="Table 8">
            <a:extLst>
              <a:ext uri="{FF2B5EF4-FFF2-40B4-BE49-F238E27FC236}">
                <a16:creationId xmlns:a16="http://schemas.microsoft.com/office/drawing/2014/main" id="{572A8CF2-D0A8-78C1-AE5D-D5A8AF60716A}"/>
              </a:ext>
            </a:extLst>
          </p:cNvPr>
          <p:cNvGraphicFramePr>
            <a:graphicFrameLocks noGrp="1"/>
          </p:cNvGraphicFramePr>
          <p:nvPr/>
        </p:nvGraphicFramePr>
        <p:xfrm>
          <a:off x="8109789" y="4346315"/>
          <a:ext cx="833120" cy="9946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333437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984324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27739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461733"/>
                    </a:ext>
                  </a:extLst>
                </a:gridCol>
              </a:tblGrid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5335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9114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62254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83532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19630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06465"/>
                  </a:ext>
                </a:extLst>
              </a:tr>
            </a:tbl>
          </a:graphicData>
        </a:graphic>
      </p:graphicFrame>
      <p:sp>
        <p:nvSpPr>
          <p:cNvPr id="171" name="矩形 3">
            <a:extLst>
              <a:ext uri="{FF2B5EF4-FFF2-40B4-BE49-F238E27FC236}">
                <a16:creationId xmlns:a16="http://schemas.microsoft.com/office/drawing/2014/main" id="{74998822-94FE-E455-498B-C6AE21FAA4A1}"/>
              </a:ext>
            </a:extLst>
          </p:cNvPr>
          <p:cNvSpPr/>
          <p:nvPr/>
        </p:nvSpPr>
        <p:spPr>
          <a:xfrm>
            <a:off x="7421071" y="4612815"/>
            <a:ext cx="364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72" name="矩形 3">
            <a:extLst>
              <a:ext uri="{FF2B5EF4-FFF2-40B4-BE49-F238E27FC236}">
                <a16:creationId xmlns:a16="http://schemas.microsoft.com/office/drawing/2014/main" id="{DE08D534-B6F5-718D-F083-71CC5C4F5F48}"/>
              </a:ext>
            </a:extLst>
          </p:cNvPr>
          <p:cNvSpPr/>
          <p:nvPr/>
        </p:nvSpPr>
        <p:spPr>
          <a:xfrm>
            <a:off x="8915770" y="4612815"/>
            <a:ext cx="364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aphicFrame>
        <p:nvGraphicFramePr>
          <p:cNvPr id="173" name="Table 8">
            <a:extLst>
              <a:ext uri="{FF2B5EF4-FFF2-40B4-BE49-F238E27FC236}">
                <a16:creationId xmlns:a16="http://schemas.microsoft.com/office/drawing/2014/main" id="{1A7B7513-980E-06D2-919D-A2863962DE6F}"/>
              </a:ext>
            </a:extLst>
          </p:cNvPr>
          <p:cNvGraphicFramePr>
            <a:graphicFrameLocks noGrp="1"/>
          </p:cNvGraphicFramePr>
          <p:nvPr/>
        </p:nvGraphicFramePr>
        <p:xfrm>
          <a:off x="9312440" y="4703534"/>
          <a:ext cx="210906" cy="3315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906">
                  <a:extLst>
                    <a:ext uri="{9D8B030D-6E8A-4147-A177-3AD203B41FA5}">
                      <a16:colId xmlns:a16="http://schemas.microsoft.com/office/drawing/2014/main" val="3598432494"/>
                    </a:ext>
                  </a:extLst>
                </a:gridCol>
              </a:tblGrid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5335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9114"/>
                  </a:ext>
                </a:extLst>
              </a:tr>
            </a:tbl>
          </a:graphicData>
        </a:graphic>
      </p:graphicFrame>
      <p:graphicFrame>
        <p:nvGraphicFramePr>
          <p:cNvPr id="174" name="Table 8">
            <a:extLst>
              <a:ext uri="{FF2B5EF4-FFF2-40B4-BE49-F238E27FC236}">
                <a16:creationId xmlns:a16="http://schemas.microsoft.com/office/drawing/2014/main" id="{A6B5EBDA-E264-3EBC-418B-CE0AF1D05213}"/>
              </a:ext>
            </a:extLst>
          </p:cNvPr>
          <p:cNvGraphicFramePr>
            <a:graphicFrameLocks noGrp="1"/>
          </p:cNvGraphicFramePr>
          <p:nvPr/>
        </p:nvGraphicFramePr>
        <p:xfrm>
          <a:off x="9946145" y="4703535"/>
          <a:ext cx="416560" cy="3315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333437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98432494"/>
                    </a:ext>
                  </a:extLst>
                </a:gridCol>
              </a:tblGrid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5335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9114"/>
                  </a:ext>
                </a:extLst>
              </a:tr>
            </a:tbl>
          </a:graphicData>
        </a:graphic>
      </p:graphicFrame>
      <p:sp>
        <p:nvSpPr>
          <p:cNvPr id="175" name="矩形 3">
            <a:extLst>
              <a:ext uri="{FF2B5EF4-FFF2-40B4-BE49-F238E27FC236}">
                <a16:creationId xmlns:a16="http://schemas.microsoft.com/office/drawing/2014/main" id="{8669DB60-C6F6-5DCF-E8CD-E65B72054F0B}"/>
              </a:ext>
            </a:extLst>
          </p:cNvPr>
          <p:cNvSpPr/>
          <p:nvPr/>
        </p:nvSpPr>
        <p:spPr>
          <a:xfrm>
            <a:off x="9549058" y="4648486"/>
            <a:ext cx="364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76" name="矩形 3">
            <a:extLst>
              <a:ext uri="{FF2B5EF4-FFF2-40B4-BE49-F238E27FC236}">
                <a16:creationId xmlns:a16="http://schemas.microsoft.com/office/drawing/2014/main" id="{E847CF5C-366E-E51D-414F-16015A152D6B}"/>
              </a:ext>
            </a:extLst>
          </p:cNvPr>
          <p:cNvSpPr/>
          <p:nvPr/>
        </p:nvSpPr>
        <p:spPr>
          <a:xfrm>
            <a:off x="9345764" y="5115186"/>
            <a:ext cx="249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on device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6F8B3ED-0822-62A8-ECBB-839D7F26B4BC}"/>
              </a:ext>
            </a:extLst>
          </p:cNvPr>
          <p:cNvSpPr/>
          <p:nvPr/>
        </p:nvSpPr>
        <p:spPr>
          <a:xfrm>
            <a:off x="9258737" y="4343584"/>
            <a:ext cx="2494498" cy="77339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矩形 3">
            <a:extLst>
              <a:ext uri="{FF2B5EF4-FFF2-40B4-BE49-F238E27FC236}">
                <a16:creationId xmlns:a16="http://schemas.microsoft.com/office/drawing/2014/main" id="{50960BE4-00B3-276A-8CBE-8BE932D71EA9}"/>
              </a:ext>
            </a:extLst>
          </p:cNvPr>
          <p:cNvSpPr/>
          <p:nvPr/>
        </p:nvSpPr>
        <p:spPr>
          <a:xfrm>
            <a:off x="6647269" y="4241868"/>
            <a:ext cx="547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9" name="矩形 3">
            <a:extLst>
              <a:ext uri="{FF2B5EF4-FFF2-40B4-BE49-F238E27FC236}">
                <a16:creationId xmlns:a16="http://schemas.microsoft.com/office/drawing/2014/main" id="{144DA8BE-A828-C5C2-5A08-0FBE46696EFF}"/>
              </a:ext>
            </a:extLst>
          </p:cNvPr>
          <p:cNvSpPr/>
          <p:nvPr/>
        </p:nvSpPr>
        <p:spPr>
          <a:xfrm>
            <a:off x="7603455" y="4243159"/>
            <a:ext cx="642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80" name="Table 8">
            <a:extLst>
              <a:ext uri="{FF2B5EF4-FFF2-40B4-BE49-F238E27FC236}">
                <a16:creationId xmlns:a16="http://schemas.microsoft.com/office/drawing/2014/main" id="{EBCD6E87-2982-A5E1-8CD3-18DF370515C1}"/>
              </a:ext>
            </a:extLst>
          </p:cNvPr>
          <p:cNvGraphicFramePr>
            <a:graphicFrameLocks noGrp="1"/>
          </p:cNvGraphicFramePr>
          <p:nvPr/>
        </p:nvGraphicFramePr>
        <p:xfrm>
          <a:off x="10785978" y="4714657"/>
          <a:ext cx="210906" cy="3315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906">
                  <a:extLst>
                    <a:ext uri="{9D8B030D-6E8A-4147-A177-3AD203B41FA5}">
                      <a16:colId xmlns:a16="http://schemas.microsoft.com/office/drawing/2014/main" val="3598432494"/>
                    </a:ext>
                  </a:extLst>
                </a:gridCol>
              </a:tblGrid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5335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9114"/>
                  </a:ext>
                </a:extLst>
              </a:tr>
            </a:tbl>
          </a:graphicData>
        </a:graphic>
      </p:graphicFrame>
      <p:sp>
        <p:nvSpPr>
          <p:cNvPr id="181" name="矩形 3">
            <a:extLst>
              <a:ext uri="{FF2B5EF4-FFF2-40B4-BE49-F238E27FC236}">
                <a16:creationId xmlns:a16="http://schemas.microsoft.com/office/drawing/2014/main" id="{1FA101EC-3E13-7E4F-D55E-14FCBF697CB3}"/>
              </a:ext>
            </a:extLst>
          </p:cNvPr>
          <p:cNvSpPr/>
          <p:nvPr/>
        </p:nvSpPr>
        <p:spPr>
          <a:xfrm>
            <a:off x="11105597" y="4644432"/>
            <a:ext cx="364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82" name="矩形 3">
            <a:extLst>
              <a:ext uri="{FF2B5EF4-FFF2-40B4-BE49-F238E27FC236}">
                <a16:creationId xmlns:a16="http://schemas.microsoft.com/office/drawing/2014/main" id="{2F4448AD-3F3B-F3D6-D579-8FDF451CA73B}"/>
              </a:ext>
            </a:extLst>
          </p:cNvPr>
          <p:cNvSpPr/>
          <p:nvPr/>
        </p:nvSpPr>
        <p:spPr>
          <a:xfrm>
            <a:off x="10732659" y="4270827"/>
            <a:ext cx="547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3" name="矩形 3">
            <a:extLst>
              <a:ext uri="{FF2B5EF4-FFF2-40B4-BE49-F238E27FC236}">
                <a16:creationId xmlns:a16="http://schemas.microsoft.com/office/drawing/2014/main" id="{E7D59EAC-179F-1822-3ADE-32EF26F5626A}"/>
              </a:ext>
            </a:extLst>
          </p:cNvPr>
          <p:cNvSpPr/>
          <p:nvPr/>
        </p:nvSpPr>
        <p:spPr>
          <a:xfrm>
            <a:off x="10409369" y="4655311"/>
            <a:ext cx="364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graphicFrame>
        <p:nvGraphicFramePr>
          <p:cNvPr id="184" name="Table 8">
            <a:extLst>
              <a:ext uri="{FF2B5EF4-FFF2-40B4-BE49-F238E27FC236}">
                <a16:creationId xmlns:a16="http://schemas.microsoft.com/office/drawing/2014/main" id="{30260267-2D85-5187-AB0D-0844B7647CEF}"/>
              </a:ext>
            </a:extLst>
          </p:cNvPr>
          <p:cNvGraphicFramePr>
            <a:graphicFrameLocks noGrp="1"/>
          </p:cNvGraphicFramePr>
          <p:nvPr/>
        </p:nvGraphicFramePr>
        <p:xfrm>
          <a:off x="11455488" y="4720365"/>
          <a:ext cx="210906" cy="3315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906">
                  <a:extLst>
                    <a:ext uri="{9D8B030D-6E8A-4147-A177-3AD203B41FA5}">
                      <a16:colId xmlns:a16="http://schemas.microsoft.com/office/drawing/2014/main" val="3598432494"/>
                    </a:ext>
                  </a:extLst>
                </a:gridCol>
              </a:tblGrid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5335"/>
                  </a:ext>
                </a:extLst>
              </a:tr>
              <a:tr h="16577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9114"/>
                  </a:ext>
                </a:extLst>
              </a:tr>
            </a:tbl>
          </a:graphicData>
        </a:graphic>
      </p:graphicFrame>
      <p:sp>
        <p:nvSpPr>
          <p:cNvPr id="185" name="矩形 3">
            <a:extLst>
              <a:ext uri="{FF2B5EF4-FFF2-40B4-BE49-F238E27FC236}">
                <a16:creationId xmlns:a16="http://schemas.microsoft.com/office/drawing/2014/main" id="{9F809646-3FFF-BDBB-D05E-8CC6A5CF7E94}"/>
              </a:ext>
            </a:extLst>
          </p:cNvPr>
          <p:cNvSpPr/>
          <p:nvPr/>
        </p:nvSpPr>
        <p:spPr>
          <a:xfrm>
            <a:off x="11292702" y="4273729"/>
            <a:ext cx="5475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6" name="矩形 3">
            <a:extLst>
              <a:ext uri="{FF2B5EF4-FFF2-40B4-BE49-F238E27FC236}">
                <a16:creationId xmlns:a16="http://schemas.microsoft.com/office/drawing/2014/main" id="{04842464-D440-0CD1-7D2D-0BE2D307F4C9}"/>
              </a:ext>
            </a:extLst>
          </p:cNvPr>
          <p:cNvSpPr/>
          <p:nvPr/>
        </p:nvSpPr>
        <p:spPr>
          <a:xfrm>
            <a:off x="9245092" y="4244682"/>
            <a:ext cx="547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7" name="矩形 3">
            <a:extLst>
              <a:ext uri="{FF2B5EF4-FFF2-40B4-BE49-F238E27FC236}">
                <a16:creationId xmlns:a16="http://schemas.microsoft.com/office/drawing/2014/main" id="{B144C5A5-798E-5981-C9C1-BCDEEFAD60CE}"/>
              </a:ext>
            </a:extLst>
          </p:cNvPr>
          <p:cNvSpPr/>
          <p:nvPr/>
        </p:nvSpPr>
        <p:spPr>
          <a:xfrm>
            <a:off x="9861199" y="4263759"/>
            <a:ext cx="642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71AA20-D588-E9BA-BD95-8F5CD275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6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38680-4A89-4243-DBDA-A9CC3696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286387"/>
            <a:ext cx="8979520" cy="76114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 Hardware Design</a:t>
            </a:r>
          </a:p>
        </p:txBody>
      </p:sp>
      <p:sp>
        <p:nvSpPr>
          <p:cNvPr id="95" name="矩形 3">
            <a:extLst>
              <a:ext uri="{FF2B5EF4-FFF2-40B4-BE49-F238E27FC236}">
                <a16:creationId xmlns:a16="http://schemas.microsoft.com/office/drawing/2014/main" id="{E2C2D523-2839-DE7A-2D6A-EA6DB732E1A8}"/>
              </a:ext>
            </a:extLst>
          </p:cNvPr>
          <p:cNvSpPr/>
          <p:nvPr/>
        </p:nvSpPr>
        <p:spPr>
          <a:xfrm>
            <a:off x="339971" y="1206681"/>
            <a:ext cx="667962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Con2D Layer computation: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X[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][W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(input), W[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][K][K]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Y[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(out)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hardware design: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the Conv2D into sub-task blocks.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load, compute, memory write scheduling between blocks follows the coarse-grained pipeline design </a:t>
            </a:r>
          </a:p>
        </p:txBody>
      </p:sp>
      <p:sp>
        <p:nvSpPr>
          <p:cNvPr id="148" name="矩形 3">
            <a:extLst>
              <a:ext uri="{FF2B5EF4-FFF2-40B4-BE49-F238E27FC236}">
                <a16:creationId xmlns:a16="http://schemas.microsoft.com/office/drawing/2014/main" id="{5FA07071-BBF7-545A-388C-BD40DC991999}"/>
              </a:ext>
            </a:extLst>
          </p:cNvPr>
          <p:cNvSpPr/>
          <p:nvPr/>
        </p:nvSpPr>
        <p:spPr>
          <a:xfrm>
            <a:off x="8572351" y="4794650"/>
            <a:ext cx="1927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EE795-27E6-33B2-8DB6-A2BB032CE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73" b="5432"/>
          <a:stretch/>
        </p:blipFill>
        <p:spPr>
          <a:xfrm>
            <a:off x="2747655" y="2068698"/>
            <a:ext cx="4103799" cy="460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9E60E-44B3-D1B4-44E4-05F9B167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197" y="1706199"/>
            <a:ext cx="4418206" cy="2609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C30EE3-CB8C-4BBE-A9BB-0AF5E3312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16" y="1799736"/>
            <a:ext cx="1841094" cy="91085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32EE3A-B827-58CE-734C-DE676834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6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38680-4A89-4243-DBDA-A9CC3696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286387"/>
            <a:ext cx="8979520" cy="76114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32EE3A-B827-58CE-734C-DE676834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C69B86C-BAA6-2B45-6956-66F24E742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7050"/>
              </p:ext>
            </p:extLst>
          </p:nvPr>
        </p:nvGraphicFramePr>
        <p:xfrm>
          <a:off x="1339851" y="1010178"/>
          <a:ext cx="91566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233">
                  <a:extLst>
                    <a:ext uri="{9D8B030D-6E8A-4147-A177-3AD203B41FA5}">
                      <a16:colId xmlns:a16="http://schemas.microsoft.com/office/drawing/2014/main" val="3326958956"/>
                    </a:ext>
                  </a:extLst>
                </a:gridCol>
                <a:gridCol w="3052233">
                  <a:extLst>
                    <a:ext uri="{9D8B030D-6E8A-4147-A177-3AD203B41FA5}">
                      <a16:colId xmlns:a16="http://schemas.microsoft.com/office/drawing/2014/main" val="372719517"/>
                    </a:ext>
                  </a:extLst>
                </a:gridCol>
                <a:gridCol w="3052233">
                  <a:extLst>
                    <a:ext uri="{9D8B030D-6E8A-4147-A177-3AD203B41FA5}">
                      <a16:colId xmlns:a16="http://schemas.microsoft.com/office/drawing/2014/main" val="342198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Alienware with RTX 3060 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PYNQ-Z2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Platform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7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to generate singe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80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 k(W·s)/image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38.1 k(W·s)/image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74413"/>
                  </a:ext>
                </a:extLst>
              </a:tr>
            </a:tbl>
          </a:graphicData>
        </a:graphic>
      </p:graphicFrame>
      <p:sp>
        <p:nvSpPr>
          <p:cNvPr id="5" name="矩形 3">
            <a:extLst>
              <a:ext uri="{FF2B5EF4-FFF2-40B4-BE49-F238E27FC236}">
                <a16:creationId xmlns:a16="http://schemas.microsoft.com/office/drawing/2014/main" id="{758DBD46-A37F-54B3-2EFB-67D8DD0F5A51}"/>
              </a:ext>
            </a:extLst>
          </p:cNvPr>
          <p:cNvSpPr/>
          <p:nvPr/>
        </p:nvSpPr>
        <p:spPr>
          <a:xfrm>
            <a:off x="1339850" y="2975030"/>
            <a:ext cx="91566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is still lower than GPU for regular computation.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reason: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Pynz-Z2 is an old version of the FPGA board, and the process technology is not as good as RTX 3060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needs a more dedicated design to boost performance.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regular computation, FPGA is not as good as GPU. FPGA is more suitable for irregular computation, such as sparse matrix multiplication. </a:t>
            </a:r>
          </a:p>
        </p:txBody>
      </p:sp>
    </p:spTree>
    <p:extLst>
      <p:ext uri="{BB962C8B-B14F-4D97-AF65-F5344CB8AC3E}">
        <p14:creationId xmlns:p14="http://schemas.microsoft.com/office/powerpoint/2010/main" val="156636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38680-4A89-4243-DBDA-A9CC3696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355" y="2896237"/>
            <a:ext cx="3616945" cy="76114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D5D9FD-EC4F-53A5-BBCC-CB826830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10BA2-A9A6-B247-A91E-271BDDE5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303794"/>
            <a:ext cx="4335966" cy="76114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490029-B5BD-2B42-B8D8-A0F7D13E6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41" y="1253330"/>
            <a:ext cx="10515600" cy="521890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 Diffusion Algorithm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Iterations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Design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Coarse Grained Pipelining Architecture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 Hardware Design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 Hardware Design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 Evaluation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033D8C-7B3B-5775-F286-E418DE41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3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4858E-D30B-4350-8971-270DDDAE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EAF5F-933C-47A4-8D79-C0CF037C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Stable Diffusion is a deep learning, text-to-image model released in 2022. It is primarily used to generate detailed images conditioned on text descriptions, though it can also be applied to other tasks such as inpainting, </a:t>
            </a:r>
            <a:r>
              <a:rPr lang="en-US" altLang="zh-CN" dirty="0" err="1"/>
              <a:t>outpainting</a:t>
            </a:r>
            <a:r>
              <a:rPr lang="en-US" altLang="zh-CN" dirty="0"/>
              <a:t>, and generating image-to-image translations guided by a text prompt.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253F69-4DA6-46A6-838D-6C44E87C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82" y="400129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FBAD1F-BFA8-4AF4-9DB4-87629F9AC178}"/>
              </a:ext>
            </a:extLst>
          </p:cNvPr>
          <p:cNvSpPr txBox="1"/>
          <p:nvPr/>
        </p:nvSpPr>
        <p:spPr>
          <a:xfrm>
            <a:off x="4937759" y="4572000"/>
            <a:ext cx="4657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 image generated by Stable Diffusion based on the text prompt "a photograph of an astronaut riding a horse"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8981B-5E62-92E6-AE51-098686C8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5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CC1A2-AD7D-4003-AFB0-AA37301F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B54A6-4702-418F-8C7E-D935A29A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Stable Diffusion uses a variant of diffusion model (DM), called latent diffusion model (LDM).</a:t>
            </a:r>
          </a:p>
          <a:p>
            <a:r>
              <a:rPr lang="en-US" altLang="zh-CN" dirty="0"/>
              <a:t>The typical stable diffusion model consists of 3 parts: the variational autoencoder (VAE), U-Net, and an optional text encoder. The VAE encoder compresses the image from pixel space to a smaller dimensional latent space, capturing a more fundamental semantic meaning of the image. Gaussian noise is iteratively applied to the compressed latent representation during forward diffusion. The U-Net block, composed of a </a:t>
            </a:r>
            <a:r>
              <a:rPr lang="en-US" altLang="zh-CN" dirty="0" err="1"/>
              <a:t>ResNet</a:t>
            </a:r>
            <a:r>
              <a:rPr lang="en-US" altLang="zh-CN" dirty="0"/>
              <a:t> backbone, denoises the output from forward diffusion backwards to obtain latent representation. Finally, the VAE decoder generates the final image by converting the representation back into pixel space.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264D5-ADA0-B4DB-D1A3-E71273A6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aceman in pressure suit out in space among stars">
            <a:extLst>
              <a:ext uri="{FF2B5EF4-FFF2-40B4-BE49-F238E27FC236}">
                <a16:creationId xmlns:a16="http://schemas.microsoft.com/office/drawing/2014/main" id="{71DCF6AE-09D8-495D-AF2C-E299EE262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" y="732684"/>
            <a:ext cx="1487078" cy="16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86F2E653-402E-4578-9447-EA2704248314}"/>
              </a:ext>
            </a:extLst>
          </p:cNvPr>
          <p:cNvSpPr/>
          <p:nvPr/>
        </p:nvSpPr>
        <p:spPr>
          <a:xfrm>
            <a:off x="2060786" y="1167727"/>
            <a:ext cx="892387" cy="29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4E0579-4D4A-4219-8EE2-79D967CAC3D9}"/>
              </a:ext>
            </a:extLst>
          </p:cNvPr>
          <p:cNvSpPr txBox="1"/>
          <p:nvPr/>
        </p:nvSpPr>
        <p:spPr>
          <a:xfrm>
            <a:off x="1999386" y="762742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0BF826B-FD6B-48B3-8CA1-EB531A14F807}"/>
              </a:ext>
            </a:extLst>
          </p:cNvPr>
          <p:cNvSpPr/>
          <p:nvPr/>
        </p:nvSpPr>
        <p:spPr>
          <a:xfrm>
            <a:off x="3138152" y="921796"/>
            <a:ext cx="1047768" cy="623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latent space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111EAF7-107F-4FA5-923D-26C3F310873E}"/>
              </a:ext>
            </a:extLst>
          </p:cNvPr>
          <p:cNvSpPr/>
          <p:nvPr/>
        </p:nvSpPr>
        <p:spPr>
          <a:xfrm>
            <a:off x="3050099" y="1796099"/>
            <a:ext cx="1210328" cy="5407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astronaut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437A37-734A-4897-BA9B-015DA498A7B8}"/>
              </a:ext>
            </a:extLst>
          </p:cNvPr>
          <p:cNvSpPr txBox="1"/>
          <p:nvPr/>
        </p:nvSpPr>
        <p:spPr>
          <a:xfrm>
            <a:off x="3511995" y="14657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2B97EA7-75BF-4519-A675-A1AADDDF42EC}"/>
              </a:ext>
            </a:extLst>
          </p:cNvPr>
          <p:cNvSpPr/>
          <p:nvPr/>
        </p:nvSpPr>
        <p:spPr>
          <a:xfrm>
            <a:off x="4370899" y="1167727"/>
            <a:ext cx="892387" cy="29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66AFBA-26F4-4351-AB6D-C4C7439566BB}"/>
              </a:ext>
            </a:extLst>
          </p:cNvPr>
          <p:cNvSpPr txBox="1"/>
          <p:nvPr/>
        </p:nvSpPr>
        <p:spPr>
          <a:xfrm>
            <a:off x="4418312" y="79839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noise</a:t>
            </a:r>
            <a:endParaRPr lang="zh-CN" altLang="en-US" dirty="0"/>
          </a:p>
        </p:txBody>
      </p:sp>
      <p:pic>
        <p:nvPicPr>
          <p:cNvPr id="2052" name="Picture 4" descr="10 Types of Noises To Help You Sleep - Indoindians.com">
            <a:extLst>
              <a:ext uri="{FF2B5EF4-FFF2-40B4-BE49-F238E27FC236}">
                <a16:creationId xmlns:a16="http://schemas.microsoft.com/office/drawing/2014/main" id="{1C290C82-9FAA-4238-A170-99CC1BFE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43" y="736879"/>
            <a:ext cx="1309687" cy="16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1584A34A-0D69-4A31-85F8-AEEC05A70A84}"/>
              </a:ext>
            </a:extLst>
          </p:cNvPr>
          <p:cNvSpPr/>
          <p:nvPr/>
        </p:nvSpPr>
        <p:spPr>
          <a:xfrm>
            <a:off x="6940137" y="1160213"/>
            <a:ext cx="892387" cy="29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BE7807-09F1-4954-B4C6-1BFC2390818A}"/>
              </a:ext>
            </a:extLst>
          </p:cNvPr>
          <p:cNvSpPr txBox="1"/>
          <p:nvPr/>
        </p:nvSpPr>
        <p:spPr>
          <a:xfrm>
            <a:off x="6874364" y="79839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denoise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A9FBE37-6CB6-4DC6-86E4-3129BE824FCA}"/>
              </a:ext>
            </a:extLst>
          </p:cNvPr>
          <p:cNvSpPr/>
          <p:nvPr/>
        </p:nvSpPr>
        <p:spPr>
          <a:xfrm>
            <a:off x="8078232" y="914468"/>
            <a:ext cx="1047768" cy="623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latent space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7B31F33-CEDB-445F-8F75-74A046E2DFC1}"/>
              </a:ext>
            </a:extLst>
          </p:cNvPr>
          <p:cNvSpPr/>
          <p:nvPr/>
        </p:nvSpPr>
        <p:spPr>
          <a:xfrm>
            <a:off x="6795917" y="1796099"/>
            <a:ext cx="1210328" cy="5407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astronaut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FAAB319-B477-407A-8BD9-1773698A3605}"/>
              </a:ext>
            </a:extLst>
          </p:cNvPr>
          <p:cNvSpPr/>
          <p:nvPr/>
        </p:nvSpPr>
        <p:spPr>
          <a:xfrm>
            <a:off x="9292166" y="1130407"/>
            <a:ext cx="892387" cy="29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B7032B-1F0E-4BF6-B168-4B02DCE7AA3A}"/>
              </a:ext>
            </a:extLst>
          </p:cNvPr>
          <p:cNvSpPr txBox="1"/>
          <p:nvPr/>
        </p:nvSpPr>
        <p:spPr>
          <a:xfrm>
            <a:off x="9219357" y="77351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p:pic>
        <p:nvPicPr>
          <p:cNvPr id="19" name="Picture 2" descr="Spaceman in pressure suit out in space among stars">
            <a:extLst>
              <a:ext uri="{FF2B5EF4-FFF2-40B4-BE49-F238E27FC236}">
                <a16:creationId xmlns:a16="http://schemas.microsoft.com/office/drawing/2014/main" id="{A8370202-944E-49FA-9B4C-B6CA7212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707" y="730409"/>
            <a:ext cx="1487078" cy="16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8 Amazing Benefits of Horse Riding and Why You Should Ride Too – Horse  Learner">
            <a:extLst>
              <a:ext uri="{FF2B5EF4-FFF2-40B4-BE49-F238E27FC236}">
                <a16:creationId xmlns:a16="http://schemas.microsoft.com/office/drawing/2014/main" id="{1168C6BD-7F3F-4EF6-B730-B5DBFF33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56" y="2687531"/>
            <a:ext cx="1909843" cy="148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CCB5504C-4097-41ED-BCB2-E65093AF5DB5}"/>
              </a:ext>
            </a:extLst>
          </p:cNvPr>
          <p:cNvSpPr/>
          <p:nvPr/>
        </p:nvSpPr>
        <p:spPr>
          <a:xfrm>
            <a:off x="2240720" y="3057789"/>
            <a:ext cx="892387" cy="29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072A10B-F7E8-4A91-84FA-31E118317004}"/>
              </a:ext>
            </a:extLst>
          </p:cNvPr>
          <p:cNvSpPr txBox="1"/>
          <p:nvPr/>
        </p:nvSpPr>
        <p:spPr>
          <a:xfrm>
            <a:off x="2179320" y="2652804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D71C8BF-7C08-407A-A1DC-DD5EDE49BBA5}"/>
              </a:ext>
            </a:extLst>
          </p:cNvPr>
          <p:cNvSpPr/>
          <p:nvPr/>
        </p:nvSpPr>
        <p:spPr>
          <a:xfrm>
            <a:off x="3180520" y="2805455"/>
            <a:ext cx="1047768" cy="623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latent space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70F66AC-800C-4BE2-A787-A120EACA17F1}"/>
              </a:ext>
            </a:extLst>
          </p:cNvPr>
          <p:cNvSpPr/>
          <p:nvPr/>
        </p:nvSpPr>
        <p:spPr>
          <a:xfrm>
            <a:off x="2902814" y="3686161"/>
            <a:ext cx="1603180" cy="5407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riding a horse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F13F4C8-8674-4075-9E45-A07387386771}"/>
              </a:ext>
            </a:extLst>
          </p:cNvPr>
          <p:cNvSpPr txBox="1"/>
          <p:nvPr/>
        </p:nvSpPr>
        <p:spPr>
          <a:xfrm>
            <a:off x="3554363" y="3372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2954FDD0-EC17-4CCB-90DE-98B38B6A7253}"/>
              </a:ext>
            </a:extLst>
          </p:cNvPr>
          <p:cNvSpPr/>
          <p:nvPr/>
        </p:nvSpPr>
        <p:spPr>
          <a:xfrm>
            <a:off x="4345860" y="3070191"/>
            <a:ext cx="892387" cy="29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A7F3DD-4C04-458C-A30C-F88FCE4FBBAD}"/>
              </a:ext>
            </a:extLst>
          </p:cNvPr>
          <p:cNvSpPr txBox="1"/>
          <p:nvPr/>
        </p:nvSpPr>
        <p:spPr>
          <a:xfrm>
            <a:off x="4408222" y="265280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noise</a:t>
            </a:r>
            <a:endParaRPr lang="zh-CN" altLang="en-US" dirty="0"/>
          </a:p>
        </p:txBody>
      </p:sp>
      <p:pic>
        <p:nvPicPr>
          <p:cNvPr id="31" name="Picture 4" descr="10 Types of Noises To Help You Sleep - Indoindians.com">
            <a:extLst>
              <a:ext uri="{FF2B5EF4-FFF2-40B4-BE49-F238E27FC236}">
                <a16:creationId xmlns:a16="http://schemas.microsoft.com/office/drawing/2014/main" id="{1F49CA7D-9DFE-4FD6-9FC7-CE2A5249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549" y="2652804"/>
            <a:ext cx="1309687" cy="16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箭头: 右 31">
            <a:extLst>
              <a:ext uri="{FF2B5EF4-FFF2-40B4-BE49-F238E27FC236}">
                <a16:creationId xmlns:a16="http://schemas.microsoft.com/office/drawing/2014/main" id="{A36BF470-F0C5-4CC6-BF6C-98FE61517177}"/>
              </a:ext>
            </a:extLst>
          </p:cNvPr>
          <p:cNvSpPr/>
          <p:nvPr/>
        </p:nvSpPr>
        <p:spPr>
          <a:xfrm>
            <a:off x="6855914" y="3050275"/>
            <a:ext cx="892387" cy="29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91C561-E6E3-487A-A276-A6FFC2B15924}"/>
              </a:ext>
            </a:extLst>
          </p:cNvPr>
          <p:cNvSpPr txBox="1"/>
          <p:nvPr/>
        </p:nvSpPr>
        <p:spPr>
          <a:xfrm>
            <a:off x="6790141" y="268845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denoise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9F40109-70B1-4F45-9552-46D845F5B171}"/>
              </a:ext>
            </a:extLst>
          </p:cNvPr>
          <p:cNvSpPr/>
          <p:nvPr/>
        </p:nvSpPr>
        <p:spPr>
          <a:xfrm>
            <a:off x="7899183" y="2804530"/>
            <a:ext cx="1047768" cy="623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latent space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2CC5C01-D3AD-479A-B875-F08D85A0FF56}"/>
              </a:ext>
            </a:extLst>
          </p:cNvPr>
          <p:cNvSpPr/>
          <p:nvPr/>
        </p:nvSpPr>
        <p:spPr>
          <a:xfrm>
            <a:off x="6667503" y="3686161"/>
            <a:ext cx="1511134" cy="5407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riding a horse</a:t>
            </a:r>
            <a:endParaRPr lang="zh-CN" altLang="en-US" dirty="0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3158286-7716-4E31-85A3-374E136E7A77}"/>
              </a:ext>
            </a:extLst>
          </p:cNvPr>
          <p:cNvSpPr/>
          <p:nvPr/>
        </p:nvSpPr>
        <p:spPr>
          <a:xfrm>
            <a:off x="9072479" y="3020469"/>
            <a:ext cx="892387" cy="29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E18D637-EE5D-4CDB-A304-98CC02A81832}"/>
              </a:ext>
            </a:extLst>
          </p:cNvPr>
          <p:cNvSpPr txBox="1"/>
          <p:nvPr/>
        </p:nvSpPr>
        <p:spPr>
          <a:xfrm>
            <a:off x="8999771" y="2674355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4AF51D-1D2C-4FA2-B8F7-EB8430CF0EEF}"/>
              </a:ext>
            </a:extLst>
          </p:cNvPr>
          <p:cNvSpPr txBox="1"/>
          <p:nvPr/>
        </p:nvSpPr>
        <p:spPr>
          <a:xfrm>
            <a:off x="7239572" y="14030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C46AB7F-D030-46D8-B861-37B7868A14DC}"/>
              </a:ext>
            </a:extLst>
          </p:cNvPr>
          <p:cNvSpPr txBox="1"/>
          <p:nvPr/>
        </p:nvSpPr>
        <p:spPr>
          <a:xfrm>
            <a:off x="7175330" y="3316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pic>
        <p:nvPicPr>
          <p:cNvPr id="40" name="Picture 6" descr="18 Amazing Benefits of Horse Riding and Why You Should Ride Too – Horse  Learner">
            <a:extLst>
              <a:ext uri="{FF2B5EF4-FFF2-40B4-BE49-F238E27FC236}">
                <a16:creationId xmlns:a16="http://schemas.microsoft.com/office/drawing/2014/main" id="{E672ED2D-0577-475D-9713-BB16A1EC6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686" y="2674355"/>
            <a:ext cx="1909843" cy="148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10 Types of Noises To Help You Sleep - Indoindians.com">
            <a:extLst>
              <a:ext uri="{FF2B5EF4-FFF2-40B4-BE49-F238E27FC236}">
                <a16:creationId xmlns:a16="http://schemas.microsoft.com/office/drawing/2014/main" id="{0A03A4F2-02E5-417C-8CE3-854AE6D0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786" y="4717769"/>
            <a:ext cx="1309687" cy="16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EEAC17D-E57B-4118-B46D-FDFDB73E5698}"/>
              </a:ext>
            </a:extLst>
          </p:cNvPr>
          <p:cNvSpPr txBox="1"/>
          <p:nvPr/>
        </p:nvSpPr>
        <p:spPr>
          <a:xfrm>
            <a:off x="332740" y="4971627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training:</a:t>
            </a:r>
            <a:endParaRPr lang="zh-CN" altLang="en-US" dirty="0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572B1820-0C62-43B3-BC19-94DD13F30149}"/>
              </a:ext>
            </a:extLst>
          </p:cNvPr>
          <p:cNvSpPr/>
          <p:nvPr/>
        </p:nvSpPr>
        <p:spPr>
          <a:xfrm>
            <a:off x="4411633" y="5169344"/>
            <a:ext cx="892387" cy="29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CF66B89-A642-408E-A40E-4D35E95EC6D5}"/>
              </a:ext>
            </a:extLst>
          </p:cNvPr>
          <p:cNvSpPr txBox="1"/>
          <p:nvPr/>
        </p:nvSpPr>
        <p:spPr>
          <a:xfrm>
            <a:off x="4345860" y="480752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denoise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0F5A4CD-1818-4D84-97F1-AFA3289156C1}"/>
              </a:ext>
            </a:extLst>
          </p:cNvPr>
          <p:cNvSpPr/>
          <p:nvPr/>
        </p:nvSpPr>
        <p:spPr>
          <a:xfrm>
            <a:off x="6491886" y="5143333"/>
            <a:ext cx="1047768" cy="623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latent space</a:t>
            </a:r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93F2F438-3A46-4087-A8BE-4A79FC415046}"/>
              </a:ext>
            </a:extLst>
          </p:cNvPr>
          <p:cNvSpPr/>
          <p:nvPr/>
        </p:nvSpPr>
        <p:spPr>
          <a:xfrm>
            <a:off x="3432962" y="5823973"/>
            <a:ext cx="2657105" cy="5407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astronaut riding a horse</a:t>
            </a:r>
            <a:endParaRPr lang="zh-CN" altLang="en-US" dirty="0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FBC7B67B-98F1-4181-AA6F-710B72F12602}"/>
              </a:ext>
            </a:extLst>
          </p:cNvPr>
          <p:cNvSpPr/>
          <p:nvPr/>
        </p:nvSpPr>
        <p:spPr>
          <a:xfrm>
            <a:off x="8135823" y="5178663"/>
            <a:ext cx="892387" cy="29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074E0D5-6912-46DA-AE61-345636611B5E}"/>
              </a:ext>
            </a:extLst>
          </p:cNvPr>
          <p:cNvSpPr txBox="1"/>
          <p:nvPr/>
        </p:nvSpPr>
        <p:spPr>
          <a:xfrm>
            <a:off x="8050916" y="482136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5FD129-6CAE-47B2-8540-AC3468331D43}"/>
              </a:ext>
            </a:extLst>
          </p:cNvPr>
          <p:cNvSpPr txBox="1"/>
          <p:nvPr/>
        </p:nvSpPr>
        <p:spPr>
          <a:xfrm>
            <a:off x="4641123" y="54083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2F165D7D-5299-465B-82AE-C1CE8BBB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561" y="4624543"/>
            <a:ext cx="1663689" cy="166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66A46A-20E0-2B8C-7BE9-09EDA1BE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990" y="29925"/>
            <a:ext cx="5436220" cy="76114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Diffusion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609479-E05D-3287-8B14-73A61296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10BA2-A9A6-B247-A91E-271BDDE5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286387"/>
            <a:ext cx="5436220" cy="76114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Stable Diffusion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4A8DD-08A5-25B9-1A2D-321C4B66795B}"/>
              </a:ext>
            </a:extLst>
          </p:cNvPr>
          <p:cNvSpPr/>
          <p:nvPr/>
        </p:nvSpPr>
        <p:spPr>
          <a:xfrm>
            <a:off x="4987897" y="3959395"/>
            <a:ext cx="609603" cy="10378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1C4DED-5C60-866E-D8E7-96A3F64940AB}"/>
              </a:ext>
            </a:extLst>
          </p:cNvPr>
          <p:cNvCxnSpPr>
            <a:cxnSpLocks/>
            <a:stCxn id="59" idx="0"/>
            <a:endCxn id="4" idx="1"/>
          </p:cNvCxnSpPr>
          <p:nvPr/>
        </p:nvCxnSpPr>
        <p:spPr>
          <a:xfrm>
            <a:off x="4352582" y="3745236"/>
            <a:ext cx="635315" cy="26605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530491-3754-59C5-D977-823C6729F956}"/>
              </a:ext>
            </a:extLst>
          </p:cNvPr>
          <p:cNvCxnSpPr>
            <a:cxnSpLocks/>
            <a:stCxn id="4" idx="3"/>
            <a:endCxn id="60" idx="0"/>
          </p:cNvCxnSpPr>
          <p:nvPr/>
        </p:nvCxnSpPr>
        <p:spPr>
          <a:xfrm flipV="1">
            <a:off x="5597500" y="3666271"/>
            <a:ext cx="717199" cy="345019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55D35A-60D2-CC59-3E9C-F56B3D616240}"/>
              </a:ext>
            </a:extLst>
          </p:cNvPr>
          <p:cNvSpPr txBox="1"/>
          <p:nvPr/>
        </p:nvSpPr>
        <p:spPr>
          <a:xfrm>
            <a:off x="3288856" y="3562753"/>
            <a:ext cx="1058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97861-53E3-5F38-32A5-10354B112B8E}"/>
              </a:ext>
            </a:extLst>
          </p:cNvPr>
          <p:cNvSpPr txBox="1"/>
          <p:nvPr/>
        </p:nvSpPr>
        <p:spPr>
          <a:xfrm>
            <a:off x="6469181" y="3569147"/>
            <a:ext cx="78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Decoder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150738-987D-6542-9525-302E92A64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87" r="62386"/>
          <a:stretch/>
        </p:blipFill>
        <p:spPr>
          <a:xfrm>
            <a:off x="7864432" y="3009262"/>
            <a:ext cx="1156094" cy="115609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E1B22-DFB7-7967-066E-04442CFCC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931" y="3009262"/>
            <a:ext cx="1156094" cy="115609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ABAC22-5570-5486-E080-64E787ED6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6649" y="3009262"/>
            <a:ext cx="1156094" cy="115609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D57BC3-E79A-4A3B-2520-23127B3E5A25}"/>
              </a:ext>
            </a:extLst>
          </p:cNvPr>
          <p:cNvSpPr txBox="1"/>
          <p:nvPr/>
        </p:nvSpPr>
        <p:spPr>
          <a:xfrm>
            <a:off x="1499112" y="4299165"/>
            <a:ext cx="1362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Image size: 28 x 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8DEB6-E660-A31F-3A19-ABD7C98CE3C0}"/>
              </a:ext>
            </a:extLst>
          </p:cNvPr>
          <p:cNvSpPr txBox="1"/>
          <p:nvPr/>
        </p:nvSpPr>
        <p:spPr>
          <a:xfrm>
            <a:off x="7745483" y="4299164"/>
            <a:ext cx="1362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Image size: 28 x 28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3DF87C-FC77-EDC3-AED0-0B26BE90610B}"/>
              </a:ext>
            </a:extLst>
          </p:cNvPr>
          <p:cNvSpPr txBox="1"/>
          <p:nvPr/>
        </p:nvSpPr>
        <p:spPr>
          <a:xfrm>
            <a:off x="1555086" y="2682903"/>
            <a:ext cx="1250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Image with noise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529E5D-45FF-5568-B6CF-2DED734CA8B2}"/>
              </a:ext>
            </a:extLst>
          </p:cNvPr>
          <p:cNvSpPr txBox="1"/>
          <p:nvPr/>
        </p:nvSpPr>
        <p:spPr>
          <a:xfrm>
            <a:off x="7869762" y="2682902"/>
            <a:ext cx="11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Predicted noise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1CEBC4-80A7-4153-05D1-D2BDB173EE58}"/>
              </a:ext>
            </a:extLst>
          </p:cNvPr>
          <p:cNvSpPr txBox="1"/>
          <p:nvPr/>
        </p:nvSpPr>
        <p:spPr>
          <a:xfrm>
            <a:off x="9795599" y="2682902"/>
            <a:ext cx="1500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Reconstructed image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44912D8-D42B-1148-533F-2E48A1E3CD1A}"/>
              </a:ext>
            </a:extLst>
          </p:cNvPr>
          <p:cNvSpPr/>
          <p:nvPr/>
        </p:nvSpPr>
        <p:spPr>
          <a:xfrm>
            <a:off x="2901217" y="3587308"/>
            <a:ext cx="196226" cy="157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5EB8448-46D3-739E-8DC8-AE9BDE3FBE8D}"/>
              </a:ext>
            </a:extLst>
          </p:cNvPr>
          <p:cNvSpPr/>
          <p:nvPr/>
        </p:nvSpPr>
        <p:spPr>
          <a:xfrm>
            <a:off x="7534177" y="3587308"/>
            <a:ext cx="196226" cy="157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0894377-E33E-2D4B-2636-0C18168B72CA}"/>
              </a:ext>
            </a:extLst>
          </p:cNvPr>
          <p:cNvSpPr/>
          <p:nvPr/>
        </p:nvSpPr>
        <p:spPr>
          <a:xfrm>
            <a:off x="9098817" y="3587308"/>
            <a:ext cx="787048" cy="157926"/>
          </a:xfrm>
          <a:prstGeom prst="rightArrow">
            <a:avLst>
              <a:gd name="adj1" fmla="val 50000"/>
              <a:gd name="adj2" fmla="val 538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D25DC1-CAF2-415F-FDCC-9287BD5A5850}"/>
              </a:ext>
            </a:extLst>
          </p:cNvPr>
          <p:cNvSpPr txBox="1"/>
          <p:nvPr/>
        </p:nvSpPr>
        <p:spPr>
          <a:xfrm>
            <a:off x="8922272" y="2800263"/>
            <a:ext cx="1052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Subtract noise from input image with noise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318632-B1CE-B820-A05C-EA6C24DC9075}"/>
              </a:ext>
            </a:extLst>
          </p:cNvPr>
          <p:cNvSpPr txBox="1"/>
          <p:nvPr/>
        </p:nvSpPr>
        <p:spPr>
          <a:xfrm>
            <a:off x="4444853" y="5165076"/>
            <a:ext cx="1710657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B58D1A-2D95-442A-86FA-4FE1E20B3920}"/>
              </a:ext>
            </a:extLst>
          </p:cNvPr>
          <p:cNvSpPr txBox="1"/>
          <p:nvPr/>
        </p:nvSpPr>
        <p:spPr>
          <a:xfrm>
            <a:off x="2039171" y="4853664"/>
            <a:ext cx="105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The digit to be generated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F89FC2-C46E-B8A3-3071-6D7C82F3281D}"/>
              </a:ext>
            </a:extLst>
          </p:cNvPr>
          <p:cNvCxnSpPr>
            <a:cxnSpLocks/>
            <a:stCxn id="44" idx="0"/>
            <a:endCxn id="4" idx="2"/>
          </p:cNvCxnSpPr>
          <p:nvPr/>
        </p:nvCxnSpPr>
        <p:spPr>
          <a:xfrm flipH="1" flipV="1">
            <a:off x="5292699" y="4063184"/>
            <a:ext cx="7483" cy="110189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apezoid 58">
            <a:extLst>
              <a:ext uri="{FF2B5EF4-FFF2-40B4-BE49-F238E27FC236}">
                <a16:creationId xmlns:a16="http://schemas.microsoft.com/office/drawing/2014/main" id="{2AC8E4F4-7847-62DD-5179-994F9DB3B417}"/>
              </a:ext>
            </a:extLst>
          </p:cNvPr>
          <p:cNvSpPr/>
          <p:nvPr/>
        </p:nvSpPr>
        <p:spPr>
          <a:xfrm rot="5400000">
            <a:off x="2527782" y="3170929"/>
            <a:ext cx="2500987" cy="1148612"/>
          </a:xfrm>
          <a:prstGeom prst="trapezoid">
            <a:avLst>
              <a:gd name="adj" fmla="val 79663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apezoid 59">
            <a:extLst>
              <a:ext uri="{FF2B5EF4-FFF2-40B4-BE49-F238E27FC236}">
                <a16:creationId xmlns:a16="http://schemas.microsoft.com/office/drawing/2014/main" id="{11990286-C568-1455-DB9C-A590B7513333}"/>
              </a:ext>
            </a:extLst>
          </p:cNvPr>
          <p:cNvSpPr/>
          <p:nvPr/>
        </p:nvSpPr>
        <p:spPr>
          <a:xfrm rot="16200000">
            <a:off x="5628117" y="3102359"/>
            <a:ext cx="2500987" cy="1127824"/>
          </a:xfrm>
          <a:prstGeom prst="trapezoid">
            <a:avLst>
              <a:gd name="adj" fmla="val 79663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ADBCE49-B6FE-F229-2816-8735CB162010}"/>
              </a:ext>
            </a:extLst>
          </p:cNvPr>
          <p:cNvCxnSpPr>
            <a:cxnSpLocks/>
            <a:stCxn id="17" idx="0"/>
            <a:endCxn id="18" idx="0"/>
          </p:cNvCxnSpPr>
          <p:nvPr/>
        </p:nvCxnSpPr>
        <p:spPr>
          <a:xfrm rot="16200000" flipV="1">
            <a:off x="6363837" y="-1169879"/>
            <a:ext cx="12700" cy="8358282"/>
          </a:xfrm>
          <a:prstGeom prst="bentConnector3">
            <a:avLst>
              <a:gd name="adj1" fmla="val 1073164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AEF3865-7D78-DAEB-802E-B38AF35D8760}"/>
              </a:ext>
            </a:extLst>
          </p:cNvPr>
          <p:cNvSpPr txBox="1"/>
          <p:nvPr/>
        </p:nvSpPr>
        <p:spPr>
          <a:xfrm>
            <a:off x="5277678" y="1810902"/>
            <a:ext cx="2452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Loop through the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24EFC-B05E-15D6-6476-F9EE225FDF64}"/>
              </a:ext>
            </a:extLst>
          </p:cNvPr>
          <p:cNvSpPr txBox="1"/>
          <p:nvPr/>
        </p:nvSpPr>
        <p:spPr>
          <a:xfrm>
            <a:off x="4678994" y="3718870"/>
            <a:ext cx="13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Latent space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ED05C5-6C8B-7304-7B66-49F2CBC3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10BA2-A9A6-B247-A91E-271BDDE5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286387"/>
            <a:ext cx="5436220" cy="76114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2B55B9-CC7A-76B0-E721-EA1E16976E6F}"/>
              </a:ext>
            </a:extLst>
          </p:cNvPr>
          <p:cNvSpPr/>
          <p:nvPr/>
        </p:nvSpPr>
        <p:spPr>
          <a:xfrm>
            <a:off x="3891216" y="3322509"/>
            <a:ext cx="110359" cy="8454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9AD4C-C40B-C118-719E-83200A0F7A07}"/>
              </a:ext>
            </a:extLst>
          </p:cNvPr>
          <p:cNvSpPr/>
          <p:nvPr/>
        </p:nvSpPr>
        <p:spPr>
          <a:xfrm>
            <a:off x="4987897" y="3959395"/>
            <a:ext cx="609603" cy="1037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9F0829-BF76-6685-5352-FA148D319764}"/>
              </a:ext>
            </a:extLst>
          </p:cNvPr>
          <p:cNvCxnSpPr>
            <a:cxnSpLocks/>
            <a:stCxn id="3" idx="3"/>
            <a:endCxn id="25" idx="1"/>
          </p:cNvCxnSpPr>
          <p:nvPr/>
        </p:nvCxnSpPr>
        <p:spPr>
          <a:xfrm>
            <a:off x="4001575" y="3745235"/>
            <a:ext cx="374262" cy="13370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94AC5-9C8A-8171-4CEC-B516CC6881A2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>
            <a:off x="4596555" y="3878937"/>
            <a:ext cx="391342" cy="132353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021D99-E3A3-DCFD-8198-E4328F239735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6196853" y="3753470"/>
            <a:ext cx="379361" cy="13733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2A26A1-F43F-EEC3-B092-68E1054AA148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5597500" y="3890800"/>
            <a:ext cx="378635" cy="12049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358633-2EA6-9E51-953B-DE840BF3CB4D}"/>
              </a:ext>
            </a:extLst>
          </p:cNvPr>
          <p:cNvSpPr txBox="1"/>
          <p:nvPr/>
        </p:nvSpPr>
        <p:spPr>
          <a:xfrm>
            <a:off x="3474054" y="4291959"/>
            <a:ext cx="1058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U-Net down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A18C2-177E-47E2-D1A2-4797EBA13FB1}"/>
              </a:ext>
            </a:extLst>
          </p:cNvPr>
          <p:cNvSpPr txBox="1"/>
          <p:nvPr/>
        </p:nvSpPr>
        <p:spPr>
          <a:xfrm>
            <a:off x="6260841" y="4298353"/>
            <a:ext cx="78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U-Net 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454AB2-30FC-42DB-CC2C-319FB5965B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87" r="62386"/>
          <a:stretch/>
        </p:blipFill>
        <p:spPr>
          <a:xfrm>
            <a:off x="7864432" y="3009262"/>
            <a:ext cx="1156094" cy="115609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E7FA20-FBBE-17C9-A8DF-74642F99D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931" y="3009262"/>
            <a:ext cx="1156094" cy="115609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D54C69-CC6F-8789-B9F7-CD60540FE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6649" y="3009262"/>
            <a:ext cx="1156094" cy="115609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06FFFC-B2C3-04A3-7E31-AFE71DE7B679}"/>
              </a:ext>
            </a:extLst>
          </p:cNvPr>
          <p:cNvSpPr txBox="1"/>
          <p:nvPr/>
        </p:nvSpPr>
        <p:spPr>
          <a:xfrm>
            <a:off x="1499112" y="4299165"/>
            <a:ext cx="1362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Image size: 28 x 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130D5-49DD-7C55-D366-D061C422EA6D}"/>
              </a:ext>
            </a:extLst>
          </p:cNvPr>
          <p:cNvSpPr txBox="1"/>
          <p:nvPr/>
        </p:nvSpPr>
        <p:spPr>
          <a:xfrm>
            <a:off x="7761010" y="4298352"/>
            <a:ext cx="1362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Image size: 28 x 28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11D146-26D2-2483-C08A-0F2AD9404D35}"/>
              </a:ext>
            </a:extLst>
          </p:cNvPr>
          <p:cNvSpPr/>
          <p:nvPr/>
        </p:nvSpPr>
        <p:spPr>
          <a:xfrm>
            <a:off x="3780857" y="3322509"/>
            <a:ext cx="110359" cy="8454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4F2CBD-BCA2-196C-7783-67D881D6DE6C}"/>
              </a:ext>
            </a:extLst>
          </p:cNvPr>
          <p:cNvSpPr/>
          <p:nvPr/>
        </p:nvSpPr>
        <p:spPr>
          <a:xfrm>
            <a:off x="6686573" y="3330744"/>
            <a:ext cx="110359" cy="8454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0CD61B-9DC4-529A-85AB-DB2B1AF0342C}"/>
              </a:ext>
            </a:extLst>
          </p:cNvPr>
          <p:cNvSpPr/>
          <p:nvPr/>
        </p:nvSpPr>
        <p:spPr>
          <a:xfrm>
            <a:off x="6576214" y="3330744"/>
            <a:ext cx="110359" cy="8454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484BA4-2D3C-5EEC-2929-35ABAE3C6EF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6796932" y="3598149"/>
            <a:ext cx="382802" cy="15532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4BA7BF3-6EEE-C16D-58E0-346E500C8CC0}"/>
              </a:ext>
            </a:extLst>
          </p:cNvPr>
          <p:cNvSpPr/>
          <p:nvPr/>
        </p:nvSpPr>
        <p:spPr>
          <a:xfrm>
            <a:off x="7290093" y="3020102"/>
            <a:ext cx="110359" cy="11560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06AB03-0E13-643A-F291-451976AC0A03}"/>
              </a:ext>
            </a:extLst>
          </p:cNvPr>
          <p:cNvSpPr/>
          <p:nvPr/>
        </p:nvSpPr>
        <p:spPr>
          <a:xfrm>
            <a:off x="7179734" y="3020102"/>
            <a:ext cx="110359" cy="11560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A0BC84-6938-5E56-5DC2-CFB10EE97187}"/>
              </a:ext>
            </a:extLst>
          </p:cNvPr>
          <p:cNvSpPr/>
          <p:nvPr/>
        </p:nvSpPr>
        <p:spPr>
          <a:xfrm>
            <a:off x="3297570" y="3020102"/>
            <a:ext cx="110359" cy="11560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E5B6CC-B49B-0A9D-624D-EAD2B5480F14}"/>
              </a:ext>
            </a:extLst>
          </p:cNvPr>
          <p:cNvSpPr/>
          <p:nvPr/>
        </p:nvSpPr>
        <p:spPr>
          <a:xfrm>
            <a:off x="3187211" y="3020102"/>
            <a:ext cx="110359" cy="11560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2127CC-533E-841A-A18E-F013D11CDD4F}"/>
              </a:ext>
            </a:extLst>
          </p:cNvPr>
          <p:cNvSpPr/>
          <p:nvPr/>
        </p:nvSpPr>
        <p:spPr>
          <a:xfrm>
            <a:off x="4486196" y="3589913"/>
            <a:ext cx="110359" cy="578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0296D-1302-E69F-3EB7-B42507FAEA4E}"/>
              </a:ext>
            </a:extLst>
          </p:cNvPr>
          <p:cNvSpPr/>
          <p:nvPr/>
        </p:nvSpPr>
        <p:spPr>
          <a:xfrm>
            <a:off x="4375837" y="3589913"/>
            <a:ext cx="110359" cy="578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9E44CD-6E36-6A19-CCA1-69A11365DF7C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>
            <a:off x="3407929" y="3598149"/>
            <a:ext cx="372928" cy="14708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535FD2-6C4E-1B65-887C-247E9CF845E7}"/>
              </a:ext>
            </a:extLst>
          </p:cNvPr>
          <p:cNvSpPr/>
          <p:nvPr/>
        </p:nvSpPr>
        <p:spPr>
          <a:xfrm>
            <a:off x="6086494" y="3601776"/>
            <a:ext cx="110359" cy="578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0BA17-996E-1794-57F5-32F4E8B53BEE}"/>
              </a:ext>
            </a:extLst>
          </p:cNvPr>
          <p:cNvSpPr/>
          <p:nvPr/>
        </p:nvSpPr>
        <p:spPr>
          <a:xfrm>
            <a:off x="5976135" y="3601776"/>
            <a:ext cx="110359" cy="5780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F64F69E-524A-6223-5AED-D4002A0B3D9B}"/>
              </a:ext>
            </a:extLst>
          </p:cNvPr>
          <p:cNvCxnSpPr>
            <a:stCxn id="25" idx="0"/>
            <a:endCxn id="27" idx="0"/>
          </p:cNvCxnSpPr>
          <p:nvPr/>
        </p:nvCxnSpPr>
        <p:spPr>
          <a:xfrm rot="16200000" flipH="1">
            <a:off x="5280413" y="2740516"/>
            <a:ext cx="11863" cy="1710657"/>
          </a:xfrm>
          <a:prstGeom prst="bentConnector3">
            <a:avLst>
              <a:gd name="adj1" fmla="val -1927000"/>
            </a:avLst>
          </a:prstGeom>
          <a:ln w="1905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79AD12-15C4-CA8F-D20B-9A6CC00058D0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16200000" flipH="1">
            <a:off x="5284777" y="1873768"/>
            <a:ext cx="8235" cy="2905716"/>
          </a:xfrm>
          <a:prstGeom prst="bentConnector3">
            <a:avLst>
              <a:gd name="adj1" fmla="val -2775956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B65F11-BB33-F83F-D697-C57E8735A7F3}"/>
              </a:ext>
            </a:extLst>
          </p:cNvPr>
          <p:cNvCxnSpPr>
            <a:stCxn id="23" idx="0"/>
            <a:endCxn id="20" idx="0"/>
          </p:cNvCxnSpPr>
          <p:nvPr/>
        </p:nvCxnSpPr>
        <p:spPr>
          <a:xfrm rot="5400000" flipH="1" flipV="1">
            <a:off x="5293832" y="968661"/>
            <a:ext cx="12700" cy="4102882"/>
          </a:xfrm>
          <a:prstGeom prst="bentConnector3">
            <a:avLst>
              <a:gd name="adj1" fmla="val 1800000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B5B6B3-16E6-2F51-52B2-0ED674B386B2}"/>
              </a:ext>
            </a:extLst>
          </p:cNvPr>
          <p:cNvSpPr txBox="1"/>
          <p:nvPr/>
        </p:nvSpPr>
        <p:spPr>
          <a:xfrm>
            <a:off x="1555086" y="2682903"/>
            <a:ext cx="1250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Image with noise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BCD6A8-06BA-BF81-AA97-2C066A48B4EF}"/>
              </a:ext>
            </a:extLst>
          </p:cNvPr>
          <p:cNvSpPr txBox="1"/>
          <p:nvPr/>
        </p:nvSpPr>
        <p:spPr>
          <a:xfrm>
            <a:off x="7869762" y="2682902"/>
            <a:ext cx="11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Predicted noise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F545DB-F89B-F236-EEAD-B0F3BC5D34E4}"/>
              </a:ext>
            </a:extLst>
          </p:cNvPr>
          <p:cNvSpPr txBox="1"/>
          <p:nvPr/>
        </p:nvSpPr>
        <p:spPr>
          <a:xfrm>
            <a:off x="9795599" y="2682902"/>
            <a:ext cx="1500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Reconstructed image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51850D9-AC0B-ABB7-FDE1-1584741506DE}"/>
              </a:ext>
            </a:extLst>
          </p:cNvPr>
          <p:cNvSpPr/>
          <p:nvPr/>
        </p:nvSpPr>
        <p:spPr>
          <a:xfrm>
            <a:off x="2901217" y="3587308"/>
            <a:ext cx="196226" cy="157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98CB1F4-F4DB-78C6-C669-0E7923C39DFE}"/>
              </a:ext>
            </a:extLst>
          </p:cNvPr>
          <p:cNvSpPr/>
          <p:nvPr/>
        </p:nvSpPr>
        <p:spPr>
          <a:xfrm>
            <a:off x="7534177" y="3587308"/>
            <a:ext cx="196226" cy="157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5C4D9CB-C455-47A9-7F38-AFEB58198A0F}"/>
              </a:ext>
            </a:extLst>
          </p:cNvPr>
          <p:cNvSpPr/>
          <p:nvPr/>
        </p:nvSpPr>
        <p:spPr>
          <a:xfrm>
            <a:off x="9098817" y="3587308"/>
            <a:ext cx="787048" cy="157926"/>
          </a:xfrm>
          <a:prstGeom prst="rightArrow">
            <a:avLst>
              <a:gd name="adj1" fmla="val 50000"/>
              <a:gd name="adj2" fmla="val 538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DF1A8E-ABA0-AAC2-4988-477F3DD0B692}"/>
              </a:ext>
            </a:extLst>
          </p:cNvPr>
          <p:cNvSpPr txBox="1"/>
          <p:nvPr/>
        </p:nvSpPr>
        <p:spPr>
          <a:xfrm>
            <a:off x="8922272" y="2800263"/>
            <a:ext cx="1052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Subtract noise from input image with noise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4B9D79-CAFB-0C64-CB08-26C9B02517AF}"/>
              </a:ext>
            </a:extLst>
          </p:cNvPr>
          <p:cNvSpPr txBox="1"/>
          <p:nvPr/>
        </p:nvSpPr>
        <p:spPr>
          <a:xfrm>
            <a:off x="3187211" y="4897246"/>
            <a:ext cx="30168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D6DE2D-5B9E-C668-01A0-060A5F10FF88}"/>
              </a:ext>
            </a:extLst>
          </p:cNvPr>
          <p:cNvSpPr txBox="1"/>
          <p:nvPr/>
        </p:nvSpPr>
        <p:spPr>
          <a:xfrm>
            <a:off x="2039171" y="4853664"/>
            <a:ext cx="105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The digit to be generated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ABA36A-47F3-1032-09C6-90C9F8F6F51E}"/>
              </a:ext>
            </a:extLst>
          </p:cNvPr>
          <p:cNvSpPr/>
          <p:nvPr/>
        </p:nvSpPr>
        <p:spPr>
          <a:xfrm>
            <a:off x="4995380" y="5032601"/>
            <a:ext cx="609603" cy="103789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7C0F95-D09F-3DC2-D35E-7794F78E8B2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3488897" y="5081912"/>
            <a:ext cx="1506483" cy="258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F86B73-D9D2-7FE4-5DA8-C509CD2359A9}"/>
              </a:ext>
            </a:extLst>
          </p:cNvPr>
          <p:cNvSpPr txBox="1"/>
          <p:nvPr/>
        </p:nvSpPr>
        <p:spPr>
          <a:xfrm>
            <a:off x="3713952" y="4654017"/>
            <a:ext cx="105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Converted to embedding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C3ED6-2350-001D-A0A2-7AE9FB47A54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5292699" y="4063184"/>
            <a:ext cx="7483" cy="9694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1CF51B-5E11-88B4-A91F-3B729903E05B}"/>
              </a:ext>
            </a:extLst>
          </p:cNvPr>
          <p:cNvCxnSpPr>
            <a:cxnSpLocks/>
            <a:stCxn id="48" idx="0"/>
            <a:endCxn id="27" idx="2"/>
          </p:cNvCxnSpPr>
          <p:nvPr/>
        </p:nvCxnSpPr>
        <p:spPr>
          <a:xfrm flipH="1" flipV="1">
            <a:off x="6141674" y="4179823"/>
            <a:ext cx="604054" cy="763589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F4BADF-6C27-D110-94CD-41D5B6310D3C}"/>
              </a:ext>
            </a:extLst>
          </p:cNvPr>
          <p:cNvCxnSpPr>
            <a:cxnSpLocks/>
            <a:stCxn id="48" idx="0"/>
            <a:endCxn id="17" idx="2"/>
          </p:cNvCxnSpPr>
          <p:nvPr/>
        </p:nvCxnSpPr>
        <p:spPr>
          <a:xfrm flipH="1" flipV="1">
            <a:off x="6741753" y="4176195"/>
            <a:ext cx="3975" cy="7672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524ECF-97E2-A256-1E45-8B00501E4588}"/>
              </a:ext>
            </a:extLst>
          </p:cNvPr>
          <p:cNvCxnSpPr>
            <a:cxnSpLocks/>
            <a:stCxn id="48" idx="0"/>
            <a:endCxn id="20" idx="2"/>
          </p:cNvCxnSpPr>
          <p:nvPr/>
        </p:nvCxnSpPr>
        <p:spPr>
          <a:xfrm flipV="1">
            <a:off x="6745728" y="4176196"/>
            <a:ext cx="599545" cy="767216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5ADBC2E-B56D-FFFA-59F0-7053162CED57}"/>
              </a:ext>
            </a:extLst>
          </p:cNvPr>
          <p:cNvSpPr txBox="1"/>
          <p:nvPr/>
        </p:nvSpPr>
        <p:spPr>
          <a:xfrm>
            <a:off x="6032267" y="4943412"/>
            <a:ext cx="1426922" cy="27699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Diffusion timestep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8818893-7788-4E8B-E60C-8A320E929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888" y="1156748"/>
            <a:ext cx="825542" cy="82554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B2C5C5F-F8C7-79F3-D0C5-79AD191EBB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2794" y="1160131"/>
            <a:ext cx="825542" cy="8187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868C44E-3C45-A061-0597-02934E976C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3700" y="1160131"/>
            <a:ext cx="825542" cy="8187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9E028AF-DE18-0525-41D6-909AFBA582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3094" y="1164896"/>
            <a:ext cx="825542" cy="8187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3BD8ACD-A14B-093A-AA38-7CF4E3519B03}"/>
              </a:ext>
            </a:extLst>
          </p:cNvPr>
          <p:cNvSpPr txBox="1"/>
          <p:nvPr/>
        </p:nvSpPr>
        <p:spPr>
          <a:xfrm>
            <a:off x="1715369" y="1394789"/>
            <a:ext cx="119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Training sample </a:t>
            </a:r>
          </a:p>
          <a:p>
            <a:pPr algn="ctr"/>
            <a:r>
              <a:rPr lang="en-US" sz="1200" dirty="0"/>
              <a:t>generation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A22836-C3A7-6E63-8C8E-3E277C253A74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4097430" y="1569519"/>
            <a:ext cx="1015364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8A82E0-2069-8DA0-FC20-453B923A6E32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5938336" y="1569519"/>
            <a:ext cx="1015364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21819DB-96DC-D31A-F7DD-5AA5D8CBFF17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7779242" y="1569519"/>
            <a:ext cx="1693852" cy="476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FA12A52-2023-D750-D57D-24A1016D49CA}"/>
              </a:ext>
            </a:extLst>
          </p:cNvPr>
          <p:cNvSpPr txBox="1"/>
          <p:nvPr/>
        </p:nvSpPr>
        <p:spPr>
          <a:xfrm>
            <a:off x="3153256" y="1976481"/>
            <a:ext cx="1112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Timestep, t = 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A63F93-B363-E4CE-3199-C52B37F34FEB}"/>
              </a:ext>
            </a:extLst>
          </p:cNvPr>
          <p:cNvSpPr txBox="1"/>
          <p:nvPr/>
        </p:nvSpPr>
        <p:spPr>
          <a:xfrm>
            <a:off x="4969259" y="1979068"/>
            <a:ext cx="1112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Timestep, t =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6326E5-292C-E88F-C92F-AF7BFA7BB9CC}"/>
              </a:ext>
            </a:extLst>
          </p:cNvPr>
          <p:cNvSpPr txBox="1"/>
          <p:nvPr/>
        </p:nvSpPr>
        <p:spPr>
          <a:xfrm>
            <a:off x="6841582" y="1982498"/>
            <a:ext cx="1112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Timestep, t =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5B61C5-E7FD-4D66-FCBA-08CD4CE2E0A8}"/>
              </a:ext>
            </a:extLst>
          </p:cNvPr>
          <p:cNvSpPr txBox="1"/>
          <p:nvPr/>
        </p:nvSpPr>
        <p:spPr>
          <a:xfrm>
            <a:off x="9421303" y="1983671"/>
            <a:ext cx="1104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Timestep, t = 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22A250-DB24-0D1D-C4D1-402897090F5A}"/>
              </a:ext>
            </a:extLst>
          </p:cNvPr>
          <p:cNvSpPr txBox="1"/>
          <p:nvPr/>
        </p:nvSpPr>
        <p:spPr>
          <a:xfrm>
            <a:off x="4175231" y="1297284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Add noise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2D3407-B4DD-F8C9-2F10-565BB6AE885E}"/>
              </a:ext>
            </a:extLst>
          </p:cNvPr>
          <p:cNvSpPr txBox="1"/>
          <p:nvPr/>
        </p:nvSpPr>
        <p:spPr>
          <a:xfrm>
            <a:off x="6036553" y="1298275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Add noise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DBDF88-7528-564E-A3E2-9CABB2BD5FE2}"/>
              </a:ext>
            </a:extLst>
          </p:cNvPr>
          <p:cNvSpPr txBox="1"/>
          <p:nvPr/>
        </p:nvSpPr>
        <p:spPr>
          <a:xfrm>
            <a:off x="8240035" y="1300770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Add noise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A73AB2B-D4EF-55B5-B8BF-B4604277AD0B}"/>
              </a:ext>
            </a:extLst>
          </p:cNvPr>
          <p:cNvSpPr/>
          <p:nvPr/>
        </p:nvSpPr>
        <p:spPr>
          <a:xfrm>
            <a:off x="1307939" y="989660"/>
            <a:ext cx="9606988" cy="129965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E56E8A-73FB-3420-C6D6-377EBFAF9C4F}"/>
              </a:ext>
            </a:extLst>
          </p:cNvPr>
          <p:cNvSpPr txBox="1"/>
          <p:nvPr/>
        </p:nvSpPr>
        <p:spPr>
          <a:xfrm>
            <a:off x="4655595" y="3376034"/>
            <a:ext cx="13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Skip connections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0462D3-EABF-B8C4-B4C6-6C5A3E41E433}"/>
              </a:ext>
            </a:extLst>
          </p:cNvPr>
          <p:cNvSpPr txBox="1"/>
          <p:nvPr/>
        </p:nvSpPr>
        <p:spPr>
          <a:xfrm>
            <a:off x="4678994" y="3718870"/>
            <a:ext cx="13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Latent space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F84FF8E-907B-C5C4-222E-DE37EE532A50}"/>
              </a:ext>
            </a:extLst>
          </p:cNvPr>
          <p:cNvSpPr/>
          <p:nvPr/>
        </p:nvSpPr>
        <p:spPr>
          <a:xfrm rot="5400000">
            <a:off x="9557454" y="5915342"/>
            <a:ext cx="110359" cy="59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EBC045-3629-E7DE-5AA5-4382A9038095}"/>
              </a:ext>
            </a:extLst>
          </p:cNvPr>
          <p:cNvSpPr/>
          <p:nvPr/>
        </p:nvSpPr>
        <p:spPr>
          <a:xfrm rot="5400000">
            <a:off x="9557455" y="5638747"/>
            <a:ext cx="110360" cy="595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230BFB-00D4-FD7F-829A-35A1E6A58C52}"/>
              </a:ext>
            </a:extLst>
          </p:cNvPr>
          <p:cNvSpPr/>
          <p:nvPr/>
        </p:nvSpPr>
        <p:spPr>
          <a:xfrm rot="5400000">
            <a:off x="9557545" y="6191847"/>
            <a:ext cx="110177" cy="5951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275002-FF7F-E526-D9F7-BBC3FC7BBAA9}"/>
              </a:ext>
            </a:extLst>
          </p:cNvPr>
          <p:cNvSpPr txBox="1"/>
          <p:nvPr/>
        </p:nvSpPr>
        <p:spPr>
          <a:xfrm>
            <a:off x="7834236" y="5804236"/>
            <a:ext cx="13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Convolution layer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214A6C-BDEC-656A-55EC-66CB78C7CE81}"/>
              </a:ext>
            </a:extLst>
          </p:cNvPr>
          <p:cNvSpPr txBox="1"/>
          <p:nvPr/>
        </p:nvSpPr>
        <p:spPr>
          <a:xfrm>
            <a:off x="7834236" y="6074404"/>
            <a:ext cx="13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Maxpool</a:t>
            </a:r>
            <a:r>
              <a:rPr lang="en-US" sz="1200" dirty="0"/>
              <a:t> layer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E31236-8B89-8E96-1F80-E6155D3A20ED}"/>
              </a:ext>
            </a:extLst>
          </p:cNvPr>
          <p:cNvSpPr txBox="1"/>
          <p:nvPr/>
        </p:nvSpPr>
        <p:spPr>
          <a:xfrm>
            <a:off x="7418822" y="6350910"/>
            <a:ext cx="1767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Deconvolution layer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FC20094F-EF13-73FC-DACC-C621115A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/>
      <p:bldP spid="10" grpId="0"/>
      <p:bldP spid="14" grpId="0"/>
      <p:bldP spid="15" grpId="0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3" grpId="0"/>
      <p:bldP spid="48" grpId="0" animBg="1"/>
      <p:bldP spid="71" grpId="0" animBg="1"/>
      <p:bldP spid="72" grpId="0"/>
      <p:bldP spid="73" grpId="0"/>
      <p:bldP spid="80" grpId="0" animBg="1"/>
      <p:bldP spid="81" grpId="0" animBg="1"/>
      <p:bldP spid="82" grpId="0" animBg="1"/>
      <p:bldP spid="83" grpId="0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10BA2-A9A6-B247-A91E-271BDDE5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286387"/>
            <a:ext cx="5436220" cy="76114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Iterations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C2433B-30C5-DF1F-1685-11027DF8337B}"/>
              </a:ext>
            </a:extLst>
          </p:cNvPr>
          <p:cNvSpPr/>
          <p:nvPr/>
        </p:nvSpPr>
        <p:spPr>
          <a:xfrm>
            <a:off x="3891216" y="3322509"/>
            <a:ext cx="110359" cy="8454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D54E9-79F3-65A1-2A99-0803CC4C27D3}"/>
              </a:ext>
            </a:extLst>
          </p:cNvPr>
          <p:cNvSpPr/>
          <p:nvPr/>
        </p:nvSpPr>
        <p:spPr>
          <a:xfrm>
            <a:off x="4987897" y="3959395"/>
            <a:ext cx="609603" cy="1037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B63970-C269-606E-0358-699CB7DD84BF}"/>
              </a:ext>
            </a:extLst>
          </p:cNvPr>
          <p:cNvCxnSpPr>
            <a:cxnSpLocks/>
            <a:stCxn id="3" idx="3"/>
            <a:endCxn id="25" idx="1"/>
          </p:cNvCxnSpPr>
          <p:nvPr/>
        </p:nvCxnSpPr>
        <p:spPr>
          <a:xfrm>
            <a:off x="4001575" y="3745235"/>
            <a:ext cx="374262" cy="13370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7AAF11-891B-5CC4-95CD-E803859ABB16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>
            <a:off x="4596555" y="3878937"/>
            <a:ext cx="391342" cy="132353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56F24-EACC-E46E-CB81-D7ED7EC2AF37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6196853" y="3753470"/>
            <a:ext cx="379361" cy="13733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79A4B7-2EAA-20C7-6430-730349A15C3F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5597500" y="3890800"/>
            <a:ext cx="378635" cy="12049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FDFB43-E3A5-9CAC-8F79-14FD63B2CAE3}"/>
              </a:ext>
            </a:extLst>
          </p:cNvPr>
          <p:cNvSpPr txBox="1"/>
          <p:nvPr/>
        </p:nvSpPr>
        <p:spPr>
          <a:xfrm>
            <a:off x="3474054" y="4291959"/>
            <a:ext cx="1058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U-Net down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F565E-0593-59F7-D037-22F11A85FAD0}"/>
              </a:ext>
            </a:extLst>
          </p:cNvPr>
          <p:cNvSpPr txBox="1"/>
          <p:nvPr/>
        </p:nvSpPr>
        <p:spPr>
          <a:xfrm>
            <a:off x="6260841" y="4298353"/>
            <a:ext cx="78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U-Net 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F1929D-E144-E3EF-4A0E-F2F89E99F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" r="820"/>
          <a:stretch/>
        </p:blipFill>
        <p:spPr>
          <a:xfrm>
            <a:off x="7864432" y="3009262"/>
            <a:ext cx="1156094" cy="115609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37109E-A248-563F-8592-6B70279C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64931" y="3018738"/>
            <a:ext cx="1156094" cy="113714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857574-0F82-7DA2-36CA-60AB2BD74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6649" y="3017180"/>
            <a:ext cx="1156094" cy="114025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1A9B9A-CBA7-6932-F7EE-0CFF979F5B19}"/>
              </a:ext>
            </a:extLst>
          </p:cNvPr>
          <p:cNvSpPr txBox="1"/>
          <p:nvPr/>
        </p:nvSpPr>
        <p:spPr>
          <a:xfrm>
            <a:off x="1499112" y="4299165"/>
            <a:ext cx="1362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Image size: 28 x 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0423-2CFA-B950-1962-BDECB4E246D3}"/>
              </a:ext>
            </a:extLst>
          </p:cNvPr>
          <p:cNvSpPr txBox="1"/>
          <p:nvPr/>
        </p:nvSpPr>
        <p:spPr>
          <a:xfrm>
            <a:off x="7745483" y="4299164"/>
            <a:ext cx="1362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Image size: 28 x 28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0DD500-0E2C-32C1-C717-80AB34B1B880}"/>
              </a:ext>
            </a:extLst>
          </p:cNvPr>
          <p:cNvSpPr/>
          <p:nvPr/>
        </p:nvSpPr>
        <p:spPr>
          <a:xfrm>
            <a:off x="3780857" y="3322509"/>
            <a:ext cx="110359" cy="8454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BF3D98-3BE7-F0A0-FA34-5525099EBA7D}"/>
              </a:ext>
            </a:extLst>
          </p:cNvPr>
          <p:cNvSpPr/>
          <p:nvPr/>
        </p:nvSpPr>
        <p:spPr>
          <a:xfrm>
            <a:off x="6686573" y="3330744"/>
            <a:ext cx="110359" cy="8454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564BA6-F061-3D36-CDE9-FE3A3A5049E0}"/>
              </a:ext>
            </a:extLst>
          </p:cNvPr>
          <p:cNvSpPr/>
          <p:nvPr/>
        </p:nvSpPr>
        <p:spPr>
          <a:xfrm>
            <a:off x="6576214" y="3330744"/>
            <a:ext cx="110359" cy="8454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43F0C7-8ED9-A267-A304-C41F1BCF23F8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6796932" y="3598149"/>
            <a:ext cx="382802" cy="15532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D938C45-9543-EF90-35CA-FDFB72A57212}"/>
              </a:ext>
            </a:extLst>
          </p:cNvPr>
          <p:cNvSpPr/>
          <p:nvPr/>
        </p:nvSpPr>
        <p:spPr>
          <a:xfrm>
            <a:off x="7290093" y="3020102"/>
            <a:ext cx="110359" cy="11560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F0FA66-E6DC-99D2-EE05-A2C6275CFDA5}"/>
              </a:ext>
            </a:extLst>
          </p:cNvPr>
          <p:cNvSpPr/>
          <p:nvPr/>
        </p:nvSpPr>
        <p:spPr>
          <a:xfrm>
            <a:off x="7179734" y="3020102"/>
            <a:ext cx="110359" cy="11560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FF2EC-368F-9849-680F-8DA3920B8FF1}"/>
              </a:ext>
            </a:extLst>
          </p:cNvPr>
          <p:cNvSpPr/>
          <p:nvPr/>
        </p:nvSpPr>
        <p:spPr>
          <a:xfrm>
            <a:off x="3297570" y="3020102"/>
            <a:ext cx="110359" cy="11560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4EB73-A504-0155-16C3-3F0915704E87}"/>
              </a:ext>
            </a:extLst>
          </p:cNvPr>
          <p:cNvSpPr/>
          <p:nvPr/>
        </p:nvSpPr>
        <p:spPr>
          <a:xfrm>
            <a:off x="3187211" y="3020102"/>
            <a:ext cx="110359" cy="11560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2E1147-A59A-20D1-6DCC-B403BFC71A8E}"/>
              </a:ext>
            </a:extLst>
          </p:cNvPr>
          <p:cNvSpPr/>
          <p:nvPr/>
        </p:nvSpPr>
        <p:spPr>
          <a:xfrm>
            <a:off x="4486196" y="3589913"/>
            <a:ext cx="110359" cy="578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EF5726-00E0-6040-8A3C-83640024FACE}"/>
              </a:ext>
            </a:extLst>
          </p:cNvPr>
          <p:cNvSpPr/>
          <p:nvPr/>
        </p:nvSpPr>
        <p:spPr>
          <a:xfrm>
            <a:off x="4375837" y="3589913"/>
            <a:ext cx="110359" cy="578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9AB2EF-7F40-6187-33BB-7B502925CF1F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>
            <a:off x="3407929" y="3598149"/>
            <a:ext cx="372928" cy="14708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CD9338B-614B-534D-4065-DE13118669F5}"/>
              </a:ext>
            </a:extLst>
          </p:cNvPr>
          <p:cNvSpPr/>
          <p:nvPr/>
        </p:nvSpPr>
        <p:spPr>
          <a:xfrm>
            <a:off x="6086494" y="3601776"/>
            <a:ext cx="110359" cy="578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95BC0B-30A5-BC5D-BA5D-65C1AD14C114}"/>
              </a:ext>
            </a:extLst>
          </p:cNvPr>
          <p:cNvSpPr/>
          <p:nvPr/>
        </p:nvSpPr>
        <p:spPr>
          <a:xfrm>
            <a:off x="5976135" y="3601776"/>
            <a:ext cx="110359" cy="5780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5316A13-F42D-747B-8262-E1ABEA80266E}"/>
              </a:ext>
            </a:extLst>
          </p:cNvPr>
          <p:cNvCxnSpPr>
            <a:cxnSpLocks/>
            <a:stCxn id="25" idx="0"/>
            <a:endCxn id="27" idx="0"/>
          </p:cNvCxnSpPr>
          <p:nvPr/>
        </p:nvCxnSpPr>
        <p:spPr>
          <a:xfrm rot="16200000" flipH="1">
            <a:off x="5280413" y="2740516"/>
            <a:ext cx="11863" cy="1710657"/>
          </a:xfrm>
          <a:prstGeom prst="bentConnector3">
            <a:avLst>
              <a:gd name="adj1" fmla="val -1927000"/>
            </a:avLst>
          </a:prstGeom>
          <a:ln w="1905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A2FF691-EF86-DDA1-A0B0-FFD92D7F1989}"/>
              </a:ext>
            </a:extLst>
          </p:cNvPr>
          <p:cNvCxnSpPr>
            <a:cxnSpLocks/>
            <a:stCxn id="16" idx="0"/>
            <a:endCxn id="17" idx="0"/>
          </p:cNvCxnSpPr>
          <p:nvPr/>
        </p:nvCxnSpPr>
        <p:spPr>
          <a:xfrm rot="16200000" flipH="1">
            <a:off x="5284777" y="1873768"/>
            <a:ext cx="8235" cy="2905716"/>
          </a:xfrm>
          <a:prstGeom prst="bentConnector3">
            <a:avLst>
              <a:gd name="adj1" fmla="val -2775956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7EC2F50-4CAA-2B84-D773-9045D0064076}"/>
              </a:ext>
            </a:extLst>
          </p:cNvPr>
          <p:cNvCxnSpPr>
            <a:cxnSpLocks/>
            <a:stCxn id="23" idx="0"/>
            <a:endCxn id="20" idx="0"/>
          </p:cNvCxnSpPr>
          <p:nvPr/>
        </p:nvCxnSpPr>
        <p:spPr>
          <a:xfrm rot="5400000" flipH="1" flipV="1">
            <a:off x="5293832" y="968661"/>
            <a:ext cx="12700" cy="4102882"/>
          </a:xfrm>
          <a:prstGeom prst="bentConnector3">
            <a:avLst>
              <a:gd name="adj1" fmla="val 1800000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2F62EB-227C-475E-2C9E-1D7FB3D8BD4E}"/>
              </a:ext>
            </a:extLst>
          </p:cNvPr>
          <p:cNvSpPr txBox="1"/>
          <p:nvPr/>
        </p:nvSpPr>
        <p:spPr>
          <a:xfrm>
            <a:off x="1555086" y="2682903"/>
            <a:ext cx="1250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Image with noise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39CDF8-BF86-FE9F-9CA4-22DDDA4D6552}"/>
              </a:ext>
            </a:extLst>
          </p:cNvPr>
          <p:cNvSpPr txBox="1"/>
          <p:nvPr/>
        </p:nvSpPr>
        <p:spPr>
          <a:xfrm>
            <a:off x="7869762" y="2682902"/>
            <a:ext cx="11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Predicted noise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7B00AB-E8E8-5FC5-177D-DE610C68BBC6}"/>
              </a:ext>
            </a:extLst>
          </p:cNvPr>
          <p:cNvSpPr txBox="1"/>
          <p:nvPr/>
        </p:nvSpPr>
        <p:spPr>
          <a:xfrm>
            <a:off x="9795599" y="2682902"/>
            <a:ext cx="1500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Reconstructed image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B10411C-0685-BE65-21A5-E6D5A019E7D6}"/>
              </a:ext>
            </a:extLst>
          </p:cNvPr>
          <p:cNvSpPr/>
          <p:nvPr/>
        </p:nvSpPr>
        <p:spPr>
          <a:xfrm>
            <a:off x="2901217" y="3587308"/>
            <a:ext cx="196226" cy="157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3143401-273E-AA1C-149B-C7013240F315}"/>
              </a:ext>
            </a:extLst>
          </p:cNvPr>
          <p:cNvSpPr/>
          <p:nvPr/>
        </p:nvSpPr>
        <p:spPr>
          <a:xfrm>
            <a:off x="7534177" y="3587308"/>
            <a:ext cx="196226" cy="157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405DE72-A406-96E8-790D-8900046BFE23}"/>
              </a:ext>
            </a:extLst>
          </p:cNvPr>
          <p:cNvSpPr/>
          <p:nvPr/>
        </p:nvSpPr>
        <p:spPr>
          <a:xfrm>
            <a:off x="9098817" y="3587308"/>
            <a:ext cx="787048" cy="157926"/>
          </a:xfrm>
          <a:prstGeom prst="rightArrow">
            <a:avLst>
              <a:gd name="adj1" fmla="val 50000"/>
              <a:gd name="adj2" fmla="val 538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A2DC84-D6EB-307A-D8FC-37E10E6AAB76}"/>
              </a:ext>
            </a:extLst>
          </p:cNvPr>
          <p:cNvSpPr txBox="1"/>
          <p:nvPr/>
        </p:nvSpPr>
        <p:spPr>
          <a:xfrm>
            <a:off x="8922272" y="2800263"/>
            <a:ext cx="1052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Subtract noise from input image with noise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5CA873-3B5B-CE97-0DE3-A523B25956BC}"/>
              </a:ext>
            </a:extLst>
          </p:cNvPr>
          <p:cNvSpPr txBox="1"/>
          <p:nvPr/>
        </p:nvSpPr>
        <p:spPr>
          <a:xfrm>
            <a:off x="3187211" y="4897246"/>
            <a:ext cx="30168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158B1-129C-5EE2-3CDB-55FBFD49AFCC}"/>
              </a:ext>
            </a:extLst>
          </p:cNvPr>
          <p:cNvSpPr txBox="1"/>
          <p:nvPr/>
        </p:nvSpPr>
        <p:spPr>
          <a:xfrm>
            <a:off x="2039171" y="4853664"/>
            <a:ext cx="105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The digit to be generated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602D22-D931-28D0-2CE1-53DEE93D6235}"/>
              </a:ext>
            </a:extLst>
          </p:cNvPr>
          <p:cNvSpPr/>
          <p:nvPr/>
        </p:nvSpPr>
        <p:spPr>
          <a:xfrm>
            <a:off x="4995380" y="5032601"/>
            <a:ext cx="609603" cy="103789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4FA0A7-08AB-376C-5629-EF1039C01586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3488897" y="5081912"/>
            <a:ext cx="1506483" cy="258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12752E9-ACD5-BFD9-DAA6-253DD9ADE988}"/>
              </a:ext>
            </a:extLst>
          </p:cNvPr>
          <p:cNvSpPr txBox="1"/>
          <p:nvPr/>
        </p:nvSpPr>
        <p:spPr>
          <a:xfrm>
            <a:off x="3713952" y="4654017"/>
            <a:ext cx="105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Converted to embedding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C71758-863C-1671-3554-86D16DE65152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5292699" y="4063184"/>
            <a:ext cx="7483" cy="9694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89282E-7D6A-2064-4BE9-FD1F57BCEAF6}"/>
              </a:ext>
            </a:extLst>
          </p:cNvPr>
          <p:cNvCxnSpPr>
            <a:cxnSpLocks/>
            <a:stCxn id="48" idx="0"/>
            <a:endCxn id="27" idx="2"/>
          </p:cNvCxnSpPr>
          <p:nvPr/>
        </p:nvCxnSpPr>
        <p:spPr>
          <a:xfrm flipH="1" flipV="1">
            <a:off x="6141674" y="4179823"/>
            <a:ext cx="604054" cy="763589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C5107B-72F5-83E1-1163-95D79B932716}"/>
              </a:ext>
            </a:extLst>
          </p:cNvPr>
          <p:cNvCxnSpPr>
            <a:cxnSpLocks/>
            <a:stCxn id="48" idx="0"/>
            <a:endCxn id="17" idx="2"/>
          </p:cNvCxnSpPr>
          <p:nvPr/>
        </p:nvCxnSpPr>
        <p:spPr>
          <a:xfrm flipH="1" flipV="1">
            <a:off x="6741753" y="4176195"/>
            <a:ext cx="3975" cy="7672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0C66B2-FC3A-1D3E-C36F-B25BC80FFEF8}"/>
              </a:ext>
            </a:extLst>
          </p:cNvPr>
          <p:cNvCxnSpPr>
            <a:cxnSpLocks/>
            <a:stCxn id="48" idx="0"/>
            <a:endCxn id="20" idx="2"/>
          </p:cNvCxnSpPr>
          <p:nvPr/>
        </p:nvCxnSpPr>
        <p:spPr>
          <a:xfrm flipV="1">
            <a:off x="6745728" y="4176196"/>
            <a:ext cx="599545" cy="767216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D8599B5-07A9-2920-DCAE-354FF88190E5}"/>
              </a:ext>
            </a:extLst>
          </p:cNvPr>
          <p:cNvSpPr txBox="1"/>
          <p:nvPr/>
        </p:nvSpPr>
        <p:spPr>
          <a:xfrm>
            <a:off x="6032267" y="4943412"/>
            <a:ext cx="1426922" cy="27699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Diffusion timestep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7970CC6-C5A0-F27D-4C16-0BA718F8E820}"/>
              </a:ext>
            </a:extLst>
          </p:cNvPr>
          <p:cNvCxnSpPr>
            <a:cxnSpLocks/>
            <a:stCxn id="55" idx="2"/>
            <a:endCxn id="55" idx="0"/>
          </p:cNvCxnSpPr>
          <p:nvPr/>
        </p:nvCxnSpPr>
        <p:spPr>
          <a:xfrm rot="5400000" flipH="1">
            <a:off x="5002045" y="3919310"/>
            <a:ext cx="2792039" cy="12700"/>
          </a:xfrm>
          <a:prstGeom prst="bentConnector5">
            <a:avLst>
              <a:gd name="adj1" fmla="val -31403"/>
              <a:gd name="adj2" fmla="val 46115205"/>
              <a:gd name="adj3" fmla="val 12311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931A9CB-9D21-EAE0-4293-EA0A4CE7EA93}"/>
              </a:ext>
            </a:extLst>
          </p:cNvPr>
          <p:cNvSpPr/>
          <p:nvPr/>
        </p:nvSpPr>
        <p:spPr>
          <a:xfrm>
            <a:off x="1070975" y="2523290"/>
            <a:ext cx="10654179" cy="279203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37FD9F-B88C-91A8-23FC-1C2EE30C60DB}"/>
              </a:ext>
            </a:extLst>
          </p:cNvPr>
          <p:cNvSpPr txBox="1"/>
          <p:nvPr/>
        </p:nvSpPr>
        <p:spPr>
          <a:xfrm>
            <a:off x="2039171" y="1551762"/>
            <a:ext cx="384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Loop through Diffusion timestep = K, K-1, K-2, …., 3, 2, 1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A81211-2A11-8D36-BF5A-1052FF3E52A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H="1">
            <a:off x="1606649" y="3587309"/>
            <a:ext cx="9514376" cy="12700"/>
          </a:xfrm>
          <a:prstGeom prst="bentConnector5">
            <a:avLst>
              <a:gd name="adj1" fmla="val -2403"/>
              <a:gd name="adj2" fmla="val 16468000"/>
              <a:gd name="adj3" fmla="val 102403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BA8C579-5799-23A7-B9A1-32EDBED1FC41}"/>
              </a:ext>
            </a:extLst>
          </p:cNvPr>
          <p:cNvSpPr/>
          <p:nvPr/>
        </p:nvSpPr>
        <p:spPr>
          <a:xfrm rot="5400000">
            <a:off x="9557454" y="5915342"/>
            <a:ext cx="110359" cy="59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5179D5-D639-D294-322F-22F8F201A3E5}"/>
              </a:ext>
            </a:extLst>
          </p:cNvPr>
          <p:cNvSpPr/>
          <p:nvPr/>
        </p:nvSpPr>
        <p:spPr>
          <a:xfrm rot="5400000">
            <a:off x="9557455" y="5638747"/>
            <a:ext cx="110360" cy="595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A9EA132-C8A4-C85F-25AE-FEDF410CC025}"/>
              </a:ext>
            </a:extLst>
          </p:cNvPr>
          <p:cNvSpPr/>
          <p:nvPr/>
        </p:nvSpPr>
        <p:spPr>
          <a:xfrm rot="5400000">
            <a:off x="9557545" y="6191847"/>
            <a:ext cx="110177" cy="5951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4768D4-CAF2-E10C-B08C-3878C0775517}"/>
              </a:ext>
            </a:extLst>
          </p:cNvPr>
          <p:cNvSpPr txBox="1"/>
          <p:nvPr/>
        </p:nvSpPr>
        <p:spPr>
          <a:xfrm>
            <a:off x="7834236" y="5804236"/>
            <a:ext cx="13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Convolution layer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0F42438-D6A5-85C4-4148-823C592B4E4F}"/>
              </a:ext>
            </a:extLst>
          </p:cNvPr>
          <p:cNvSpPr txBox="1"/>
          <p:nvPr/>
        </p:nvSpPr>
        <p:spPr>
          <a:xfrm>
            <a:off x="7834236" y="6074404"/>
            <a:ext cx="13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Maxpool</a:t>
            </a:r>
            <a:r>
              <a:rPr lang="en-US" sz="1200" dirty="0"/>
              <a:t> layer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A7F592-7CD5-9D5E-EBEB-72868C3837BA}"/>
              </a:ext>
            </a:extLst>
          </p:cNvPr>
          <p:cNvSpPr txBox="1"/>
          <p:nvPr/>
        </p:nvSpPr>
        <p:spPr>
          <a:xfrm>
            <a:off x="7418822" y="6350910"/>
            <a:ext cx="1767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Deconvolution layer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2D1AB8-9FC1-D4A5-9EAD-C23DB1D3E724}"/>
              </a:ext>
            </a:extLst>
          </p:cNvPr>
          <p:cNvSpPr txBox="1"/>
          <p:nvPr/>
        </p:nvSpPr>
        <p:spPr>
          <a:xfrm>
            <a:off x="4655595" y="3376034"/>
            <a:ext cx="13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Skip connections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43E132-344A-2034-0F18-D40F2D40B62E}"/>
              </a:ext>
            </a:extLst>
          </p:cNvPr>
          <p:cNvSpPr txBox="1"/>
          <p:nvPr/>
        </p:nvSpPr>
        <p:spPr>
          <a:xfrm>
            <a:off x="4678994" y="3718870"/>
            <a:ext cx="13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Latent space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248ED743-F424-3031-79E2-76C99AE6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1DB-AEC7-4D13-B6E7-8D759B890D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/>
      <p:bldP spid="10" grpId="0"/>
      <p:bldP spid="14" grpId="0"/>
      <p:bldP spid="15" grpId="0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3" grpId="0"/>
      <p:bldP spid="48" grpId="0" animBg="1"/>
      <p:bldP spid="55" grpId="0" animBg="1"/>
      <p:bldP spid="68" grpId="0"/>
      <p:bldP spid="127" grpId="0" animBg="1"/>
      <p:bldP spid="128" grpId="0" animBg="1"/>
      <p:bldP spid="129" grpId="0" animBg="1"/>
      <p:bldP spid="130" grpId="0"/>
      <p:bldP spid="131" grpId="0"/>
      <p:bldP spid="132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121FBA8-1861-CD4F-A25B-9CB1608A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286387"/>
            <a:ext cx="8979520" cy="76114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Setup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316732-C532-FA11-0F2C-F0347DB50F6C}"/>
              </a:ext>
            </a:extLst>
          </p:cNvPr>
          <p:cNvSpPr/>
          <p:nvPr/>
        </p:nvSpPr>
        <p:spPr>
          <a:xfrm>
            <a:off x="7314562" y="2103604"/>
            <a:ext cx="681037" cy="2381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A87C4E-399F-93B1-8C7A-6A105F50220E}"/>
              </a:ext>
            </a:extLst>
          </p:cNvPr>
          <p:cNvCxnSpPr>
            <a:cxnSpLocks/>
          </p:cNvCxnSpPr>
          <p:nvPr/>
        </p:nvCxnSpPr>
        <p:spPr>
          <a:xfrm>
            <a:off x="8006887" y="2892723"/>
            <a:ext cx="23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B15899-E331-2858-5832-E852C3CCDBF6}"/>
              </a:ext>
            </a:extLst>
          </p:cNvPr>
          <p:cNvCxnSpPr>
            <a:cxnSpLocks/>
          </p:cNvCxnSpPr>
          <p:nvPr/>
        </p:nvCxnSpPr>
        <p:spPr>
          <a:xfrm>
            <a:off x="8006887" y="3028189"/>
            <a:ext cx="23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A31AC76-BE0B-9172-2518-1924E4C331DA}"/>
              </a:ext>
            </a:extLst>
          </p:cNvPr>
          <p:cNvCxnSpPr>
            <a:cxnSpLocks/>
          </p:cNvCxnSpPr>
          <p:nvPr/>
        </p:nvCxnSpPr>
        <p:spPr>
          <a:xfrm>
            <a:off x="8006887" y="4233847"/>
            <a:ext cx="23287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5EB2903-63A7-D492-1F90-2704EA1D7059}"/>
              </a:ext>
            </a:extLst>
          </p:cNvPr>
          <p:cNvCxnSpPr>
            <a:cxnSpLocks/>
          </p:cNvCxnSpPr>
          <p:nvPr/>
        </p:nvCxnSpPr>
        <p:spPr>
          <a:xfrm>
            <a:off x="8006887" y="4369313"/>
            <a:ext cx="23287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2C08C8E-4760-EA37-1CE8-73AC6D91A973}"/>
              </a:ext>
            </a:extLst>
          </p:cNvPr>
          <p:cNvSpPr/>
          <p:nvPr/>
        </p:nvSpPr>
        <p:spPr>
          <a:xfrm>
            <a:off x="8249288" y="2825128"/>
            <a:ext cx="2780024" cy="165994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08CE37-E725-574E-0122-2EB82DC7A8BE}"/>
              </a:ext>
            </a:extLst>
          </p:cNvPr>
          <p:cNvSpPr/>
          <p:nvPr/>
        </p:nvSpPr>
        <p:spPr>
          <a:xfrm>
            <a:off x="8253080" y="2103603"/>
            <a:ext cx="2780024" cy="2741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A355A1-1C3A-92C0-BC52-DD5B57F62E9B}"/>
              </a:ext>
            </a:extLst>
          </p:cNvPr>
          <p:cNvCxnSpPr>
            <a:cxnSpLocks/>
          </p:cNvCxnSpPr>
          <p:nvPr/>
        </p:nvCxnSpPr>
        <p:spPr>
          <a:xfrm>
            <a:off x="7995599" y="2346623"/>
            <a:ext cx="232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13A666-6BDD-3D03-1851-779580B6817A}"/>
              </a:ext>
            </a:extLst>
          </p:cNvPr>
          <p:cNvCxnSpPr>
            <a:cxnSpLocks/>
          </p:cNvCxnSpPr>
          <p:nvPr/>
        </p:nvCxnSpPr>
        <p:spPr>
          <a:xfrm>
            <a:off x="7995599" y="2482089"/>
            <a:ext cx="232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CC6AF65-CBF3-CB8E-84A1-BAC4C1D89842}"/>
              </a:ext>
            </a:extLst>
          </p:cNvPr>
          <p:cNvSpPr/>
          <p:nvPr/>
        </p:nvSpPr>
        <p:spPr>
          <a:xfrm>
            <a:off x="8249287" y="2521086"/>
            <a:ext cx="2780024" cy="169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AXI4 Interconnect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32C959B-BB67-2898-A6DD-21CB0D511277}"/>
              </a:ext>
            </a:extLst>
          </p:cNvPr>
          <p:cNvCxnSpPr>
            <a:cxnSpLocks/>
          </p:cNvCxnSpPr>
          <p:nvPr/>
        </p:nvCxnSpPr>
        <p:spPr>
          <a:xfrm>
            <a:off x="9137714" y="2373445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3151FBF-F008-43F3-D045-E253166F8D0C}"/>
              </a:ext>
            </a:extLst>
          </p:cNvPr>
          <p:cNvCxnSpPr>
            <a:cxnSpLocks/>
          </p:cNvCxnSpPr>
          <p:nvPr/>
        </p:nvCxnSpPr>
        <p:spPr>
          <a:xfrm>
            <a:off x="9310223" y="2373445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1108B3D-E6C0-66E0-B830-27B80955DCD0}"/>
              </a:ext>
            </a:extLst>
          </p:cNvPr>
          <p:cNvCxnSpPr>
            <a:cxnSpLocks/>
          </p:cNvCxnSpPr>
          <p:nvPr/>
        </p:nvCxnSpPr>
        <p:spPr>
          <a:xfrm>
            <a:off x="9477441" y="2373445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4998853-C4D6-1A83-0076-41CBBF65BD0A}"/>
              </a:ext>
            </a:extLst>
          </p:cNvPr>
          <p:cNvCxnSpPr>
            <a:cxnSpLocks/>
          </p:cNvCxnSpPr>
          <p:nvPr/>
        </p:nvCxnSpPr>
        <p:spPr>
          <a:xfrm>
            <a:off x="9642539" y="2373445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D9D9B01-DBFF-0A5B-23D3-F5F71CE093E4}"/>
              </a:ext>
            </a:extLst>
          </p:cNvPr>
          <p:cNvCxnSpPr>
            <a:cxnSpLocks/>
          </p:cNvCxnSpPr>
          <p:nvPr/>
        </p:nvCxnSpPr>
        <p:spPr>
          <a:xfrm>
            <a:off x="9815048" y="2373445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706085E-DB1D-2FFF-A648-E6C0CE9EFFFE}"/>
              </a:ext>
            </a:extLst>
          </p:cNvPr>
          <p:cNvCxnSpPr>
            <a:cxnSpLocks/>
          </p:cNvCxnSpPr>
          <p:nvPr/>
        </p:nvCxnSpPr>
        <p:spPr>
          <a:xfrm>
            <a:off x="9982266" y="2373445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D5E95B-DB23-74E0-E517-68A9A14FFC5F}"/>
              </a:ext>
            </a:extLst>
          </p:cNvPr>
          <p:cNvCxnSpPr>
            <a:cxnSpLocks/>
          </p:cNvCxnSpPr>
          <p:nvPr/>
        </p:nvCxnSpPr>
        <p:spPr>
          <a:xfrm>
            <a:off x="9133303" y="2677487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CE9B25D-4C79-8F47-3769-8D9161559865}"/>
              </a:ext>
            </a:extLst>
          </p:cNvPr>
          <p:cNvCxnSpPr>
            <a:cxnSpLocks/>
          </p:cNvCxnSpPr>
          <p:nvPr/>
        </p:nvCxnSpPr>
        <p:spPr>
          <a:xfrm>
            <a:off x="9305812" y="2677487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56E3D1-D07A-5E9A-E7ED-F14CAF57B9B2}"/>
              </a:ext>
            </a:extLst>
          </p:cNvPr>
          <p:cNvCxnSpPr>
            <a:cxnSpLocks/>
          </p:cNvCxnSpPr>
          <p:nvPr/>
        </p:nvCxnSpPr>
        <p:spPr>
          <a:xfrm>
            <a:off x="9473030" y="2677487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F91A4C-12F5-C369-1A4A-517C16169B1E}"/>
              </a:ext>
            </a:extLst>
          </p:cNvPr>
          <p:cNvCxnSpPr>
            <a:cxnSpLocks/>
          </p:cNvCxnSpPr>
          <p:nvPr/>
        </p:nvCxnSpPr>
        <p:spPr>
          <a:xfrm>
            <a:off x="9638128" y="2677487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0DD0BE-6CAE-FFA5-9BBB-63F413EE90E8}"/>
              </a:ext>
            </a:extLst>
          </p:cNvPr>
          <p:cNvCxnSpPr>
            <a:cxnSpLocks/>
          </p:cNvCxnSpPr>
          <p:nvPr/>
        </p:nvCxnSpPr>
        <p:spPr>
          <a:xfrm>
            <a:off x="9810637" y="2677487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CFDB444-C17E-3EA4-D571-B29C747BFFA5}"/>
              </a:ext>
            </a:extLst>
          </p:cNvPr>
          <p:cNvCxnSpPr>
            <a:cxnSpLocks/>
          </p:cNvCxnSpPr>
          <p:nvPr/>
        </p:nvCxnSpPr>
        <p:spPr>
          <a:xfrm>
            <a:off x="9977855" y="2677487"/>
            <a:ext cx="0" cy="147641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875CFB-BB8E-462D-89E7-56A9E62C49C2}"/>
              </a:ext>
            </a:extLst>
          </p:cNvPr>
          <p:cNvSpPr/>
          <p:nvPr/>
        </p:nvSpPr>
        <p:spPr>
          <a:xfrm>
            <a:off x="8631540" y="3439885"/>
            <a:ext cx="1966658" cy="571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Programable logic: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FPGA Overlay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D5A850-8BF1-D322-33E9-EFE04617DC18}"/>
              </a:ext>
            </a:extLst>
          </p:cNvPr>
          <p:cNvSpPr/>
          <p:nvPr/>
        </p:nvSpPr>
        <p:spPr>
          <a:xfrm>
            <a:off x="8735814" y="4315155"/>
            <a:ext cx="1758243" cy="169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Interrupt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81E08F2-6354-1055-A106-8520C11AF6E2}"/>
              </a:ext>
            </a:extLst>
          </p:cNvPr>
          <p:cNvCxnSpPr>
            <a:cxnSpLocks/>
          </p:cNvCxnSpPr>
          <p:nvPr/>
        </p:nvCxnSpPr>
        <p:spPr>
          <a:xfrm>
            <a:off x="9634953" y="4202309"/>
            <a:ext cx="0" cy="1128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7884BB6-B05A-00F5-378A-86066D9D6B38}"/>
              </a:ext>
            </a:extLst>
          </p:cNvPr>
          <p:cNvCxnSpPr>
            <a:cxnSpLocks/>
          </p:cNvCxnSpPr>
          <p:nvPr/>
        </p:nvCxnSpPr>
        <p:spPr>
          <a:xfrm>
            <a:off x="9642539" y="4209901"/>
            <a:ext cx="1003919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5C34ADA-2973-B32B-042C-19F2A9096BC0}"/>
              </a:ext>
            </a:extLst>
          </p:cNvPr>
          <p:cNvCxnSpPr>
            <a:cxnSpLocks/>
          </p:cNvCxnSpPr>
          <p:nvPr/>
        </p:nvCxnSpPr>
        <p:spPr>
          <a:xfrm flipV="1">
            <a:off x="10646458" y="2695232"/>
            <a:ext cx="0" cy="15113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9EB4D48-DB8D-3683-96A1-2882EF708408}"/>
              </a:ext>
            </a:extLst>
          </p:cNvPr>
          <p:cNvSpPr/>
          <p:nvPr/>
        </p:nvSpPr>
        <p:spPr>
          <a:xfrm>
            <a:off x="7182358" y="3243238"/>
            <a:ext cx="919613" cy="571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14" name="矩形 3">
            <a:extLst>
              <a:ext uri="{FF2B5EF4-FFF2-40B4-BE49-F238E27FC236}">
                <a16:creationId xmlns:a16="http://schemas.microsoft.com/office/drawing/2014/main" id="{0117FE67-F6EF-897B-0392-437377D5A074}"/>
              </a:ext>
            </a:extLst>
          </p:cNvPr>
          <p:cNvSpPr/>
          <p:nvPr/>
        </p:nvSpPr>
        <p:spPr>
          <a:xfrm>
            <a:off x="229727" y="1621537"/>
            <a:ext cx="57162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controls the start of FPGA. The FPGA overlay signal an interrupt back to the CPU, indicating the job has finished.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and FPGA have a system-on-chip architecture, so they have shared main memory resources.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will allocate the necessary memory for FPGA to support computation. </a:t>
            </a:r>
          </a:p>
        </p:txBody>
      </p:sp>
    </p:spTree>
    <p:extLst>
      <p:ext uri="{BB962C8B-B14F-4D97-AF65-F5344CB8AC3E}">
        <p14:creationId xmlns:p14="http://schemas.microsoft.com/office/powerpoint/2010/main" val="305746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6276</TotalTime>
  <Words>1088</Words>
  <Application>Microsoft Macintosh PowerPoint</Application>
  <PresentationFormat>Widescreen</PresentationFormat>
  <Paragraphs>267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Times New Roman</vt:lpstr>
      <vt:lpstr>Office Theme</vt:lpstr>
      <vt:lpstr>Diffusion Model Acceleration on FPGA</vt:lpstr>
      <vt:lpstr>Outline</vt:lpstr>
      <vt:lpstr>Background</vt:lpstr>
      <vt:lpstr>Background</vt:lpstr>
      <vt:lpstr>Stable Diffusion Algorithm</vt:lpstr>
      <vt:lpstr>Conditional Stable Diffusion</vt:lpstr>
      <vt:lpstr>Training the Model</vt:lpstr>
      <vt:lpstr>Inference Iterations</vt:lpstr>
      <vt:lpstr>System Setup</vt:lpstr>
      <vt:lpstr>Coarse Grained Pipelining Architecture</vt:lpstr>
      <vt:lpstr>Coarse Grained Pipelining Architecture</vt:lpstr>
      <vt:lpstr>Fully Connected Layer Hardware Design</vt:lpstr>
      <vt:lpstr>Convolutional Layer Hardware Design</vt:lpstr>
      <vt:lpstr>Latency 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Text</dc:title>
  <dc:creator>Hough,Mackenzie C</dc:creator>
  <cp:lastModifiedBy>amit hasan</cp:lastModifiedBy>
  <cp:revision>187</cp:revision>
  <dcterms:created xsi:type="dcterms:W3CDTF">2021-08-30T13:34:25Z</dcterms:created>
  <dcterms:modified xsi:type="dcterms:W3CDTF">2022-12-01T15:51:58Z</dcterms:modified>
</cp:coreProperties>
</file>