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9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2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55"/>
    <p:restoredTop sz="94444"/>
  </p:normalViewPr>
  <p:slideViewPr>
    <p:cSldViewPr snapToGrid="0" snapToObjects="1">
      <p:cViewPr varScale="1">
        <p:scale>
          <a:sx n="58" d="100"/>
          <a:sy n="58" d="100"/>
        </p:scale>
        <p:origin x="946"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38145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2" name="Shape 2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553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704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92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3" name="Shape 2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88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414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800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Shape 3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1" name="Shape 3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5831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305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863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55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Shape 3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79" name="Shape 3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042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70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66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33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523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Shape 4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23" name="Shape 4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272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Shape 4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6" name="Shape 4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93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7" name="Shape 4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953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58" name="Shape 4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667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919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596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3154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Shape 5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02" name="Shape 5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718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10" name="Shape 5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07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856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620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0613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60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59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69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89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Open">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7" name="Shape 157"/>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2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814388"/>
            <a:ext cx="13932000" cy="17255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1283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5"/>
        <p:cNvGrpSpPr/>
        <p:nvPr/>
      </p:nvGrpSpPr>
      <p:grpSpPr>
        <a:xfrm>
          <a:off x="0" y="0"/>
          <a:ext cx="0" cy="0"/>
          <a:chOff x="0" y="0"/>
          <a:chExt cx="0" cy="0"/>
        </a:xfrm>
      </p:grpSpPr>
    </p:spTree>
    <p:extLst>
      <p:ext uri="{BB962C8B-B14F-4D97-AF65-F5344CB8AC3E}">
        <p14:creationId xmlns:p14="http://schemas.microsoft.com/office/powerpoint/2010/main" val="9086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1155700" y="789709"/>
            <a:ext cx="13931900" cy="1750290"/>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3025733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04" r:id="rId3"/>
    <p:sldLayoutId id="2147483705" r:id="rId4"/>
    <p:sldLayoutId id="214748370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py4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www.pythonlearn.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xkcd.com/20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1155700" y="1536700"/>
            <a:ext cx="13931900" cy="3086099"/>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Regular" charset="0"/>
                <a:ea typeface="Arial Regular" charset="0"/>
                <a:cs typeface="Arial Regular" charset="0"/>
                <a:sym typeface="Cabin"/>
              </a:rPr>
              <a:t>Regular Expressions</a:t>
            </a:r>
            <a:r>
              <a:rPr lang="el-GR" sz="7600" u="none" strike="noStrike" cap="none" dirty="0">
                <a:solidFill>
                  <a:srgbClr val="FFD966"/>
                </a:solidFill>
                <a:latin typeface="Arial Regular" charset="0"/>
                <a:ea typeface="Arial Regular" charset="0"/>
                <a:cs typeface="Arial Regular" charset="0"/>
                <a:sym typeface="Cabin"/>
              </a:rPr>
              <a:t> / Κανονικές Εκφράσεις</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05" name="Shape 205"/>
          <p:cNvSpPr txBox="1">
            <a:spLocks noGrp="1"/>
          </p:cNvSpPr>
          <p:nvPr>
            <p:ph type="body" idx="1"/>
          </p:nvPr>
        </p:nvSpPr>
        <p:spPr>
          <a:xfrm>
            <a:off x="1155700" y="4711700"/>
            <a:ext cx="13931900" cy="1549400"/>
          </a:xfrm>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Regular" charset="0"/>
                <a:ea typeface="Arial Regular" charset="0"/>
                <a:cs typeface="Arial Regular" charset="0"/>
                <a:sym typeface="Cabin"/>
              </a:rPr>
              <a:t>Κεφάλαιο</a:t>
            </a:r>
            <a:r>
              <a:rPr lang="en-US" sz="4800" u="none" strike="noStrike" cap="none" dirty="0">
                <a:solidFill>
                  <a:schemeClr val="lt1"/>
                </a:solidFill>
                <a:latin typeface="Arial Regular" charset="0"/>
                <a:ea typeface="Arial Regular" charset="0"/>
                <a:cs typeface="Arial Regular" charset="0"/>
                <a:sym typeface="Cabin"/>
              </a:rPr>
              <a:t> 11</a:t>
            </a:r>
          </a:p>
        </p:txBody>
      </p:sp>
      <p:sp>
        <p:nvSpPr>
          <p:cNvPr id="206" name="Shape 206"/>
          <p:cNvSpPr txBox="1"/>
          <p:nvPr/>
        </p:nvSpPr>
        <p:spPr>
          <a:xfrm>
            <a:off x="2990025" y="6988169"/>
            <a:ext cx="99857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dirty="0">
                <a:solidFill>
                  <a:srgbClr val="FFFF00"/>
                </a:solidFill>
                <a:latin typeface="Arial" charset="0"/>
                <a:ea typeface="Arial" charset="0"/>
                <a:cs typeface="Arial" charset="0"/>
                <a:sym typeface="Cabin"/>
                <a:hlinkClick r:id="rId3"/>
              </a:rPr>
              <a:t>www.py4e.com</a:t>
            </a:r>
            <a:endParaRPr lang="en-US" sz="3200" u="sng" strike="noStrike" cap="none" dirty="0">
              <a:solidFill>
                <a:schemeClr val="hlink"/>
              </a:solidFill>
              <a:latin typeface="Arial" charset="0"/>
              <a:ea typeface="Arial" charset="0"/>
              <a:cs typeface="Arial" charset="0"/>
              <a:sym typeface="Cabin"/>
              <a:hlinkClick r:id="rId4"/>
            </a:endParaRPr>
          </a:p>
        </p:txBody>
      </p:sp>
      <p:pic>
        <p:nvPicPr>
          <p:cNvPr id="207" name="Shape 207"/>
          <p:cNvPicPr preferRelativeResize="0"/>
          <p:nvPr/>
        </p:nvPicPr>
        <p:blipFill rotWithShape="1">
          <a:blip r:embed="rId5">
            <a:alphaModFix/>
          </a:blip>
          <a:srcRect/>
          <a:stretch/>
        </p:blipFill>
        <p:spPr>
          <a:xfrm>
            <a:off x="13130212" y="7346944"/>
            <a:ext cx="1968500" cy="668337"/>
          </a:xfrm>
          <a:prstGeom prst="rect">
            <a:avLst/>
          </a:prstGeom>
          <a:noFill/>
          <a:ln>
            <a:noFill/>
          </a:ln>
        </p:spPr>
      </p:pic>
      <p:pic>
        <p:nvPicPr>
          <p:cNvPr id="208" name="Shape 208"/>
          <p:cNvPicPr preferRelativeResize="0"/>
          <p:nvPr/>
        </p:nvPicPr>
        <p:blipFill rotWithShape="1">
          <a:blip r:embed="rId6">
            <a:alphaModFix/>
          </a:blip>
          <a:srcRect/>
          <a:stretch/>
        </p:blipFill>
        <p:spPr>
          <a:xfrm>
            <a:off x="526325" y="6669169"/>
            <a:ext cx="1346100" cy="134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a:xfrm>
            <a:off x="912898" y="814388"/>
            <a:ext cx="14621325"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Χρήση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Αντί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FF00FF"/>
                </a:solidFill>
                <a:latin typeface="Arial Regular" charset="0"/>
                <a:ea typeface="Arial Regular" charset="0"/>
                <a:cs typeface="Arial Regular" charset="0"/>
                <a:sym typeface="Cabin"/>
              </a:rPr>
              <a:t>startswith</a:t>
            </a:r>
            <a:r>
              <a:rPr lang="en-US" sz="7600" u="none" strike="noStrike" cap="none" dirty="0">
                <a:solidFill>
                  <a:srgbClr val="FF00FF"/>
                </a:solidFill>
                <a:latin typeface="Arial Regular" charset="0"/>
                <a:ea typeface="Arial Regular" charset="0"/>
                <a:cs typeface="Arial Regular" charset="0"/>
                <a:sym typeface="Cabin"/>
              </a:rPr>
              <a:t>()</a:t>
            </a:r>
          </a:p>
        </p:txBody>
      </p:sp>
      <p:sp>
        <p:nvSpPr>
          <p:cNvPr id="266" name="Shape 266"/>
          <p:cNvSpPr txBox="1"/>
          <p:nvPr/>
        </p:nvSpPr>
        <p:spPr>
          <a:xfrm>
            <a:off x="7881325" y="3120650"/>
            <a:ext cx="7895700" cy="341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rgbClr val="FFFF00"/>
                </a:solidFill>
                <a:latin typeface="Courier"/>
                <a:ea typeface="Courier New"/>
                <a:cs typeface="Courier"/>
                <a:sym typeface="Courier New"/>
              </a:rPr>
              <a:t>^</a:t>
            </a:r>
            <a:r>
              <a:rPr lang="en-US" sz="2400" i="0" u="none" strike="noStrike" cap="none" dirty="0">
                <a:solidFill>
                  <a:srgbClr val="00FF00"/>
                </a:solidFill>
                <a:latin typeface="Courier"/>
                <a:ea typeface="Courier New"/>
                <a:cs typeface="Courier"/>
                <a:sym typeface="Courier New"/>
              </a:rPr>
              <a:t>From:', </a:t>
            </a:r>
            <a:r>
              <a:rPr lang="el-GR" sz="2400" i="0" u="none" strike="noStrike" cap="none" dirty="0">
                <a:solidFill>
                  <a:srgbClr val="00FF00"/>
                </a:solidFill>
                <a:latin typeface="Courier"/>
                <a:ea typeface="Courier New"/>
                <a:cs typeface="Courier"/>
                <a:sym typeface="Courier New"/>
              </a:rPr>
              <a:t>γραμμή</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7" name="Shape 267"/>
          <p:cNvSpPr txBox="1"/>
          <p:nvPr/>
        </p:nvSpPr>
        <p:spPr>
          <a:xfrm>
            <a:off x="682250" y="3305150"/>
            <a:ext cx="8364000"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l-GR" sz="2400" i="0" u="none" strike="noStrike" cap="none" dirty="0">
                <a:solidFill>
                  <a:srgbClr val="FF00FF"/>
                </a:solidFill>
                <a:latin typeface="Courier"/>
                <a:ea typeface="Courier New"/>
                <a:cs typeface="Courier"/>
                <a:sym typeface="Courier New"/>
              </a:rPr>
              <a:t>γραμμή</a:t>
            </a:r>
            <a:r>
              <a:rPr lang="en-US" sz="2400" i="0" u="none" strike="noStrike" cap="none" dirty="0">
                <a:solidFill>
                  <a:srgbClr val="FF00FF"/>
                </a:solidFill>
                <a:latin typeface="Courier"/>
                <a:ea typeface="Courier New"/>
                <a:cs typeface="Courier"/>
                <a:sym typeface="Courier New"/>
              </a:rPr>
              <a:t>.</a:t>
            </a:r>
            <a:r>
              <a:rPr lang="en-US" sz="2400" i="0" u="none" strike="noStrike" cap="none" dirty="0" err="1">
                <a:solidFill>
                  <a:srgbClr val="FF00FF"/>
                </a:solidFill>
                <a:latin typeface="Courier"/>
                <a:ea typeface="Courier New"/>
                <a:cs typeface="Courier"/>
                <a:sym typeface="Courier New"/>
              </a:rPr>
              <a:t>startswith</a:t>
            </a:r>
            <a:r>
              <a:rPr lang="en-US" sz="2400" i="0" u="none" strike="noStrike" cap="none" dirty="0">
                <a:solidFill>
                  <a:srgbClr val="FF00FF"/>
                </a:solidFill>
                <a:latin typeface="Courier"/>
                <a:ea typeface="Courier New"/>
                <a:cs typeface="Courier"/>
                <a:sym typeface="Courier New"/>
              </a:rPr>
              <a:t>('From:')</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8" name="Shape 268"/>
          <p:cNvSpPr txBox="1"/>
          <p:nvPr/>
        </p:nvSpPr>
        <p:spPr>
          <a:xfrm>
            <a:off x="240550" y="7454900"/>
            <a:ext cx="15762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D966"/>
                </a:solidFill>
                <a:latin typeface="Arial Regular" charset="0"/>
                <a:ea typeface="Arial Regular" charset="0"/>
                <a:cs typeface="Arial Regular" charset="0"/>
                <a:sym typeface="Cabin"/>
              </a:rPr>
              <a:t>Ρυθμίζουμε με ακρίβεια αυτό που ταιριάζει, προσθέτοντας ειδικούς χαρακτήρες στη συμβολοσειρά</a:t>
            </a:r>
            <a:endParaRPr lang="en-US" sz="3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Χαρακτήρες Μπαλαντέρ</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82" name="Shape 282"/>
          <p:cNvSpPr txBox="1">
            <a:spLocks noGrp="1"/>
          </p:cNvSpPr>
          <p:nvPr>
            <p:ph type="body" idx="1"/>
          </p:nvPr>
        </p:nvSpPr>
        <p:spPr>
          <a:xfrm>
            <a:off x="1067457" y="2603500"/>
            <a:ext cx="14121086" cy="2256511"/>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 χαρακτήρας</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00FF00"/>
                </a:solidFill>
                <a:latin typeface="Arial Regular" charset="0"/>
                <a:ea typeface="Arial Regular" charset="0"/>
                <a:cs typeface="Arial Regular" charset="0"/>
                <a:sym typeface="Cabin"/>
              </a:rPr>
              <a:t>τελεία</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ταιριάζει με οποιονδήποτε χαρακτήρα</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Αν προσθέσετε τον</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FF7F00"/>
                </a:solidFill>
                <a:latin typeface="Arial Regular" charset="0"/>
                <a:ea typeface="Arial Regular" charset="0"/>
                <a:cs typeface="Arial Regular" charset="0"/>
                <a:sym typeface="Cabin"/>
              </a:rPr>
              <a:t>αστερίσκο</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ο χαρακτήρας είναι «όσες φορές»</a:t>
            </a:r>
            <a:endParaRPr lang="en-US" sz="3600" dirty="0">
              <a:solidFill>
                <a:schemeClr val="lt1"/>
              </a:solidFill>
              <a:latin typeface="Arial Regular" charset="0"/>
              <a:ea typeface="Arial Regular" charset="0"/>
              <a:cs typeface="Arial Regular" charset="0"/>
              <a:sym typeface="Cabin"/>
            </a:endParaRPr>
          </a:p>
        </p:txBody>
      </p:sp>
      <p:sp>
        <p:nvSpPr>
          <p:cNvPr id="283" name="Shape 283"/>
          <p:cNvSpPr txBox="1"/>
          <p:nvPr/>
        </p:nvSpPr>
        <p:spPr>
          <a:xfrm>
            <a:off x="1877019" y="5408975"/>
            <a:ext cx="95073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-DSPAM-Confidence</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 0.8475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-Content-Type-Message-Body</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text/plain</a:t>
            </a:r>
          </a:p>
        </p:txBody>
      </p:sp>
      <p:sp>
        <p:nvSpPr>
          <p:cNvPr id="284" name="Shape 284"/>
          <p:cNvSpPr txBox="1"/>
          <p:nvPr/>
        </p:nvSpPr>
        <p:spPr>
          <a:xfrm>
            <a:off x="11843075" y="6286475"/>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85" name="Shape 285"/>
          <p:cNvSpPr txBox="1"/>
          <p:nvPr/>
        </p:nvSpPr>
        <p:spPr>
          <a:xfrm>
            <a:off x="7351711" y="5143500"/>
            <a:ext cx="4962525"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86" name="Shape 286"/>
          <p:cNvSpPr txBox="1"/>
          <p:nvPr/>
        </p:nvSpPr>
        <p:spPr>
          <a:xfrm>
            <a:off x="11206550" y="8018512"/>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287" name="Shape 287"/>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Πολλές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288" name="Shape 288"/>
          <p:cNvCxnSpPr/>
          <p:nvPr/>
        </p:nvCxnSpPr>
        <p:spPr>
          <a:xfrm>
            <a:off x="134174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289" name="Shape 289"/>
          <p:cNvCxnSpPr>
            <a:endCxn id="287"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290" name="Shape 290"/>
          <p:cNvCxnSpPr/>
          <p:nvPr/>
        </p:nvCxnSpPr>
        <p:spPr>
          <a:xfrm flipH="1" flipV="1">
            <a:off x="11277600" y="5601534"/>
            <a:ext cx="962561" cy="86368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Βελτιστοποιήστε το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04" name="Shape 304"/>
          <p:cNvSpPr txBox="1">
            <a:spLocks noGrp="1"/>
          </p:cNvSpPr>
          <p:nvPr>
            <p:ph type="body" idx="1"/>
          </p:nvPr>
        </p:nvSpPr>
        <p:spPr>
          <a:xfrm>
            <a:off x="657553" y="2603500"/>
            <a:ext cx="14940894"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Ανάλογα με το πόσο «καθαρά» είναι τα δεδομένα σας και τον σκοπό της εφαρμογής σας, μπορεί να θέλετε να περιορίσετε λίγο την αντιστοίχιση</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296" name="Shape 296"/>
          <p:cNvSpPr txBox="1"/>
          <p:nvPr/>
        </p:nvSpPr>
        <p:spPr>
          <a:xfrm>
            <a:off x="1247775" y="5460627"/>
            <a:ext cx="8796300" cy="218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A00"/>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Plane is behind schedule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two weeks</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rgbClr val="00FA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 </a:t>
            </a:r>
            <a:r>
              <a:rPr lang="en-US" sz="3000" dirty="0">
                <a:solidFill>
                  <a:schemeClr val="lt1"/>
                </a:solidFill>
                <a:latin typeface="Courier"/>
                <a:ea typeface="Courier New"/>
                <a:cs typeface="Courier"/>
                <a:sym typeface="Courier New"/>
              </a:rPr>
              <a:t>Very short</a:t>
            </a:r>
            <a:endParaRPr lang="en-US" sz="3000" i="0" u="none" strike="noStrike" cap="none" dirty="0">
              <a:solidFill>
                <a:schemeClr val="lt1"/>
              </a:solidFill>
              <a:latin typeface="Courier"/>
              <a:ea typeface="Courier New"/>
              <a:cs typeface="Courier"/>
              <a:sym typeface="Courier New"/>
            </a:endParaRPr>
          </a:p>
        </p:txBody>
      </p:sp>
      <p:sp>
        <p:nvSpPr>
          <p:cNvPr id="297" name="Shape 297"/>
          <p:cNvSpPr txBox="1"/>
          <p:nvPr/>
        </p:nvSpPr>
        <p:spPr>
          <a:xfrm>
            <a:off x="12074525" y="6286500"/>
            <a:ext cx="30717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a:solidFill>
                  <a:srgbClr val="FF00FF"/>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X</a:t>
            </a:r>
            <a:r>
              <a:rPr lang="en-US" sz="6000" b="0" i="0" u="none" strike="noStrike" cap="none">
                <a:solidFill>
                  <a:srgbClr val="00FF00"/>
                </a:solidFill>
                <a:latin typeface="Courier"/>
                <a:ea typeface="Courier New"/>
                <a:cs typeface="Courier"/>
                <a:sym typeface="Courier New"/>
              </a:rPr>
              <a:t>.</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298" name="Shape 298"/>
          <p:cNvSpPr txBox="1"/>
          <p:nvPr/>
        </p:nvSpPr>
        <p:spPr>
          <a:xfrm>
            <a:off x="8659869" y="4510352"/>
            <a:ext cx="3781211" cy="128714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299" name="Shape 299"/>
          <p:cNvSpPr txBox="1"/>
          <p:nvPr/>
        </p:nvSpPr>
        <p:spPr>
          <a:xfrm>
            <a:off x="11009901" y="7971850"/>
            <a:ext cx="48188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00" name="Shape 300"/>
          <p:cNvSpPr txBox="1"/>
          <p:nvPr/>
        </p:nvSpPr>
        <p:spPr>
          <a:xfrm>
            <a:off x="13616000" y="4507637"/>
            <a:ext cx="2212800" cy="12582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Πολλές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01" name="Shape 301"/>
          <p:cNvCxnSpPr/>
          <p:nvPr/>
        </p:nvCxnSpPr>
        <p:spPr>
          <a:xfrm>
            <a:off x="13646087" y="7264500"/>
            <a:ext cx="81000" cy="590699"/>
          </a:xfrm>
          <a:prstGeom prst="straightConnector1">
            <a:avLst/>
          </a:prstGeom>
          <a:noFill/>
          <a:ln w="76200" cap="rnd" cmpd="sng">
            <a:solidFill>
              <a:srgbClr val="00FF00"/>
            </a:solidFill>
            <a:prstDash val="solid"/>
            <a:miter/>
            <a:headEnd type="stealth" w="med" len="med"/>
            <a:tailEnd type="none" w="med" len="med"/>
          </a:ln>
        </p:spPr>
      </p:cxnSp>
      <p:cxnSp>
        <p:nvCxnSpPr>
          <p:cNvPr id="302" name="Shape 302"/>
          <p:cNvCxnSpPr>
            <a:endCxn id="300" idx="2"/>
          </p:cNvCxnSpPr>
          <p:nvPr/>
        </p:nvCxnSpPr>
        <p:spPr>
          <a:xfrm rot="10800000" flipH="1">
            <a:off x="14122400" y="5765837"/>
            <a:ext cx="600000" cy="606000"/>
          </a:xfrm>
          <a:prstGeom prst="straightConnector1">
            <a:avLst/>
          </a:prstGeom>
          <a:noFill/>
          <a:ln w="76200" cap="rnd" cmpd="sng">
            <a:solidFill>
              <a:srgbClr val="FF7F00"/>
            </a:solidFill>
            <a:prstDash val="solid"/>
            <a:miter/>
            <a:headEnd type="stealth" w="med" len="med"/>
            <a:tailEnd type="none" w="med" len="med"/>
          </a:ln>
        </p:spPr>
      </p:cxnSp>
      <p:cxnSp>
        <p:nvCxnSpPr>
          <p:cNvPr id="303" name="Shape 303"/>
          <p:cNvCxnSpPr/>
          <p:nvPr/>
        </p:nvCxnSpPr>
        <p:spPr>
          <a:xfrm rot="10800000">
            <a:off x="11615674" y="5797499"/>
            <a:ext cx="982800" cy="632400"/>
          </a:xfrm>
          <a:prstGeom prst="straightConnector1">
            <a:avLst/>
          </a:prstGeom>
          <a:noFill/>
          <a:ln w="76200" cap="rnd" cmpd="sng">
            <a:solidFill>
              <a:srgbClr val="FF00FF"/>
            </a:solidFill>
            <a:prstDash val="solid"/>
            <a:miter/>
            <a:headEnd type="stealth"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Βελτιστοποιήστε το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11" name="Shape 311"/>
          <p:cNvSpPr txBox="1"/>
          <p:nvPr/>
        </p:nvSpPr>
        <p:spPr>
          <a:xfrm>
            <a:off x="1247775" y="4654550"/>
            <a:ext cx="8781600" cy="299304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Sieve</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CMU Sieve 2.3</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rgbClr val="00FF00"/>
                </a:solidFill>
                <a:latin typeface="Courier"/>
                <a:ea typeface="Courier New"/>
                <a:cs typeface="Courier"/>
                <a:sym typeface="Courier New"/>
              </a:rPr>
              <a:t>DSPAM-Result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Innocent</a:t>
            </a:r>
          </a:p>
          <a:p>
            <a:pPr marL="0" marR="0" lvl="0" indent="0" algn="l" rtl="0">
              <a:lnSpc>
                <a:spcPct val="100000"/>
              </a:lnSpc>
              <a:spcBef>
                <a:spcPts val="0"/>
              </a:spcBef>
              <a:spcAft>
                <a:spcPts val="0"/>
              </a:spcAft>
              <a:buClr>
                <a:srgbClr val="FFFF00"/>
              </a:buClr>
              <a:buSzPct val="25000"/>
              <a:buFont typeface="Cabin"/>
              <a:buNone/>
            </a:pPr>
            <a:r>
              <a:rPr lang="en-US" sz="3000" dirty="0">
                <a:solidFill>
                  <a:srgbClr val="FFFF00"/>
                </a:solidFill>
                <a:latin typeface="Courier"/>
                <a:ea typeface="Courier New"/>
                <a:cs typeface="Courier"/>
                <a:sym typeface="Courier New"/>
              </a:rPr>
              <a:t>X-</a:t>
            </a:r>
            <a:r>
              <a:rPr lang="en-US" sz="3000" dirty="0">
                <a:solidFill>
                  <a:schemeClr val="lt1"/>
                </a:solidFill>
                <a:latin typeface="Courier"/>
                <a:ea typeface="Courier New"/>
                <a:cs typeface="Courier"/>
                <a:sym typeface="Courier New"/>
              </a:rPr>
              <a:t>: Very Short</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FF00"/>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Plane is behind schedule: two weeks</a:t>
            </a:r>
          </a:p>
        </p:txBody>
      </p:sp>
      <p:sp>
        <p:nvSpPr>
          <p:cNvPr id="312" name="Shape 312"/>
          <p:cNvSpPr txBox="1"/>
          <p:nvPr/>
        </p:nvSpPr>
        <p:spPr>
          <a:xfrm>
            <a:off x="11690350" y="6286500"/>
            <a:ext cx="3259500" cy="978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0" i="0" u="none" strike="noStrike" cap="none" dirty="0">
                <a:solidFill>
                  <a:srgbClr val="FF00FF"/>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X-</a:t>
            </a:r>
            <a:r>
              <a:rPr lang="en-US" sz="6000" b="0" i="0" u="none" strike="noStrike" cap="none" dirty="0">
                <a:solidFill>
                  <a:srgbClr val="00FF00"/>
                </a:solidFill>
                <a:latin typeface="Courier"/>
                <a:ea typeface="Courier New"/>
                <a:cs typeface="Courier"/>
                <a:sym typeface="Courier New"/>
              </a:rPr>
              <a:t>\S</a:t>
            </a:r>
            <a:r>
              <a:rPr lang="en-US" sz="6000" b="0" i="0" u="none" strike="noStrike" cap="none" dirty="0">
                <a:solidFill>
                  <a:srgbClr val="FF7F00"/>
                </a:solidFill>
                <a:latin typeface="Courier"/>
                <a:ea typeface="Courier New"/>
                <a:cs typeface="Courier"/>
                <a:sym typeface="Courier New"/>
              </a:rPr>
              <a:t>+</a:t>
            </a:r>
            <a:r>
              <a:rPr lang="en-US" sz="6000" b="0" i="0" u="none" strike="noStrike" cap="none" dirty="0">
                <a:solidFill>
                  <a:srgbClr val="FFFF00"/>
                </a:solidFill>
                <a:latin typeface="Courier"/>
                <a:ea typeface="Courier New"/>
                <a:cs typeface="Courier"/>
                <a:sym typeface="Courier New"/>
              </a:rPr>
              <a:t>:</a:t>
            </a:r>
          </a:p>
        </p:txBody>
      </p:sp>
      <p:sp>
        <p:nvSpPr>
          <p:cNvPr id="313" name="Shape 313"/>
          <p:cNvSpPr txBox="1"/>
          <p:nvPr/>
        </p:nvSpPr>
        <p:spPr>
          <a:xfrm>
            <a:off x="8248152" y="4941550"/>
            <a:ext cx="3885819" cy="119536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Ταιριάζει την αρχή της γραμμής</a:t>
            </a:r>
            <a:endParaRPr lang="en-US" sz="3600" u="none" strike="noStrike" cap="none" dirty="0">
              <a:solidFill>
                <a:srgbClr val="FF00FF"/>
              </a:solidFill>
              <a:latin typeface="Arial Regular" charset="0"/>
              <a:ea typeface="Arial Regular" charset="0"/>
              <a:cs typeface="Arial Regular" charset="0"/>
              <a:sym typeface="Cabin"/>
            </a:endParaRPr>
          </a:p>
        </p:txBody>
      </p:sp>
      <p:sp>
        <p:nvSpPr>
          <p:cNvPr id="314" name="Shape 314"/>
          <p:cNvSpPr txBox="1"/>
          <p:nvPr/>
        </p:nvSpPr>
        <p:spPr>
          <a:xfrm>
            <a:off x="6589987" y="7651745"/>
            <a:ext cx="9207224"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μη-κενό χαρακτήρα</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315" name="Shape 315"/>
          <p:cNvSpPr txBox="1"/>
          <p:nvPr/>
        </p:nvSpPr>
        <p:spPr>
          <a:xfrm>
            <a:off x="12925032" y="4261735"/>
            <a:ext cx="32595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Μία ή περισσότερες φορές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16" name="Shape 316"/>
          <p:cNvCxnSpPr>
            <a:stCxn id="312" idx="2"/>
          </p:cNvCxnSpPr>
          <p:nvPr/>
        </p:nvCxnSpPr>
        <p:spPr>
          <a:xfrm flipH="1">
            <a:off x="13065125" y="7264500"/>
            <a:ext cx="254975" cy="387245"/>
          </a:xfrm>
          <a:prstGeom prst="straightConnector1">
            <a:avLst/>
          </a:prstGeom>
          <a:noFill/>
          <a:ln w="76200" cap="rnd" cmpd="sng">
            <a:solidFill>
              <a:srgbClr val="00FF00"/>
            </a:solidFill>
            <a:prstDash val="solid"/>
            <a:miter/>
            <a:headEnd type="stealth" w="med" len="med"/>
            <a:tailEnd type="none" w="med" len="med"/>
          </a:ln>
        </p:spPr>
      </p:cxnSp>
      <p:cxnSp>
        <p:nvCxnSpPr>
          <p:cNvPr id="317" name="Shape 317"/>
          <p:cNvCxnSpPr/>
          <p:nvPr/>
        </p:nvCxnSpPr>
        <p:spPr>
          <a:xfrm rot="10800000" flipH="1">
            <a:off x="14313179" y="5797550"/>
            <a:ext cx="357000" cy="632400"/>
          </a:xfrm>
          <a:prstGeom prst="straightConnector1">
            <a:avLst/>
          </a:prstGeom>
          <a:noFill/>
          <a:ln w="76200" cap="rnd" cmpd="sng">
            <a:solidFill>
              <a:srgbClr val="FF7F00"/>
            </a:solidFill>
            <a:prstDash val="solid"/>
            <a:miter/>
            <a:headEnd type="stealth" w="med" len="med"/>
            <a:tailEnd type="none" w="med" len="med"/>
          </a:ln>
        </p:spPr>
      </p:cxnSp>
      <p:cxnSp>
        <p:nvCxnSpPr>
          <p:cNvPr id="318" name="Shape 318"/>
          <p:cNvCxnSpPr/>
          <p:nvPr/>
        </p:nvCxnSpPr>
        <p:spPr>
          <a:xfrm rot="10800000">
            <a:off x="11583720" y="5797550"/>
            <a:ext cx="285750" cy="528637"/>
          </a:xfrm>
          <a:prstGeom prst="straightConnector1">
            <a:avLst/>
          </a:prstGeom>
          <a:noFill/>
          <a:ln w="76200" cap="rnd" cmpd="sng">
            <a:solidFill>
              <a:srgbClr val="FF00FF"/>
            </a:solidFill>
            <a:prstDash val="solid"/>
            <a:miter/>
            <a:headEnd type="stealth" w="med" len="med"/>
            <a:tailEnd type="none" w="med" len="med"/>
          </a:ln>
        </p:spPr>
      </p:cxnSp>
      <p:sp>
        <p:nvSpPr>
          <p:cNvPr id="14" name="Shape 304">
            <a:extLst>
              <a:ext uri="{FF2B5EF4-FFF2-40B4-BE49-F238E27FC236}">
                <a16:creationId xmlns:a16="http://schemas.microsoft.com/office/drawing/2014/main" id="{8B77CA20-3F8A-46AD-835E-23309CDB60E8}"/>
              </a:ext>
            </a:extLst>
          </p:cNvPr>
          <p:cNvSpPr txBox="1">
            <a:spLocks noGrp="1"/>
          </p:cNvSpPr>
          <p:nvPr>
            <p:ph type="body" idx="1"/>
          </p:nvPr>
        </p:nvSpPr>
        <p:spPr>
          <a:xfrm>
            <a:off x="657553" y="2603500"/>
            <a:ext cx="14940894" cy="1508649"/>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Ανάλογα με το πόσο «καθαρά» είναι τα δεδομένα σας και τον σκοπό της εφαρμογής σας, μπορεί να θέλετε να περιορίσετε λίγο την αντιστοίχιση</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xfrm>
            <a:off x="395014" y="794703"/>
            <a:ext cx="15465972"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Ταίριασμα και Εξαγωγή Δεδομένων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24" name="Shape 324"/>
          <p:cNvSpPr txBox="1">
            <a:spLocks noGrp="1"/>
          </p:cNvSpPr>
          <p:nvPr>
            <p:ph type="body" idx="1"/>
          </p:nvPr>
        </p:nvSpPr>
        <p:spPr>
          <a:xfrm>
            <a:off x="1155700" y="2603501"/>
            <a:ext cx="13932000" cy="2940050"/>
          </a:xfrm>
          <a:prstGeom prst="rect">
            <a:avLst/>
          </a:prstGeom>
          <a:noFill/>
          <a:ln>
            <a:noFill/>
          </a:ln>
        </p:spPr>
        <p:txBody>
          <a:bodyPr lIns="38100" tIns="38100" rIns="38100" bIns="38100" anchor="t"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err="1">
                <a:solidFill>
                  <a:srgbClr val="FF00FF"/>
                </a:solidFill>
                <a:latin typeface="Arial Regular" charset="0"/>
                <a:ea typeface="Arial Regular" charset="0"/>
                <a:cs typeface="Arial Regular" charset="0"/>
                <a:sym typeface="Cabin"/>
              </a:rPr>
              <a:t>re.search</a:t>
            </a:r>
            <a:r>
              <a:rPr lang="en-US" sz="3600" u="none" strike="noStrike" cap="none" dirty="0">
                <a:solidFill>
                  <a:srgbClr val="FF00FF"/>
                </a:solidFill>
                <a:latin typeface="Arial Regular" charset="0"/>
                <a:ea typeface="Arial Regular" charset="0"/>
                <a:cs typeface="Arial Regular" charset="0"/>
                <a:sym typeface="Cabin"/>
              </a:rPr>
              <a:t>()</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επιστρέφει Αληθές/Ψευδές ανάλογα με το αν η συμβολοσειρά ταιριάζει με την κανονική έκφραση</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Στην πραγματικότητα εάν θέλουμε να εξάγονται οι συμβολοσειρές που ταιριάζουν, χρησιμοποιούμε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err="1">
                <a:solidFill>
                  <a:srgbClr val="FF00FF"/>
                </a:solidFill>
                <a:latin typeface="Arial Regular" charset="0"/>
                <a:ea typeface="Arial Regular" charset="0"/>
                <a:cs typeface="Arial Regular" charset="0"/>
                <a:sym typeface="Cabin"/>
              </a:rPr>
              <a:t>re.findall</a:t>
            </a:r>
            <a:r>
              <a:rPr lang="en-US" sz="3600" u="none" strike="noStrike" cap="none" dirty="0">
                <a:solidFill>
                  <a:srgbClr val="FF00FF"/>
                </a:solidFill>
                <a:latin typeface="Arial Regular" charset="0"/>
                <a:ea typeface="Arial Regular" charset="0"/>
                <a:cs typeface="Arial Regular" charset="0"/>
                <a:sym typeface="Cabin"/>
              </a:rPr>
              <a:t>()</a:t>
            </a:r>
          </a:p>
        </p:txBody>
      </p:sp>
      <p:sp>
        <p:nvSpPr>
          <p:cNvPr id="325" name="Shape 325"/>
          <p:cNvSpPr txBox="1"/>
          <p:nvPr/>
        </p:nvSpPr>
        <p:spPr>
          <a:xfrm>
            <a:off x="4383923" y="5397900"/>
            <a:ext cx="11604063" cy="2462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x = '</a:t>
            </a:r>
            <a:r>
              <a:rPr lang="el-GR" sz="2600" i="0" u="none" strike="noStrike" cap="none" dirty="0">
                <a:solidFill>
                  <a:schemeClr val="lt1"/>
                </a:solidFill>
                <a:latin typeface="Courier"/>
                <a:ea typeface="Courier New"/>
                <a:cs typeface="Courier"/>
                <a:sym typeface="Courier New"/>
              </a:rPr>
              <a:t>Τα</a:t>
            </a:r>
            <a:r>
              <a:rPr lang="en-US" sz="2600" i="0" u="none" strike="noStrike" cap="none" dirty="0">
                <a:solidFill>
                  <a:schemeClr val="lt1"/>
                </a:solidFill>
                <a:latin typeface="Courier"/>
                <a:ea typeface="Courier New"/>
                <a:cs typeface="Courier"/>
                <a:sym typeface="Courier New"/>
              </a:rPr>
              <a:t> 2 </a:t>
            </a:r>
            <a:r>
              <a:rPr lang="el-GR" sz="2600" i="0" u="none" strike="noStrike" cap="none" dirty="0">
                <a:solidFill>
                  <a:schemeClr val="lt1"/>
                </a:solidFill>
                <a:latin typeface="Courier"/>
                <a:ea typeface="Courier New"/>
                <a:cs typeface="Courier"/>
                <a:sym typeface="Courier New"/>
              </a:rPr>
              <a:t>αγαπημένα μου νούμερα είναι</a:t>
            </a:r>
            <a:r>
              <a:rPr lang="en-US" sz="2600" i="0" u="none" strike="noStrike" cap="none" dirty="0">
                <a:solidFill>
                  <a:schemeClr val="lt1"/>
                </a:solidFill>
                <a:latin typeface="Courier"/>
                <a:ea typeface="Courier New"/>
                <a:cs typeface="Courier"/>
                <a:sym typeface="Courier New"/>
              </a:rPr>
              <a:t> </a:t>
            </a:r>
            <a:r>
              <a:rPr lang="el-GR" sz="2600" i="0" u="none" strike="noStrike" cap="none" dirty="0">
                <a:solidFill>
                  <a:schemeClr val="lt1"/>
                </a:solidFill>
                <a:latin typeface="Courier"/>
                <a:ea typeface="Courier New"/>
                <a:cs typeface="Courier"/>
                <a:sym typeface="Courier New"/>
              </a:rPr>
              <a:t>το </a:t>
            </a:r>
            <a:r>
              <a:rPr lang="en-US" sz="2600" i="0" u="none" strike="noStrike" cap="none" dirty="0">
                <a:solidFill>
                  <a:schemeClr val="lt1"/>
                </a:solidFill>
                <a:latin typeface="Courier"/>
                <a:ea typeface="Courier New"/>
                <a:cs typeface="Courier"/>
                <a:sym typeface="Courier New"/>
              </a:rPr>
              <a:t>19 </a:t>
            </a:r>
            <a:r>
              <a:rPr lang="el-GR" sz="2600" i="0" u="none" strike="noStrike" cap="none" dirty="0">
                <a:solidFill>
                  <a:schemeClr val="lt1"/>
                </a:solidFill>
                <a:latin typeface="Courier"/>
                <a:ea typeface="Courier New"/>
                <a:cs typeface="Courier"/>
                <a:sym typeface="Courier New"/>
              </a:rPr>
              <a:t>και το </a:t>
            </a:r>
            <a:r>
              <a:rPr lang="en-US" sz="2600" i="0" u="none" strike="noStrike" cap="none" dirty="0">
                <a:solidFill>
                  <a:schemeClr val="lt1"/>
                </a:solidFill>
                <a:latin typeface="Courier"/>
                <a:ea typeface="Courier New"/>
                <a:cs typeface="Courier"/>
                <a:sym typeface="Courier New"/>
              </a:rPr>
              <a:t>42'</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y = </a:t>
            </a:r>
            <a:r>
              <a:rPr lang="en-US" sz="2600" i="0" u="none" strike="noStrike" cap="none" dirty="0" err="1">
                <a:solidFill>
                  <a:srgbClr val="FF00FF"/>
                </a:solidFill>
                <a:latin typeface="Courier"/>
                <a:ea typeface="Courier New"/>
                <a:cs typeface="Courier"/>
                <a:sym typeface="Courier New"/>
              </a:rPr>
              <a:t>re.findall</a:t>
            </a:r>
            <a:r>
              <a:rPr lang="en-US" sz="2600" i="0" u="none" strike="noStrike" cap="none" dirty="0">
                <a:solidFill>
                  <a:schemeClr val="lt1"/>
                </a:solidFill>
                <a:latin typeface="Courier"/>
                <a:ea typeface="Courier New"/>
                <a:cs typeface="Courier"/>
                <a:sym typeface="Courier New"/>
              </a:rPr>
              <a:t>('</a:t>
            </a:r>
            <a:r>
              <a:rPr lang="en-US" sz="2600" i="0" u="none" strike="noStrike" cap="none" dirty="0">
                <a:solidFill>
                  <a:srgbClr val="FFFF00"/>
                </a:solidFill>
                <a:latin typeface="Courier"/>
                <a:ea typeface="Courier New"/>
                <a:cs typeface="Courier"/>
                <a:sym typeface="Courier New"/>
              </a:rPr>
              <a:t>[0-9]+</a:t>
            </a:r>
            <a:r>
              <a:rPr lang="en-US" sz="26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2600" i="0" u="none" strike="noStrike" cap="none" dirty="0">
                <a:solidFill>
                  <a:srgbClr val="FF7F00"/>
                </a:solidFill>
                <a:latin typeface="Courier"/>
                <a:ea typeface="Courier New"/>
                <a:cs typeface="Courier"/>
                <a:sym typeface="Courier New"/>
              </a:rPr>
              <a:t>['2', '19', '42']</a:t>
            </a:r>
          </a:p>
        </p:txBody>
      </p:sp>
      <p:sp>
        <p:nvSpPr>
          <p:cNvPr id="326" name="Shape 326"/>
          <p:cNvSpPr txBox="1"/>
          <p:nvPr/>
        </p:nvSpPr>
        <p:spPr>
          <a:xfrm>
            <a:off x="1218327" y="5699125"/>
            <a:ext cx="2772299"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6000" b="0" i="0" u="none" strike="noStrike" cap="none" dirty="0">
                <a:solidFill>
                  <a:srgbClr val="FFFF00"/>
                </a:solidFill>
                <a:latin typeface="Courier"/>
                <a:ea typeface="Courier New"/>
                <a:cs typeface="Courier"/>
                <a:sym typeface="Courier New"/>
              </a:rPr>
              <a:t>[0-9]+</a:t>
            </a:r>
          </a:p>
        </p:txBody>
      </p:sp>
      <p:sp>
        <p:nvSpPr>
          <p:cNvPr id="327" name="Shape 327"/>
          <p:cNvSpPr txBox="1"/>
          <p:nvPr/>
        </p:nvSpPr>
        <p:spPr>
          <a:xfrm>
            <a:off x="557015" y="7923457"/>
            <a:ext cx="535505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Ένα ή περισσότερα ψηφία</a:t>
            </a:r>
            <a:endParaRPr lang="en-US" sz="3600" u="none" strike="noStrike" cap="none" dirty="0">
              <a:solidFill>
                <a:srgbClr val="FFFF00"/>
              </a:solidFill>
              <a:latin typeface="Arial Regular" charset="0"/>
              <a:ea typeface="Arial Regular" charset="0"/>
              <a:cs typeface="Arial Regular" charset="0"/>
              <a:sym typeface="Cabin"/>
            </a:endParaRPr>
          </a:p>
        </p:txBody>
      </p:sp>
      <p:cxnSp>
        <p:nvCxnSpPr>
          <p:cNvPr id="328" name="Shape 328"/>
          <p:cNvCxnSpPr>
            <a:cxnSpLocks/>
            <a:endCxn id="327" idx="0"/>
          </p:cNvCxnSpPr>
          <p:nvPr/>
        </p:nvCxnSpPr>
        <p:spPr>
          <a:xfrm>
            <a:off x="2604476" y="6629400"/>
            <a:ext cx="630066" cy="1294057"/>
          </a:xfrm>
          <a:prstGeom prst="straightConnector1">
            <a:avLst/>
          </a:prstGeom>
          <a:noFill/>
          <a:ln w="76200" cap="rnd" cmpd="sng">
            <a:solidFill>
              <a:srgbClr val="FFFF00"/>
            </a:solidFill>
            <a:prstDash val="solid"/>
            <a:miter/>
            <a:headEnd type="stealth"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Shape 333"/>
          <p:cNvSpPr txBox="1">
            <a:spLocks noGrp="1"/>
          </p:cNvSpPr>
          <p:nvPr>
            <p:ph type="title"/>
          </p:nvPr>
        </p:nvSpPr>
        <p:spPr>
          <a:xfrm>
            <a:off x="1155700" y="609434"/>
            <a:ext cx="13645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Αντιστοίχιση και Εξαγωγή Δεδομένων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34" name="Shape 334"/>
          <p:cNvSpPr txBox="1">
            <a:spLocks noGrp="1"/>
          </p:cNvSpPr>
          <p:nvPr>
            <p:ph type="body" idx="1"/>
          </p:nvPr>
        </p:nvSpPr>
        <p:spPr>
          <a:xfrm>
            <a:off x="1024759" y="2808455"/>
            <a:ext cx="14441213" cy="1537581"/>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Όταν χρησιμοποιούμε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err="1">
                <a:solidFill>
                  <a:srgbClr val="FF00FF"/>
                </a:solidFill>
                <a:latin typeface="Arial Regular" charset="0"/>
                <a:ea typeface="Arial Regular" charset="0"/>
                <a:cs typeface="Arial Regular" charset="0"/>
                <a:sym typeface="Cabin"/>
              </a:rPr>
              <a:t>re.findall</a:t>
            </a:r>
            <a:r>
              <a:rPr lang="en-US" sz="3600" u="none" strike="noStrike" cap="none" dirty="0">
                <a:solidFill>
                  <a:srgbClr val="FF00FF"/>
                </a:solidFill>
                <a:latin typeface="Arial Regular" charset="0"/>
                <a:ea typeface="Arial Regular" charset="0"/>
                <a:cs typeface="Arial Regular" charset="0"/>
                <a:sym typeface="Cabin"/>
              </a:rPr>
              <a:t>()</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μας επιστρέφει μια λίστα με καμία ή περισσότερες </a:t>
            </a:r>
            <a:r>
              <a:rPr lang="el-GR" sz="3600" u="none" strike="noStrike" cap="none" dirty="0" err="1">
                <a:solidFill>
                  <a:schemeClr val="lt1"/>
                </a:solidFill>
                <a:latin typeface="Arial Regular" charset="0"/>
                <a:ea typeface="Arial Regular" charset="0"/>
                <a:cs typeface="Arial Regular" charset="0"/>
                <a:sym typeface="Cabin"/>
              </a:rPr>
              <a:t>υπο</a:t>
            </a:r>
            <a:r>
              <a:rPr lang="el-GR" sz="3600" u="none" strike="noStrike" cap="none" dirty="0">
                <a:solidFill>
                  <a:schemeClr val="lt1"/>
                </a:solidFill>
                <a:latin typeface="Arial Regular" charset="0"/>
                <a:ea typeface="Arial Regular" charset="0"/>
                <a:cs typeface="Arial Regular" charset="0"/>
                <a:sym typeface="Cabin"/>
              </a:rPr>
              <a:t>-συμβολοσειρές που ταιριάζουν με την κανονική έκφραση</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35" name="Shape 335"/>
          <p:cNvSpPr txBox="1"/>
          <p:nvPr/>
        </p:nvSpPr>
        <p:spPr>
          <a:xfrm>
            <a:off x="1155700" y="4959467"/>
            <a:ext cx="14121086" cy="3575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a:t>
            </a:r>
            <a:r>
              <a:rPr lang="en-US" sz="3200" i="0" u="none" strike="noStrike" cap="none" dirty="0">
                <a:solidFill>
                  <a:schemeClr val="lt1"/>
                </a:solidFill>
                <a:latin typeface="Courier"/>
                <a:ea typeface="Courier New"/>
                <a:cs typeface="Courier"/>
                <a:sym typeface="Courier New"/>
              </a:rPr>
              <a:t>= '</a:t>
            </a:r>
            <a:r>
              <a:rPr lang="el-GR" sz="3200" i="0" u="none" strike="noStrike" cap="none" dirty="0">
                <a:solidFill>
                  <a:schemeClr val="lt1"/>
                </a:solidFill>
                <a:latin typeface="Courier"/>
                <a:ea typeface="Courier New"/>
                <a:cs typeface="Courier"/>
                <a:sym typeface="Courier New"/>
              </a:rPr>
              <a:t>Τα</a:t>
            </a:r>
            <a:r>
              <a:rPr lang="en-US" sz="3200" i="0" u="none" strike="noStrike" cap="none" dirty="0">
                <a:solidFill>
                  <a:schemeClr val="lt1"/>
                </a:solidFill>
                <a:latin typeface="Courier"/>
                <a:ea typeface="Courier New"/>
                <a:cs typeface="Courier"/>
                <a:sym typeface="Courier New"/>
              </a:rPr>
              <a:t> 2 </a:t>
            </a:r>
            <a:r>
              <a:rPr lang="el-GR" sz="3200" i="0" u="none" strike="noStrike" cap="none" dirty="0">
                <a:solidFill>
                  <a:schemeClr val="lt1"/>
                </a:solidFill>
                <a:latin typeface="Courier"/>
                <a:ea typeface="Courier New"/>
                <a:cs typeface="Courier"/>
                <a:sym typeface="Courier New"/>
              </a:rPr>
              <a:t>αγαπημένα μου νούμερα είναι</a:t>
            </a:r>
            <a:r>
              <a:rPr lang="en-US" sz="3200" i="0" u="none" strike="noStrike" cap="none" dirty="0">
                <a:solidFill>
                  <a:schemeClr val="lt1"/>
                </a:solidFill>
                <a:latin typeface="Courier"/>
                <a:ea typeface="Courier New"/>
                <a:cs typeface="Courier"/>
                <a:sym typeface="Courier New"/>
              </a:rPr>
              <a:t> </a:t>
            </a:r>
            <a:r>
              <a:rPr lang="el-GR" sz="3200" i="0" u="none" strike="noStrike" cap="none" dirty="0">
                <a:solidFill>
                  <a:schemeClr val="lt1"/>
                </a:solidFill>
                <a:latin typeface="Courier"/>
                <a:ea typeface="Courier New"/>
                <a:cs typeface="Courier"/>
                <a:sym typeface="Courier New"/>
              </a:rPr>
              <a:t>το </a:t>
            </a:r>
            <a:r>
              <a:rPr lang="en-US" sz="3200" i="0" u="none" strike="noStrike" cap="none" dirty="0">
                <a:solidFill>
                  <a:schemeClr val="lt1"/>
                </a:solidFill>
                <a:latin typeface="Courier"/>
                <a:ea typeface="Courier New"/>
                <a:cs typeface="Courier"/>
                <a:sym typeface="Courier New"/>
              </a:rPr>
              <a:t>19 </a:t>
            </a:r>
            <a:r>
              <a:rPr lang="el-GR" sz="3200" i="0" u="none" strike="noStrike" cap="none" dirty="0">
                <a:solidFill>
                  <a:schemeClr val="lt1"/>
                </a:solidFill>
                <a:latin typeface="Courier"/>
                <a:ea typeface="Courier New"/>
                <a:cs typeface="Courier"/>
                <a:sym typeface="Courier New"/>
              </a:rPr>
              <a:t>και το </a:t>
            </a:r>
            <a:r>
              <a:rPr lang="en-US" sz="3200" i="0" u="none" strike="noStrike" cap="none" dirty="0">
                <a:solidFill>
                  <a:schemeClr val="lt1"/>
                </a:solidFill>
                <a:latin typeface="Courier"/>
                <a:ea typeface="Courier New"/>
                <a:cs typeface="Courier"/>
                <a:sym typeface="Courier New"/>
              </a:rPr>
              <a:t>42'</a:t>
            </a: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7F00"/>
                </a:solidFill>
                <a:latin typeface="Courier"/>
                <a:ea typeface="Courier New"/>
                <a:cs typeface="Courier"/>
                <a:sym typeface="Courier New"/>
              </a:rPr>
              <a:t>['2', '19', '42']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rgbClr val="FF00FF"/>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[AEIOU]+</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7F00"/>
                </a:solidFill>
                <a:latin typeface="Courier"/>
                <a:ea typeface="Courier New"/>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262809" y="700188"/>
            <a:ext cx="15730381"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Προειδοποίηση: </a:t>
            </a:r>
            <a:r>
              <a:rPr lang="el-GR" sz="7600" u="none" strike="noStrike" cap="none" dirty="0">
                <a:solidFill>
                  <a:srgbClr val="FF00FF"/>
                </a:solidFill>
                <a:latin typeface="Arial Regular" charset="0"/>
                <a:ea typeface="Arial Regular" charset="0"/>
                <a:cs typeface="Arial Regular" charset="0"/>
                <a:sym typeface="Cabin"/>
              </a:rPr>
              <a:t>Ά</a:t>
            </a:r>
            <a:r>
              <a:rPr lang="el-GR" sz="7600" dirty="0">
                <a:solidFill>
                  <a:srgbClr val="FF00FF"/>
                </a:solidFill>
                <a:sym typeface="Cabin"/>
              </a:rPr>
              <a:t>πληστο</a:t>
            </a:r>
            <a:r>
              <a:rPr lang="el-GR" sz="7600" u="none" strike="noStrike" cap="none" dirty="0">
                <a:solidFill>
                  <a:srgbClr val="FFD966"/>
                </a:solidFill>
                <a:latin typeface="Arial Regular" charset="0"/>
                <a:ea typeface="Arial Regular" charset="0"/>
                <a:cs typeface="Arial Regular" charset="0"/>
                <a:sym typeface="Cabin"/>
              </a:rPr>
              <a:t> 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41" name="Shape 341"/>
          <p:cNvSpPr txBox="1">
            <a:spLocks noGrp="1"/>
          </p:cNvSpPr>
          <p:nvPr>
            <p:ph type="body" idx="1"/>
          </p:nvPr>
        </p:nvSpPr>
        <p:spPr>
          <a:xfrm>
            <a:off x="1162000" y="2397401"/>
            <a:ext cx="13932000" cy="1565270"/>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Οι χαρακτήρες </a:t>
            </a:r>
            <a:r>
              <a:rPr lang="el-GR" sz="3600" dirty="0">
                <a:solidFill>
                  <a:srgbClr val="FF7F00"/>
                </a:solidFill>
                <a:sym typeface="Cabin"/>
              </a:rPr>
              <a:t>επανάληψης</a:t>
            </a:r>
            <a:r>
              <a:rPr lang="el-GR" sz="3600" u="none" strike="noStrike" cap="none" dirty="0">
                <a:solidFill>
                  <a:schemeClr val="lt1"/>
                </a:solidFill>
                <a:latin typeface="Arial Regular" charset="0"/>
                <a:ea typeface="Arial Regular" charset="0"/>
                <a:cs typeface="Arial Regular" charset="0"/>
                <a:sym typeface="Cabin"/>
              </a:rPr>
              <a:t> (</a:t>
            </a:r>
            <a:r>
              <a:rPr lang="el-GR" sz="3600" dirty="0">
                <a:solidFill>
                  <a:srgbClr val="FF7F00"/>
                </a:solidFill>
                <a:sym typeface="Cabin"/>
              </a:rPr>
              <a:t>* </a:t>
            </a:r>
            <a:r>
              <a:rPr lang="el-GR" sz="3600" u="none" strike="noStrike" cap="none" dirty="0">
                <a:solidFill>
                  <a:schemeClr val="lt1"/>
                </a:solidFill>
                <a:latin typeface="Arial Regular" charset="0"/>
                <a:ea typeface="Arial Regular" charset="0"/>
                <a:cs typeface="Arial Regular" charset="0"/>
                <a:sym typeface="Cabin"/>
              </a:rPr>
              <a:t>και </a:t>
            </a:r>
            <a:r>
              <a:rPr lang="el-GR" sz="3600" dirty="0">
                <a:solidFill>
                  <a:srgbClr val="FF7F00"/>
                </a:solidFill>
                <a:sym typeface="Cabin"/>
              </a:rPr>
              <a:t>+</a:t>
            </a:r>
            <a:r>
              <a:rPr lang="el-GR" sz="3600" u="none" strike="noStrike" cap="none" dirty="0">
                <a:solidFill>
                  <a:schemeClr val="lt1"/>
                </a:solidFill>
                <a:latin typeface="Arial Regular" charset="0"/>
                <a:ea typeface="Arial Regular" charset="0"/>
                <a:cs typeface="Arial Regular" charset="0"/>
                <a:sym typeface="Cabin"/>
              </a:rPr>
              <a:t>) ωθούν προς τα έξω και προς τις δύο κατευθύνσεις (άπληστοι) για να ταιριάξουν με τη μεγαλύτερη δυνατή συμβολοσειρά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42" name="Shape 342"/>
          <p:cNvSpPr txBox="1"/>
          <p:nvPr/>
        </p:nvSpPr>
        <p:spPr>
          <a:xfrm>
            <a:off x="987425" y="416877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FF00FF"/>
                </a:solidFill>
                <a:latin typeface="Courier"/>
                <a:ea typeface="Courier New"/>
                <a:cs typeface="Courier"/>
                <a:sym typeface="Courier New"/>
              </a:rPr>
              <a:t>From: Using the :</a:t>
            </a:r>
            <a:r>
              <a:rPr lang="en-US" sz="3000" i="0" u="none" strike="noStrike" cap="none" dirty="0">
                <a:solidFill>
                  <a:schemeClr val="lt1"/>
                </a:solidFill>
                <a:latin typeface="Courier"/>
                <a:ea typeface="Courier New"/>
                <a:cs typeface="Courier"/>
                <a:sym typeface="Courier New"/>
              </a:rPr>
              <a:t>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 Using the :</a:t>
            </a:r>
            <a:r>
              <a:rPr lang="en-US" sz="3000" i="0" u="none" strike="noStrike" cap="none" dirty="0">
                <a:solidFill>
                  <a:schemeClr val="lt1"/>
                </a:solidFill>
                <a:latin typeface="Courier"/>
                <a:ea typeface="Courier New"/>
                <a:cs typeface="Courier"/>
                <a:sym typeface="Courier New"/>
              </a:rPr>
              <a:t>']</a:t>
            </a:r>
          </a:p>
        </p:txBody>
      </p:sp>
      <p:sp>
        <p:nvSpPr>
          <p:cNvPr id="343" name="Shape 343"/>
          <p:cNvSpPr txBox="1"/>
          <p:nvPr/>
        </p:nvSpPr>
        <p:spPr>
          <a:xfrm>
            <a:off x="10909300" y="5153020"/>
            <a:ext cx="25889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b="0" i="0" u="none" strike="noStrike" cap="none">
                <a:solidFill>
                  <a:srgbClr val="FFFF00"/>
                </a:solidFill>
                <a:latin typeface="Courier"/>
                <a:ea typeface="Courier New"/>
                <a:cs typeface="Courier"/>
                <a:sym typeface="Courier New"/>
              </a:rPr>
              <a:t>:</a:t>
            </a:r>
          </a:p>
        </p:txBody>
      </p:sp>
      <p:sp>
        <p:nvSpPr>
          <p:cNvPr id="344" name="Shape 344"/>
          <p:cNvSpPr txBox="1"/>
          <p:nvPr/>
        </p:nvSpPr>
        <p:spPr>
          <a:xfrm>
            <a:off x="10748479" y="3634096"/>
            <a:ext cx="520262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Ένας ή περισσότεροι χαρακτήρες</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45" name="Shape 345"/>
          <p:cNvCxnSpPr>
            <a:cxnSpLocks/>
            <a:endCxn id="344" idx="2"/>
          </p:cNvCxnSpPr>
          <p:nvPr/>
        </p:nvCxnSpPr>
        <p:spPr>
          <a:xfrm flipV="1">
            <a:off x="12652975" y="4777096"/>
            <a:ext cx="696814" cy="585524"/>
          </a:xfrm>
          <a:prstGeom prst="straightConnector1">
            <a:avLst/>
          </a:prstGeom>
          <a:noFill/>
          <a:ln w="76200" cap="rnd" cmpd="sng">
            <a:solidFill>
              <a:srgbClr val="FF7F00"/>
            </a:solidFill>
            <a:prstDash val="solid"/>
            <a:miter/>
            <a:headEnd type="stealth" w="med" len="med"/>
            <a:tailEnd type="none" w="med" len="med"/>
          </a:ln>
        </p:spPr>
      </p:cxnSp>
      <p:sp>
        <p:nvSpPr>
          <p:cNvPr id="346" name="Shape 346"/>
          <p:cNvSpPr txBox="1"/>
          <p:nvPr/>
        </p:nvSpPr>
        <p:spPr>
          <a:xfrm>
            <a:off x="6731876" y="7340520"/>
            <a:ext cx="472342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Ο πρώτος χαρακτήρας που θα ταιριάξει είναι το </a:t>
            </a:r>
            <a:r>
              <a:rPr lang="en-US" sz="3600" u="none" strike="noStrike" cap="none" dirty="0">
                <a:solidFill>
                  <a:srgbClr val="00FF00"/>
                </a:solidFill>
                <a:latin typeface="Arial Regular" charset="0"/>
                <a:ea typeface="Arial Regular" charset="0"/>
                <a:cs typeface="Arial Regular" charset="0"/>
                <a:sym typeface="Cabin"/>
              </a:rPr>
              <a:t>F</a:t>
            </a:r>
          </a:p>
        </p:txBody>
      </p:sp>
      <p:cxnSp>
        <p:nvCxnSpPr>
          <p:cNvPr id="347" name="Shape 347"/>
          <p:cNvCxnSpPr/>
          <p:nvPr/>
        </p:nvCxnSpPr>
        <p:spPr>
          <a:xfrm flipH="1">
            <a:off x="10757590" y="6183306"/>
            <a:ext cx="514499" cy="935099"/>
          </a:xfrm>
          <a:prstGeom prst="straightConnector1">
            <a:avLst/>
          </a:prstGeom>
          <a:noFill/>
          <a:ln w="76200" cap="rnd" cmpd="sng">
            <a:solidFill>
              <a:srgbClr val="00FF00"/>
            </a:solidFill>
            <a:prstDash val="solid"/>
            <a:miter/>
            <a:headEnd type="stealth" w="med" len="med"/>
            <a:tailEnd type="none" w="med" len="med"/>
          </a:ln>
        </p:spPr>
      </p:cxnSp>
      <p:sp>
        <p:nvSpPr>
          <p:cNvPr id="348" name="Shape 348"/>
          <p:cNvSpPr txBox="1"/>
          <p:nvPr/>
        </p:nvSpPr>
        <p:spPr>
          <a:xfrm>
            <a:off x="11804919" y="7300812"/>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Ο τελευταίος χαρακτήρας που θα ταιριάξει είναι</a:t>
            </a:r>
            <a:r>
              <a:rPr lang="en-US" sz="3600" u="none" strike="noStrike" cap="none" dirty="0">
                <a:solidFill>
                  <a:srgbClr val="FFFF00"/>
                </a:solidFill>
                <a:latin typeface="Arial Regular" charset="0"/>
                <a:ea typeface="Arial Regular" charset="0"/>
                <a:cs typeface="Arial Regular" charset="0"/>
                <a:sym typeface="Cabin"/>
              </a:rPr>
              <a:t> </a:t>
            </a:r>
            <a:r>
              <a:rPr lang="el-GR" sz="3600" u="none" strike="noStrike" cap="none" dirty="0">
                <a:solidFill>
                  <a:srgbClr val="FFFF00"/>
                </a:solidFill>
                <a:latin typeface="Arial Regular" charset="0"/>
                <a:ea typeface="Arial Regular" charset="0"/>
                <a:cs typeface="Arial Regular" charset="0"/>
                <a:sym typeface="Cabin"/>
              </a:rPr>
              <a:t>το </a:t>
            </a:r>
            <a:r>
              <a:rPr lang="en-US" sz="3600" b="1" u="none" strike="noStrike" cap="none" dirty="0">
                <a:solidFill>
                  <a:srgbClr val="FFFF00"/>
                </a:solidFill>
                <a:latin typeface="Arial Regular" charset="0"/>
                <a:ea typeface="Arial Regular" charset="0"/>
                <a:cs typeface="Arial Regular" charset="0"/>
                <a:sym typeface="Cabin"/>
              </a:rPr>
              <a:t>:</a:t>
            </a:r>
          </a:p>
        </p:txBody>
      </p:sp>
      <p:cxnSp>
        <p:nvCxnSpPr>
          <p:cNvPr id="349" name="Shape 349"/>
          <p:cNvCxnSpPr/>
          <p:nvPr/>
        </p:nvCxnSpPr>
        <p:spPr>
          <a:xfrm>
            <a:off x="13004875" y="6073845"/>
            <a:ext cx="863400" cy="990599"/>
          </a:xfrm>
          <a:prstGeom prst="straightConnector1">
            <a:avLst/>
          </a:prstGeom>
          <a:noFill/>
          <a:ln w="76200" cap="rnd" cmpd="sng">
            <a:solidFill>
              <a:srgbClr val="FFFF00"/>
            </a:solidFill>
            <a:prstDash val="solid"/>
            <a:miter/>
            <a:headEnd type="stealth" w="med" len="med"/>
            <a:tailEnd type="none" w="med" len="med"/>
          </a:ln>
        </p:spPr>
      </p:cxnSp>
      <p:sp>
        <p:nvSpPr>
          <p:cNvPr id="350" name="Shape 350"/>
          <p:cNvSpPr txBox="1"/>
          <p:nvPr/>
        </p:nvSpPr>
        <p:spPr>
          <a:xfrm>
            <a:off x="1155696" y="7359720"/>
            <a:ext cx="4030200" cy="55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Γιατί όχι</a:t>
            </a:r>
            <a:r>
              <a:rPr lang="en-US" sz="3600" u="none" strike="noStrike" cap="none" dirty="0">
                <a:solidFill>
                  <a:srgbClr val="FFFF00"/>
                </a:solidFill>
                <a:latin typeface="Arial Regular" charset="0"/>
                <a:ea typeface="Arial Regular" charset="0"/>
                <a:cs typeface="Arial Regular" charset="0"/>
                <a:sym typeface="Cabin"/>
              </a:rPr>
              <a:t> 'From:'</a:t>
            </a:r>
            <a:r>
              <a:rPr lang="el-GR" sz="3600" u="none" strike="noStrike" cap="none" dirty="0">
                <a:solidFill>
                  <a:srgbClr val="FFFF00"/>
                </a:solidFill>
                <a:latin typeface="Arial Regular" charset="0"/>
                <a:ea typeface="Arial Regular" charset="0"/>
                <a:cs typeface="Arial Regular" charset="0"/>
                <a:sym typeface="Cabin"/>
              </a:rPr>
              <a:t>;</a:t>
            </a:r>
            <a:endParaRPr lang="en-US" sz="36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7600" u="none" strike="noStrike" cap="none" dirty="0">
                <a:solidFill>
                  <a:srgbClr val="00FFFF"/>
                </a:solidFill>
                <a:latin typeface="Arial Regular" charset="0"/>
                <a:ea typeface="Arial Regular" charset="0"/>
                <a:cs typeface="Arial Regular" charset="0"/>
                <a:sym typeface="Cabin"/>
              </a:rPr>
              <a:t>Μη-Άπληστο</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Ταίριασμα</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56" name="Shape 356"/>
          <p:cNvSpPr txBox="1">
            <a:spLocks noGrp="1"/>
          </p:cNvSpPr>
          <p:nvPr>
            <p:ph type="body" idx="1"/>
          </p:nvPr>
        </p:nvSpPr>
        <p:spPr>
          <a:xfrm>
            <a:off x="899574" y="2581469"/>
            <a:ext cx="11848051" cy="1526909"/>
          </a:xfrm>
          <a:prstGeom prst="rect">
            <a:avLst/>
          </a:prstGeom>
          <a:noFill/>
          <a:ln>
            <a:noFill/>
          </a:ln>
        </p:spPr>
        <p:txBody>
          <a:bodyPr lIns="38100" tIns="38100" rIns="38100" bIns="38100" anchor="t" anchorCtr="0">
            <a:noAutofit/>
          </a:bodyPr>
          <a:lstStyle/>
          <a:p>
            <a:pPr marL="378206"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Δεν είναι άπληστοι όλοι οι κωδικοί επανάληψης των κανονικών εκφράσεων! Αν προσθέσετε ένα χαρακτήρα </a:t>
            </a:r>
            <a:r>
              <a:rPr lang="en-US" sz="3600" u="none" strike="noStrike" cap="none" dirty="0">
                <a:solidFill>
                  <a:srgbClr val="00FFFF"/>
                </a:solidFill>
                <a:latin typeface="Arial Regular" charset="0"/>
                <a:ea typeface="Arial Regular" charset="0"/>
                <a:cs typeface="Arial Regular" charset="0"/>
                <a:sym typeface="Cabin"/>
              </a:rPr>
              <a:t>?</a:t>
            </a:r>
            <a:r>
              <a:rPr lang="el-GR" sz="3600" u="none" strike="noStrike" cap="none" dirty="0">
                <a:solidFill>
                  <a:schemeClr val="lt1"/>
                </a:solidFill>
                <a:latin typeface="Arial Regular" charset="0"/>
                <a:ea typeface="Arial Regular" charset="0"/>
                <a:cs typeface="Arial Regular" charset="0"/>
                <a:sym typeface="Cabin"/>
              </a:rPr>
              <a:t>, το + και το *  χαλαρώνουν λίγο</a:t>
            </a:r>
            <a:r>
              <a:rPr lang="en-US" sz="3600" u="none" strike="noStrike" cap="none" dirty="0">
                <a:solidFill>
                  <a:schemeClr val="lt1"/>
                </a:solidFill>
                <a:latin typeface="Arial Regular" charset="0"/>
                <a:ea typeface="Arial Regular" charset="0"/>
                <a:cs typeface="Arial Regular" charset="0"/>
                <a:sym typeface="Cabin"/>
              </a:rPr>
              <a:t>...</a:t>
            </a:r>
          </a:p>
        </p:txBody>
      </p:sp>
      <p:sp>
        <p:nvSpPr>
          <p:cNvPr id="357" name="Shape 357"/>
          <p:cNvSpPr txBox="1"/>
          <p:nvPr/>
        </p:nvSpPr>
        <p:spPr>
          <a:xfrm>
            <a:off x="987425" y="4597400"/>
            <a:ext cx="10033000" cy="2705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n-US" sz="3000" i="0" u="none" strike="noStrike" cap="none" dirty="0">
                <a:solidFill>
                  <a:srgbClr val="00FFFF"/>
                </a:solidFill>
                <a:latin typeface="Courier"/>
                <a:ea typeface="Courier New"/>
                <a:cs typeface="Courier"/>
                <a:sym typeface="Courier New"/>
              </a:rPr>
              <a:t>From:</a:t>
            </a:r>
            <a:r>
              <a:rPr lang="en-US" sz="3000" i="0" u="none" strike="noStrike" cap="none" dirty="0">
                <a:solidFill>
                  <a:srgbClr val="FF00FF"/>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Using the : character'</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^F.+?:</a:t>
            </a:r>
            <a:r>
              <a:rPr lang="en-US" sz="3000" i="0" u="none" strike="noStrike" cap="none" dirty="0">
                <a:solidFill>
                  <a:schemeClr val="lt1"/>
                </a:solidFill>
                <a:latin typeface="Courier"/>
                <a:ea typeface="Courier New"/>
                <a:cs typeface="Courier"/>
                <a:sym typeface="Courier New"/>
              </a:rPr>
              <a:t>', 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00FF00"/>
                </a:solidFill>
                <a:latin typeface="Courier"/>
                <a:ea typeface="Courier New"/>
                <a:cs typeface="Courier"/>
                <a:sym typeface="Courier New"/>
              </a:rPr>
              <a:t>From:</a:t>
            </a:r>
            <a:r>
              <a:rPr lang="en-US" sz="3000" i="0" u="none" strike="noStrike" cap="none" dirty="0">
                <a:solidFill>
                  <a:schemeClr val="lt1"/>
                </a:solidFill>
                <a:latin typeface="Courier"/>
                <a:ea typeface="Courier New"/>
                <a:cs typeface="Courier"/>
                <a:sym typeface="Courier New"/>
              </a:rPr>
              <a:t>']</a:t>
            </a:r>
          </a:p>
        </p:txBody>
      </p:sp>
      <p:sp>
        <p:nvSpPr>
          <p:cNvPr id="358" name="Shape 358"/>
          <p:cNvSpPr txBox="1"/>
          <p:nvPr/>
        </p:nvSpPr>
        <p:spPr>
          <a:xfrm>
            <a:off x="10833100" y="5281604"/>
            <a:ext cx="2966399" cy="102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6000" b="0" i="0" u="none" strike="noStrike" cap="none">
                <a:solidFill>
                  <a:srgbClr val="00FF00"/>
                </a:solidFill>
                <a:latin typeface="Courier"/>
                <a:ea typeface="Courier New"/>
                <a:cs typeface="Courier"/>
                <a:sym typeface="Courier New"/>
              </a:rPr>
              <a:t>^F</a:t>
            </a:r>
            <a:r>
              <a:rPr lang="en-US" sz="6000" b="0" i="0" u="none" strike="noStrike" cap="none">
                <a:solidFill>
                  <a:srgbClr val="FF7F00"/>
                </a:solidFill>
                <a:latin typeface="Courier"/>
                <a:ea typeface="Courier New"/>
                <a:cs typeface="Courier"/>
                <a:sym typeface="Courier New"/>
              </a:rPr>
              <a:t>.+?</a:t>
            </a:r>
            <a:r>
              <a:rPr lang="en-US" sz="6000" i="0" u="none" strike="noStrike" cap="none">
                <a:solidFill>
                  <a:srgbClr val="FFFF00"/>
                </a:solidFill>
                <a:latin typeface="Courier"/>
                <a:ea typeface="Courier New"/>
                <a:cs typeface="Courier"/>
                <a:sym typeface="Courier New"/>
              </a:rPr>
              <a:t>:</a:t>
            </a:r>
          </a:p>
        </p:txBody>
      </p:sp>
      <p:sp>
        <p:nvSpPr>
          <p:cNvPr id="359" name="Shape 359"/>
          <p:cNvSpPr txBox="1"/>
          <p:nvPr/>
        </p:nvSpPr>
        <p:spPr>
          <a:xfrm>
            <a:off x="12316299" y="3344854"/>
            <a:ext cx="3669825"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600" u="none" strike="noStrike" cap="none" dirty="0">
                <a:solidFill>
                  <a:srgbClr val="FF7F00"/>
                </a:solidFill>
                <a:latin typeface="Arial Regular" charset="0"/>
                <a:ea typeface="Arial Regular" charset="0"/>
                <a:cs typeface="Arial Regular" charset="0"/>
                <a:sym typeface="Cabin"/>
              </a:rPr>
              <a:t>Ένας ή περισσότεροι χαρακτήρες αλλά μη άπληστα</a:t>
            </a:r>
            <a:endParaRPr lang="en-US" sz="3600" u="none" strike="noStrike" cap="none" dirty="0">
              <a:solidFill>
                <a:srgbClr val="FF7F00"/>
              </a:solidFill>
              <a:latin typeface="Arial Regular" charset="0"/>
              <a:ea typeface="Arial Regular" charset="0"/>
              <a:cs typeface="Arial Regular" charset="0"/>
              <a:sym typeface="Cabin"/>
            </a:endParaRPr>
          </a:p>
        </p:txBody>
      </p:sp>
      <p:cxnSp>
        <p:nvCxnSpPr>
          <p:cNvPr id="360" name="Shape 360"/>
          <p:cNvCxnSpPr>
            <a:cxnSpLocks/>
            <a:stCxn id="358" idx="0"/>
          </p:cNvCxnSpPr>
          <p:nvPr/>
        </p:nvCxnSpPr>
        <p:spPr>
          <a:xfrm flipV="1">
            <a:off x="12316300" y="5008654"/>
            <a:ext cx="280348" cy="272950"/>
          </a:xfrm>
          <a:prstGeom prst="straightConnector1">
            <a:avLst/>
          </a:prstGeom>
          <a:noFill/>
          <a:ln w="76200" cap="rnd" cmpd="sng">
            <a:solidFill>
              <a:srgbClr val="FF7F00"/>
            </a:solidFill>
            <a:prstDash val="solid"/>
            <a:miter/>
            <a:headEnd type="stealth" w="med" len="med"/>
            <a:tailEnd type="none" w="med" len="med"/>
          </a:ln>
        </p:spPr>
      </p:cxnSp>
      <p:cxnSp>
        <p:nvCxnSpPr>
          <p:cNvPr id="362" name="Shape 362"/>
          <p:cNvCxnSpPr/>
          <p:nvPr/>
        </p:nvCxnSpPr>
        <p:spPr>
          <a:xfrm flipH="1">
            <a:off x="10644036" y="6311890"/>
            <a:ext cx="514499" cy="935099"/>
          </a:xfrm>
          <a:prstGeom prst="straightConnector1">
            <a:avLst/>
          </a:prstGeom>
          <a:noFill/>
          <a:ln w="76200" cap="rnd" cmpd="sng">
            <a:solidFill>
              <a:srgbClr val="00FF00"/>
            </a:solidFill>
            <a:prstDash val="solid"/>
            <a:miter/>
            <a:headEnd type="stealth" w="med" len="med"/>
            <a:tailEnd type="none" w="med" len="med"/>
          </a:ln>
        </p:spPr>
      </p:cxnSp>
      <p:cxnSp>
        <p:nvCxnSpPr>
          <p:cNvPr id="364" name="Shape 364"/>
          <p:cNvCxnSpPr>
            <a:cxnSpLocks/>
          </p:cNvCxnSpPr>
          <p:nvPr/>
        </p:nvCxnSpPr>
        <p:spPr>
          <a:xfrm>
            <a:off x="13483749" y="6217054"/>
            <a:ext cx="384600" cy="975900"/>
          </a:xfrm>
          <a:prstGeom prst="straightConnector1">
            <a:avLst/>
          </a:prstGeom>
          <a:noFill/>
          <a:ln w="76200" cap="rnd" cmpd="sng">
            <a:solidFill>
              <a:srgbClr val="FFFF00"/>
            </a:solidFill>
            <a:prstDash val="solid"/>
            <a:miter/>
            <a:headEnd type="stealth" w="med" len="med"/>
            <a:tailEnd type="none" w="med" len="med"/>
          </a:ln>
        </p:spPr>
      </p:cxnSp>
      <p:sp>
        <p:nvSpPr>
          <p:cNvPr id="13" name="Shape 346">
            <a:extLst>
              <a:ext uri="{FF2B5EF4-FFF2-40B4-BE49-F238E27FC236}">
                <a16:creationId xmlns:a16="http://schemas.microsoft.com/office/drawing/2014/main" id="{9752591D-E158-4200-81EE-F82333A4466A}"/>
              </a:ext>
            </a:extLst>
          </p:cNvPr>
          <p:cNvSpPr txBox="1"/>
          <p:nvPr/>
        </p:nvSpPr>
        <p:spPr>
          <a:xfrm>
            <a:off x="6731876" y="7387818"/>
            <a:ext cx="4723423"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Ο πρώτος χαρακτήρας που θα ταιριάξει είναι το </a:t>
            </a:r>
            <a:r>
              <a:rPr lang="en-US" sz="3600" u="none" strike="noStrike" cap="none" dirty="0">
                <a:solidFill>
                  <a:srgbClr val="00FF00"/>
                </a:solidFill>
                <a:latin typeface="Arial Regular" charset="0"/>
                <a:ea typeface="Arial Regular" charset="0"/>
                <a:cs typeface="Arial Regular" charset="0"/>
                <a:sym typeface="Cabin"/>
              </a:rPr>
              <a:t>F</a:t>
            </a:r>
          </a:p>
        </p:txBody>
      </p:sp>
      <p:sp>
        <p:nvSpPr>
          <p:cNvPr id="14" name="Shape 348">
            <a:extLst>
              <a:ext uri="{FF2B5EF4-FFF2-40B4-BE49-F238E27FC236}">
                <a16:creationId xmlns:a16="http://schemas.microsoft.com/office/drawing/2014/main" id="{DAD92F89-7AC1-4BD4-AEB5-22051ECEA505}"/>
              </a:ext>
            </a:extLst>
          </p:cNvPr>
          <p:cNvSpPr txBox="1"/>
          <p:nvPr/>
        </p:nvSpPr>
        <p:spPr>
          <a:xfrm>
            <a:off x="11804919" y="7348110"/>
            <a:ext cx="41654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Regular" charset="0"/>
                <a:ea typeface="Arial Regular" charset="0"/>
                <a:cs typeface="Arial Regular" charset="0"/>
                <a:sym typeface="Cabin"/>
              </a:rPr>
              <a:t>Ο τελευταίος χαρακτήρας που θα ταιριάξει είναι</a:t>
            </a:r>
            <a:r>
              <a:rPr lang="en-US" sz="3600" u="none" strike="noStrike" cap="none" dirty="0">
                <a:solidFill>
                  <a:srgbClr val="FFFF00"/>
                </a:solidFill>
                <a:latin typeface="Arial Regular" charset="0"/>
                <a:ea typeface="Arial Regular" charset="0"/>
                <a:cs typeface="Arial Regular" charset="0"/>
                <a:sym typeface="Cabin"/>
              </a:rPr>
              <a:t> </a:t>
            </a:r>
            <a:r>
              <a:rPr lang="el-GR" sz="3600" u="none" strike="noStrike" cap="none" dirty="0">
                <a:solidFill>
                  <a:srgbClr val="FFFF00"/>
                </a:solidFill>
                <a:latin typeface="Arial Regular" charset="0"/>
                <a:ea typeface="Arial Regular" charset="0"/>
                <a:cs typeface="Arial Regular" charset="0"/>
                <a:sym typeface="Cabin"/>
              </a:rPr>
              <a:t>το </a:t>
            </a:r>
            <a:r>
              <a:rPr lang="en-US" sz="3600" b="1" u="none" strike="noStrike" cap="none" dirty="0">
                <a:solidFill>
                  <a:srgbClr val="FFFF00"/>
                </a:solidFill>
                <a:latin typeface="Arial Regular" charset="0"/>
                <a:ea typeface="Arial Regular" charset="0"/>
                <a:cs typeface="Arial Regular" charset="0"/>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a:spLocks noGrp="1"/>
          </p:cNvSpPr>
          <p:nvPr>
            <p:ph type="title"/>
          </p:nvPr>
        </p:nvSpPr>
        <p:spPr>
          <a:xfrm>
            <a:off x="1155700" y="719792"/>
            <a:ext cx="13932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Καλύτερη Ρύθμιση</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Εξαγωγής</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Συμβολοσειρών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70" name="Shape 370"/>
          <p:cNvSpPr txBox="1">
            <a:spLocks noGrp="1"/>
          </p:cNvSpPr>
          <p:nvPr>
            <p:ph type="body" idx="1"/>
          </p:nvPr>
        </p:nvSpPr>
        <p:spPr>
          <a:xfrm>
            <a:off x="886623" y="2603501"/>
            <a:ext cx="14482755" cy="1642986"/>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u="none" strike="noStrike" cap="none" dirty="0">
                <a:solidFill>
                  <a:schemeClr val="lt1"/>
                </a:solidFill>
                <a:latin typeface="Arial Regular" charset="0"/>
                <a:ea typeface="Arial Regular" charset="0"/>
                <a:cs typeface="Arial Regular" charset="0"/>
                <a:sym typeface="Cabin"/>
              </a:rPr>
              <a:t>Μπορείτε να βελτιώσετε την αντιστοίχιση του </a:t>
            </a:r>
            <a:r>
              <a:rPr lang="en-US" u="none" strike="noStrike" cap="none" dirty="0" err="1">
                <a:solidFill>
                  <a:srgbClr val="FF00FF"/>
                </a:solidFill>
                <a:latin typeface="Arial Regular" charset="0"/>
                <a:ea typeface="Arial Regular" charset="0"/>
                <a:cs typeface="Arial Regular" charset="0"/>
                <a:sym typeface="Cabin"/>
              </a:rPr>
              <a:t>re.findall</a:t>
            </a:r>
            <a:r>
              <a:rPr lang="en-US" u="none" strike="noStrike" cap="none" dirty="0">
                <a:solidFill>
                  <a:srgbClr val="FF00FF"/>
                </a:solidFill>
                <a:latin typeface="Arial Regular" charset="0"/>
                <a:ea typeface="Arial Regular" charset="0"/>
                <a:cs typeface="Arial Regular" charset="0"/>
                <a:sym typeface="Cabin"/>
              </a:rPr>
              <a:t>()</a:t>
            </a:r>
            <a:r>
              <a:rPr lang="el-GR" u="none" strike="noStrike" cap="none" dirty="0">
                <a:solidFill>
                  <a:schemeClr val="lt1"/>
                </a:solidFill>
                <a:latin typeface="Arial Regular" charset="0"/>
                <a:ea typeface="Arial Regular" charset="0"/>
                <a:cs typeface="Arial Regular" charset="0"/>
                <a:sym typeface="Cabin"/>
              </a:rPr>
              <a:t> και να καθορίσετε ξεχωριστά ποιο τμήμα της αντιστοίχισης πρόκειται να εξαχθεί χρησιμοποιώντας παρενθέσεις</a:t>
            </a:r>
            <a:endParaRPr lang="en-US" u="none" strike="noStrike" cap="none" dirty="0">
              <a:solidFill>
                <a:schemeClr val="lt1"/>
              </a:solidFill>
              <a:latin typeface="Arial Regular" charset="0"/>
              <a:ea typeface="Arial Regular" charset="0"/>
              <a:cs typeface="Arial Regular" charset="0"/>
              <a:sym typeface="Cabin"/>
            </a:endParaRPr>
          </a:p>
        </p:txBody>
      </p:sp>
      <p:sp>
        <p:nvSpPr>
          <p:cNvPr id="371" name="Shape 371"/>
          <p:cNvSpPr txBox="1"/>
          <p:nvPr/>
        </p:nvSpPr>
        <p:spPr>
          <a:xfrm>
            <a:off x="959775" y="4302762"/>
            <a:ext cx="14409602"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72" name="Shape 372"/>
          <p:cNvSpPr txBox="1"/>
          <p:nvPr/>
        </p:nvSpPr>
        <p:spPr>
          <a:xfrm>
            <a:off x="1670718" y="5141017"/>
            <a:ext cx="11107074" cy="194578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\S+@\</a:t>
            </a:r>
            <a:r>
              <a:rPr lang="en-US" sz="3000" i="0" u="none" strike="noStrike" cap="none" dirty="0" err="1">
                <a:solidFill>
                  <a:srgbClr val="FFFF00"/>
                </a:solidFill>
                <a:latin typeface="Courier"/>
                <a:ea typeface="Courier New"/>
                <a:cs typeface="Courier"/>
                <a:sym typeface="Courier New"/>
              </a:rPr>
              <a:t>S+</a:t>
            </a:r>
            <a:r>
              <a:rPr lang="en-US" sz="3000" i="0" u="none" strike="noStrike" cap="none" dirty="0" err="1">
                <a:solidFill>
                  <a:schemeClr val="lt1"/>
                </a:solidFill>
                <a:latin typeface="Courier"/>
                <a:ea typeface="Courier New"/>
                <a:cs typeface="Courier"/>
                <a:sym typeface="Courier New"/>
              </a:rPr>
              <a:t>',x</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New"/>
                <a:cs typeface="Courier"/>
                <a:sym typeface="Courier New"/>
              </a:rPr>
              <a:t>['</a:t>
            </a:r>
            <a:r>
              <a:rPr lang="en-US" sz="3000" i="0" u="none" strike="noStrike" cap="none" dirty="0" err="1">
                <a:solidFill>
                  <a:srgbClr val="FFFF00"/>
                </a:solidFill>
                <a:latin typeface="Courier"/>
                <a:ea typeface="Courier New"/>
                <a:cs typeface="Courier"/>
                <a:sym typeface="Courier New"/>
              </a:rPr>
              <a:t>stephen.marquard@uct.ac.za</a:t>
            </a:r>
            <a:r>
              <a:rPr lang="en-US" sz="3000" i="0" u="none" strike="noStrike" cap="none" dirty="0">
                <a:solidFill>
                  <a:srgbClr val="FFFF00"/>
                </a:solidFill>
                <a:latin typeface="Courier"/>
                <a:ea typeface="Courier New"/>
                <a:cs typeface="Courier"/>
                <a:sym typeface="Courier New"/>
              </a:rPr>
              <a:t>’]</a:t>
            </a:r>
          </a:p>
        </p:txBody>
      </p:sp>
      <p:sp>
        <p:nvSpPr>
          <p:cNvPr id="373" name="Shape 373"/>
          <p:cNvSpPr txBox="1"/>
          <p:nvPr/>
        </p:nvSpPr>
        <p:spPr>
          <a:xfrm>
            <a:off x="11945942" y="4878481"/>
            <a:ext cx="3238499"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5700" b="0" i="0" u="none" strike="noStrike" cap="none">
                <a:solidFill>
                  <a:srgbClr val="00FF00"/>
                </a:solidFill>
                <a:latin typeface="Courier"/>
                <a:ea typeface="Courier New"/>
                <a:cs typeface="Courier"/>
                <a:sym typeface="Courier New"/>
              </a:rPr>
              <a:t>\S+</a:t>
            </a:r>
            <a:r>
              <a:rPr lang="en-US" sz="5700">
                <a:solidFill>
                  <a:srgbClr val="FFFF00"/>
                </a:solidFill>
                <a:latin typeface="Courier"/>
                <a:ea typeface="Courier New"/>
                <a:cs typeface="Courier"/>
                <a:sym typeface="Courier New"/>
              </a:rPr>
              <a:t>@</a:t>
            </a:r>
            <a:r>
              <a:rPr lang="en-US" sz="5700" b="0" i="0" u="none" strike="noStrike" cap="none">
                <a:solidFill>
                  <a:srgbClr val="00FF00"/>
                </a:solidFill>
                <a:latin typeface="Courier"/>
                <a:ea typeface="Courier New"/>
                <a:cs typeface="Courier"/>
                <a:sym typeface="Courier New"/>
              </a:rPr>
              <a:t>\S+</a:t>
            </a:r>
          </a:p>
        </p:txBody>
      </p:sp>
      <p:sp>
        <p:nvSpPr>
          <p:cNvPr id="374" name="Shape 374"/>
          <p:cNvSpPr txBox="1"/>
          <p:nvPr/>
        </p:nvSpPr>
        <p:spPr>
          <a:xfrm>
            <a:off x="11930067" y="6640506"/>
            <a:ext cx="32384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Τουλάχιστον ένας μη κενός χαρακτήρας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375" name="Shape 375"/>
          <p:cNvCxnSpPr/>
          <p:nvPr/>
        </p:nvCxnSpPr>
        <p:spPr>
          <a:xfrm>
            <a:off x="12733342" y="5881681"/>
            <a:ext cx="177900" cy="689099"/>
          </a:xfrm>
          <a:prstGeom prst="straightConnector1">
            <a:avLst/>
          </a:prstGeom>
          <a:noFill/>
          <a:ln w="76200" cap="rnd" cmpd="sng">
            <a:solidFill>
              <a:srgbClr val="00FF00"/>
            </a:solidFill>
            <a:prstDash val="solid"/>
            <a:miter/>
            <a:headEnd type="stealth" w="med" len="med"/>
            <a:tailEnd type="none" w="med" len="med"/>
          </a:ln>
        </p:spPr>
      </p:cxnSp>
      <p:cxnSp>
        <p:nvCxnSpPr>
          <p:cNvPr id="376" name="Shape 376"/>
          <p:cNvCxnSpPr/>
          <p:nvPr/>
        </p:nvCxnSpPr>
        <p:spPr>
          <a:xfrm flipH="1">
            <a:off x="14117504" y="5819767"/>
            <a:ext cx="182699" cy="834899"/>
          </a:xfrm>
          <a:prstGeom prst="straightConnector1">
            <a:avLst/>
          </a:prstGeom>
          <a:noFill/>
          <a:ln w="76200" cap="rnd" cmpd="sng">
            <a:solidFill>
              <a:srgbClr val="00FF00"/>
            </a:solidFill>
            <a:prstDash val="solid"/>
            <a:miter/>
            <a:headEnd type="stealth"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1155700" y="615338"/>
            <a:ext cx="139320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Καλύτερη Ρύθμιση</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Εξαγωγής</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Συμβολοσειρών</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382" name="Shape 382"/>
          <p:cNvSpPr txBox="1">
            <a:spLocks noGrp="1"/>
          </p:cNvSpPr>
          <p:nvPr>
            <p:ph type="body" idx="1"/>
          </p:nvPr>
        </p:nvSpPr>
        <p:spPr>
          <a:xfrm>
            <a:off x="1155700" y="2603501"/>
            <a:ext cx="13932000" cy="1345648"/>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Οι </a:t>
            </a:r>
            <a:r>
              <a:rPr lang="el-GR" sz="3600" u="none" strike="noStrike" cap="none" dirty="0">
                <a:solidFill>
                  <a:srgbClr val="FF00FF"/>
                </a:solidFill>
                <a:latin typeface="Arial Regular" charset="0"/>
                <a:ea typeface="Arial Regular" charset="0"/>
                <a:cs typeface="Arial Regular" charset="0"/>
                <a:sym typeface="Cabin"/>
              </a:rPr>
              <a:t>Παρενθέσεις</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δεν αποτελούν τμήμα της αντιστοίχισης </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αλλά λένε από να</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αρχίσει</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και που να </a:t>
            </a:r>
            <a:r>
              <a:rPr lang="el-GR" sz="3600" u="none" strike="noStrike" cap="none" dirty="0">
                <a:solidFill>
                  <a:srgbClr val="FF00FF"/>
                </a:solidFill>
                <a:latin typeface="Arial Regular" charset="0"/>
                <a:ea typeface="Arial Regular" charset="0"/>
                <a:cs typeface="Arial Regular" charset="0"/>
                <a:sym typeface="Cabin"/>
              </a:rPr>
              <a:t>σταματήσει</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η εξαγόμενη συμβολοσειρά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383" name="Shape 383"/>
          <p:cNvSpPr txBox="1"/>
          <p:nvPr/>
        </p:nvSpPr>
        <p:spPr>
          <a:xfrm>
            <a:off x="1320800" y="4184650"/>
            <a:ext cx="13666800"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00FF00"/>
                </a:solidFill>
                <a:latin typeface="Courier"/>
                <a:ea typeface="Courier New"/>
                <a:cs typeface="Courier"/>
                <a:sym typeface="Courier New"/>
              </a:rPr>
              <a:t>stephen.marquard@uct.ac.za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384" name="Shape 384"/>
          <p:cNvSpPr txBox="1"/>
          <p:nvPr/>
        </p:nvSpPr>
        <p:spPr>
          <a:xfrm>
            <a:off x="10377800" y="5581650"/>
            <a:ext cx="6068700" cy="926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7F00"/>
                </a:solidFill>
                <a:latin typeface="Courier"/>
                <a:ea typeface="Courier New"/>
                <a:cs typeface="Courier"/>
                <a:sym typeface="Courier New"/>
              </a:rPr>
              <a:t>^From</a:t>
            </a:r>
            <a:r>
              <a:rPr lang="en-US" sz="4800" dirty="0">
                <a:solidFill>
                  <a:srgbClr val="FF7F00"/>
                </a:solidFill>
                <a:latin typeface="Courier"/>
                <a:ea typeface="Courier New"/>
                <a:cs typeface="Courier"/>
                <a:sym typeface="Courier New"/>
              </a:rPr>
              <a:t> </a:t>
            </a:r>
            <a:r>
              <a:rPr lang="en-US" sz="4800" i="0" u="none" strike="noStrike" cap="none" dirty="0">
                <a:solidFill>
                  <a:srgbClr val="FF00FF"/>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FF00"/>
                </a:solidFill>
                <a:latin typeface="Courier"/>
                <a:ea typeface="Courier New"/>
                <a:cs typeface="Courier"/>
                <a:sym typeface="Courier New"/>
              </a:rPr>
              <a:t>@</a:t>
            </a:r>
            <a:r>
              <a:rPr lang="en-US" sz="4800" i="0" u="none" strike="noStrike" cap="none" dirty="0">
                <a:solidFill>
                  <a:srgbClr val="00FF00"/>
                </a:solidFill>
                <a:latin typeface="Courier"/>
                <a:ea typeface="Courier New"/>
                <a:cs typeface="Courier"/>
                <a:sym typeface="Courier New"/>
              </a:rPr>
              <a:t>\S+</a:t>
            </a:r>
            <a:r>
              <a:rPr lang="en-US" sz="4800" i="0" u="none" strike="noStrike" cap="none" dirty="0">
                <a:solidFill>
                  <a:srgbClr val="FF00FF"/>
                </a:solidFill>
                <a:latin typeface="Courier"/>
                <a:ea typeface="Courier New"/>
                <a:cs typeface="Courier"/>
                <a:sym typeface="Courier New"/>
              </a:rPr>
              <a:t>)</a:t>
            </a:r>
          </a:p>
        </p:txBody>
      </p:sp>
      <p:cxnSp>
        <p:nvCxnSpPr>
          <p:cNvPr id="385" name="Shape 385"/>
          <p:cNvCxnSpPr/>
          <p:nvPr/>
        </p:nvCxnSpPr>
        <p:spPr>
          <a:xfrm>
            <a:off x="12931237" y="6634150"/>
            <a:ext cx="177900" cy="689099"/>
          </a:xfrm>
          <a:prstGeom prst="straightConnector1">
            <a:avLst/>
          </a:prstGeom>
          <a:noFill/>
          <a:ln w="76200" cap="rnd" cmpd="sng">
            <a:solidFill>
              <a:srgbClr val="FF00FF"/>
            </a:solidFill>
            <a:prstDash val="solid"/>
            <a:miter/>
            <a:headEnd type="stealth" w="med" len="med"/>
            <a:tailEnd type="none" w="med" len="med"/>
          </a:ln>
        </p:spPr>
      </p:cxnSp>
      <p:cxnSp>
        <p:nvCxnSpPr>
          <p:cNvPr id="386" name="Shape 386"/>
          <p:cNvCxnSpPr/>
          <p:nvPr/>
        </p:nvCxnSpPr>
        <p:spPr>
          <a:xfrm flipH="1">
            <a:off x="15337812" y="6561199"/>
            <a:ext cx="182699" cy="834899"/>
          </a:xfrm>
          <a:prstGeom prst="straightConnector1">
            <a:avLst/>
          </a:prstGeom>
          <a:noFill/>
          <a:ln w="76200" cap="rnd" cmpd="sng">
            <a:solidFill>
              <a:srgbClr val="FF00FF"/>
            </a:solidFill>
            <a:prstDash val="solid"/>
            <a:miter/>
            <a:headEnd type="stealth" w="med" len="med"/>
            <a:tailEnd type="none" w="med" len="med"/>
          </a:ln>
        </p:spPr>
      </p:cxnSp>
      <p:sp>
        <p:nvSpPr>
          <p:cNvPr id="387" name="Shape 387"/>
          <p:cNvSpPr txBox="1"/>
          <p:nvPr/>
        </p:nvSpPr>
        <p:spPr>
          <a:xfrm>
            <a:off x="786416" y="5120500"/>
            <a:ext cx="9100209" cy="3027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FF00"/>
                </a:solidFill>
                <a:latin typeface="Courier"/>
                <a:ea typeface="Courier New"/>
                <a:cs typeface="Courier"/>
                <a:sym typeface="Courier New"/>
              </a:rPr>
              <a:t>\S+@\</a:t>
            </a:r>
            <a:r>
              <a:rPr lang="en-US" sz="2800" i="0" u="none" strike="noStrike" cap="none" dirty="0" err="1">
                <a:solidFill>
                  <a:srgbClr val="FFFF00"/>
                </a:solidFill>
                <a:latin typeface="Courier"/>
                <a:ea typeface="Courier New"/>
                <a:cs typeface="Courier"/>
                <a:sym typeface="Courier New"/>
              </a:rPr>
              <a:t>S+</a:t>
            </a:r>
            <a:r>
              <a:rPr lang="en-US" sz="2800" i="0" u="none" strike="noStrike" cap="none" dirty="0" err="1">
                <a:solidFill>
                  <a:schemeClr val="lt1"/>
                </a:solidFill>
                <a:latin typeface="Courier"/>
                <a:ea typeface="Courier New"/>
                <a:cs typeface="Courier"/>
                <a:sym typeface="Courier New"/>
              </a:rPr>
              <a:t>',x</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New"/>
                <a:cs typeface="Courier"/>
                <a:sym typeface="Courier New"/>
              </a:rPr>
              <a:t>['</a:t>
            </a:r>
            <a:r>
              <a:rPr lang="en-US" sz="2800" i="0" u="none" strike="noStrike" cap="none" dirty="0" err="1">
                <a:solidFill>
                  <a:srgbClr val="FFFF00"/>
                </a:solidFill>
                <a:latin typeface="Courier"/>
                <a:ea typeface="Courier New"/>
                <a:cs typeface="Courier"/>
                <a:sym typeface="Courier New"/>
              </a:rPr>
              <a:t>stephen.marquard@uct.ac.za</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y = </a:t>
            </a:r>
            <a:r>
              <a:rPr lang="en-US" sz="2800" i="0" u="none" strike="noStrike" cap="none" dirty="0" err="1">
                <a:solidFill>
                  <a:schemeClr val="lt1"/>
                </a:solidFill>
                <a:latin typeface="Courier"/>
                <a:ea typeface="Courier New"/>
                <a:cs typeface="Courier"/>
                <a:sym typeface="Courier New"/>
              </a:rPr>
              <a:t>re.findall</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^From (\S+@\S+)</a:t>
            </a:r>
            <a:r>
              <a:rPr lang="en-US" sz="28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stephen.marquard@uct.ac.za</a:t>
            </a:r>
            <a:r>
              <a:rPr lang="en-US" sz="28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Κανονικές Εκφράσεις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14" name="Shape 214"/>
          <p:cNvSpPr txBox="1"/>
          <p:nvPr/>
        </p:nvSpPr>
        <p:spPr>
          <a:xfrm>
            <a:off x="2417650" y="7304649"/>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
        <p:nvSpPr>
          <p:cNvPr id="215" name="Shape 215"/>
          <p:cNvSpPr txBox="1"/>
          <p:nvPr/>
        </p:nvSpPr>
        <p:spPr>
          <a:xfrm>
            <a:off x="2806700" y="2946400"/>
            <a:ext cx="10642499" cy="4281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Regular" charset="0"/>
                <a:ea typeface="Arial Regular" charset="0"/>
                <a:cs typeface="Arial Regular" charset="0"/>
                <a:sym typeface="Cabin"/>
              </a:rPr>
              <a:t>Στους υπολογιστές, μια κανονική έκφραση, που αναφέρεται επίσης ως «</a:t>
            </a:r>
            <a:r>
              <a:rPr lang="el-GR" sz="3600" u="none" strike="noStrike" cap="none" dirty="0" err="1">
                <a:solidFill>
                  <a:schemeClr val="lt1"/>
                </a:solidFill>
                <a:latin typeface="Arial Regular" charset="0"/>
                <a:ea typeface="Arial Regular" charset="0"/>
                <a:cs typeface="Arial Regular" charset="0"/>
                <a:sym typeface="Cabin"/>
              </a:rPr>
              <a:t>regex</a:t>
            </a:r>
            <a:r>
              <a:rPr lang="el-GR" sz="3600" u="none" strike="noStrike" cap="none" dirty="0">
                <a:solidFill>
                  <a:schemeClr val="lt1"/>
                </a:solidFill>
                <a:latin typeface="Arial Regular" charset="0"/>
                <a:ea typeface="Arial Regular" charset="0"/>
                <a:cs typeface="Arial Regular" charset="0"/>
                <a:sym typeface="Cabin"/>
              </a:rPr>
              <a:t>» ή «</a:t>
            </a:r>
            <a:r>
              <a:rPr lang="el-GR" sz="3600" u="none" strike="noStrike" cap="none" dirty="0" err="1">
                <a:solidFill>
                  <a:schemeClr val="lt1"/>
                </a:solidFill>
                <a:latin typeface="Arial Regular" charset="0"/>
                <a:ea typeface="Arial Regular" charset="0"/>
                <a:cs typeface="Arial Regular" charset="0"/>
                <a:sym typeface="Cabin"/>
              </a:rPr>
              <a:t>regexp</a:t>
            </a:r>
            <a:r>
              <a:rPr lang="el-GR" sz="3600" u="none" strike="noStrike" cap="none" dirty="0">
                <a:solidFill>
                  <a:schemeClr val="lt1"/>
                </a:solidFill>
                <a:latin typeface="Arial Regular" charset="0"/>
                <a:ea typeface="Arial Regular" charset="0"/>
                <a:cs typeface="Arial Regular" charset="0"/>
                <a:sym typeface="Cabin"/>
              </a:rPr>
              <a:t>», παρέχει ένα συνοπτικό και ευέλικτο μέσο για την αντιστοίχιση συμβολοσειρών, όπως συγκεκριμένους χαρακτήρες, λέξεις ή μοτίβα χαρακτήρων. Μια κανονική έκφραση γράφεται σε μια επίσημη γλώσσα που μπορεί να ερμηνευτεί από έναν επεξεργαστή κανονικών εκφράσεων.</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Παραδείγματα Ανάλυσης Συμβολοσειρών </a:t>
            </a:r>
            <a:r>
              <a:rPr lang="is-IS" dirty="0"/>
              <a:t>…</a:t>
            </a:r>
            <a:endParaRPr lang="en-US" dirty="0"/>
          </a:p>
        </p:txBody>
      </p:sp>
    </p:spTree>
    <p:extLst>
      <p:ext uri="{BB962C8B-B14F-4D97-AF65-F5344CB8AC3E}">
        <p14:creationId xmlns:p14="http://schemas.microsoft.com/office/powerpoint/2010/main" val="149967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p:nvPr/>
        </p:nvSpPr>
        <p:spPr>
          <a:xfrm>
            <a:off x="787475" y="3154351"/>
            <a:ext cx="15182700" cy="478370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FF7F00"/>
                </a:solidFill>
                <a:latin typeface="Courier"/>
                <a:ea typeface="Courier New"/>
                <a:cs typeface="Courier"/>
                <a:sym typeface="Courier New"/>
              </a:rPr>
              <a:t>'From </a:t>
            </a:r>
            <a:r>
              <a:rPr lang="en-US" sz="2800" i="0" u="none" strike="noStrike" cap="none" dirty="0" err="1">
                <a:solidFill>
                  <a:srgbClr val="FF7F00"/>
                </a:solidFill>
                <a:latin typeface="Courier"/>
                <a:ea typeface="Courier New"/>
                <a:cs typeface="Courier"/>
                <a:sym typeface="Courier New"/>
              </a:rPr>
              <a:t>stephen.marquard@uct.ac.za</a:t>
            </a:r>
            <a:r>
              <a:rPr lang="en-US" sz="2800" i="0" u="none" strike="noStrike" cap="none" dirty="0">
                <a:solidFill>
                  <a:srgbClr val="FF7F00"/>
                </a:solidFill>
                <a:latin typeface="Courier"/>
                <a:ea typeface="Courier New"/>
                <a:cs typeface="Courier"/>
                <a:sym typeface="Courier New"/>
              </a:rPr>
              <a:t> Sat Jan  5 09:14:16 2008'</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21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chemeClr val="lt1"/>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data</a:t>
            </a:r>
            <a:r>
              <a:rPr lang="en-US" sz="2800" i="0" u="none" strike="noStrike" cap="none" dirty="0" err="1">
                <a:solidFill>
                  <a:srgbClr val="FF00FF"/>
                </a:solidFill>
                <a:latin typeface="Courier"/>
                <a:ea typeface="Courier New"/>
                <a:cs typeface="Courier"/>
                <a:sym typeface="Courier New"/>
              </a:rPr>
              <a:t>.find</a:t>
            </a:r>
            <a:r>
              <a:rPr lang="en-US" sz="2800" i="0" u="none" strike="noStrike" cap="none" dirty="0">
                <a:solidFill>
                  <a:schemeClr val="lt1"/>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 '</a:t>
            </a:r>
            <a:r>
              <a:rPr lang="en-US" sz="2800" i="0" u="none" strike="noStrike" cap="none" dirty="0">
                <a:solidFill>
                  <a:schemeClr val="lt1"/>
                </a:solidFill>
                <a:latin typeface="Courier"/>
                <a:ea typeface="Courier New"/>
                <a:cs typeface="Courier"/>
                <a:sym typeface="Courier New"/>
              </a:rPr>
              <a:t>,</a:t>
            </a:r>
            <a:r>
              <a:rPr lang="en-US" sz="2800" i="0" u="none" strike="noStrike" cap="none" dirty="0" err="1">
                <a:solidFill>
                  <a:srgbClr val="00FF00"/>
                </a:solidFill>
                <a:latin typeface="Courier"/>
                <a:ea typeface="Courier New"/>
                <a:cs typeface="Courier"/>
                <a:sym typeface="Courier New"/>
              </a:rPr>
              <a:t>atpos</a:t>
            </a:r>
            <a:r>
              <a:rPr lang="en-US" sz="28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31</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chemeClr val="lt1"/>
                </a:solidFill>
                <a:latin typeface="Courier"/>
                <a:ea typeface="Courier New"/>
                <a:cs typeface="Courier"/>
                <a:sym typeface="Courier New"/>
              </a:rPr>
              <a:t> = </a:t>
            </a:r>
            <a:r>
              <a:rPr lang="en-US" sz="2800" i="0" u="none" strike="noStrike" cap="none" dirty="0">
                <a:solidFill>
                  <a:srgbClr val="00FF00"/>
                </a:solidFill>
                <a:latin typeface="Courier"/>
                <a:ea typeface="Courier New"/>
                <a:cs typeface="Courier"/>
                <a:sym typeface="Courier New"/>
              </a:rPr>
              <a:t>data</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00FF00"/>
                </a:solidFill>
                <a:latin typeface="Courier"/>
                <a:ea typeface="Courier New"/>
                <a:cs typeface="Courier"/>
                <a:sym typeface="Courier New"/>
              </a:rPr>
              <a:t>atpos</a:t>
            </a:r>
            <a:r>
              <a:rPr lang="en-US" sz="2800" i="0" u="none" strike="noStrike" cap="none" dirty="0">
                <a:solidFill>
                  <a:srgbClr val="00FFFF"/>
                </a:solidFill>
                <a:latin typeface="Courier"/>
                <a:ea typeface="Courier New"/>
                <a:cs typeface="Courier"/>
                <a:sym typeface="Courier New"/>
              </a:rPr>
              <a:t>+</a:t>
            </a:r>
            <a:r>
              <a:rPr lang="en-US" sz="2800" i="0" u="none" strike="noStrike" cap="none" dirty="0">
                <a:solidFill>
                  <a:srgbClr val="FF7F00"/>
                </a:solidFill>
                <a:latin typeface="Courier"/>
                <a:ea typeface="Courier New"/>
                <a:cs typeface="Courier"/>
                <a:sym typeface="Courier New"/>
              </a:rPr>
              <a:t>1</a:t>
            </a:r>
            <a:r>
              <a:rPr lang="en-US" sz="2800" i="0" u="none" strike="noStrike" cap="none" dirty="0">
                <a:solidFill>
                  <a:srgbClr val="00FFFF"/>
                </a:solidFill>
                <a:latin typeface="Courier"/>
                <a:ea typeface="Courier New"/>
                <a:cs typeface="Courier"/>
                <a:sym typeface="Courier New"/>
              </a:rPr>
              <a:t> : </a:t>
            </a:r>
            <a:r>
              <a:rPr lang="en-US" sz="2800" i="0" u="none" strike="noStrike" cap="none" dirty="0" err="1">
                <a:solidFill>
                  <a:srgbClr val="00FF00"/>
                </a:solidFill>
                <a:latin typeface="Courier"/>
                <a:ea typeface="Courier New"/>
                <a:cs typeface="Courier"/>
                <a:sym typeface="Courier New"/>
              </a:rPr>
              <a:t>sppos</a:t>
            </a:r>
            <a:r>
              <a:rPr lang="en-US" sz="2800" i="0" u="none" strike="noStrike" cap="none" dirty="0">
                <a:solidFill>
                  <a:srgbClr val="00FFFF"/>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New"/>
                <a:cs typeface="Courier"/>
                <a:sym typeface="Courier New"/>
              </a:rPr>
              <a:t>&gt;&gt;&gt; </a:t>
            </a:r>
            <a:r>
              <a:rPr lang="en-US" sz="2800" i="0" u="none" strike="noStrike" cap="none" dirty="0">
                <a:solidFill>
                  <a:srgbClr val="FFFF00"/>
                </a:solidFill>
                <a:latin typeface="Courier"/>
                <a:ea typeface="Courier New"/>
                <a:cs typeface="Courier"/>
                <a:sym typeface="Courier New"/>
              </a:rPr>
              <a:t>print(</a:t>
            </a:r>
            <a:r>
              <a:rPr lang="en-US" sz="2800" i="0" u="none" strike="noStrike" cap="none" dirty="0">
                <a:solidFill>
                  <a:srgbClr val="00FF00"/>
                </a:solidFill>
                <a:latin typeface="Courier"/>
                <a:ea typeface="Courier New"/>
                <a:cs typeface="Courier"/>
                <a:sym typeface="Courier New"/>
              </a:rPr>
              <a:t>host</a:t>
            </a:r>
            <a:r>
              <a:rPr lang="en-US" sz="2800" i="0" u="none" strike="noStrike" cap="none" dirty="0">
                <a:solidFill>
                  <a:srgbClr val="FFFF00"/>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err="1">
                <a:solidFill>
                  <a:schemeClr val="lt1"/>
                </a:solidFill>
                <a:latin typeface="Courier"/>
                <a:ea typeface="Courier New"/>
                <a:cs typeface="Courier"/>
                <a:sym typeface="Courier New"/>
              </a:rPr>
              <a:t>uct.ac.za</a:t>
            </a:r>
            <a:endParaRPr lang="en-US" sz="2800" i="0" u="none" strike="noStrike" cap="none" dirty="0">
              <a:solidFill>
                <a:schemeClr val="lt1"/>
              </a:solidFill>
              <a:latin typeface="Courier"/>
              <a:ea typeface="Courier New"/>
              <a:cs typeface="Courier"/>
              <a:sym typeface="Courier New"/>
            </a:endParaRPr>
          </a:p>
        </p:txBody>
      </p:sp>
      <p:sp>
        <p:nvSpPr>
          <p:cNvPr id="393" name="Shape 393"/>
          <p:cNvSpPr txBox="1"/>
          <p:nvPr/>
        </p:nvSpPr>
        <p:spPr>
          <a:xfrm>
            <a:off x="330200" y="1835150"/>
            <a:ext cx="15582900" cy="673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Arial"/>
              <a:buNone/>
            </a:pPr>
            <a:r>
              <a:rPr lang="en-US" sz="3600" i="0" u="none" strike="noStrike" cap="none" dirty="0">
                <a:solidFill>
                  <a:schemeClr val="lt1"/>
                </a:solidFill>
                <a:latin typeface="Courier"/>
                <a:ea typeface="Courier New"/>
                <a:cs typeface="Courier"/>
                <a:sym typeface="Courier New"/>
              </a:rPr>
              <a:t>From </a:t>
            </a:r>
            <a:r>
              <a:rPr lang="en-US" sz="3600" i="0" u="none" strike="noStrike" cap="none" dirty="0" err="1">
                <a:solidFill>
                  <a:schemeClr val="lt1"/>
                </a:solidFill>
                <a:latin typeface="Courier"/>
                <a:ea typeface="Courier New"/>
                <a:cs typeface="Courier"/>
                <a:sym typeface="Courier New"/>
              </a:rPr>
              <a:t>stephen.marquard</a:t>
            </a:r>
            <a:r>
              <a:rPr lang="en-US" sz="3600" i="0" u="none" strike="noStrike" cap="none" dirty="0" err="1">
                <a:solidFill>
                  <a:srgbClr val="FFFF00"/>
                </a:solidFill>
                <a:latin typeface="Courier"/>
                <a:ea typeface="Courier New"/>
                <a:cs typeface="Courier"/>
                <a:sym typeface="Courier New"/>
              </a:rPr>
              <a:t>@</a:t>
            </a:r>
            <a:r>
              <a:rPr lang="en-US" sz="3600" i="0" u="none" strike="noStrike" cap="none" dirty="0" err="1">
                <a:solidFill>
                  <a:schemeClr val="lt1"/>
                </a:solidFill>
                <a:latin typeface="Courier"/>
                <a:ea typeface="Courier New"/>
                <a:cs typeface="Courier"/>
                <a:sym typeface="Courier New"/>
              </a:rPr>
              <a:t>uct.ac.za</a:t>
            </a:r>
            <a:r>
              <a:rPr lang="en-US" sz="3600" i="0" u="none" strike="noStrike" cap="none" dirty="0">
                <a:solidFill>
                  <a:schemeClr val="lt1"/>
                </a:solidFill>
                <a:latin typeface="Courier"/>
                <a:ea typeface="Courier New"/>
                <a:cs typeface="Courier"/>
                <a:sym typeface="Courier New"/>
              </a:rPr>
              <a:t> Sat Jan  5 09:14:16 2008</a:t>
            </a:r>
          </a:p>
        </p:txBody>
      </p:sp>
      <p:sp>
        <p:nvSpPr>
          <p:cNvPr id="394" name="Shape 394"/>
          <p:cNvSpPr txBox="1"/>
          <p:nvPr/>
        </p:nvSpPr>
        <p:spPr>
          <a:xfrm>
            <a:off x="5950931"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21</a:t>
            </a:r>
          </a:p>
        </p:txBody>
      </p:sp>
      <p:sp>
        <p:nvSpPr>
          <p:cNvPr id="395" name="Shape 395"/>
          <p:cNvSpPr txBox="1"/>
          <p:nvPr/>
        </p:nvSpPr>
        <p:spPr>
          <a:xfrm>
            <a:off x="8724900" y="8255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Regular" charset="0"/>
                <a:ea typeface="Arial Regular" charset="0"/>
                <a:cs typeface="Arial Regular" charset="0"/>
                <a:sym typeface="Cabin"/>
              </a:rPr>
              <a:t>31</a:t>
            </a:r>
          </a:p>
        </p:txBody>
      </p:sp>
      <p:cxnSp>
        <p:nvCxnSpPr>
          <p:cNvPr id="396" name="Shape 396"/>
          <p:cNvCxnSpPr/>
          <p:nvPr/>
        </p:nvCxnSpPr>
        <p:spPr>
          <a:xfrm rot="10800000">
            <a:off x="6236681" y="1481137"/>
            <a:ext cx="19049" cy="373061"/>
          </a:xfrm>
          <a:prstGeom prst="straightConnector1">
            <a:avLst/>
          </a:prstGeom>
          <a:noFill/>
          <a:ln w="50800" cap="rnd" cmpd="sng">
            <a:solidFill>
              <a:srgbClr val="00FF00"/>
            </a:solidFill>
            <a:prstDash val="solid"/>
            <a:miter/>
            <a:headEnd type="stealth" w="med" len="med"/>
            <a:tailEnd type="none" w="med" len="med"/>
          </a:ln>
        </p:spPr>
      </p:cxnSp>
      <p:cxnSp>
        <p:nvCxnSpPr>
          <p:cNvPr id="397" name="Shape 397"/>
          <p:cNvCxnSpPr/>
          <p:nvPr/>
        </p:nvCxnSpPr>
        <p:spPr>
          <a:xfrm rot="10800000">
            <a:off x="9004299" y="1485899"/>
            <a:ext cx="17461" cy="373061"/>
          </a:xfrm>
          <a:prstGeom prst="straightConnector1">
            <a:avLst/>
          </a:prstGeom>
          <a:noFill/>
          <a:ln w="50800" cap="rnd" cmpd="sng">
            <a:solidFill>
              <a:srgbClr val="00FF00"/>
            </a:solidFill>
            <a:prstDash val="solid"/>
            <a:miter/>
            <a:headEnd type="stealth" w="med" len="med"/>
            <a:tailEnd type="none" w="med" len="med"/>
          </a:ln>
        </p:spPr>
      </p:cxnSp>
      <p:cxnSp>
        <p:nvCxnSpPr>
          <p:cNvPr id="398" name="Shape 398"/>
          <p:cNvCxnSpPr/>
          <p:nvPr/>
        </p:nvCxnSpPr>
        <p:spPr>
          <a:xfrm>
            <a:off x="6351587" y="2446336"/>
            <a:ext cx="2541587" cy="19049"/>
          </a:xfrm>
          <a:prstGeom prst="straightConnector1">
            <a:avLst/>
          </a:prstGeom>
          <a:noFill/>
          <a:ln w="76200" cap="rnd" cmpd="sng">
            <a:solidFill>
              <a:srgbClr val="FF00FF"/>
            </a:solidFill>
            <a:prstDash val="solid"/>
            <a:miter/>
            <a:headEnd type="none" w="med" len="med"/>
            <a:tailEnd type="none" w="med" len="med"/>
          </a:ln>
        </p:spPr>
      </p:cxnSp>
      <p:sp>
        <p:nvSpPr>
          <p:cNvPr id="399" name="Shape 399"/>
          <p:cNvSpPr txBox="1"/>
          <p:nvPr/>
        </p:nvSpPr>
        <p:spPr>
          <a:xfrm>
            <a:off x="9599597" y="5388152"/>
            <a:ext cx="5868928" cy="1892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4100" u="none" strike="noStrike" cap="none" dirty="0">
                <a:solidFill>
                  <a:srgbClr val="00FF00"/>
                </a:solidFill>
                <a:latin typeface="Arial Regular" charset="0"/>
                <a:ea typeface="Arial Regular" charset="0"/>
                <a:cs typeface="Arial Regular" charset="0"/>
                <a:sym typeface="Cabin"/>
              </a:rPr>
              <a:t>Εξαγωγή ονόματος κεντρικού υπολογιστή - χρησιμοποιώντας εύρεση και κατάτμηση συμβολοσειράς</a:t>
            </a:r>
            <a:endParaRPr lang="en-US" sz="4100" u="none" strike="noStrike" cap="none" dirty="0">
              <a:solidFill>
                <a:srgbClr val="00FF00"/>
              </a:solidFill>
              <a:latin typeface="Arial Regular" charset="0"/>
              <a:ea typeface="Arial Regular" charset="0"/>
              <a:cs typeface="Arial Regular"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Shape 4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Το Μοτίβο Διπλής Διάσπασης</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05" name="Shape 405"/>
          <p:cNvSpPr txBox="1">
            <a:spLocks noGrp="1"/>
          </p:cNvSpPr>
          <p:nvPr>
            <p:ph type="body" idx="1"/>
          </p:nvPr>
        </p:nvSpPr>
        <p:spPr>
          <a:xfrm>
            <a:off x="1155700" y="2603501"/>
            <a:ext cx="13932000" cy="1677020"/>
          </a:xfrm>
          <a:prstGeom prst="rect">
            <a:avLst/>
          </a:prstGeom>
          <a:noFill/>
          <a:ln>
            <a:noFill/>
          </a:ln>
        </p:spPr>
        <p:txBody>
          <a:bodyPr lIns="38100" tIns="38100" rIns="38100" bIns="38100" anchor="t"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Regular" charset="0"/>
                <a:ea typeface="Arial Regular" charset="0"/>
                <a:cs typeface="Arial Regular" charset="0"/>
                <a:sym typeface="Cabin"/>
              </a:rPr>
              <a:t>Μερικές φορές χωρίζουμε μια γραμμή με έναν τρόπο και στη συνέχεια παίρνουμε ένα από τα κομμάτια που προέκυψαν και το χωρίζουμε ξανά</a:t>
            </a:r>
            <a:endParaRPr lang="en-US" sz="3600" u="none" strike="noStrike" cap="none" dirty="0">
              <a:solidFill>
                <a:schemeClr val="lt1"/>
              </a:solidFill>
              <a:latin typeface="Arial Regular" charset="0"/>
              <a:ea typeface="Arial Regular" charset="0"/>
              <a:cs typeface="Arial Regular" charset="0"/>
              <a:sym typeface="Cabin"/>
            </a:endParaRPr>
          </a:p>
        </p:txBody>
      </p:sp>
      <p:sp>
        <p:nvSpPr>
          <p:cNvPr id="406" name="Shape 406"/>
          <p:cNvSpPr txBox="1"/>
          <p:nvPr/>
        </p:nvSpPr>
        <p:spPr>
          <a:xfrm>
            <a:off x="7321275" y="6326775"/>
            <a:ext cx="6981300" cy="482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Arial"/>
              <a:buNone/>
            </a:pPr>
            <a:r>
              <a:rPr lang="en-US" sz="2600" i="0" u="none" strike="noStrike" cap="none">
                <a:solidFill>
                  <a:srgbClr val="FFFF00"/>
                </a:solidFill>
                <a:latin typeface="Courier"/>
                <a:ea typeface="Courier New"/>
                <a:cs typeface="Courier"/>
                <a:sym typeface="Courier New"/>
              </a:rPr>
              <a:t>['stephen.marquard', 'uct.ac.za']</a:t>
            </a:r>
          </a:p>
        </p:txBody>
      </p:sp>
      <p:sp>
        <p:nvSpPr>
          <p:cNvPr id="407" name="Shape 407"/>
          <p:cNvSpPr txBox="1"/>
          <p:nvPr/>
        </p:nvSpPr>
        <p:spPr>
          <a:xfrm>
            <a:off x="1155700" y="4526525"/>
            <a:ext cx="133427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dirty="0">
                <a:solidFill>
                  <a:srgbClr val="FF7F00"/>
                </a:solidFill>
                <a:latin typeface="Courier"/>
                <a:ea typeface="Courier New"/>
                <a:cs typeface="Courier"/>
                <a:sym typeface="Courier New"/>
              </a:rPr>
              <a:t>From </a:t>
            </a:r>
            <a:r>
              <a:rPr lang="en-US" sz="3000" i="0" u="none" strike="noStrike" cap="none" dirty="0" err="1">
                <a:solidFill>
                  <a:srgbClr val="FF7F00"/>
                </a:solidFill>
                <a:latin typeface="Courier"/>
                <a:ea typeface="Courier New"/>
                <a:cs typeface="Courier"/>
                <a:sym typeface="Courier New"/>
              </a:rPr>
              <a:t>stephen.marquard@</a:t>
            </a:r>
            <a:r>
              <a:rPr lang="en-US" sz="3000" i="0" u="none" strike="noStrike" cap="none" dirty="0" err="1">
                <a:solidFill>
                  <a:srgbClr val="FFFF00"/>
                </a:solidFill>
                <a:latin typeface="Courier"/>
                <a:ea typeface="Courier New"/>
                <a:cs typeface="Courier"/>
                <a:sym typeface="Courier New"/>
              </a:rPr>
              <a:t>uct.ac.za</a:t>
            </a:r>
            <a:r>
              <a:rPr lang="en-US" sz="3000" i="0" u="none" strike="noStrike" cap="none" dirty="0">
                <a:solidFill>
                  <a:srgbClr val="FF7F00"/>
                </a:solidFill>
                <a:latin typeface="Courier"/>
                <a:ea typeface="Courier New"/>
                <a:cs typeface="Courier"/>
                <a:sym typeface="Courier New"/>
              </a:rPr>
              <a:t> Sat Jan  5 09:14:16 2008</a:t>
            </a:r>
          </a:p>
        </p:txBody>
      </p:sp>
      <p:sp>
        <p:nvSpPr>
          <p:cNvPr id="408" name="Shape 408"/>
          <p:cNvSpPr txBox="1"/>
          <p:nvPr/>
        </p:nvSpPr>
        <p:spPr>
          <a:xfrm>
            <a:off x="1155700" y="5594000"/>
            <a:ext cx="6179100" cy="215908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600" i="0" u="none" strike="noStrike" cap="none" dirty="0">
                <a:solidFill>
                  <a:schemeClr val="lt1"/>
                </a:solidFill>
                <a:latin typeface="Courier"/>
                <a:ea typeface="Courier New"/>
                <a:cs typeface="Courier"/>
                <a:sym typeface="Courier New"/>
              </a:rPr>
              <a:t>λέξεις</a:t>
            </a:r>
            <a:r>
              <a:rPr lang="en-US" sz="2600" i="0" u="none" strike="noStrike" cap="none" dirty="0">
                <a:solidFill>
                  <a:schemeClr val="lt1"/>
                </a:solidFill>
                <a:latin typeface="Courier"/>
                <a:ea typeface="Courier New"/>
                <a:cs typeface="Courier"/>
                <a:sym typeface="Courier New"/>
              </a:rPr>
              <a:t> = </a:t>
            </a:r>
            <a:r>
              <a:rPr lang="el-GR" sz="2600" i="0" u="none" strike="noStrike" cap="none" dirty="0">
                <a:solidFill>
                  <a:srgbClr val="FF7F00"/>
                </a:solidFill>
                <a:latin typeface="Courier"/>
                <a:ea typeface="Courier New"/>
                <a:cs typeface="Courier"/>
                <a:sym typeface="Courier New"/>
              </a:rPr>
              <a:t>γραμμή</a:t>
            </a:r>
            <a:r>
              <a:rPr lang="en-US" sz="2600" i="0" u="none" strike="noStrike" cap="none" dirty="0">
                <a:solidFill>
                  <a:schemeClr val="lt1"/>
                </a:solidFill>
                <a:latin typeface="Courier"/>
                <a:ea typeface="Courier New"/>
                <a:cs typeface="Courier"/>
                <a:sym typeface="Courier New"/>
              </a:rPr>
              <a:t>.split()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New"/>
                <a:cs typeface="Courier"/>
                <a:sym typeface="Courier New"/>
              </a:rPr>
              <a:t>email</a:t>
            </a:r>
            <a:r>
              <a:rPr lang="en-US" sz="2600" i="0" u="none" strike="noStrike" cap="none" dirty="0">
                <a:solidFill>
                  <a:schemeClr val="lt1"/>
                </a:solidFill>
                <a:latin typeface="Courier"/>
                <a:ea typeface="Courier New"/>
                <a:cs typeface="Courier"/>
                <a:sym typeface="Courier New"/>
              </a:rPr>
              <a:t> = </a:t>
            </a:r>
            <a:r>
              <a:rPr lang="el-GR" sz="2600" i="0" u="none" strike="noStrike" cap="none" dirty="0">
                <a:solidFill>
                  <a:schemeClr val="lt1"/>
                </a:solidFill>
                <a:latin typeface="Courier"/>
                <a:ea typeface="Courier New"/>
                <a:cs typeface="Courier"/>
                <a:sym typeface="Courier New"/>
              </a:rPr>
              <a:t>λέξεις</a:t>
            </a:r>
            <a:r>
              <a:rPr lang="en-US" sz="2600" i="0" u="none" strike="noStrike" cap="none" dirty="0">
                <a:solidFill>
                  <a:schemeClr val="lt1"/>
                </a:solidFill>
                <a:latin typeface="Courier"/>
                <a:ea typeface="Courier New"/>
                <a:cs typeface="Courier"/>
                <a:sym typeface="Courier New"/>
              </a:rPr>
              <a:t>[1]</a:t>
            </a:r>
          </a:p>
          <a:p>
            <a:pPr marL="0" marR="0" lvl="0" indent="0" algn="l" rtl="0">
              <a:lnSpc>
                <a:spcPct val="100000"/>
              </a:lnSpc>
              <a:spcBef>
                <a:spcPts val="0"/>
              </a:spcBef>
              <a:spcAft>
                <a:spcPts val="0"/>
              </a:spcAft>
              <a:buClr>
                <a:srgbClr val="FF00FF"/>
              </a:buClr>
              <a:buSzPct val="25000"/>
              <a:buFont typeface="Cabin"/>
              <a:buNone/>
            </a:pPr>
            <a:r>
              <a:rPr lang="el-GR" sz="2600" dirty="0">
                <a:solidFill>
                  <a:srgbClr val="FFFF00"/>
                </a:solidFill>
                <a:latin typeface="Courier"/>
                <a:ea typeface="Courier New"/>
                <a:cs typeface="Courier"/>
                <a:sym typeface="Courier New"/>
              </a:rPr>
              <a:t>κομμάτια</a:t>
            </a:r>
            <a:r>
              <a:rPr lang="en-US" sz="2600" dirty="0">
                <a:solidFill>
                  <a:schemeClr val="lt1"/>
                </a:solidFill>
                <a:latin typeface="Courier"/>
                <a:ea typeface="Courier New"/>
                <a:cs typeface="Courier"/>
                <a:sym typeface="Courier New"/>
              </a:rPr>
              <a:t> = </a:t>
            </a:r>
            <a:r>
              <a:rPr lang="en-US" sz="2600" dirty="0" err="1">
                <a:solidFill>
                  <a:schemeClr val="lt1"/>
                </a:solidFill>
                <a:latin typeface="Courier"/>
                <a:ea typeface="Courier New"/>
                <a:cs typeface="Courier"/>
                <a:sym typeface="Courier New"/>
              </a:rPr>
              <a:t>email.split</a:t>
            </a:r>
            <a:r>
              <a:rPr lang="en-US" sz="2600"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dirty="0">
                <a:solidFill>
                  <a:schemeClr val="lt1"/>
                </a:solidFill>
                <a:latin typeface="Courier"/>
                <a:ea typeface="Courier New"/>
                <a:cs typeface="Courier"/>
                <a:sym typeface="Courier New"/>
              </a:rPr>
              <a:t>print(</a:t>
            </a:r>
            <a:r>
              <a:rPr lang="el-GR" sz="2600" dirty="0">
                <a:solidFill>
                  <a:srgbClr val="00FF00"/>
                </a:solidFill>
                <a:latin typeface="Courier"/>
                <a:ea typeface="Courier New"/>
                <a:cs typeface="Courier"/>
                <a:sym typeface="Courier New"/>
              </a:rPr>
              <a:t>κομμάτια</a:t>
            </a:r>
            <a:r>
              <a:rPr lang="en-US" sz="2600" dirty="0">
                <a:solidFill>
                  <a:srgbClr val="00FF00"/>
                </a:solidFill>
                <a:latin typeface="Courier"/>
                <a:ea typeface="Courier New"/>
                <a:cs typeface="Courier"/>
                <a:sym typeface="Courier New"/>
              </a:rPr>
              <a:t>[1]</a:t>
            </a:r>
            <a:r>
              <a:rPr lang="en-US" sz="2600" dirty="0">
                <a:solidFill>
                  <a:schemeClr val="bg1"/>
                </a:solidFill>
                <a:latin typeface="Courier"/>
                <a:ea typeface="Courier New"/>
                <a:cs typeface="Courier"/>
                <a:sym typeface="Courier New"/>
              </a:rPr>
              <a:t>)</a:t>
            </a:r>
          </a:p>
        </p:txBody>
      </p:sp>
      <p:sp>
        <p:nvSpPr>
          <p:cNvPr id="409" name="Shape 409"/>
          <p:cNvSpPr txBox="1"/>
          <p:nvPr/>
        </p:nvSpPr>
        <p:spPr>
          <a:xfrm>
            <a:off x="7336425" y="5683325"/>
            <a:ext cx="65738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Arial"/>
              <a:buNone/>
            </a:pPr>
            <a:r>
              <a:rPr lang="en-US" sz="2600" i="0" u="none" strike="noStrike" cap="none">
                <a:solidFill>
                  <a:srgbClr val="FF00FF"/>
                </a:solidFill>
                <a:latin typeface="Courier"/>
                <a:ea typeface="Courier New"/>
                <a:cs typeface="Courier"/>
                <a:sym typeface="Courier New"/>
              </a:rPr>
              <a:t>stephen.marquard@uct.ac.za</a:t>
            </a:r>
          </a:p>
        </p:txBody>
      </p:sp>
      <p:sp>
        <p:nvSpPr>
          <p:cNvPr id="410" name="Shape 410"/>
          <p:cNvSpPr txBox="1"/>
          <p:nvPr/>
        </p:nvSpPr>
        <p:spPr>
          <a:xfrm>
            <a:off x="7301045" y="6843100"/>
            <a:ext cx="2729099" cy="548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b="1" i="0" u="none" strike="noStrike" cap="none">
                <a:solidFill>
                  <a:srgbClr val="00FF00"/>
                </a:solidFill>
                <a:latin typeface="Courier New"/>
                <a:ea typeface="Courier New"/>
                <a:cs typeface="Courier New"/>
                <a:sym typeface="Courier New"/>
              </a:rPr>
              <a:t>'</a:t>
            </a:r>
            <a:r>
              <a:rPr lang="en-US" sz="2600" i="0" u="none" strike="noStrike" cap="none">
                <a:solidFill>
                  <a:srgbClr val="00FF00"/>
                </a:solidFill>
                <a:latin typeface="Courier"/>
                <a:ea typeface="Courier New"/>
                <a:cs typeface="Courier"/>
                <a:sym typeface="Courier New"/>
              </a:rPr>
              <a:t>uct.ac.za'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Shape 41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4800" i="0" u="none" strike="noStrike" cap="none">
                <a:solidFill>
                  <a:srgbClr val="FFFF00"/>
                </a:solidFill>
                <a:latin typeface="Courier"/>
                <a:ea typeface="Courier New"/>
                <a:cs typeface="Courier"/>
                <a:sym typeface="Courier New"/>
              </a:rPr>
              <a:t>'</a:t>
            </a:r>
            <a:r>
              <a:rPr lang="en-US" sz="4800" i="0" u="none" strike="noStrike" cap="none">
                <a:solidFill>
                  <a:srgbClr val="00FF00"/>
                </a:solidFill>
                <a:latin typeface="Courier"/>
                <a:ea typeface="Courier New"/>
                <a:cs typeface="Courier"/>
                <a:sym typeface="Courier New"/>
              </a:rPr>
              <a:t>@</a:t>
            </a:r>
            <a:r>
              <a:rPr lang="en-US" sz="4800" i="0" u="none" strike="noStrike" cap="none">
                <a:solidFill>
                  <a:srgbClr val="FFFF00"/>
                </a:solidFill>
                <a:latin typeface="Courier"/>
                <a:ea typeface="Courier New"/>
                <a:cs typeface="Courier"/>
                <a:sym typeface="Courier New"/>
              </a:rPr>
              <a:t>([^ ]*)'</a:t>
            </a:r>
          </a:p>
        </p:txBody>
      </p:sp>
      <p:sp>
        <p:nvSpPr>
          <p:cNvPr id="417" name="Shape 417"/>
          <p:cNvSpPr txBox="1"/>
          <p:nvPr/>
        </p:nvSpPr>
        <p:spPr>
          <a:xfrm>
            <a:off x="2306621" y="7543800"/>
            <a:ext cx="1129901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Ψάξε στην συμβολοσειρά μέχρι να βρεις το σύμβολο @</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18" name="Shape 418"/>
          <p:cNvCxnSpPr/>
          <p:nvPr/>
        </p:nvCxnSpPr>
        <p:spPr>
          <a:xfrm flipH="1">
            <a:off x="7078661" y="6591300"/>
            <a:ext cx="530224" cy="996950"/>
          </a:xfrm>
          <a:prstGeom prst="straightConnector1">
            <a:avLst/>
          </a:prstGeom>
          <a:noFill/>
          <a:ln w="76200" cap="rnd" cmpd="sng">
            <a:solidFill>
              <a:srgbClr val="00FF00"/>
            </a:solidFill>
            <a:prstDash val="solid"/>
            <a:miter/>
            <a:headEnd type="stealth" w="med" len="med"/>
            <a:tailEnd type="none" w="med" len="med"/>
          </a:ln>
        </p:spPr>
      </p:cxnSp>
      <p:sp>
        <p:nvSpPr>
          <p:cNvPr id="419"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420" name="Shape 420"/>
          <p:cNvSpPr txBox="1"/>
          <p:nvPr/>
        </p:nvSpPr>
        <p:spPr>
          <a:xfrm>
            <a:off x="536028" y="3527296"/>
            <a:ext cx="15434441"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9" name="Shape 425"/>
          <p:cNvSpPr txBox="1">
            <a:spLocks noGrp="1"/>
          </p:cNvSpPr>
          <p:nvPr>
            <p:ph type="title"/>
          </p:nvPr>
        </p:nvSpPr>
        <p:spPr>
          <a:xfrm>
            <a:off x="933450" y="814388"/>
            <a:ext cx="14389100"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Shape 425"/>
          <p:cNvSpPr txBox="1">
            <a:spLocks noGrp="1"/>
          </p:cNvSpPr>
          <p:nvPr>
            <p:ph type="title"/>
          </p:nvPr>
        </p:nvSpPr>
        <p:spPr>
          <a:xfrm>
            <a:off x="941333" y="814388"/>
            <a:ext cx="14373334"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26" name="Shape 426"/>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27" name="Shape 427"/>
          <p:cNvSpPr txBox="1"/>
          <p:nvPr/>
        </p:nvSpPr>
        <p:spPr>
          <a:xfrm>
            <a:off x="3137339" y="7594600"/>
            <a:ext cx="733211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dirty="0">
                <a:solidFill>
                  <a:srgbClr val="FF00FF"/>
                </a:solidFill>
                <a:latin typeface="Arial Regular" charset="0"/>
                <a:ea typeface="Arial Regular" charset="0"/>
                <a:cs typeface="Arial Regular" charset="0"/>
                <a:sym typeface="Cabin"/>
              </a:rPr>
              <a:t>Ταιριάζει με μη κενούς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28" name="Shape 428"/>
          <p:cNvCxnSpPr/>
          <p:nvPr/>
        </p:nvCxnSpPr>
        <p:spPr>
          <a:xfrm>
            <a:off x="8707436" y="6708775"/>
            <a:ext cx="576300" cy="1001700"/>
          </a:xfrm>
          <a:prstGeom prst="straightConnector1">
            <a:avLst/>
          </a:prstGeom>
          <a:noFill/>
          <a:ln w="76200" cap="rnd" cmpd="sng">
            <a:solidFill>
              <a:srgbClr val="FF00FF"/>
            </a:solidFill>
            <a:prstDash val="solid"/>
            <a:miter/>
            <a:headEnd type="stealth" w="med" len="med"/>
            <a:tailEnd type="none" w="med" len="med"/>
          </a:ln>
        </p:spPr>
      </p:cxnSp>
      <p:cxnSp>
        <p:nvCxnSpPr>
          <p:cNvPr id="429" name="Shape 429"/>
          <p:cNvCxnSpPr/>
          <p:nvPr/>
        </p:nvCxnSpPr>
        <p:spPr>
          <a:xfrm>
            <a:off x="10431461" y="6672261"/>
            <a:ext cx="747105" cy="949500"/>
          </a:xfrm>
          <a:prstGeom prst="straightConnector1">
            <a:avLst/>
          </a:prstGeom>
          <a:noFill/>
          <a:ln w="76200" cap="rnd" cmpd="sng">
            <a:solidFill>
              <a:srgbClr val="00FF00"/>
            </a:solidFill>
            <a:prstDash val="solid"/>
            <a:miter/>
            <a:headEnd type="stealth" w="med" len="med"/>
            <a:tailEnd type="none" w="med" len="med"/>
          </a:ln>
        </p:spPr>
      </p:cxnSp>
      <p:cxnSp>
        <p:nvCxnSpPr>
          <p:cNvPr id="430" name="Shape 430"/>
          <p:cNvCxnSpPr/>
          <p:nvPr/>
        </p:nvCxnSpPr>
        <p:spPr>
          <a:xfrm flipH="1">
            <a:off x="9342511" y="6702425"/>
            <a:ext cx="447600" cy="976199"/>
          </a:xfrm>
          <a:prstGeom prst="straightConnector1">
            <a:avLst/>
          </a:prstGeom>
          <a:noFill/>
          <a:ln w="76200" cap="rnd" cmpd="sng">
            <a:solidFill>
              <a:srgbClr val="FF00FF"/>
            </a:solidFill>
            <a:prstDash val="solid"/>
            <a:miter/>
            <a:headEnd type="stealth" w="med" len="med"/>
            <a:tailEnd type="none" w="med" len="med"/>
          </a:ln>
        </p:spPr>
      </p:cxnSp>
      <p:sp>
        <p:nvSpPr>
          <p:cNvPr id="431" name="Shape 431"/>
          <p:cNvSpPr txBox="1"/>
          <p:nvPr/>
        </p:nvSpPr>
        <p:spPr>
          <a:xfrm>
            <a:off x="10548021" y="7856615"/>
            <a:ext cx="5296324"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με οσουσδήποτε από αυτούς</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12" name="Shape 420"/>
          <p:cNvSpPr txBox="1"/>
          <p:nvPr/>
        </p:nvSpPr>
        <p:spPr>
          <a:xfrm>
            <a:off x="472966" y="3529457"/>
            <a:ext cx="15371379"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Shape 438"/>
          <p:cNvSpPr txBox="1">
            <a:spLocks noGrp="1"/>
          </p:cNvSpPr>
          <p:nvPr>
            <p:ph type="title"/>
          </p:nvPr>
        </p:nvSpPr>
        <p:spPr>
          <a:xfrm>
            <a:off x="886154" y="814388"/>
            <a:ext cx="1448369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Έκδοση με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39" name="Shape 439"/>
          <p:cNvSpPr txBox="1"/>
          <p:nvPr/>
        </p:nvSpPr>
        <p:spPr>
          <a:xfrm>
            <a:off x="7035800" y="5822950"/>
            <a:ext cx="4386262"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p>
        </p:txBody>
      </p:sp>
      <p:sp>
        <p:nvSpPr>
          <p:cNvPr id="440" name="Shape 440"/>
          <p:cNvSpPr txBox="1"/>
          <p:nvPr/>
        </p:nvSpPr>
        <p:spPr>
          <a:xfrm>
            <a:off x="7823275" y="7620000"/>
            <a:ext cx="76344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Εξάγει</a:t>
            </a:r>
            <a:r>
              <a:rPr lang="en-US" sz="3600" u="none" strike="noStrike" cap="none" dirty="0">
                <a:solidFill>
                  <a:srgbClr val="FF00FF"/>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τους μη κενούς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41" name="Shape 441"/>
          <p:cNvCxnSpPr/>
          <p:nvPr/>
        </p:nvCxnSpPr>
        <p:spPr>
          <a:xfrm>
            <a:off x="8340725" y="6692900"/>
            <a:ext cx="793749" cy="915986"/>
          </a:xfrm>
          <a:prstGeom prst="straightConnector1">
            <a:avLst/>
          </a:prstGeom>
          <a:noFill/>
          <a:ln w="76200" cap="rnd" cmpd="sng">
            <a:solidFill>
              <a:srgbClr val="00FF00"/>
            </a:solidFill>
            <a:prstDash val="solid"/>
            <a:miter/>
            <a:headEnd type="stealth" w="med" len="med"/>
            <a:tailEnd type="none" w="med" len="med"/>
          </a:ln>
        </p:spPr>
      </p:cxnSp>
      <p:cxnSp>
        <p:nvCxnSpPr>
          <p:cNvPr id="442" name="Shape 442"/>
          <p:cNvCxnSpPr/>
          <p:nvPr/>
        </p:nvCxnSpPr>
        <p:spPr>
          <a:xfrm flipH="1">
            <a:off x="9621836" y="6734175"/>
            <a:ext cx="895349" cy="914400"/>
          </a:xfrm>
          <a:prstGeom prst="straightConnector1">
            <a:avLst/>
          </a:prstGeom>
          <a:noFill/>
          <a:ln w="76200" cap="rnd" cmpd="sng">
            <a:solidFill>
              <a:srgbClr val="00FF00"/>
            </a:solidFill>
            <a:prstDash val="solid"/>
            <a:miter/>
            <a:headEnd type="stealth" w="med" len="med"/>
            <a:tailEnd type="none" w="med" len="med"/>
          </a:ln>
        </p:spPr>
      </p:cxnSp>
      <p:sp>
        <p:nvSpPr>
          <p:cNvPr id="11"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3" name="Shape 420"/>
          <p:cNvSpPr txBox="1"/>
          <p:nvPr/>
        </p:nvSpPr>
        <p:spPr>
          <a:xfrm>
            <a:off x="488732" y="3529457"/>
            <a:ext cx="15371378" cy="2596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 ]*)’</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Shape 44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50" name="Shape 450"/>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p>
        </p:txBody>
      </p:sp>
      <p:sp>
        <p:nvSpPr>
          <p:cNvPr id="451" name="Shape 451"/>
          <p:cNvSpPr txBox="1"/>
          <p:nvPr/>
        </p:nvSpPr>
        <p:spPr>
          <a:xfrm>
            <a:off x="1775792" y="7719599"/>
            <a:ext cx="1373666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Ξεκινά στην αρχή της γραμμής</a:t>
            </a:r>
            <a:r>
              <a:rPr lang="en-US" sz="3600" u="none" strike="noStrike" cap="none" dirty="0">
                <a:solidFill>
                  <a:srgbClr val="00FF00"/>
                </a:solidFill>
                <a:latin typeface="Arial Regular" charset="0"/>
                <a:ea typeface="Arial Regular" charset="0"/>
                <a:cs typeface="Arial Regular" charset="0"/>
                <a:sym typeface="Cabin"/>
              </a:rPr>
              <a:t>, </a:t>
            </a:r>
            <a:r>
              <a:rPr lang="el-GR" sz="3600" u="none" strike="noStrike" cap="none" dirty="0">
                <a:solidFill>
                  <a:srgbClr val="FF00FF"/>
                </a:solidFill>
                <a:latin typeface="Arial Regular" charset="0"/>
                <a:ea typeface="Arial Regular" charset="0"/>
                <a:cs typeface="Arial Regular" charset="0"/>
                <a:sym typeface="Cabin"/>
              </a:rPr>
              <a:t>ψάχνει για τη συμβολοσειρά</a:t>
            </a:r>
            <a:r>
              <a:rPr lang="en-US" sz="3600" u="none" strike="noStrike" cap="none" dirty="0">
                <a:solidFill>
                  <a:srgbClr val="FF00FF"/>
                </a:solidFill>
                <a:latin typeface="Arial Regular" charset="0"/>
                <a:ea typeface="Arial Regular" charset="0"/>
                <a:cs typeface="Arial Regular" charset="0"/>
                <a:sym typeface="Cabin"/>
              </a:rPr>
              <a:t> 'From ' </a:t>
            </a:r>
          </a:p>
        </p:txBody>
      </p:sp>
      <p:cxnSp>
        <p:nvCxnSpPr>
          <p:cNvPr id="452" name="Shape 452"/>
          <p:cNvCxnSpPr/>
          <p:nvPr/>
        </p:nvCxnSpPr>
        <p:spPr>
          <a:xfrm flipH="1">
            <a:off x="7035800" y="6591300"/>
            <a:ext cx="674686" cy="1128299"/>
          </a:xfrm>
          <a:prstGeom prst="straightConnector1">
            <a:avLst/>
          </a:prstGeom>
          <a:noFill/>
          <a:ln w="76200" cap="rnd" cmpd="sng">
            <a:solidFill>
              <a:srgbClr val="00FF00"/>
            </a:solidFill>
            <a:prstDash val="solid"/>
            <a:miter/>
            <a:headEnd type="stealth" w="med" len="med"/>
            <a:tailEnd type="none" w="med" len="med"/>
          </a:ln>
        </p:spPr>
      </p:cxnSp>
      <p:cxnSp>
        <p:nvCxnSpPr>
          <p:cNvPr id="453" name="Shape 453"/>
          <p:cNvCxnSpPr/>
          <p:nvPr/>
        </p:nvCxnSpPr>
        <p:spPr>
          <a:xfrm>
            <a:off x="9052292" y="6656988"/>
            <a:ext cx="1206588" cy="1062611"/>
          </a:xfrm>
          <a:prstGeom prst="straightConnector1">
            <a:avLst/>
          </a:prstGeom>
          <a:noFill/>
          <a:ln w="76200" cap="rnd" cmpd="sng">
            <a:solidFill>
              <a:srgbClr val="FF00FF"/>
            </a:solidFill>
            <a:prstDash val="solid"/>
            <a:miter/>
            <a:headEnd type="stealth" w="med" len="med"/>
            <a:tailEnd type="none" w="med" len="med"/>
          </a:ln>
        </p:spPr>
      </p:cxn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425669" y="3432292"/>
            <a:ext cx="15418676"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61" name="Shape 461"/>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a:solidFill>
                  <a:srgbClr val="FFFF00"/>
                </a:solidFill>
                <a:latin typeface="Courier"/>
                <a:ea typeface="Courier New"/>
                <a:cs typeface="Courier"/>
                <a:sym typeface="Courier New"/>
              </a:rPr>
              <a:t>'^From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00FF"/>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 ]*)'</a:t>
            </a:r>
          </a:p>
        </p:txBody>
      </p:sp>
      <p:sp>
        <p:nvSpPr>
          <p:cNvPr id="462" name="Shape 462"/>
          <p:cNvSpPr txBox="1"/>
          <p:nvPr/>
        </p:nvSpPr>
        <p:spPr>
          <a:xfrm>
            <a:off x="3105807" y="7757128"/>
            <a:ext cx="1277006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dirty="0">
                <a:solidFill>
                  <a:srgbClr val="00FF00"/>
                </a:solidFill>
                <a:latin typeface="Arial Regular" charset="0"/>
                <a:ea typeface="Arial Regular" charset="0"/>
                <a:cs typeface="Arial Regular" charset="0"/>
                <a:sym typeface="Cabin"/>
              </a:rPr>
              <a:t>Προσπερνά ένα σωρό χαρακτήρες</a:t>
            </a:r>
            <a:r>
              <a:rPr lang="en-US" sz="3600" u="none" strike="noStrike" cap="none" dirty="0">
                <a:solidFill>
                  <a:srgbClr val="00FF00"/>
                </a:solidFill>
                <a:latin typeface="Arial Regular" charset="0"/>
                <a:ea typeface="Arial Regular" charset="0"/>
                <a:cs typeface="Arial Regular" charset="0"/>
                <a:sym typeface="Cabin"/>
              </a:rPr>
              <a:t>, </a:t>
            </a:r>
            <a:r>
              <a:rPr lang="el-GR" sz="3600" dirty="0">
                <a:solidFill>
                  <a:srgbClr val="FF00FF"/>
                </a:solidFill>
                <a:latin typeface="Arial Regular" charset="0"/>
                <a:ea typeface="Arial Regular" charset="0"/>
                <a:cs typeface="Arial Regular" charset="0"/>
                <a:sym typeface="Cabin"/>
              </a:rPr>
              <a:t>ψάχνει για το σύμβολο @</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63" name="Shape 463"/>
          <p:cNvCxnSpPr>
            <a:cxnSpLocks/>
            <a:endCxn id="462" idx="0"/>
          </p:cNvCxnSpPr>
          <p:nvPr/>
        </p:nvCxnSpPr>
        <p:spPr>
          <a:xfrm flipH="1">
            <a:off x="9490842" y="6629400"/>
            <a:ext cx="950144" cy="1127728"/>
          </a:xfrm>
          <a:prstGeom prst="straightConnector1">
            <a:avLst/>
          </a:prstGeom>
          <a:noFill/>
          <a:ln w="76200" cap="rnd" cmpd="sng">
            <a:solidFill>
              <a:srgbClr val="00FF00"/>
            </a:solidFill>
            <a:prstDash val="solid"/>
            <a:miter/>
            <a:headEnd type="stealth" w="med" len="med"/>
            <a:tailEnd type="none" w="med" len="med"/>
          </a:ln>
        </p:spPr>
      </p:cxnSp>
      <p:cxnSp>
        <p:nvCxnSpPr>
          <p:cNvPr id="464" name="Shape 464"/>
          <p:cNvCxnSpPr>
            <a:cxnSpLocks/>
          </p:cNvCxnSpPr>
          <p:nvPr/>
        </p:nvCxnSpPr>
        <p:spPr>
          <a:xfrm>
            <a:off x="11352211" y="6651625"/>
            <a:ext cx="415719" cy="1011237"/>
          </a:xfrm>
          <a:prstGeom prst="straightConnector1">
            <a:avLst/>
          </a:prstGeom>
          <a:noFill/>
          <a:ln w="76200" cap="rnd" cmpd="sng">
            <a:solidFill>
              <a:srgbClr val="FF00FF"/>
            </a:solidFill>
            <a:prstDash val="solid"/>
            <a:miter/>
            <a:headEnd type="stealth" w="med" len="med"/>
            <a:tailEnd type="none" w="med" len="med"/>
          </a:ln>
        </p:spPr>
      </p:cxnSp>
      <p:sp>
        <p:nvSpPr>
          <p:cNvPr id="466" name="Shape 466"/>
          <p:cNvSpPr txBox="1"/>
          <p:nvPr/>
        </p:nvSpPr>
        <p:spPr>
          <a:xfrm>
            <a:off x="472966" y="3432292"/>
            <a:ext cx="15402910"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72" name="Shape 47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b="1" i="0" u="none" strike="noStrike" cap="none">
                <a:solidFill>
                  <a:srgbClr val="FFFF00"/>
                </a:solidFill>
                <a:latin typeface="Courier New"/>
                <a:ea typeface="Courier New"/>
                <a:cs typeface="Courier New"/>
                <a:sym typeface="Courier New"/>
              </a:rPr>
              <a:t>'^From .*@</a:t>
            </a:r>
            <a:r>
              <a:rPr lang="en-US" sz="5700" b="1" i="0" u="none" strike="noStrike" cap="none">
                <a:solidFill>
                  <a:srgbClr val="00FF00"/>
                </a:solidFill>
                <a:latin typeface="Courier New"/>
                <a:ea typeface="Courier New"/>
                <a:cs typeface="Courier New"/>
                <a:sym typeface="Courier New"/>
              </a:rPr>
              <a:t>(</a:t>
            </a:r>
            <a:r>
              <a:rPr lang="en-US" sz="5700" b="1" i="0" u="none" strike="noStrike" cap="none">
                <a:solidFill>
                  <a:srgbClr val="FFFF00"/>
                </a:solidFill>
                <a:latin typeface="Courier New"/>
                <a:ea typeface="Courier New"/>
                <a:cs typeface="Courier New"/>
                <a:sym typeface="Courier New"/>
              </a:rPr>
              <a:t>[^ ]*)'</a:t>
            </a:r>
          </a:p>
        </p:txBody>
      </p:sp>
      <p:sp>
        <p:nvSpPr>
          <p:cNvPr id="473" name="Shape 473"/>
          <p:cNvSpPr txBox="1"/>
          <p:nvPr/>
        </p:nvSpPr>
        <p:spPr>
          <a:xfrm>
            <a:off x="7401025" y="8062475"/>
            <a:ext cx="7896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Αρχή της εξαγωγής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74" name="Shape 474"/>
          <p:cNvCxnSpPr/>
          <p:nvPr/>
        </p:nvCxnSpPr>
        <p:spPr>
          <a:xfrm flipH="1">
            <a:off x="11367986" y="6705600"/>
            <a:ext cx="330300" cy="1344599"/>
          </a:xfrm>
          <a:prstGeom prst="straightConnector1">
            <a:avLst/>
          </a:prstGeom>
          <a:noFill/>
          <a:ln w="76200" cap="rnd" cmpd="sng">
            <a:solidFill>
              <a:srgbClr val="00FF00"/>
            </a:solidFill>
            <a:prstDash val="solid"/>
            <a:miter/>
            <a:headEnd type="stealth" w="med" len="med"/>
            <a:tailEnd type="none" w="med" len="med"/>
          </a:ln>
        </p:spPr>
      </p:cxnSp>
      <p:sp>
        <p:nvSpPr>
          <p:cNvPr id="8"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
        <p:nvSpPr>
          <p:cNvPr id="11" name="Shape 466"/>
          <p:cNvSpPr txBox="1"/>
          <p:nvPr/>
        </p:nvSpPr>
        <p:spPr>
          <a:xfrm>
            <a:off x="363483" y="3432292"/>
            <a:ext cx="15529035"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b="1" i="0" u="none" strike="noStrike" cap="none" dirty="0" err="1">
                <a:solidFill>
                  <a:schemeClr val="lt1"/>
                </a:solidFill>
                <a:latin typeface="Courier New"/>
                <a:ea typeface="Courier New"/>
                <a:cs typeface="Courier New"/>
                <a:sym typeface="Courier New"/>
              </a:rPr>
              <a:t>γραμμη</a:t>
            </a:r>
            <a:r>
              <a:rPr lang="en-US" sz="3000" b="1" i="0" u="none" strike="noStrike" cap="none" dirty="0">
                <a:solidFill>
                  <a:schemeClr val="lt1"/>
                </a:solidFill>
                <a:latin typeface="Courier New"/>
                <a:ea typeface="Courier New"/>
                <a:cs typeface="Courier New"/>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y = </a:t>
            </a:r>
            <a:r>
              <a:rPr lang="en-US" sz="3000" b="1" i="0" u="none" strike="noStrike" cap="none" dirty="0" err="1">
                <a:solidFill>
                  <a:schemeClr val="lt1"/>
                </a:solidFill>
                <a:latin typeface="Courier New"/>
                <a:ea typeface="Courier New"/>
                <a:cs typeface="Courier New"/>
                <a:sym typeface="Courier New"/>
              </a:rPr>
              <a:t>re.findall</a:t>
            </a: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a:solidFill>
                  <a:srgbClr val="FFFF00"/>
                </a:solidFill>
                <a:latin typeface="Courier New"/>
                <a:ea typeface="Courier New"/>
                <a:cs typeface="Courier New"/>
                <a:sym typeface="Courier New"/>
              </a:rPr>
              <a:t>'</a:t>
            </a:r>
            <a:r>
              <a:rPr lang="en-US" sz="3000" b="1" dirty="0">
                <a:solidFill>
                  <a:srgbClr val="FFFF00"/>
                </a:solidFill>
                <a:latin typeface="Courier New"/>
                <a:ea typeface="Courier New"/>
                <a:cs typeface="Courier New"/>
                <a:sym typeface="Courier New"/>
              </a:rPr>
              <a:t>^From .*@([^ ]*)</a:t>
            </a:r>
            <a:r>
              <a:rPr lang="en-US" sz="3000" b="1" i="0" u="none" strike="noStrike" cap="none" dirty="0">
                <a:solidFill>
                  <a:srgbClr val="FFFF00"/>
                </a:solidFill>
                <a:latin typeface="Courier New"/>
                <a:ea typeface="Courier New"/>
                <a:cs typeface="Courier New"/>
                <a:sym typeface="Courier New"/>
              </a:rPr>
              <a:t>'</a:t>
            </a:r>
            <a:r>
              <a:rPr lang="en-US" sz="3000" b="1" i="0" u="none" strike="noStrike" cap="none" dirty="0">
                <a:solidFill>
                  <a:schemeClr val="lt1"/>
                </a:solidFill>
                <a:latin typeface="Courier New"/>
                <a:ea typeface="Courier New"/>
                <a:cs typeface="Courier New"/>
                <a:sym typeface="Courier New"/>
              </a:rPr>
              <a:t>,</a:t>
            </a:r>
            <a:r>
              <a:rPr lang="el-GR" sz="3000" b="1" i="0" u="none" strike="noStrike" cap="none" dirty="0">
                <a:solidFill>
                  <a:schemeClr val="lt1"/>
                </a:solidFill>
                <a:latin typeface="Courier New"/>
                <a:ea typeface="Courier New"/>
                <a:cs typeface="Courier New"/>
                <a:sym typeface="Courier New"/>
              </a:rPr>
              <a:t>γραμμή</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b="1" i="0" u="none" strike="noStrike" cap="none" dirty="0">
              <a:solidFill>
                <a:schemeClr val="lt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b="1" i="0" u="none" strike="noStrike" cap="none" dirty="0">
                <a:solidFill>
                  <a:schemeClr val="lt1"/>
                </a:solidFill>
                <a:latin typeface="Courier New"/>
                <a:ea typeface="Courier New"/>
                <a:cs typeface="Courier New"/>
                <a:sym typeface="Courier New"/>
              </a:rPr>
              <a:t>['</a:t>
            </a:r>
            <a:r>
              <a:rPr lang="en-US" sz="3000" b="1" i="0" u="none" strike="noStrike" cap="none" dirty="0" err="1">
                <a:solidFill>
                  <a:schemeClr val="lt1"/>
                </a:solidFill>
                <a:latin typeface="Courier New"/>
                <a:ea typeface="Courier New"/>
                <a:cs typeface="Courier New"/>
                <a:sym typeface="Courier New"/>
              </a:rPr>
              <a:t>uct.ac.za</a:t>
            </a:r>
            <a:r>
              <a:rPr lang="en-US" sz="3000" b="1" i="0" u="none" strike="noStrike" cap="none" dirty="0">
                <a:solidFill>
                  <a:schemeClr val="lt1"/>
                </a:solidFill>
                <a:latin typeface="Courier New"/>
                <a:ea typeface="Courier New"/>
                <a:cs typeface="Courier New"/>
                <a:sym typeface="Courier New"/>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82" name="Shape 482"/>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dirty="0">
                <a:solidFill>
                  <a:srgbClr val="FF00FF"/>
                </a:solidFill>
                <a:latin typeface="Courier"/>
                <a:ea typeface="Courier New"/>
                <a:cs typeface="Courier"/>
                <a:sym typeface="Courier New"/>
              </a:rPr>
              <a:t>[^ ]</a:t>
            </a:r>
            <a:r>
              <a:rPr lang="en-US" sz="5700" i="0" u="none" strike="noStrike" cap="none" dirty="0">
                <a:solidFill>
                  <a:srgbClr val="00FF00"/>
                </a:solidFill>
                <a:latin typeface="Courier"/>
                <a:ea typeface="Courier New"/>
                <a:cs typeface="Courier"/>
                <a:sym typeface="Courier New"/>
              </a:rPr>
              <a:t>+</a:t>
            </a:r>
            <a:r>
              <a:rPr lang="en-US" sz="5700" i="0" u="none" strike="noStrike" cap="none" dirty="0">
                <a:solidFill>
                  <a:srgbClr val="FFFF00"/>
                </a:solidFill>
                <a:latin typeface="Courier"/>
                <a:ea typeface="Courier New"/>
                <a:cs typeface="Courier"/>
                <a:sym typeface="Courier New"/>
              </a:rPr>
              <a:t>)'</a:t>
            </a:r>
          </a:p>
        </p:txBody>
      </p:sp>
      <p:sp>
        <p:nvSpPr>
          <p:cNvPr id="483" name="Shape 483"/>
          <p:cNvSpPr txBox="1"/>
          <p:nvPr/>
        </p:nvSpPr>
        <p:spPr>
          <a:xfrm>
            <a:off x="5926841" y="7211149"/>
            <a:ext cx="56013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00FF"/>
                </a:solidFill>
                <a:latin typeface="Arial Regular" charset="0"/>
                <a:ea typeface="Arial Regular" charset="0"/>
                <a:cs typeface="Arial Regular" charset="0"/>
                <a:sym typeface="Cabin"/>
              </a:rPr>
              <a:t>Μη-κενοί χαρακτήρες</a:t>
            </a:r>
            <a:endParaRPr lang="en-US" sz="3600" u="none" strike="noStrike" cap="none" dirty="0">
              <a:solidFill>
                <a:srgbClr val="FF00FF"/>
              </a:solidFill>
              <a:latin typeface="Arial Regular" charset="0"/>
              <a:ea typeface="Arial Regular" charset="0"/>
              <a:cs typeface="Arial Regular" charset="0"/>
              <a:sym typeface="Cabin"/>
            </a:endParaRPr>
          </a:p>
        </p:txBody>
      </p:sp>
      <p:cxnSp>
        <p:nvCxnSpPr>
          <p:cNvPr id="484" name="Shape 484"/>
          <p:cNvCxnSpPr>
            <a:cxnSpLocks/>
          </p:cNvCxnSpPr>
          <p:nvPr/>
        </p:nvCxnSpPr>
        <p:spPr>
          <a:xfrm flipH="1">
            <a:off x="11035224" y="6651625"/>
            <a:ext cx="1009137" cy="870623"/>
          </a:xfrm>
          <a:prstGeom prst="straightConnector1">
            <a:avLst/>
          </a:prstGeom>
          <a:noFill/>
          <a:ln w="76200" cap="rnd" cmpd="sng">
            <a:solidFill>
              <a:srgbClr val="FF00FF"/>
            </a:solidFill>
            <a:prstDash val="solid"/>
            <a:miter/>
            <a:headEnd type="stealth" w="med" len="med"/>
            <a:tailEnd type="none" w="med" len="med"/>
          </a:ln>
        </p:spPr>
      </p:cxnSp>
      <p:cxnSp>
        <p:nvCxnSpPr>
          <p:cNvPr id="485" name="Shape 485"/>
          <p:cNvCxnSpPr>
            <a:cxnSpLocks/>
          </p:cNvCxnSpPr>
          <p:nvPr/>
        </p:nvCxnSpPr>
        <p:spPr>
          <a:xfrm flipH="1">
            <a:off x="13869987" y="6632575"/>
            <a:ext cx="1" cy="1200773"/>
          </a:xfrm>
          <a:prstGeom prst="straightConnector1">
            <a:avLst/>
          </a:prstGeom>
          <a:noFill/>
          <a:ln w="76200" cap="rnd" cmpd="sng">
            <a:solidFill>
              <a:srgbClr val="00FF00"/>
            </a:solidFill>
            <a:prstDash val="solid"/>
            <a:miter/>
            <a:headEnd type="stealth" w="med" len="med"/>
            <a:tailEnd type="none" w="med" len="med"/>
          </a:ln>
        </p:spPr>
      </p:cxnSp>
      <p:cxnSp>
        <p:nvCxnSpPr>
          <p:cNvPr id="486" name="Shape 486"/>
          <p:cNvCxnSpPr>
            <a:cxnSpLocks/>
          </p:cNvCxnSpPr>
          <p:nvPr/>
        </p:nvCxnSpPr>
        <p:spPr>
          <a:xfrm flipH="1">
            <a:off x="11035224" y="6651625"/>
            <a:ext cx="2188648" cy="870623"/>
          </a:xfrm>
          <a:prstGeom prst="straightConnector1">
            <a:avLst/>
          </a:prstGeom>
          <a:noFill/>
          <a:ln w="76200" cap="rnd" cmpd="sng">
            <a:solidFill>
              <a:srgbClr val="FF00FF"/>
            </a:solidFill>
            <a:prstDash val="solid"/>
            <a:miter/>
            <a:headEnd type="stealth" w="med" len="med"/>
            <a:tailEnd type="none" w="med" len="med"/>
          </a:ln>
        </p:spPr>
      </p:cxnSp>
      <p:sp>
        <p:nvSpPr>
          <p:cNvPr id="487" name="Shape 487"/>
          <p:cNvSpPr txBox="1"/>
          <p:nvPr/>
        </p:nvSpPr>
        <p:spPr>
          <a:xfrm>
            <a:off x="11272347" y="7927618"/>
            <a:ext cx="4807476"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Ταιριάζει οποιονδήποτε από αυτούς</a:t>
            </a:r>
            <a:endParaRPr lang="en-US" sz="3600" u="none" strike="noStrike" cap="none" dirty="0">
              <a:solidFill>
                <a:srgbClr val="00FF00"/>
              </a:solidFill>
              <a:latin typeface="Arial Regular" charset="0"/>
              <a:ea typeface="Arial Regular" charset="0"/>
              <a:cs typeface="Arial Regular" charset="0"/>
              <a:sym typeface="Cabin"/>
            </a:endParaRPr>
          </a:p>
        </p:txBody>
      </p:sp>
      <p:sp>
        <p:nvSpPr>
          <p:cNvPr id="11" name="Shape 466"/>
          <p:cNvSpPr txBox="1"/>
          <p:nvPr/>
        </p:nvSpPr>
        <p:spPr>
          <a:xfrm>
            <a:off x="465961" y="3432292"/>
            <a:ext cx="15324078"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3"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b="1" i="0" u="none" strike="noStrike" cap="none">
                <a:solidFill>
                  <a:srgbClr val="FF7F00"/>
                </a:solidFill>
                <a:latin typeface="Courier New"/>
                <a:ea typeface="Courier New"/>
                <a:cs typeface="Courier New"/>
                <a:sym typeface="Courier New"/>
              </a:rPr>
              <a:t>From stephen.marquard@</a:t>
            </a:r>
            <a:r>
              <a:rPr lang="en-US" sz="3000" b="1" i="0" u="none" strike="noStrike" cap="none">
                <a:solidFill>
                  <a:srgbClr val="00FF00"/>
                </a:solidFill>
                <a:latin typeface="Courier New"/>
                <a:ea typeface="Courier New"/>
                <a:cs typeface="Courier New"/>
                <a:sym typeface="Courier New"/>
              </a:rPr>
              <a:t>uct.ac.za</a:t>
            </a:r>
            <a:r>
              <a:rPr lang="en-US" sz="3000" b="1" i="0" u="none" strike="noStrike" cap="none">
                <a:solidFill>
                  <a:srgbClr val="FF7F00"/>
                </a:solidFill>
                <a:latin typeface="Courier New"/>
                <a:ea typeface="Courier New"/>
                <a:cs typeface="Courier New"/>
                <a:sym typeface="Courier New"/>
              </a:rPr>
              <a:t> Sat Jan  5 09:14:16 2008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Κανονικές Εκφράσεις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221" name="Shape 221"/>
          <p:cNvSpPr txBox="1"/>
          <p:nvPr/>
        </p:nvSpPr>
        <p:spPr>
          <a:xfrm>
            <a:off x="2641600" y="2844800"/>
            <a:ext cx="10642599"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Regular" charset="0"/>
                <a:ea typeface="Arial Regular" charset="0"/>
                <a:cs typeface="Arial Regular" charset="0"/>
                <a:sym typeface="Cabin"/>
              </a:rPr>
              <a:t>Πραγματικά έξυπνες εκφράσεις </a:t>
            </a:r>
            <a:r>
              <a:rPr lang="el-GR" sz="3800" dirty="0">
                <a:solidFill>
                  <a:schemeClr val="lt1"/>
                </a:solidFill>
                <a:latin typeface="Arial Regular" charset="0"/>
                <a:ea typeface="Arial Regular" charset="0"/>
                <a:cs typeface="Arial Regular" charset="0"/>
                <a:sym typeface="Cabin"/>
              </a:rPr>
              <a:t>με </a:t>
            </a:r>
            <a:r>
              <a:rPr lang="el-GR" sz="3800" u="none" strike="noStrike" cap="none" dirty="0">
                <a:solidFill>
                  <a:schemeClr val="lt1"/>
                </a:solidFill>
                <a:latin typeface="Arial Regular" charset="0"/>
                <a:ea typeface="Arial Regular" charset="0"/>
                <a:cs typeface="Arial Regular" charset="0"/>
                <a:sym typeface="Cabin"/>
              </a:rPr>
              <a:t>«μπαλαντέρ»  για αντιστοίχιση και ανάλυση συμβολοσειρών</a:t>
            </a:r>
            <a:endParaRPr lang="en-US" sz="3800" u="none" strike="noStrike" cap="none" dirty="0">
              <a:solidFill>
                <a:schemeClr val="lt1"/>
              </a:solidFill>
              <a:latin typeface="Arial Regular" charset="0"/>
              <a:ea typeface="Arial Regular" charset="0"/>
              <a:cs typeface="Arial Regular" charset="0"/>
              <a:sym typeface="Cabin"/>
            </a:endParaRPr>
          </a:p>
        </p:txBody>
      </p:sp>
      <p:sp>
        <p:nvSpPr>
          <p:cNvPr id="222" name="Shape 222"/>
          <p:cNvSpPr txBox="1"/>
          <p:nvPr/>
        </p:nvSpPr>
        <p:spPr>
          <a:xfrm>
            <a:off x="2540075" y="8115300"/>
            <a:ext cx="1140810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a:solidFill>
                  <a:srgbClr val="FFFF00"/>
                </a:solidFill>
                <a:latin typeface="Arial Regular" charset="0"/>
                <a:ea typeface="Arial Regular" charset="0"/>
                <a:cs typeface="Arial Regular" charset="0"/>
                <a:sym typeface="Cabin"/>
                <a:hlinkClick r:id="rId3"/>
              </a:rPr>
              <a:t>http://en.wikipedia.org/wiki/Regular_expression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Ακόμη Καλύτερη </a:t>
            </a:r>
            <a:r>
              <a:rPr lang="el-GR" sz="7600" u="none" strike="noStrike" cap="none" dirty="0" err="1">
                <a:solidFill>
                  <a:srgbClr val="FFD966"/>
                </a:solidFill>
                <a:latin typeface="Arial Regular" charset="0"/>
                <a:ea typeface="Arial Regular" charset="0"/>
                <a:cs typeface="Arial Regular" charset="0"/>
                <a:sym typeface="Cabin"/>
              </a:rPr>
              <a:t>Regex</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495" name="Shape 495"/>
          <p:cNvSpPr txBox="1"/>
          <p:nvPr/>
        </p:nvSpPr>
        <p:spPr>
          <a:xfrm>
            <a:off x="7035800" y="5822950"/>
            <a:ext cx="7896225" cy="876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ourier New"/>
              <a:buNone/>
            </a:pPr>
            <a:r>
              <a:rPr lang="en-US" sz="5700" i="0" u="none" strike="noStrike" cap="none" dirty="0">
                <a:solidFill>
                  <a:srgbClr val="FFFF00"/>
                </a:solidFill>
                <a:latin typeface="Courier"/>
                <a:ea typeface="Courier New"/>
                <a:cs typeface="Courier"/>
                <a:sym typeface="Courier New"/>
              </a:rPr>
              <a:t>'^From </a:t>
            </a:r>
            <a:r>
              <a:rPr lang="en-US" sz="5700" i="0" u="none" strike="noStrike" cap="none">
                <a:solidFill>
                  <a:srgbClr val="FFFF00"/>
                </a:solidFill>
                <a:latin typeface="Courier"/>
                <a:ea typeface="Courier New"/>
                <a:cs typeface="Courier"/>
                <a:sym typeface="Courier New"/>
              </a:rPr>
              <a:t>.*@([^ ]+</a:t>
            </a:r>
            <a:r>
              <a:rPr lang="en-US" sz="5700" i="0" u="none" strike="noStrike" cap="none">
                <a:solidFill>
                  <a:srgbClr val="00FF00"/>
                </a:solidFill>
                <a:latin typeface="Courier"/>
                <a:ea typeface="Courier New"/>
                <a:cs typeface="Courier"/>
                <a:sym typeface="Courier New"/>
              </a:rPr>
              <a:t>)</a:t>
            </a:r>
            <a:r>
              <a:rPr lang="en-US" sz="5700" i="0" u="none" strike="noStrike" cap="none">
                <a:solidFill>
                  <a:srgbClr val="FFFF00"/>
                </a:solidFill>
                <a:latin typeface="Courier"/>
                <a:ea typeface="Courier New"/>
                <a:cs typeface="Courier"/>
                <a:sym typeface="Courier New"/>
              </a:rPr>
              <a:t>'</a:t>
            </a:r>
            <a:endParaRPr lang="en-US" sz="5700" i="0" u="none" strike="noStrike" cap="none" dirty="0">
              <a:solidFill>
                <a:srgbClr val="FFFF00"/>
              </a:solidFill>
              <a:latin typeface="Courier"/>
              <a:ea typeface="Courier New"/>
              <a:cs typeface="Courier"/>
              <a:sym typeface="Courier New"/>
            </a:endParaRPr>
          </a:p>
        </p:txBody>
      </p:sp>
      <p:sp>
        <p:nvSpPr>
          <p:cNvPr id="496" name="Shape 496"/>
          <p:cNvSpPr txBox="1"/>
          <p:nvPr/>
        </p:nvSpPr>
        <p:spPr>
          <a:xfrm>
            <a:off x="11744325" y="8026400"/>
            <a:ext cx="43942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600" u="none" strike="noStrike" cap="none" dirty="0">
                <a:solidFill>
                  <a:srgbClr val="00FF00"/>
                </a:solidFill>
                <a:latin typeface="Arial Regular" charset="0"/>
                <a:ea typeface="Arial Regular" charset="0"/>
                <a:cs typeface="Arial Regular" charset="0"/>
                <a:sym typeface="Cabin"/>
              </a:rPr>
              <a:t>Τέλος εξαγωγής</a:t>
            </a:r>
            <a:endParaRPr lang="en-US" sz="3600" u="none" strike="noStrike" cap="none" dirty="0">
              <a:solidFill>
                <a:srgbClr val="00FF00"/>
              </a:solidFill>
              <a:latin typeface="Arial Regular" charset="0"/>
              <a:ea typeface="Arial Regular" charset="0"/>
              <a:cs typeface="Arial Regular" charset="0"/>
              <a:sym typeface="Cabin"/>
            </a:endParaRPr>
          </a:p>
        </p:txBody>
      </p:sp>
      <p:cxnSp>
        <p:nvCxnSpPr>
          <p:cNvPr id="497" name="Shape 497"/>
          <p:cNvCxnSpPr/>
          <p:nvPr/>
        </p:nvCxnSpPr>
        <p:spPr>
          <a:xfrm flipH="1">
            <a:off x="13755687" y="6731000"/>
            <a:ext cx="330200" cy="1344612"/>
          </a:xfrm>
          <a:prstGeom prst="straightConnector1">
            <a:avLst/>
          </a:prstGeom>
          <a:noFill/>
          <a:ln w="76200" cap="rnd" cmpd="sng">
            <a:solidFill>
              <a:srgbClr val="00FF00"/>
            </a:solidFill>
            <a:prstDash val="solid"/>
            <a:miter/>
            <a:headEnd type="stealth" w="med" len="med"/>
            <a:tailEnd type="none" w="med" len="med"/>
          </a:ln>
        </p:spPr>
      </p:cxnSp>
      <p:sp>
        <p:nvSpPr>
          <p:cNvPr id="8" name="Shape 466"/>
          <p:cNvSpPr txBox="1"/>
          <p:nvPr/>
        </p:nvSpPr>
        <p:spPr>
          <a:xfrm>
            <a:off x="371366" y="3432292"/>
            <a:ext cx="15513269" cy="28147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import re </a:t>
            </a:r>
          </a:p>
          <a:p>
            <a:pPr marL="0" marR="0" lvl="0" indent="0" algn="l" rtl="0">
              <a:lnSpc>
                <a:spcPct val="100000"/>
              </a:lnSpc>
              <a:spcBef>
                <a:spcPts val="0"/>
              </a:spcBef>
              <a:spcAft>
                <a:spcPts val="0"/>
              </a:spcAft>
              <a:buClr>
                <a:schemeClr val="lt1"/>
              </a:buClr>
              <a:buSzPct val="25000"/>
              <a:buFont typeface="Courier New"/>
              <a:buNone/>
            </a:pP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 = 'From stephen.marquard@uct.ac.za Sat Jan  5 09:14:16 2008'</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a:t>
            </a:r>
            <a:r>
              <a:rPr lang="en-US" sz="3000" dirty="0">
                <a:solidFill>
                  <a:srgbClr val="FFFF00"/>
                </a:solidFill>
                <a:latin typeface="Courier"/>
                <a:ea typeface="Courier New"/>
                <a:cs typeface="Courier"/>
                <a:sym typeface="Courier New"/>
              </a:rPr>
              <a:t>^From .*@([^ ]*)</a:t>
            </a:r>
            <a:r>
              <a:rPr lang="en-US" sz="3000" i="0" u="none" strike="noStrike" cap="none" dirty="0">
                <a:solidFill>
                  <a:srgbClr val="FFFF00"/>
                </a:solidFill>
                <a:latin typeface="Courier"/>
                <a:ea typeface="Courier New"/>
                <a:cs typeface="Courier"/>
                <a:sym typeface="Courier New"/>
              </a:rPr>
              <a:t>'</a:t>
            </a:r>
            <a:r>
              <a:rPr lang="en-US" sz="3000" i="0" u="none" strike="noStrike" cap="none" dirty="0">
                <a:solidFill>
                  <a:schemeClr val="lt1"/>
                </a:solidFill>
                <a:latin typeface="Courier"/>
                <a:ea typeface="Courier New"/>
                <a:cs typeface="Courier"/>
                <a:sym typeface="Courier New"/>
              </a:rPr>
              <a:t>,</a:t>
            </a:r>
            <a:r>
              <a:rPr lang="el-GR" sz="3000" i="0" u="none" strike="noStrike" cap="none" dirty="0">
                <a:solidFill>
                  <a:schemeClr val="lt1"/>
                </a:solidFill>
                <a:latin typeface="Courier"/>
                <a:ea typeface="Courier New"/>
                <a:cs typeface="Courier"/>
                <a:sym typeface="Courier New"/>
              </a:rPr>
              <a:t>γραμμή</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print(y)</a:t>
            </a:r>
          </a:p>
          <a:p>
            <a:pPr marL="0" marR="0" lvl="0" indent="0" algn="l" rtl="0">
              <a:lnSpc>
                <a:spcPct val="100000"/>
              </a:lnSpc>
              <a:spcBef>
                <a:spcPts val="0"/>
              </a:spcBef>
              <a:spcAft>
                <a:spcPts val="0"/>
              </a:spcAft>
              <a:buClr>
                <a:schemeClr val="lt1"/>
              </a:buClr>
              <a:buSzPct val="25000"/>
              <a:buFont typeface="Courier New"/>
              <a:buNone/>
            </a:pPr>
            <a:endParaRPr lang="en-US" sz="30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ourier New"/>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err="1">
                <a:solidFill>
                  <a:schemeClr val="lt1"/>
                </a:solidFill>
                <a:latin typeface="Courier"/>
                <a:ea typeface="Courier New"/>
                <a:cs typeface="Courier"/>
                <a:sym typeface="Courier New"/>
              </a:rPr>
              <a:t>uct.ac.za</a:t>
            </a:r>
            <a:r>
              <a:rPr lang="en-US" sz="3000" i="0" u="none" strike="noStrike" cap="none" dirty="0">
                <a:solidFill>
                  <a:schemeClr val="lt1"/>
                </a:solidFill>
                <a:latin typeface="Courier"/>
                <a:ea typeface="Courier New"/>
                <a:cs typeface="Courier"/>
                <a:sym typeface="Courier New"/>
              </a:rPr>
              <a:t>']</a:t>
            </a:r>
          </a:p>
        </p:txBody>
      </p:sp>
      <p:sp>
        <p:nvSpPr>
          <p:cNvPr id="10" name="Shape 419"/>
          <p:cNvSpPr txBox="1"/>
          <p:nvPr/>
        </p:nvSpPr>
        <p:spPr>
          <a:xfrm>
            <a:off x="707596" y="2689933"/>
            <a:ext cx="14226599" cy="673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Arial"/>
              <a:buNone/>
            </a:pPr>
            <a:r>
              <a:rPr lang="en-US" sz="3000" i="0" u="none" strike="noStrike" cap="none">
                <a:solidFill>
                  <a:srgbClr val="FF7F00"/>
                </a:solidFill>
                <a:latin typeface="Courier"/>
                <a:ea typeface="Courier New"/>
                <a:cs typeface="Courier"/>
                <a:sym typeface="Courier New"/>
              </a:rPr>
              <a:t>From stephen.marquard@</a:t>
            </a:r>
            <a:r>
              <a:rPr lang="en-US" sz="3000" i="0" u="none" strike="noStrike" cap="none">
                <a:solidFill>
                  <a:srgbClr val="00FF00"/>
                </a:solidFill>
                <a:latin typeface="Courier"/>
                <a:ea typeface="Courier New"/>
                <a:cs typeface="Courier"/>
                <a:sym typeface="Courier New"/>
              </a:rPr>
              <a:t>uct.ac.za</a:t>
            </a:r>
            <a:r>
              <a:rPr lang="en-US" sz="3000" i="0" u="none" strike="noStrike" cap="none">
                <a:solidFill>
                  <a:srgbClr val="FF7F00"/>
                </a:solidFill>
                <a:latin typeface="Courier"/>
                <a:ea typeface="Courier New"/>
                <a:cs typeface="Courier"/>
                <a:sym typeface="Courier New"/>
              </a:rPr>
              <a:t> Sat Jan  5 09:14:16 2008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Shape 504"/>
          <p:cNvSpPr txBox="1">
            <a:spLocks noGrp="1"/>
          </p:cNvSpPr>
          <p:nvPr>
            <p:ph type="title"/>
          </p:nvPr>
        </p:nvSpPr>
        <p:spPr>
          <a:xfrm>
            <a:off x="2577835" y="520319"/>
            <a:ext cx="1085093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Regular" charset="0"/>
                <a:ea typeface="Arial Regular" charset="0"/>
                <a:cs typeface="Arial Regular" charset="0"/>
                <a:sym typeface="Cabin"/>
              </a:rPr>
              <a:t>Spam Confidence</a:t>
            </a:r>
          </a:p>
        </p:txBody>
      </p:sp>
      <p:sp>
        <p:nvSpPr>
          <p:cNvPr id="505" name="Shape 505"/>
          <p:cNvSpPr txBox="1"/>
          <p:nvPr/>
        </p:nvSpPr>
        <p:spPr>
          <a:xfrm>
            <a:off x="538774" y="2245831"/>
            <a:ext cx="15178453" cy="4924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import re</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hand = open('mbox-short.txt')</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 = list()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for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a:solidFill>
                  <a:schemeClr val="lt1"/>
                </a:solidFill>
                <a:latin typeface="Courier"/>
                <a:ea typeface="Courier New"/>
                <a:cs typeface="Courier"/>
                <a:sym typeface="Courier New"/>
              </a:rPr>
              <a:t>   </a:t>
            </a: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 =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a:t>
            </a:r>
            <a:r>
              <a:rPr lang="en-US" sz="3000" u="none" strike="noStrike" cap="none" dirty="0" err="1">
                <a:solidFill>
                  <a:schemeClr val="lt1"/>
                </a:solidFill>
                <a:latin typeface="Courier"/>
                <a:ea typeface="Courier New"/>
                <a:cs typeface="Courier"/>
                <a:sym typeface="Courier New"/>
              </a:rPr>
              <a:t>rstrip</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chemeClr val="lt1"/>
                </a:solidFill>
                <a:latin typeface="Courier"/>
                <a:ea typeface="Courier New"/>
                <a:cs typeface="Courier"/>
                <a:sym typeface="Courier New"/>
              </a:rPr>
              <a:t> = </a:t>
            </a:r>
            <a:r>
              <a:rPr lang="en-US" sz="3000" u="none" strike="noStrike" cap="none" dirty="0" err="1">
                <a:solidFill>
                  <a:srgbClr val="FF00FF"/>
                </a:solidFill>
                <a:latin typeface="Courier"/>
                <a:ea typeface="Courier New"/>
                <a:cs typeface="Courier"/>
                <a:sym typeface="Courier New"/>
              </a:rPr>
              <a:t>re.findall</a:t>
            </a:r>
            <a:r>
              <a:rPr lang="en-US" sz="3000" u="none" strike="noStrike" cap="none" dirty="0">
                <a:solidFill>
                  <a:schemeClr val="lt1"/>
                </a:solidFill>
                <a:latin typeface="Courier"/>
                <a:ea typeface="Courier New"/>
                <a:cs typeface="Courier"/>
                <a:sym typeface="Courier New"/>
              </a:rPr>
              <a:t>('</a:t>
            </a:r>
            <a:r>
              <a:rPr lang="en-US" sz="3000" u="none" strike="noStrike" cap="none" dirty="0">
                <a:solidFill>
                  <a:srgbClr val="FFFF00"/>
                </a:solidFill>
                <a:latin typeface="Courier"/>
                <a:ea typeface="Courier New"/>
                <a:cs typeface="Courier"/>
                <a:sym typeface="Courier New"/>
              </a:rPr>
              <a:t>^X-DSPAM-Confidence: </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rgbClr val="FF7F00"/>
                </a:solidFill>
                <a:latin typeface="Courier"/>
                <a:ea typeface="Courier New"/>
                <a:cs typeface="Courier"/>
                <a:sym typeface="Courier New"/>
              </a:rPr>
              <a:t>[0-9.]+</a:t>
            </a:r>
            <a:r>
              <a:rPr lang="en-US" sz="3000" u="none" strike="noStrike" cap="none" dirty="0">
                <a:solidFill>
                  <a:srgbClr val="FF00FF"/>
                </a:solidFill>
                <a:latin typeface="Courier"/>
                <a:ea typeface="Courier New"/>
                <a:cs typeface="Courier"/>
                <a:sym typeface="Courier New"/>
              </a:rPr>
              <a:t>)</a:t>
            </a: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γραμμή</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if </a:t>
            </a:r>
            <a:r>
              <a:rPr lang="en-US" sz="3000" u="none" strike="noStrike" cap="none" dirty="0" err="1">
                <a:solidFill>
                  <a:schemeClr val="lt1"/>
                </a:solidFill>
                <a:latin typeface="Courier"/>
                <a:ea typeface="Courier New"/>
                <a:cs typeface="Courier"/>
                <a:sym typeface="Courier New"/>
              </a:rPr>
              <a:t>len</a:t>
            </a:r>
            <a:r>
              <a:rPr lang="en-US" sz="3000" u="none" strike="noStrike" cap="none" dirty="0">
                <a:solidFill>
                  <a:schemeClr val="lt1"/>
                </a:solidFill>
                <a:latin typeface="Courier"/>
                <a:ea typeface="Courier New"/>
                <a:cs typeface="Courier"/>
                <a:sym typeface="Courier New"/>
              </a:rPr>
              <a:t>(</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chemeClr val="lt1"/>
                </a:solidFill>
                <a:latin typeface="Courier"/>
                <a:ea typeface="Courier New"/>
                <a:cs typeface="Courier"/>
                <a:sym typeface="Courier New"/>
              </a:rPr>
              <a:t>) != 1 :  continue</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    </a:t>
            </a:r>
            <a:r>
              <a:rPr lang="el-GR" sz="3000" u="none" strike="noStrike" cap="none" dirty="0">
                <a:solidFill>
                  <a:schemeClr val="lt1"/>
                </a:solidFill>
                <a:latin typeface="Courier"/>
                <a:ea typeface="Courier New"/>
                <a:cs typeface="Courier"/>
                <a:sym typeface="Courier New"/>
              </a:rPr>
              <a:t>αριθμός</a:t>
            </a:r>
            <a:r>
              <a:rPr lang="en-US" sz="3000" u="none" strike="noStrike" cap="none" dirty="0">
                <a:solidFill>
                  <a:schemeClr val="lt1"/>
                </a:solidFill>
                <a:latin typeface="Courier"/>
                <a:ea typeface="Courier New"/>
                <a:cs typeface="Courier"/>
                <a:sym typeface="Courier New"/>
              </a:rPr>
              <a:t> = float(</a:t>
            </a:r>
            <a:r>
              <a:rPr lang="el-GR" sz="3000" u="none" strike="noStrike" cap="none" dirty="0">
                <a:solidFill>
                  <a:srgbClr val="00FF00"/>
                </a:solidFill>
                <a:latin typeface="Courier"/>
                <a:ea typeface="Courier New"/>
                <a:cs typeface="Courier"/>
                <a:sym typeface="Courier New"/>
              </a:rPr>
              <a:t>διάφορα</a:t>
            </a:r>
            <a:r>
              <a:rPr lang="en-US" sz="3000" u="none" strike="noStrike" cap="none" dirty="0">
                <a:solidFill>
                  <a:srgbClr val="00FFFF"/>
                </a:solidFill>
                <a:latin typeface="Courier"/>
                <a:ea typeface="Courier New"/>
                <a:cs typeface="Courier"/>
                <a:sym typeface="Courier New"/>
              </a:rPr>
              <a:t>[0]</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l-GR" sz="3000" u="none" strike="noStrike" cap="none" dirty="0">
                <a:solidFill>
                  <a:schemeClr val="lt1"/>
                </a:solidFill>
                <a:latin typeface="Courier"/>
                <a:ea typeface="Courier New"/>
                <a:cs typeface="Courier"/>
                <a:sym typeface="Courier New"/>
              </a:rPr>
              <a:t>   </a:t>
            </a:r>
            <a:r>
              <a:rPr lang="en-US" sz="3000" u="none" strike="noStrike" cap="none" dirty="0">
                <a:solidFill>
                  <a:schemeClr val="lt1"/>
                </a:solidFill>
                <a:latin typeface="Courier"/>
                <a:ea typeface="Courier New"/>
                <a:cs typeface="Courier"/>
                <a:sym typeface="Courier New"/>
              </a:rPr>
              <a:t> </a:t>
            </a: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.append(</a:t>
            </a:r>
            <a:r>
              <a:rPr lang="el-GR" sz="3000" u="none" strike="noStrike" cap="none" dirty="0">
                <a:solidFill>
                  <a:schemeClr val="lt1"/>
                </a:solidFill>
                <a:latin typeface="Courier"/>
                <a:ea typeface="Courier New"/>
                <a:cs typeface="Courier"/>
                <a:sym typeface="Courier New"/>
              </a:rPr>
              <a:t>αριθμός</a:t>
            </a:r>
            <a:r>
              <a:rPr lang="en-US" sz="300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ourier New"/>
              <a:buNone/>
            </a:pPr>
            <a:r>
              <a:rPr lang="en-US" sz="3000" u="none" strike="noStrike" cap="none" dirty="0">
                <a:solidFill>
                  <a:schemeClr val="lt1"/>
                </a:solidFill>
                <a:latin typeface="Courier"/>
                <a:ea typeface="Courier New"/>
                <a:cs typeface="Courier"/>
                <a:sym typeface="Courier New"/>
              </a:rPr>
              <a:t>print('</a:t>
            </a:r>
            <a:r>
              <a:rPr lang="el-GR" sz="3000" u="none" strike="noStrike" cap="none" dirty="0">
                <a:solidFill>
                  <a:schemeClr val="lt1"/>
                </a:solidFill>
                <a:latin typeface="Courier"/>
                <a:ea typeface="Courier New"/>
                <a:cs typeface="Courier"/>
                <a:sym typeface="Courier New"/>
              </a:rPr>
              <a:t>Μεγαλύτερο</a:t>
            </a:r>
            <a:r>
              <a:rPr lang="en-US" sz="3000" u="none" strike="noStrike" cap="none" dirty="0">
                <a:solidFill>
                  <a:schemeClr val="lt1"/>
                </a:solidFill>
                <a:latin typeface="Courier"/>
                <a:ea typeface="Courier New"/>
                <a:cs typeface="Courier"/>
                <a:sym typeface="Courier New"/>
              </a:rPr>
              <a:t>:', max(</a:t>
            </a:r>
            <a:r>
              <a:rPr lang="el-GR" sz="3000" u="none" strike="noStrike" cap="none" dirty="0" err="1">
                <a:solidFill>
                  <a:schemeClr val="lt1"/>
                </a:solidFill>
                <a:latin typeface="Courier"/>
                <a:ea typeface="Courier New"/>
                <a:cs typeface="Courier"/>
                <a:sym typeface="Courier New"/>
              </a:rPr>
              <a:t>λίστααριθμών</a:t>
            </a:r>
            <a:r>
              <a:rPr lang="en-US" sz="3000" u="none" strike="noStrike" cap="none" dirty="0">
                <a:solidFill>
                  <a:schemeClr val="lt1"/>
                </a:solidFill>
                <a:latin typeface="Courier"/>
                <a:ea typeface="Courier New"/>
                <a:cs typeface="Courier"/>
                <a:sym typeface="Courier New"/>
              </a:rPr>
              <a:t>))</a:t>
            </a:r>
          </a:p>
        </p:txBody>
      </p:sp>
      <p:sp>
        <p:nvSpPr>
          <p:cNvPr id="506" name="Shape 506"/>
          <p:cNvSpPr txBox="1"/>
          <p:nvPr/>
        </p:nvSpPr>
        <p:spPr>
          <a:xfrm>
            <a:off x="11000028" y="6449888"/>
            <a:ext cx="4717199" cy="1200299"/>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900" dirty="0">
                <a:solidFill>
                  <a:srgbClr val="FFFF00"/>
                </a:solidFill>
                <a:latin typeface="Arial Regular" charset="0"/>
                <a:ea typeface="Arial Regular" charset="0"/>
                <a:cs typeface="Arial Regular" charset="0"/>
                <a:sym typeface="Cabin"/>
              </a:rPr>
              <a:t> </a:t>
            </a:r>
            <a:r>
              <a:rPr lang="en-US" sz="3900" u="none" strike="noStrike" cap="none" dirty="0">
                <a:solidFill>
                  <a:srgbClr val="FFFF00"/>
                </a:solidFill>
                <a:latin typeface="Arial Regular" charset="0"/>
                <a:ea typeface="Arial Regular" charset="0"/>
                <a:cs typeface="Arial Regular" charset="0"/>
                <a:sym typeface="Cabin"/>
              </a:rPr>
              <a:t>python </a:t>
            </a:r>
            <a:r>
              <a:rPr lang="en-US" sz="3900" u="none" strike="noStrike" cap="none" dirty="0" err="1">
                <a:solidFill>
                  <a:srgbClr val="FFFF00"/>
                </a:solidFill>
                <a:latin typeface="Arial Regular" charset="0"/>
                <a:ea typeface="Arial Regular" charset="0"/>
                <a:cs typeface="Arial Regular" charset="0"/>
                <a:sym typeface="Cabin"/>
              </a:rPr>
              <a:t>ds.py</a:t>
            </a:r>
            <a:r>
              <a:rPr lang="en-US" sz="3900" u="none" strike="noStrike" cap="none" dirty="0">
                <a:solidFill>
                  <a:srgbClr val="FFFF00"/>
                </a:solidFill>
                <a:latin typeface="Arial Regular" charset="0"/>
                <a:ea typeface="Arial Regular" charset="0"/>
                <a:cs typeface="Arial Regular" charset="0"/>
                <a:sym typeface="Cabin"/>
              </a:rPr>
              <a:t> </a:t>
            </a:r>
          </a:p>
          <a:p>
            <a:pPr marL="0" marR="0" lvl="0" indent="0" algn="l" rtl="0">
              <a:lnSpc>
                <a:spcPct val="100000"/>
              </a:lnSpc>
              <a:spcBef>
                <a:spcPts val="0"/>
              </a:spcBef>
              <a:spcAft>
                <a:spcPts val="0"/>
              </a:spcAft>
              <a:buClr>
                <a:schemeClr val="lt1"/>
              </a:buClr>
              <a:buSzPct val="25000"/>
              <a:buFont typeface="Cabin"/>
              <a:buNone/>
            </a:pPr>
            <a:r>
              <a:rPr lang="en-US" sz="3900" dirty="0">
                <a:solidFill>
                  <a:schemeClr val="lt1"/>
                </a:solidFill>
                <a:latin typeface="Arial Regular" charset="0"/>
                <a:ea typeface="Arial Regular" charset="0"/>
                <a:cs typeface="Arial Regular" charset="0"/>
                <a:sym typeface="Cabin"/>
              </a:rPr>
              <a:t> </a:t>
            </a:r>
            <a:r>
              <a:rPr lang="el-GR" sz="3900" u="none" strike="noStrike" cap="none" dirty="0">
                <a:solidFill>
                  <a:schemeClr val="lt1"/>
                </a:solidFill>
                <a:latin typeface="Arial Regular" charset="0"/>
                <a:ea typeface="Arial Regular" charset="0"/>
                <a:cs typeface="Arial Regular" charset="0"/>
                <a:sym typeface="Cabin"/>
              </a:rPr>
              <a:t>Μεγαλύτερο: </a:t>
            </a:r>
            <a:r>
              <a:rPr lang="en-US" sz="3900" u="none" strike="noStrike" cap="none" dirty="0">
                <a:solidFill>
                  <a:schemeClr val="lt1"/>
                </a:solidFill>
                <a:latin typeface="Arial Regular" charset="0"/>
                <a:ea typeface="Arial Regular" charset="0"/>
                <a:cs typeface="Arial Regular" charset="0"/>
                <a:sym typeface="Cabin"/>
              </a:rPr>
              <a:t>0.9907</a:t>
            </a:r>
          </a:p>
        </p:txBody>
      </p:sp>
      <p:sp>
        <p:nvSpPr>
          <p:cNvPr id="507" name="Shape 507"/>
          <p:cNvSpPr txBox="1"/>
          <p:nvPr/>
        </p:nvSpPr>
        <p:spPr>
          <a:xfrm>
            <a:off x="538773" y="7458098"/>
            <a:ext cx="10618799" cy="890700"/>
          </a:xfrm>
          <a:prstGeom prst="rect">
            <a:avLst/>
          </a:prstGeom>
          <a:noFill/>
          <a:ln>
            <a:noFill/>
          </a:ln>
        </p:spPr>
        <p:txBody>
          <a:bodyPr lIns="91425" tIns="91425" rIns="91425" bIns="91425" anchor="t" anchorCtr="0">
            <a:noAutofit/>
          </a:bodyPr>
          <a:lstStyle/>
          <a:p>
            <a:pPr lvl="0">
              <a:spcBef>
                <a:spcPts val="0"/>
              </a:spcBef>
              <a:buNone/>
            </a:pPr>
            <a:r>
              <a:rPr lang="en-US" sz="4000" dirty="0">
                <a:solidFill>
                  <a:schemeClr val="lt1"/>
                </a:solidFill>
                <a:latin typeface="Courier"/>
                <a:ea typeface="Courier New"/>
                <a:cs typeface="Courier"/>
                <a:sym typeface="Courier New"/>
              </a:rPr>
              <a:t>X-DSPAM-Confidence: 0.8475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Shape 512"/>
          <p:cNvSpPr txBox="1">
            <a:spLocks noGrp="1"/>
          </p:cNvSpPr>
          <p:nvPr>
            <p:ph type="title"/>
          </p:nvPr>
        </p:nvSpPr>
        <p:spPr>
          <a:xfrm>
            <a:off x="1155700" y="646308"/>
            <a:ext cx="13932000" cy="152005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Χαρακτήρας Διαφυγής</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513" name="Shape 513"/>
          <p:cNvSpPr txBox="1">
            <a:spLocks noGrp="1"/>
          </p:cNvSpPr>
          <p:nvPr>
            <p:ph type="body" idx="1"/>
          </p:nvPr>
        </p:nvSpPr>
        <p:spPr>
          <a:prstGeom prst="rect">
            <a:avLst/>
          </a:prstGeom>
          <a:noFill/>
          <a:ln>
            <a:noFill/>
          </a:ln>
        </p:spPr>
        <p:txBody>
          <a:bodyPr lIns="50800" tIns="50800" rIns="50800" bIns="50800" anchor="t" anchorCtr="0">
            <a:noAutofit/>
          </a:bodyPr>
          <a:lstStyle/>
          <a:p>
            <a:pPr marL="501523" marR="0" lvl="0" indent="0" algn="l" rtl="0">
              <a:lnSpc>
                <a:spcPct val="100000"/>
              </a:lnSpc>
              <a:spcBef>
                <a:spcPts val="0"/>
              </a:spcBef>
              <a:spcAft>
                <a:spcPts val="0"/>
              </a:spcAft>
              <a:buClr>
                <a:schemeClr val="lt1"/>
              </a:buClr>
              <a:buSzPct val="100000"/>
              <a:buNone/>
            </a:pPr>
            <a:r>
              <a:rPr lang="el-GR" sz="3600" u="none" strike="noStrike" cap="none" dirty="0">
                <a:solidFill>
                  <a:schemeClr val="lt1"/>
                </a:solidFill>
                <a:latin typeface="Arial Regular" charset="0"/>
                <a:ea typeface="Arial Regular" charset="0"/>
                <a:cs typeface="Arial Regular" charset="0"/>
                <a:sym typeface="Cabin"/>
              </a:rPr>
              <a:t>Εάν θέλετε ένας ειδικός χαρακτήρας μιας κανονικής έκφρασης να συμπεριφέρεται </a:t>
            </a:r>
            <a:r>
              <a:rPr lang="el-GR" sz="3600" dirty="0">
                <a:solidFill>
                  <a:srgbClr val="FFFF00"/>
                </a:solidFill>
                <a:sym typeface="Cabin"/>
              </a:rPr>
              <a:t>κανονικά</a:t>
            </a:r>
            <a:r>
              <a:rPr lang="el-GR" sz="3600" u="none" strike="noStrike" cap="none" dirty="0">
                <a:solidFill>
                  <a:schemeClr val="lt1"/>
                </a:solidFill>
                <a:latin typeface="Arial Regular" charset="0"/>
                <a:ea typeface="Arial Regular" charset="0"/>
                <a:cs typeface="Arial Regular" charset="0"/>
                <a:sym typeface="Cabin"/>
              </a:rPr>
              <a:t> (τις περισσότερες φορές) του </a:t>
            </a:r>
            <a:r>
              <a:rPr lang="el-GR" sz="3600" u="none" strike="noStrike" cap="none" dirty="0" err="1">
                <a:solidFill>
                  <a:schemeClr val="lt1"/>
                </a:solidFill>
                <a:latin typeface="Arial Regular" charset="0"/>
                <a:ea typeface="Arial Regular" charset="0"/>
                <a:cs typeface="Arial Regular" charset="0"/>
                <a:sym typeface="Cabin"/>
              </a:rPr>
              <a:t>προθέτετε</a:t>
            </a:r>
            <a:r>
              <a:rPr lang="el-GR" sz="3600" u="none" strike="noStrike" cap="none" dirty="0">
                <a:solidFill>
                  <a:schemeClr val="lt1"/>
                </a:solidFill>
                <a:latin typeface="Arial Regular" charset="0"/>
                <a:ea typeface="Arial Regular" charset="0"/>
                <a:cs typeface="Arial Regular" charset="0"/>
                <a:sym typeface="Cabin"/>
              </a:rPr>
              <a:t> το</a:t>
            </a:r>
            <a:r>
              <a:rPr lang="en-US" sz="3600" u="none" strike="noStrike" cap="none" dirty="0">
                <a:solidFill>
                  <a:schemeClr val="lt1"/>
                </a:solidFill>
                <a:latin typeface="Arial Regular" charset="0"/>
                <a:ea typeface="Arial Regular" charset="0"/>
                <a:cs typeface="Arial Regular" charset="0"/>
                <a:sym typeface="Cabin"/>
              </a:rPr>
              <a:t> </a:t>
            </a:r>
            <a:r>
              <a:rPr lang="en-US" sz="3600" u="none" strike="noStrike" cap="none" dirty="0">
                <a:solidFill>
                  <a:srgbClr val="FFFF00"/>
                </a:solidFill>
                <a:latin typeface="Arial Regular" charset="0"/>
                <a:ea typeface="Arial Regular" charset="0"/>
                <a:cs typeface="Arial Regular" charset="0"/>
                <a:sym typeface="Cabin"/>
              </a:rPr>
              <a:t>'\'</a:t>
            </a:r>
          </a:p>
        </p:txBody>
      </p:sp>
      <p:sp>
        <p:nvSpPr>
          <p:cNvPr id="514" name="Shape 514"/>
          <p:cNvSpPr txBox="1"/>
          <p:nvPr/>
        </p:nvSpPr>
        <p:spPr>
          <a:xfrm>
            <a:off x="675335" y="4285139"/>
            <a:ext cx="10826100" cy="2405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import re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x = '</a:t>
            </a:r>
            <a:r>
              <a:rPr lang="el-GR" sz="3000" i="0" u="none" strike="noStrike" cap="none" dirty="0">
                <a:solidFill>
                  <a:schemeClr val="lt1"/>
                </a:solidFill>
                <a:latin typeface="Courier"/>
                <a:ea typeface="Courier New"/>
                <a:cs typeface="Courier"/>
                <a:sym typeface="Courier New"/>
              </a:rPr>
              <a:t>Μόλις λάβαμε </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 </a:t>
            </a:r>
            <a:r>
              <a:rPr lang="el-GR" sz="3000" i="0" u="none" strike="noStrike" cap="none" dirty="0">
                <a:solidFill>
                  <a:schemeClr val="lt1"/>
                </a:solidFill>
                <a:latin typeface="Courier"/>
                <a:ea typeface="Courier New"/>
                <a:cs typeface="Courier"/>
                <a:sym typeface="Courier New"/>
              </a:rPr>
              <a:t>για μπισκότα</a:t>
            </a:r>
            <a:r>
              <a:rPr lang="en-US" sz="30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y = </a:t>
            </a:r>
            <a:r>
              <a:rPr lang="en-US" sz="3000" i="0" u="none" strike="noStrike" cap="none" dirty="0" err="1">
                <a:solidFill>
                  <a:schemeClr val="lt1"/>
                </a:solidFill>
                <a:latin typeface="Courier"/>
                <a:ea typeface="Courier New"/>
                <a:cs typeface="Courier"/>
                <a:sym typeface="Courier New"/>
              </a:rPr>
              <a:t>re.findall</a:t>
            </a: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FF00"/>
                </a:solidFill>
                <a:latin typeface="Courier"/>
                <a:ea typeface="Courier New"/>
                <a:cs typeface="Courier"/>
                <a:sym typeface="Courier New"/>
              </a:rPr>
              <a:t>\$[0-9.]+</a:t>
            </a:r>
            <a:r>
              <a:rPr lang="en-US" sz="3000" i="0" u="none" strike="noStrike" cap="none" dirty="0">
                <a:solidFill>
                  <a:schemeClr val="lt1"/>
                </a:solidFill>
                <a:latin typeface="Courier"/>
                <a:ea typeface="Courier New"/>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&gt;&gt;&gt; print(y)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New"/>
                <a:cs typeface="Courier"/>
                <a:sym typeface="Courier New"/>
              </a:rPr>
              <a:t>['</a:t>
            </a:r>
            <a:r>
              <a:rPr lang="en-US" sz="3000" i="0" u="none" strike="noStrike" cap="none" dirty="0">
                <a:solidFill>
                  <a:srgbClr val="FF00FF"/>
                </a:solidFill>
                <a:latin typeface="Courier"/>
                <a:ea typeface="Courier New"/>
                <a:cs typeface="Courier"/>
                <a:sym typeface="Courier New"/>
              </a:rPr>
              <a:t>$10.00</a:t>
            </a:r>
            <a:r>
              <a:rPr lang="en-US" sz="3000" i="0" u="none" strike="noStrike" cap="none" dirty="0">
                <a:solidFill>
                  <a:schemeClr val="lt1"/>
                </a:solidFill>
                <a:latin typeface="Courier"/>
                <a:ea typeface="Courier New"/>
                <a:cs typeface="Courier"/>
                <a:sym typeface="Courier New"/>
              </a:rPr>
              <a:t>']</a:t>
            </a:r>
          </a:p>
        </p:txBody>
      </p:sp>
      <p:sp>
        <p:nvSpPr>
          <p:cNvPr id="515" name="Shape 515"/>
          <p:cNvSpPr txBox="1"/>
          <p:nvPr/>
        </p:nvSpPr>
        <p:spPr>
          <a:xfrm>
            <a:off x="11115376" y="6283188"/>
            <a:ext cx="3370173" cy="81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4900" i="0" u="none" strike="noStrike" cap="none" dirty="0">
                <a:solidFill>
                  <a:srgbClr val="FFFF00"/>
                </a:solidFill>
                <a:latin typeface="Courier"/>
                <a:ea typeface="Courier New"/>
                <a:cs typeface="Courier"/>
                <a:sym typeface="Courier New"/>
              </a:rPr>
              <a:t>\$</a:t>
            </a:r>
            <a:r>
              <a:rPr lang="en-US" sz="4900" i="0" u="none" strike="noStrike" cap="none" dirty="0">
                <a:solidFill>
                  <a:srgbClr val="00FF00"/>
                </a:solidFill>
                <a:latin typeface="Courier"/>
                <a:ea typeface="Courier New"/>
                <a:cs typeface="Courier"/>
                <a:sym typeface="Courier New"/>
              </a:rPr>
              <a:t>[0-9.]</a:t>
            </a:r>
            <a:r>
              <a:rPr lang="en-US" sz="4900" i="0" u="none" strike="noStrike" cap="none" dirty="0">
                <a:solidFill>
                  <a:srgbClr val="FF7F00"/>
                </a:solidFill>
                <a:latin typeface="Courier"/>
                <a:ea typeface="Courier New"/>
                <a:cs typeface="Courier"/>
                <a:sym typeface="Courier New"/>
              </a:rPr>
              <a:t>+</a:t>
            </a:r>
          </a:p>
        </p:txBody>
      </p:sp>
      <p:sp>
        <p:nvSpPr>
          <p:cNvPr id="516" name="Shape 516"/>
          <p:cNvSpPr txBox="1"/>
          <p:nvPr/>
        </p:nvSpPr>
        <p:spPr>
          <a:xfrm>
            <a:off x="11913380" y="7970538"/>
            <a:ext cx="3834085"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3800" u="none" strike="noStrike" cap="none" dirty="0">
                <a:solidFill>
                  <a:srgbClr val="00FF00"/>
                </a:solidFill>
                <a:latin typeface="Arial Regular" charset="0"/>
                <a:ea typeface="Arial Regular" charset="0"/>
                <a:cs typeface="Arial Regular" charset="0"/>
                <a:sym typeface="Cabin"/>
              </a:rPr>
              <a:t>Ένα ψηφίο ή </a:t>
            </a:r>
            <a:r>
              <a:rPr lang="el-GR" sz="3800" u="none" strike="noStrike" cap="none" dirty="0" err="1">
                <a:solidFill>
                  <a:srgbClr val="00FF00"/>
                </a:solidFill>
                <a:latin typeface="Arial Regular" charset="0"/>
                <a:ea typeface="Arial Regular" charset="0"/>
                <a:cs typeface="Arial Regular" charset="0"/>
                <a:sym typeface="Cabin"/>
              </a:rPr>
              <a:t>υποδιαστολη</a:t>
            </a:r>
            <a:endParaRPr lang="en-US" sz="3800" u="none" strike="noStrike" cap="none" dirty="0">
              <a:solidFill>
                <a:srgbClr val="00FF00"/>
              </a:solidFill>
              <a:latin typeface="Arial Regular" charset="0"/>
              <a:ea typeface="Arial Regular" charset="0"/>
              <a:cs typeface="Arial Regular" charset="0"/>
              <a:sym typeface="Cabin"/>
            </a:endParaRPr>
          </a:p>
        </p:txBody>
      </p:sp>
      <p:sp>
        <p:nvSpPr>
          <p:cNvPr id="517" name="Shape 517"/>
          <p:cNvSpPr txBox="1"/>
          <p:nvPr/>
        </p:nvSpPr>
        <p:spPr>
          <a:xfrm>
            <a:off x="4389491" y="7654788"/>
            <a:ext cx="7694447"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800" u="none" strike="noStrike" cap="none" dirty="0">
                <a:solidFill>
                  <a:srgbClr val="FFFF00"/>
                </a:solidFill>
                <a:latin typeface="Arial Regular" charset="0"/>
                <a:ea typeface="Arial Regular" charset="0"/>
                <a:cs typeface="Arial Regular" charset="0"/>
                <a:sym typeface="Cabin"/>
              </a:rPr>
              <a:t>Ένα πραγματικό σύμβολο δολαρίου</a:t>
            </a:r>
            <a:endParaRPr lang="en-US" sz="3800" u="none" strike="noStrike" cap="none" dirty="0">
              <a:solidFill>
                <a:srgbClr val="FFFF00"/>
              </a:solidFill>
              <a:latin typeface="Arial Regular" charset="0"/>
              <a:ea typeface="Arial Regular" charset="0"/>
              <a:cs typeface="Arial Regular" charset="0"/>
              <a:sym typeface="Cabin"/>
            </a:endParaRPr>
          </a:p>
        </p:txBody>
      </p:sp>
      <p:cxnSp>
        <p:nvCxnSpPr>
          <p:cNvPr id="518" name="Shape 518"/>
          <p:cNvCxnSpPr/>
          <p:nvPr/>
        </p:nvCxnSpPr>
        <p:spPr>
          <a:xfrm flipH="1">
            <a:off x="11188837" y="7162663"/>
            <a:ext cx="312599" cy="498599"/>
          </a:xfrm>
          <a:prstGeom prst="straightConnector1">
            <a:avLst/>
          </a:prstGeom>
          <a:noFill/>
          <a:ln w="76200" cap="rnd" cmpd="sng">
            <a:solidFill>
              <a:srgbClr val="FFFF00"/>
            </a:solidFill>
            <a:prstDash val="solid"/>
            <a:miter/>
            <a:headEnd type="stealth" w="med" len="med"/>
            <a:tailEnd type="none" w="med" len="med"/>
          </a:ln>
        </p:spPr>
      </p:cxnSp>
      <p:cxnSp>
        <p:nvCxnSpPr>
          <p:cNvPr id="519" name="Shape 519"/>
          <p:cNvCxnSpPr/>
          <p:nvPr/>
        </p:nvCxnSpPr>
        <p:spPr>
          <a:xfrm>
            <a:off x="12503325" y="7061088"/>
            <a:ext cx="312599" cy="606299"/>
          </a:xfrm>
          <a:prstGeom prst="straightConnector1">
            <a:avLst/>
          </a:prstGeom>
          <a:noFill/>
          <a:ln w="76200" cap="rnd" cmpd="sng">
            <a:solidFill>
              <a:srgbClr val="00FF00"/>
            </a:solidFill>
            <a:prstDash val="solid"/>
            <a:miter/>
            <a:headEnd type="stealth" w="med" len="med"/>
            <a:tailEnd type="none" w="med" len="med"/>
          </a:ln>
        </p:spPr>
      </p:cxnSp>
      <p:cxnSp>
        <p:nvCxnSpPr>
          <p:cNvPr id="520" name="Shape 520"/>
          <p:cNvCxnSpPr/>
          <p:nvPr/>
        </p:nvCxnSpPr>
        <p:spPr>
          <a:xfrm flipH="1">
            <a:off x="13474698" y="7068788"/>
            <a:ext cx="85500" cy="649499"/>
          </a:xfrm>
          <a:prstGeom prst="straightConnector1">
            <a:avLst/>
          </a:prstGeom>
          <a:noFill/>
          <a:ln w="76200" cap="rnd" cmpd="sng">
            <a:solidFill>
              <a:srgbClr val="00FF00"/>
            </a:solidFill>
            <a:prstDash val="solid"/>
            <a:miter/>
            <a:headEnd type="stealth" w="med" len="med"/>
            <a:tailEnd type="none" w="med" len="med"/>
          </a:ln>
        </p:spPr>
      </p:cxnSp>
      <p:sp>
        <p:nvSpPr>
          <p:cNvPr id="521" name="Shape 521"/>
          <p:cNvSpPr txBox="1"/>
          <p:nvPr/>
        </p:nvSpPr>
        <p:spPr>
          <a:xfrm>
            <a:off x="12252705" y="4276588"/>
            <a:ext cx="3834085" cy="1219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3800" u="none" strike="noStrike" cap="none" dirty="0">
                <a:solidFill>
                  <a:srgbClr val="FF7F00"/>
                </a:solidFill>
                <a:latin typeface="Arial Regular" charset="0"/>
                <a:ea typeface="Arial Regular" charset="0"/>
                <a:cs typeface="Arial Regular" charset="0"/>
                <a:sym typeface="Cabin"/>
              </a:rPr>
              <a:t>Τουλάχιστον ένα ή περισσότερα</a:t>
            </a:r>
            <a:endParaRPr lang="en-US" sz="3800" u="none" strike="noStrike" cap="none" dirty="0">
              <a:solidFill>
                <a:srgbClr val="FF7F00"/>
              </a:solidFill>
              <a:latin typeface="Arial Regular" charset="0"/>
              <a:ea typeface="Arial Regular" charset="0"/>
              <a:cs typeface="Arial Regular" charset="0"/>
              <a:sym typeface="Cabin"/>
            </a:endParaRPr>
          </a:p>
        </p:txBody>
      </p:sp>
      <p:cxnSp>
        <p:nvCxnSpPr>
          <p:cNvPr id="522" name="Shape 522"/>
          <p:cNvCxnSpPr/>
          <p:nvPr/>
        </p:nvCxnSpPr>
        <p:spPr>
          <a:xfrm flipH="1" flipV="1">
            <a:off x="14266859" y="5495787"/>
            <a:ext cx="5732" cy="787401"/>
          </a:xfrm>
          <a:prstGeom prst="straightConnector1">
            <a:avLst/>
          </a:prstGeom>
          <a:noFill/>
          <a:ln w="76200" cap="rnd" cmpd="sng">
            <a:solidFill>
              <a:srgbClr val="FF7F00"/>
            </a:solidFill>
            <a:prstDash val="solid"/>
            <a:miter/>
            <a:headEnd type="stealth"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800" u="none" strike="noStrike" cap="none" dirty="0">
                <a:solidFill>
                  <a:srgbClr val="FFD966"/>
                </a:solidFill>
                <a:latin typeface="Arial Regular" charset="0"/>
                <a:ea typeface="Arial Regular" charset="0"/>
                <a:cs typeface="Arial Regular" charset="0"/>
                <a:sym typeface="Cabin"/>
              </a:rPr>
              <a:t>Σύνοψη</a:t>
            </a:r>
            <a:endParaRPr lang="en-US" sz="7800" u="none" strike="noStrike" cap="none" dirty="0">
              <a:solidFill>
                <a:srgbClr val="FFD966"/>
              </a:solidFill>
              <a:latin typeface="Arial Regular" charset="0"/>
              <a:ea typeface="Arial Regular" charset="0"/>
              <a:cs typeface="Arial Regular" charset="0"/>
              <a:sym typeface="Cabin"/>
            </a:endParaRPr>
          </a:p>
        </p:txBody>
      </p:sp>
      <p:sp>
        <p:nvSpPr>
          <p:cNvPr id="528" name="Shape 528"/>
          <p:cNvSpPr txBox="1">
            <a:spLocks noGrp="1"/>
          </p:cNvSpPr>
          <p:nvPr>
            <p:ph type="body" idx="1"/>
          </p:nvPr>
        </p:nvSpPr>
        <p:spPr>
          <a:xfrm>
            <a:off x="1155700" y="2603500"/>
            <a:ext cx="13932000" cy="4352053"/>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είναι μια αινιγματική αλλά ισχυρή γλώσσα για την αντιστοίχιση συμβολοσειρών και την εξαγωγή στοιχείων από αυτές τις συμβολοσειρές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έχουν ειδικούς χαρακτήρες που υποδηλώνουν πρόθεση</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Shape 227"/>
          <p:cNvPicPr preferRelativeResize="0"/>
          <p:nvPr/>
        </p:nvPicPr>
        <p:blipFill rotWithShape="1">
          <a:blip r:embed="rId3">
            <a:alphaModFix/>
          </a:blip>
          <a:srcRect/>
          <a:stretch/>
        </p:blipFill>
        <p:spPr>
          <a:xfrm>
            <a:off x="3490164" y="914475"/>
            <a:ext cx="9148570" cy="6373812"/>
          </a:xfrm>
          <a:prstGeom prst="rect">
            <a:avLst/>
          </a:prstGeom>
          <a:noFill/>
          <a:ln>
            <a:noFill/>
          </a:ln>
        </p:spPr>
      </p:pic>
      <p:sp>
        <p:nvSpPr>
          <p:cNvPr id="228" name="Shape 228"/>
          <p:cNvSpPr txBox="1"/>
          <p:nvPr/>
        </p:nvSpPr>
        <p:spPr>
          <a:xfrm>
            <a:off x="2857500" y="7645400"/>
            <a:ext cx="104138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800" u="none" strike="noStrike" cap="none" dirty="0">
                <a:solidFill>
                  <a:srgbClr val="FFD966"/>
                </a:solidFill>
                <a:latin typeface="Arial Regular" charset="0"/>
                <a:ea typeface="Arial Regular" charset="0"/>
                <a:cs typeface="Arial Regular" charset="0"/>
                <a:sym typeface="Cabin"/>
              </a:rPr>
              <a:t>Πραγματικά έξυπνη «Εύρεση» ή «Αναζήτηση»</a:t>
            </a:r>
            <a:endParaRPr lang="en-US" sz="3800" u="none" strike="noStrike" cap="none" dirty="0">
              <a:solidFill>
                <a:srgbClr val="FFD966"/>
              </a:solidFill>
              <a:latin typeface="Arial Regular" charset="0"/>
              <a:ea typeface="Arial Regular" charset="0"/>
              <a:cs typeface="Arial Regular" charset="0"/>
              <a:sym typeface="Cabin"/>
            </a:endParaRPr>
          </a:p>
        </p:txBody>
      </p:sp>
      <p:sp>
        <p:nvSpPr>
          <p:cNvPr id="229" name="Shape 229"/>
          <p:cNvSpPr/>
          <p:nvPr/>
        </p:nvSpPr>
        <p:spPr>
          <a:xfrm flipH="1">
            <a:off x="12636449" y="1343100"/>
            <a:ext cx="1269899" cy="660300"/>
          </a:xfrm>
          <a:prstGeom prst="rightArrow">
            <a:avLst>
              <a:gd name="adj1" fmla="val 42844"/>
              <a:gd name="adj2" fmla="val 43131"/>
            </a:avLst>
          </a:prstGeom>
          <a:solidFill>
            <a:srgbClr val="00FF00"/>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89085" y="814388"/>
            <a:ext cx="14877831" cy="172551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6600" u="none" strike="noStrike" cap="none" dirty="0">
                <a:solidFill>
                  <a:srgbClr val="FFD966"/>
                </a:solidFill>
                <a:latin typeface="Arial Regular" charset="0"/>
                <a:ea typeface="Arial Regular" charset="0"/>
                <a:cs typeface="Arial Regular" charset="0"/>
                <a:sym typeface="Cabin"/>
              </a:rPr>
              <a:t>Κατανόηση των Κανονικών Εκφράσεων</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35" name="Shape 235"/>
          <p:cNvSpPr txBox="1">
            <a:spLocks noGrp="1"/>
          </p:cNvSpPr>
          <p:nvPr>
            <p:ph type="body" idx="1"/>
          </p:nvPr>
        </p:nvSpPr>
        <p:spPr>
          <a:xfrm>
            <a:off x="1155700" y="2603500"/>
            <a:ext cx="13932000" cy="5283767"/>
          </a:xfrm>
          <a:prstGeom prst="rect">
            <a:avLst/>
          </a:prstGeom>
          <a:noFill/>
          <a:ln>
            <a:noFill/>
          </a:ln>
        </p:spPr>
        <p:txBody>
          <a:bodyPr lIns="50800" tIns="50800" rIns="50800" bIns="50800" anchor="ctr" anchorCtr="0">
            <a:noAutofit/>
          </a:bodyPr>
          <a:lstStyle/>
          <a:p>
            <a:pPr marL="1104900" marR="0" lvl="0" indent="-603377"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Πολύ ισχυρές και αρκετά αινιγματικές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Διασκεδαστικές άπαξ τις καταλάβετε</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Οι κανονικές εκφράσεις είναι μια γλώσσα από μόνες τους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Μια γλώσσα «χαρακτήρων δεικτών» - προγραμματισμός με χαρακτήρες</a:t>
            </a:r>
            <a:endParaRPr lang="en-US" sz="3600" u="none" strike="noStrike" cap="none" dirty="0">
              <a:solidFill>
                <a:schemeClr val="lt1"/>
              </a:solidFill>
              <a:latin typeface="Arial Regular" charset="0"/>
              <a:ea typeface="Arial Regular" charset="0"/>
              <a:cs typeface="Arial Regular" charset="0"/>
              <a:sym typeface="Cabin"/>
            </a:endParaRPr>
          </a:p>
          <a:p>
            <a:pPr marL="1104900" marR="0" lvl="0" indent="-603377" algn="l" rtl="0">
              <a:lnSpc>
                <a:spcPct val="100000"/>
              </a:lnSpc>
              <a:spcBef>
                <a:spcPts val="23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Είναι μια γλώσσα «παλιάς σχολής» - συμπαγής</a:t>
            </a:r>
            <a:endParaRPr lang="en-US" sz="3600" u="none" strike="noStrike" cap="none" dirty="0">
              <a:solidFill>
                <a:schemeClr val="lt1"/>
              </a:solidFill>
              <a:latin typeface="Arial Regular" charset="0"/>
              <a:ea typeface="Arial Regular" charset="0"/>
              <a:cs typeface="Arial Regular"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Shape 240"/>
          <p:cNvPicPr preferRelativeResize="0"/>
          <p:nvPr/>
        </p:nvPicPr>
        <p:blipFill rotWithShape="1">
          <a:blip r:embed="rId3">
            <a:alphaModFix/>
          </a:blip>
          <a:srcRect/>
          <a:stretch/>
        </p:blipFill>
        <p:spPr>
          <a:xfrm>
            <a:off x="1685925" y="829037"/>
            <a:ext cx="7343776" cy="7343413"/>
          </a:xfrm>
          <a:prstGeom prst="rect">
            <a:avLst/>
          </a:prstGeom>
          <a:noFill/>
          <a:ln>
            <a:noFill/>
          </a:ln>
        </p:spPr>
      </p:pic>
      <p:sp>
        <p:nvSpPr>
          <p:cNvPr id="241" name="Shape 241"/>
          <p:cNvSpPr txBox="1"/>
          <p:nvPr/>
        </p:nvSpPr>
        <p:spPr>
          <a:xfrm>
            <a:off x="10427225" y="6931025"/>
            <a:ext cx="5152799"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800" u="sng" strike="noStrike" cap="none">
                <a:solidFill>
                  <a:srgbClr val="FFD966"/>
                </a:solidFill>
                <a:latin typeface="Arial Regular" charset="0"/>
                <a:ea typeface="Arial Regular" charset="0"/>
                <a:cs typeface="Arial Regular" charset="0"/>
                <a:sym typeface="Cabin"/>
                <a:hlinkClick r:id="rId4"/>
              </a:rPr>
              <a:t>http://</a:t>
            </a:r>
            <a:r>
              <a:rPr lang="en-US" sz="3800" u="sng" strike="noStrike" cap="none" dirty="0">
                <a:solidFill>
                  <a:srgbClr val="FFD966"/>
                </a:solidFill>
                <a:latin typeface="Arial Regular" charset="0"/>
                <a:ea typeface="Arial Regular" charset="0"/>
                <a:cs typeface="Arial Regular" charset="0"/>
                <a:sym typeface="Cabin"/>
                <a:hlinkClick r:id="rId4"/>
              </a:rPr>
              <a:t>xkcd.com/208/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xfrm>
            <a:off x="253124" y="814388"/>
            <a:ext cx="15749752" cy="1725512"/>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600" u="none" strike="noStrike" cap="none" dirty="0">
                <a:solidFill>
                  <a:srgbClr val="FFD966"/>
                </a:solidFill>
                <a:latin typeface="Arial Regular" charset="0"/>
                <a:ea typeface="Arial Regular" charset="0"/>
                <a:cs typeface="Arial Regular" charset="0"/>
                <a:sym typeface="Cabin"/>
              </a:rPr>
              <a:t>Σύντομος Οδηγός Κανονικών Εκφράσεων</a:t>
            </a:r>
            <a:endParaRPr lang="en-US" sz="6600" u="none" strike="noStrike" cap="none" dirty="0">
              <a:solidFill>
                <a:srgbClr val="FFD966"/>
              </a:solidFill>
              <a:latin typeface="Arial Regular" charset="0"/>
              <a:ea typeface="Arial Regular" charset="0"/>
              <a:cs typeface="Arial Regular" charset="0"/>
              <a:sym typeface="Cabin"/>
            </a:endParaRPr>
          </a:p>
        </p:txBody>
      </p:sp>
      <p:sp>
        <p:nvSpPr>
          <p:cNvPr id="247" name="Shape 247"/>
          <p:cNvSpPr txBox="1"/>
          <p:nvPr/>
        </p:nvSpPr>
        <p:spPr>
          <a:xfrm>
            <a:off x="773386" y="2539900"/>
            <a:ext cx="14677696" cy="519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την </a:t>
            </a:r>
            <a:r>
              <a:rPr lang="el-GR" sz="2400" dirty="0">
                <a:solidFill>
                  <a:srgbClr val="FF00FF"/>
                </a:solidFill>
                <a:latin typeface="Courier"/>
                <a:sym typeface="Courier New"/>
              </a:rPr>
              <a:t>αρχή</a:t>
            </a:r>
            <a:r>
              <a:rPr lang="el-GR" sz="2400" i="0" u="none" strike="noStrike" cap="none" dirty="0">
                <a:solidFill>
                  <a:schemeClr val="lt1"/>
                </a:solidFill>
                <a:latin typeface="Courier"/>
                <a:ea typeface="Courier New"/>
                <a:cs typeface="Courier"/>
                <a:sym typeface="Courier New"/>
              </a:rPr>
              <a:t> μιας γραμμής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το </a:t>
            </a:r>
            <a:r>
              <a:rPr lang="el-GR" sz="2400" dirty="0">
                <a:solidFill>
                  <a:srgbClr val="FF00FF"/>
                </a:solidFill>
                <a:latin typeface="Courier"/>
                <a:sym typeface="Courier New"/>
              </a:rPr>
              <a:t>τέλος</a:t>
            </a:r>
            <a:r>
              <a:rPr lang="el-GR" sz="2400" i="0" u="none" strike="noStrike" cap="none" dirty="0">
                <a:solidFill>
                  <a:schemeClr val="lt1"/>
                </a:solidFill>
                <a:latin typeface="Courier"/>
                <a:ea typeface="Courier New"/>
                <a:cs typeface="Courier"/>
                <a:sym typeface="Courier New"/>
              </a:rPr>
              <a:t> μιας γραμμής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a:t>
            </a:r>
            <a:r>
              <a:rPr lang="el-GR" sz="2400" dirty="0">
                <a:solidFill>
                  <a:srgbClr val="FF00FF"/>
                </a:solidFill>
                <a:latin typeface="Courier"/>
                <a:sym typeface="Courier New"/>
              </a:rPr>
              <a:t>οποιονδήποτε</a:t>
            </a:r>
            <a:r>
              <a:rPr lang="el-GR" sz="2400" i="0" u="none" strike="noStrike" cap="none" dirty="0">
                <a:solidFill>
                  <a:schemeClr val="lt1"/>
                </a:solidFill>
                <a:latin typeface="Courier"/>
                <a:ea typeface="Courier New"/>
                <a:cs typeface="Courier"/>
                <a:sym typeface="Courier New"/>
              </a:rPr>
              <a:t> χαρακτήρα </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\s</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a:t>
            </a:r>
            <a:r>
              <a:rPr lang="el-GR" sz="2400" dirty="0">
                <a:solidFill>
                  <a:srgbClr val="FF00FF"/>
                </a:solidFill>
                <a:latin typeface="Courier"/>
                <a:sym typeface="Courier New"/>
              </a:rPr>
              <a:t>λευκό χαρακτήρα </a:t>
            </a:r>
            <a:r>
              <a:rPr lang="el-GR" sz="2400" i="0" u="none" strike="noStrike" cap="none" dirty="0">
                <a:solidFill>
                  <a:schemeClr val="lt1"/>
                </a:solidFill>
                <a:latin typeface="Courier"/>
                <a:ea typeface="Courier New"/>
                <a:cs typeface="Courier"/>
                <a:sym typeface="Courier New"/>
              </a:rPr>
              <a:t>(μη ορατό χαρακτήρα)</a:t>
            </a:r>
            <a:endParaRPr lang="en-US"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\S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οποιοδήποτε </a:t>
            </a:r>
            <a:r>
              <a:rPr lang="el-GR" sz="2400" dirty="0">
                <a:solidFill>
                  <a:srgbClr val="FF00FF"/>
                </a:solidFill>
                <a:latin typeface="Courier"/>
                <a:sym typeface="Courier New"/>
              </a:rPr>
              <a:t>μη-λευκό χαρακτήρα </a:t>
            </a:r>
            <a:r>
              <a:rPr lang="el-GR" sz="2400" i="0" u="none" strike="noStrike" cap="none" dirty="0">
                <a:solidFill>
                  <a:schemeClr val="lt1"/>
                </a:solidFill>
                <a:latin typeface="Courier"/>
                <a:ea typeface="Courier New"/>
                <a:cs typeface="Courier"/>
                <a:sym typeface="Courier New"/>
              </a:rPr>
              <a:t>(ορατό χαρακτήρα)</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rgbClr val="FF00FF"/>
                </a:solidFill>
                <a:latin typeface="Courier"/>
                <a:ea typeface="Courier New"/>
                <a:cs typeface="Courier"/>
                <a:sym typeface="Courier New"/>
              </a:rPr>
              <a:t>Επαναλαμβάνει </a:t>
            </a:r>
            <a:r>
              <a:rPr lang="el-GR" sz="2400" i="0" u="none" strike="noStrike" cap="none" dirty="0">
                <a:solidFill>
                  <a:schemeClr val="bg1"/>
                </a:solidFill>
                <a:latin typeface="Courier"/>
                <a:ea typeface="Courier New"/>
                <a:cs typeface="Courier"/>
                <a:sym typeface="Courier New"/>
              </a:rPr>
              <a:t>ένα χαρακτήρα καμία ή περισσότερες φορές</a:t>
            </a:r>
            <a:endParaRPr lang="en-US" sz="2400" i="0" u="none" strike="noStrike" cap="none" dirty="0">
              <a:solidFill>
                <a:schemeClr val="bg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a:t>
            </a:r>
            <a:r>
              <a:rPr lang="el-GR" sz="2400" i="0" u="none" strike="noStrike" cap="none" dirty="0">
                <a:solidFill>
                  <a:schemeClr val="lt1"/>
                </a:solidFill>
                <a:latin typeface="Courier"/>
                <a:ea typeface="Courier New"/>
                <a:cs typeface="Courier"/>
                <a:sym typeface="Courier New"/>
              </a:rPr>
              <a:t> ένα χαρακτήρα καμία ή περισσότερες φορές (μη-</a:t>
            </a:r>
            <a:r>
              <a:rPr lang="el-GR" sz="2400" dirty="0">
                <a:solidFill>
                  <a:schemeClr val="lt1"/>
                </a:solidFill>
                <a:latin typeface="Courier"/>
                <a:ea typeface="Courier New"/>
                <a:cs typeface="Courier"/>
                <a:sym typeface="Courier New"/>
              </a:rPr>
              <a:t>ά</a:t>
            </a:r>
            <a:r>
              <a:rPr lang="el-GR" sz="2400" i="0" u="none" strike="noStrike" cap="none" dirty="0">
                <a:solidFill>
                  <a:schemeClr val="lt1"/>
                </a:solidFill>
                <a:latin typeface="Courier"/>
                <a:ea typeface="Courier New"/>
                <a:cs typeface="Courier"/>
                <a:sym typeface="Courier New"/>
              </a:rPr>
              <a:t>πληστα)</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 </a:t>
            </a:r>
            <a:r>
              <a:rPr lang="el-GR" sz="2400" i="0" u="none" strike="noStrike" cap="none" dirty="0">
                <a:solidFill>
                  <a:schemeClr val="lt1"/>
                </a:solidFill>
                <a:latin typeface="Courier"/>
                <a:ea typeface="Courier New"/>
                <a:cs typeface="Courier"/>
                <a:sym typeface="Courier New"/>
              </a:rPr>
              <a:t>ένα χαρακτήρα μία ή περισσότερες φορές</a:t>
            </a:r>
            <a:endParaRPr lang="en-US" sz="2400" i="0" u="none" strike="noStrike" cap="none" dirty="0">
              <a:solidFill>
                <a:schemeClr val="lt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dirty="0">
                <a:solidFill>
                  <a:srgbClr val="FF00FF"/>
                </a:solidFill>
                <a:latin typeface="Courier"/>
                <a:sym typeface="Courier New"/>
              </a:rPr>
              <a:t>Επαναλαμβάνει </a:t>
            </a:r>
            <a:r>
              <a:rPr lang="el-GR" sz="2400" i="0" u="none" strike="noStrike" cap="none" dirty="0">
                <a:solidFill>
                  <a:schemeClr val="lt1"/>
                </a:solidFill>
                <a:latin typeface="Courier"/>
                <a:ea typeface="Courier New"/>
                <a:cs typeface="Courier"/>
                <a:sym typeface="Courier New"/>
              </a:rPr>
              <a:t>ένα χαρακτήρα μία ή περισσότερες φορές (μη-</a:t>
            </a:r>
            <a:r>
              <a:rPr lang="el-GR" sz="2400" dirty="0">
                <a:solidFill>
                  <a:schemeClr val="lt1"/>
                </a:solidFill>
                <a:latin typeface="Courier"/>
                <a:ea typeface="Courier New"/>
                <a:cs typeface="Courier"/>
                <a:sym typeface="Courier New"/>
              </a:rPr>
              <a:t>ά</a:t>
            </a:r>
            <a:r>
              <a:rPr lang="el-GR" sz="2400" i="0" u="none" strike="noStrike" cap="none" dirty="0">
                <a:solidFill>
                  <a:schemeClr val="lt1"/>
                </a:solidFill>
                <a:latin typeface="Courier"/>
                <a:ea typeface="Courier New"/>
                <a:cs typeface="Courier"/>
                <a:sym typeface="Courier New"/>
              </a:rPr>
              <a:t>πληστα</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n-US" sz="2400" i="0" u="none" strike="noStrike" cap="none" dirty="0" err="1">
                <a:solidFill>
                  <a:srgbClr val="00FF00"/>
                </a:solidFill>
                <a:latin typeface="Courier"/>
                <a:ea typeface="Courier New"/>
                <a:cs typeface="Courier"/>
                <a:sym typeface="Courier New"/>
              </a:rPr>
              <a:t>aeiou</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έναν μόνο χαρακτήρα από το δοθέν </a:t>
            </a:r>
            <a:r>
              <a:rPr lang="el-GR" sz="2400" dirty="0">
                <a:solidFill>
                  <a:srgbClr val="FF00FF"/>
                </a:solidFill>
                <a:latin typeface="Courier"/>
                <a:sym typeface="Courier New"/>
              </a:rPr>
              <a:t>σύνολο</a:t>
            </a: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[^XYZ]</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Ταιριάζει έναν μόνο χαρακτήρα που </a:t>
            </a:r>
            <a:r>
              <a:rPr lang="el-GR" sz="2400" dirty="0">
                <a:solidFill>
                  <a:srgbClr val="FF00FF"/>
                </a:solidFill>
                <a:latin typeface="Courier"/>
                <a:sym typeface="Courier New"/>
              </a:rPr>
              <a:t>δεν περιέχεται </a:t>
            </a:r>
            <a:r>
              <a:rPr lang="el-GR" sz="2400" i="0" u="none" strike="noStrike" cap="none" dirty="0">
                <a:solidFill>
                  <a:schemeClr val="lt1"/>
                </a:solidFill>
                <a:latin typeface="Courier"/>
                <a:ea typeface="Courier New"/>
                <a:cs typeface="Courier"/>
                <a:sym typeface="Courier New"/>
              </a:rPr>
              <a:t>στο δοθέν </a:t>
            </a:r>
            <a:r>
              <a:rPr lang="el-GR" sz="2400" dirty="0">
                <a:solidFill>
                  <a:srgbClr val="FF00FF"/>
                </a:solidFill>
                <a:latin typeface="Courier"/>
                <a:sym typeface="Courier New"/>
              </a:rPr>
              <a:t>σύνολο</a:t>
            </a:r>
            <a:r>
              <a:rPr lang="el-GR" sz="2400" i="0" u="none" strike="noStrike" cap="none" dirty="0">
                <a:solidFill>
                  <a:schemeClr val="lt1"/>
                </a:solidFill>
                <a:latin typeface="Courier"/>
                <a:ea typeface="Courier New"/>
                <a:cs typeface="Courier"/>
                <a:sym typeface="Courier New"/>
              </a:rPr>
              <a:t> </a:t>
            </a:r>
            <a:endParaRPr lang="en-US" sz="2400" i="0" u="none" strike="noStrike" cap="none" dirty="0">
              <a:solidFill>
                <a:srgbClr val="FF00FF"/>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[a-z0-9]</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Το σύνολο των χαρακτήρων μπορεί να περιλαμβάνει ένα </a:t>
            </a:r>
            <a:r>
              <a:rPr lang="el-GR" sz="2400" dirty="0">
                <a:solidFill>
                  <a:srgbClr val="FF00FF"/>
                </a:solidFill>
                <a:latin typeface="Courier"/>
                <a:sym typeface="Courier New"/>
              </a:rPr>
              <a:t>εύρος/διάστημα</a:t>
            </a:r>
            <a:endParaRPr lang="en-US" sz="2400" dirty="0">
              <a:solidFill>
                <a:srgbClr val="FF00FF"/>
              </a:solidFill>
              <a:latin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bg1"/>
                </a:solidFill>
                <a:latin typeface="Courier"/>
                <a:ea typeface="Courier New"/>
                <a:cs typeface="Courier"/>
                <a:sym typeface="Courier New"/>
              </a:rPr>
              <a:t>Υποδεικνύει από πού θα ξεκινήσει η </a:t>
            </a:r>
            <a:r>
              <a:rPr lang="el-GR" sz="2400" dirty="0">
                <a:solidFill>
                  <a:srgbClr val="FF00FF"/>
                </a:solidFill>
                <a:latin typeface="Courier"/>
                <a:sym typeface="Courier New"/>
              </a:rPr>
              <a:t>εξαγωγή</a:t>
            </a:r>
            <a:r>
              <a:rPr lang="el-GR" sz="2400" i="0" u="none" strike="noStrike" cap="none" dirty="0">
                <a:solidFill>
                  <a:schemeClr val="bg1"/>
                </a:solidFill>
                <a:latin typeface="Courier"/>
                <a:ea typeface="Courier New"/>
                <a:cs typeface="Courier"/>
                <a:sym typeface="Courier New"/>
              </a:rPr>
              <a:t> της συμβολοσειράς</a:t>
            </a:r>
            <a:endParaRPr lang="en-US" sz="2400" i="0" u="none" strike="noStrike" cap="none" dirty="0">
              <a:solidFill>
                <a:schemeClr val="bg1"/>
              </a:solidFill>
              <a:latin typeface="Courier"/>
              <a:ea typeface="Courier New"/>
              <a:cs typeface="Courier"/>
              <a:sym typeface="Courier New"/>
            </a:endParaRPr>
          </a:p>
          <a:p>
            <a:pPr marL="0" marR="0" lvl="0" indent="0" algn="l" rtl="0">
              <a:lnSpc>
                <a:spcPct val="100000"/>
              </a:lnSpc>
              <a:spcBef>
                <a:spcPts val="0"/>
              </a:spcBef>
              <a:spcAft>
                <a:spcPts val="0"/>
              </a:spcAft>
              <a:buClr>
                <a:srgbClr val="00FF00"/>
              </a:buClr>
              <a:buSzPct val="25000"/>
              <a:buFont typeface="Arial"/>
              <a:buNone/>
            </a:pPr>
            <a:r>
              <a:rPr lang="en-US" sz="2400" i="0" u="none" strike="noStrike" cap="none" dirty="0">
                <a:solidFill>
                  <a:srgbClr val="00FF00"/>
                </a:solidFill>
                <a:latin typeface="Courier"/>
                <a:ea typeface="Courier New"/>
                <a:cs typeface="Courier"/>
                <a:sym typeface="Courier New"/>
              </a:rPr>
              <a:t>) </a:t>
            </a:r>
            <a:r>
              <a:rPr lang="el-GR" sz="2400" i="0" u="none" strike="noStrike" cap="none" dirty="0">
                <a:solidFill>
                  <a:srgbClr val="00FF00"/>
                </a:solidFill>
                <a:latin typeface="Courier"/>
                <a:ea typeface="Courier New"/>
                <a:cs typeface="Courier"/>
                <a:sym typeface="Courier New"/>
              </a:rPr>
              <a:t>       </a:t>
            </a:r>
            <a:r>
              <a:rPr lang="el-GR" sz="2400" i="0" u="none" strike="noStrike" cap="none" dirty="0">
                <a:solidFill>
                  <a:schemeClr val="bg1"/>
                </a:solidFill>
                <a:latin typeface="Courier"/>
                <a:ea typeface="Courier New"/>
                <a:cs typeface="Courier"/>
                <a:sym typeface="Courier New"/>
              </a:rPr>
              <a:t>Υποδεικνύει πού θα τελειώσει η </a:t>
            </a:r>
            <a:r>
              <a:rPr lang="el-GR" sz="2400" dirty="0">
                <a:solidFill>
                  <a:srgbClr val="FF00FF"/>
                </a:solidFill>
                <a:latin typeface="Courier"/>
                <a:sym typeface="Courier New"/>
              </a:rPr>
              <a:t>εξαγωγή</a:t>
            </a:r>
            <a:r>
              <a:rPr lang="el-GR" sz="2400" i="0" u="none" strike="noStrike" cap="none" dirty="0">
                <a:solidFill>
                  <a:schemeClr val="bg1"/>
                </a:solidFill>
                <a:latin typeface="Courier"/>
                <a:ea typeface="Courier New"/>
                <a:cs typeface="Courier"/>
                <a:sym typeface="Courier New"/>
              </a:rPr>
              <a:t> της συμβολοσειράς</a:t>
            </a:r>
            <a:endParaRPr lang="en-US" sz="2400" i="0" u="none" strike="noStrike" cap="none" dirty="0">
              <a:solidFill>
                <a:schemeClr val="bg1"/>
              </a:solidFill>
              <a:latin typeface="Courier"/>
              <a:ea typeface="Courier New"/>
              <a:cs typeface="Courier"/>
              <a:sym typeface="Courier New"/>
            </a:endParaRPr>
          </a:p>
        </p:txBody>
      </p:sp>
      <p:sp>
        <p:nvSpPr>
          <p:cNvPr id="2" name="TextBox 1"/>
          <p:cNvSpPr txBox="1"/>
          <p:nvPr/>
        </p:nvSpPr>
        <p:spPr>
          <a:xfrm>
            <a:off x="2984500" y="8407400"/>
            <a:ext cx="9376285" cy="461665"/>
          </a:xfrm>
          <a:prstGeom prst="rect">
            <a:avLst/>
          </a:prstGeom>
          <a:noFill/>
        </p:spPr>
        <p:txBody>
          <a:bodyPr wrap="none" rtlCol="0">
            <a:spAutoFit/>
          </a:bodyPr>
          <a:lstStyle/>
          <a:p>
            <a:r>
              <a:rPr lang="en-US" sz="2400" dirty="0">
                <a:solidFill>
                  <a:srgbClr val="FFFF00"/>
                </a:solidFill>
              </a:rPr>
              <a:t>https://www.py4e.com/lectures3/Pythonlearn-11-Regex-Handout.txt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Regular" charset="0"/>
                <a:ea typeface="Arial Regular" charset="0"/>
                <a:cs typeface="Arial Regular" charset="0"/>
                <a:sym typeface="Cabin"/>
              </a:rPr>
              <a:t>Η Ενότητα Κανονική Έκφραση</a:t>
            </a:r>
            <a:endParaRPr lang="en-US" sz="7600" u="none" strike="noStrike" cap="none" dirty="0">
              <a:solidFill>
                <a:srgbClr val="FFD966"/>
              </a:solidFill>
              <a:latin typeface="Arial Regular" charset="0"/>
              <a:ea typeface="Arial Regular" charset="0"/>
              <a:cs typeface="Arial Regular" charset="0"/>
              <a:sym typeface="Cabin"/>
            </a:endParaRPr>
          </a:p>
        </p:txBody>
      </p:sp>
      <p:sp>
        <p:nvSpPr>
          <p:cNvPr id="253" name="Shape 253"/>
          <p:cNvSpPr txBox="1">
            <a:spLocks noGrp="1"/>
          </p:cNvSpPr>
          <p:nvPr>
            <p:ph type="body" idx="1"/>
          </p:nvPr>
        </p:nvSpPr>
        <p:spPr>
          <a:xfrm>
            <a:off x="957099" y="2603500"/>
            <a:ext cx="14341803"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dirty="0">
                <a:solidFill>
                  <a:schemeClr val="lt1"/>
                </a:solidFill>
                <a:latin typeface="Arial Regular" charset="0"/>
                <a:ea typeface="Arial Regular" charset="0"/>
                <a:cs typeface="Arial Regular" charset="0"/>
                <a:sym typeface="Cabin"/>
              </a:rPr>
              <a:t>Πριν </a:t>
            </a:r>
            <a:r>
              <a:rPr lang="el-GR" sz="3600" u="none" strike="noStrike" cap="none" dirty="0">
                <a:solidFill>
                  <a:schemeClr val="lt1"/>
                </a:solidFill>
                <a:latin typeface="Arial Regular" charset="0"/>
                <a:ea typeface="Arial Regular" charset="0"/>
                <a:cs typeface="Arial Regular" charset="0"/>
                <a:sym typeface="Cabin"/>
              </a:rPr>
              <a:t>χρησιμοποιήσετε τις κανονικές εκφράσεις στο πρόγραμμά σας, πρέπει να εισαγάγετε το αντίστοιχο </a:t>
            </a:r>
            <a:r>
              <a:rPr lang="el-GR" sz="3600" u="none" strike="noStrike" cap="none" dirty="0" err="1">
                <a:solidFill>
                  <a:schemeClr val="lt1"/>
                </a:solidFill>
                <a:latin typeface="Arial Regular" charset="0"/>
                <a:ea typeface="Arial Regular" charset="0"/>
                <a:cs typeface="Arial Regular" charset="0"/>
                <a:sym typeface="Cabin"/>
              </a:rPr>
              <a:t>άρθρωμα</a:t>
            </a:r>
            <a:r>
              <a:rPr lang="el-GR" sz="3600" u="none" strike="noStrike" cap="none" dirty="0">
                <a:solidFill>
                  <a:schemeClr val="lt1"/>
                </a:solidFill>
                <a:latin typeface="Arial Regular" charset="0"/>
                <a:ea typeface="Arial Regular" charset="0"/>
                <a:cs typeface="Arial Regular" charset="0"/>
                <a:sym typeface="Cabin"/>
              </a:rPr>
              <a:t>, χρησιμοποιώντας το «</a:t>
            </a:r>
            <a:r>
              <a:rPr lang="en-US" sz="3600" u="none" strike="noStrike" cap="none" dirty="0">
                <a:solidFill>
                  <a:srgbClr val="00FF00"/>
                </a:solidFill>
                <a:latin typeface="Arial Regular" charset="0"/>
                <a:ea typeface="Arial Regular" charset="0"/>
                <a:cs typeface="Arial Regular" charset="0"/>
                <a:sym typeface="Cabin"/>
              </a:rPr>
              <a:t>import re</a:t>
            </a:r>
            <a:r>
              <a:rPr lang="el-GR" sz="3600" u="none" strike="noStrike" cap="none" dirty="0">
                <a:solidFill>
                  <a:schemeClr val="lt1"/>
                </a:solidFill>
                <a:latin typeface="Arial Regular" charset="0"/>
                <a:ea typeface="Arial Regular" charset="0"/>
                <a:cs typeface="Arial Regular" charset="0"/>
                <a:sym typeface="Cabin"/>
              </a:rPr>
              <a:t>»</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Μπορείτε να χρησιμοποιήσετε το </a:t>
            </a:r>
            <a:r>
              <a:rPr lang="en-US" sz="3600" u="none" strike="noStrike" cap="none" dirty="0" err="1">
                <a:solidFill>
                  <a:srgbClr val="00FF00"/>
                </a:solidFill>
                <a:latin typeface="Arial Regular" charset="0"/>
                <a:ea typeface="Arial Regular" charset="0"/>
                <a:cs typeface="Arial Regular" charset="0"/>
                <a:sym typeface="Cabin"/>
              </a:rPr>
              <a:t>re.search</a:t>
            </a:r>
            <a:r>
              <a:rPr lang="en-US" sz="3600" u="none" strike="noStrike" cap="none" dirty="0">
                <a:solidFill>
                  <a:srgbClr val="00FF00"/>
                </a:solidFill>
                <a:latin typeface="Arial Regular" charset="0"/>
                <a:ea typeface="Arial Regular" charset="0"/>
                <a:cs typeface="Arial Regular" charset="0"/>
                <a:sym typeface="Cabin"/>
              </a:rPr>
              <a:t>()</a:t>
            </a:r>
            <a:r>
              <a:rPr lang="el-GR" sz="3600" u="none" strike="noStrike" cap="none" dirty="0">
                <a:solidFill>
                  <a:schemeClr val="lt1"/>
                </a:solidFill>
                <a:latin typeface="Arial Regular" charset="0"/>
                <a:ea typeface="Arial Regular" charset="0"/>
                <a:cs typeface="Arial Regular" charset="0"/>
                <a:sym typeface="Cabin"/>
              </a:rPr>
              <a:t> για να δείτε αν μια συμβολοσειρά ταιριάζει με μια κανονική έκφραση, παρόμοια με τη χρήση της μεθόδου </a:t>
            </a:r>
            <a:r>
              <a:rPr lang="en-US" sz="3600" u="none" strike="noStrike" cap="none" dirty="0">
                <a:solidFill>
                  <a:srgbClr val="FF00FF"/>
                </a:solidFill>
                <a:latin typeface="Arial Regular" charset="0"/>
                <a:ea typeface="Arial Regular" charset="0"/>
                <a:cs typeface="Arial Regular" charset="0"/>
                <a:sym typeface="Cabin"/>
              </a:rPr>
              <a:t>find() </a:t>
            </a:r>
            <a:r>
              <a:rPr lang="el-GR" sz="3600" u="none" strike="noStrike" cap="none" dirty="0">
                <a:solidFill>
                  <a:schemeClr val="lt1"/>
                </a:solidFill>
                <a:latin typeface="Arial Regular" charset="0"/>
                <a:ea typeface="Arial Regular" charset="0"/>
                <a:cs typeface="Arial Regular" charset="0"/>
                <a:sym typeface="Cabin"/>
              </a:rPr>
              <a:t>για συμβολοσειρές</a:t>
            </a:r>
            <a:endParaRPr lang="en-US" sz="3600" u="none" strike="noStrike" cap="none" dirty="0">
              <a:solidFill>
                <a:schemeClr val="lt1"/>
              </a:solidFill>
              <a:latin typeface="Arial Regular" charset="0"/>
              <a:ea typeface="Arial Regular" charset="0"/>
              <a:cs typeface="Arial Regular"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Regular" charset="0"/>
                <a:ea typeface="Arial Regular" charset="0"/>
                <a:cs typeface="Arial Regular" charset="0"/>
                <a:sym typeface="Cabin"/>
              </a:rPr>
              <a:t>Μπορείτε να χρησιμοποιήσετε </a:t>
            </a:r>
            <a:r>
              <a:rPr lang="en-US" sz="3600" u="none" strike="noStrike" cap="none" dirty="0" err="1">
                <a:solidFill>
                  <a:srgbClr val="00FF00"/>
                </a:solidFill>
                <a:latin typeface="Arial Regular" charset="0"/>
                <a:ea typeface="Arial Regular" charset="0"/>
                <a:cs typeface="Arial Regular" charset="0"/>
                <a:sym typeface="Cabin"/>
              </a:rPr>
              <a:t>re.findall</a:t>
            </a:r>
            <a:r>
              <a:rPr lang="en-US" sz="3600" u="none" strike="noStrike" cap="none" dirty="0">
                <a:solidFill>
                  <a:srgbClr val="00FF00"/>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για την εξαγωγή τμημάτων μιας συμβολοσειράς που ταιριάζει με κανονική έκφραση σας, παρόμοια με ένα συνδυασμό </a:t>
            </a:r>
            <a:r>
              <a:rPr lang="en-US" sz="3600" u="none" strike="noStrike" cap="none" dirty="0">
                <a:solidFill>
                  <a:srgbClr val="FF00FF"/>
                </a:solidFill>
                <a:latin typeface="Arial Regular" charset="0"/>
                <a:ea typeface="Arial Regular" charset="0"/>
                <a:cs typeface="Arial Regular" charset="0"/>
                <a:sym typeface="Cabin"/>
              </a:rPr>
              <a:t>find()</a:t>
            </a:r>
            <a:r>
              <a:rPr lang="en-US" sz="3600" u="none" strike="noStrike" cap="none" dirty="0">
                <a:solidFill>
                  <a:schemeClr val="lt1"/>
                </a:solidFill>
                <a:latin typeface="Arial Regular" charset="0"/>
                <a:ea typeface="Arial Regular" charset="0"/>
                <a:cs typeface="Arial Regular" charset="0"/>
                <a:sym typeface="Cabin"/>
              </a:rPr>
              <a:t> </a:t>
            </a:r>
            <a:r>
              <a:rPr lang="el-GR" sz="3600" u="none" strike="noStrike" cap="none" dirty="0">
                <a:solidFill>
                  <a:schemeClr val="lt1"/>
                </a:solidFill>
                <a:latin typeface="Arial Regular" charset="0"/>
                <a:ea typeface="Arial Regular" charset="0"/>
                <a:cs typeface="Arial Regular" charset="0"/>
                <a:sym typeface="Cabin"/>
              </a:rPr>
              <a:t>και τεμαχισμού: </a:t>
            </a:r>
            <a:r>
              <a:rPr lang="en-US" sz="3600" u="none" strike="noStrike" cap="none" dirty="0">
                <a:solidFill>
                  <a:srgbClr val="FF00FF"/>
                </a:solidFill>
                <a:latin typeface="Arial Regular" charset="0"/>
                <a:ea typeface="Arial Regular" charset="0"/>
                <a:cs typeface="Arial Regular" charset="0"/>
                <a:sym typeface="Cabin"/>
              </a:rPr>
              <a:t>var[5:10]</a:t>
            </a:r>
            <a:endParaRPr lang="en-US" sz="3600" u="none" strike="noStrike" cap="none" dirty="0">
              <a:solidFill>
                <a:srgbClr val="FFFF00"/>
              </a:solidFill>
              <a:latin typeface="Arial Regular" charset="0"/>
              <a:ea typeface="Arial Regular" charset="0"/>
              <a:cs typeface="Arial Regular" charset="0"/>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231279" y="814388"/>
            <a:ext cx="15793443" cy="17255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Regular" charset="0"/>
                <a:ea typeface="Arial Regular" charset="0"/>
                <a:cs typeface="Arial Regular" charset="0"/>
                <a:sym typeface="Cabin"/>
              </a:rPr>
              <a:t>Χρήση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err="1">
                <a:solidFill>
                  <a:srgbClr val="00FF00"/>
                </a:solidFill>
                <a:latin typeface="Arial Regular" charset="0"/>
                <a:ea typeface="Arial Regular" charset="0"/>
                <a:cs typeface="Arial Regular" charset="0"/>
                <a:sym typeface="Cabin"/>
              </a:rPr>
              <a:t>re.search</a:t>
            </a:r>
            <a:r>
              <a:rPr lang="en-US" sz="7600" u="none" strike="noStrike" cap="none" dirty="0">
                <a:solidFill>
                  <a:srgbClr val="00FF00"/>
                </a:solidFill>
                <a:latin typeface="Arial Regular" charset="0"/>
                <a:ea typeface="Arial Regular" charset="0"/>
                <a:cs typeface="Arial Regular" charset="0"/>
                <a:sym typeface="Cabin"/>
              </a:rPr>
              <a:t>()</a:t>
            </a:r>
            <a:r>
              <a:rPr lang="en-US" sz="7600" u="none" strike="noStrike" cap="none" dirty="0">
                <a:solidFill>
                  <a:srgbClr val="FFD966"/>
                </a:solidFill>
                <a:latin typeface="Arial Regular" charset="0"/>
                <a:ea typeface="Arial Regular" charset="0"/>
                <a:cs typeface="Arial Regular" charset="0"/>
                <a:sym typeface="Cabin"/>
              </a:rPr>
              <a:t> </a:t>
            </a:r>
            <a:r>
              <a:rPr lang="el-GR" sz="7600" u="none" strike="noStrike" cap="none" dirty="0">
                <a:solidFill>
                  <a:srgbClr val="FFD966"/>
                </a:solidFill>
                <a:latin typeface="Arial Regular" charset="0"/>
                <a:ea typeface="Arial Regular" charset="0"/>
                <a:cs typeface="Arial Regular" charset="0"/>
                <a:sym typeface="Cabin"/>
              </a:rPr>
              <a:t>Αντί του</a:t>
            </a:r>
            <a:r>
              <a:rPr lang="en-US" sz="7600" u="none" strike="noStrike" cap="none" dirty="0">
                <a:solidFill>
                  <a:srgbClr val="FFD966"/>
                </a:solidFill>
                <a:latin typeface="Arial Regular" charset="0"/>
                <a:ea typeface="Arial Regular" charset="0"/>
                <a:cs typeface="Arial Regular" charset="0"/>
                <a:sym typeface="Cabin"/>
              </a:rPr>
              <a:t> </a:t>
            </a:r>
            <a:r>
              <a:rPr lang="en-US" sz="7600" u="none" strike="noStrike" cap="none" dirty="0">
                <a:solidFill>
                  <a:srgbClr val="FF00FF"/>
                </a:solidFill>
                <a:latin typeface="Arial Regular" charset="0"/>
                <a:ea typeface="Arial Regular" charset="0"/>
                <a:cs typeface="Arial Regular" charset="0"/>
                <a:sym typeface="Cabin"/>
              </a:rPr>
              <a:t>find()</a:t>
            </a:r>
          </a:p>
        </p:txBody>
      </p:sp>
      <p:sp>
        <p:nvSpPr>
          <p:cNvPr id="259" name="Shape 259"/>
          <p:cNvSpPr txBox="1"/>
          <p:nvPr/>
        </p:nvSpPr>
        <p:spPr>
          <a:xfrm>
            <a:off x="8371600" y="3410950"/>
            <a:ext cx="7579499" cy="3852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a:solidFill>
                  <a:srgbClr val="00FF00"/>
                </a:solidFill>
                <a:latin typeface="Courier"/>
                <a:ea typeface="Courier New"/>
                <a:cs typeface="Courier"/>
                <a:sym typeface="Courier New"/>
              </a:rPr>
              <a:t>import re</a:t>
            </a:r>
          </a:p>
          <a:p>
            <a:pPr marL="0" marR="0" lvl="0" indent="0" algn="ctr" rtl="0">
              <a:lnSpc>
                <a:spcPct val="100000"/>
              </a:lnSpc>
              <a:spcBef>
                <a:spcPts val="0"/>
              </a:spcBef>
              <a:spcAft>
                <a:spcPts val="0"/>
              </a:spcAft>
              <a:buNone/>
            </a:pPr>
            <a:endParaRPr sz="2400" i="0" u="none" strike="noStrike" cap="none" dirty="0">
              <a:solidFill>
                <a:srgbClr val="00FF00"/>
              </a:solidFill>
              <a:latin typeface="Courier"/>
              <a:ea typeface="Courier New"/>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n-US" sz="2400" i="0" u="none" strike="noStrike" cap="none" dirty="0" err="1">
                <a:solidFill>
                  <a:srgbClr val="00FF00"/>
                </a:solidFill>
                <a:latin typeface="Courier"/>
                <a:ea typeface="Courier New"/>
                <a:cs typeface="Courier"/>
                <a:sym typeface="Courier New"/>
              </a:rPr>
              <a:t>re.search</a:t>
            </a:r>
            <a:r>
              <a:rPr lang="en-US" sz="2400" i="0" u="none" strike="noStrike" cap="none" dirty="0">
                <a:solidFill>
                  <a:srgbClr val="00FF00"/>
                </a:solidFill>
                <a:latin typeface="Courier"/>
                <a:ea typeface="Courier New"/>
                <a:cs typeface="Courier"/>
                <a:sym typeface="Courier New"/>
              </a:rPr>
              <a:t>('From:’, </a:t>
            </a:r>
            <a:r>
              <a:rPr lang="el-GR" sz="2400" i="0" u="none" strike="noStrike" cap="none" dirty="0">
                <a:solidFill>
                  <a:srgbClr val="00FF00"/>
                </a:solidFill>
                <a:latin typeface="Courier"/>
                <a:ea typeface="Courier New"/>
                <a:cs typeface="Courier"/>
                <a:sym typeface="Courier New"/>
              </a:rPr>
              <a:t>γραμμή</a:t>
            </a:r>
            <a:r>
              <a:rPr lang="en-US" sz="2400" i="0" u="none" strike="noStrike" cap="none" dirty="0">
                <a:solidFill>
                  <a:srgbClr val="00FF00"/>
                </a:solidFill>
                <a:latin typeface="Courier"/>
                <a:ea typeface="Courier New"/>
                <a:cs typeface="Courier"/>
                <a:sym typeface="Courier New"/>
              </a:rPr>
              <a:t>)</a:t>
            </a:r>
            <a:r>
              <a:rPr lang="en-US" sz="2400" i="0" u="none" strike="noStrike" cap="none" dirty="0">
                <a:solidFill>
                  <a:schemeClr val="lt1"/>
                </a:solidFill>
                <a:latin typeface="Courier"/>
                <a:ea typeface="Courier New"/>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
        <p:nvSpPr>
          <p:cNvPr id="260" name="Shape 260"/>
          <p:cNvSpPr txBox="1"/>
          <p:nvPr/>
        </p:nvSpPr>
        <p:spPr>
          <a:xfrm>
            <a:off x="985838" y="3652600"/>
            <a:ext cx="6997186" cy="32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hand = open('</a:t>
            </a:r>
            <a:r>
              <a:rPr lang="en-US" sz="2400" i="0" u="none" strike="noStrike" cap="none" dirty="0" err="1">
                <a:solidFill>
                  <a:schemeClr val="lt1"/>
                </a:solidFill>
                <a:latin typeface="Courier"/>
                <a:ea typeface="Courier New"/>
                <a:cs typeface="Courier"/>
                <a:sym typeface="Courier New"/>
              </a:rPr>
              <a:t>mbox-short.txt</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for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in hand:</a:t>
            </a:r>
          </a:p>
          <a:p>
            <a:pPr marL="0" marR="0" lvl="0" indent="0" algn="l" rtl="0">
              <a:lnSpc>
                <a:spcPct val="100000"/>
              </a:lnSpc>
              <a:spcBef>
                <a:spcPts val="0"/>
              </a:spcBef>
              <a:spcAft>
                <a:spcPts val="0"/>
              </a:spcAft>
              <a:buClr>
                <a:schemeClr val="lt1"/>
              </a:buClr>
              <a:buSzPct val="25000"/>
              <a:buFont typeface="Cabin"/>
              <a:buNone/>
            </a:pPr>
            <a:r>
              <a:rPr lang="el-GR" sz="2400" i="0" u="none" strike="noStrike" cap="none" dirty="0">
                <a:solidFill>
                  <a:schemeClr val="lt1"/>
                </a:solidFill>
                <a:latin typeface="Courier"/>
                <a:ea typeface="Courier New"/>
                <a:cs typeface="Courier"/>
                <a:sym typeface="Courier New"/>
              </a:rPr>
              <a:t>   </a:t>
            </a:r>
            <a:r>
              <a:rPr lang="en-US" sz="2400" i="0" u="none" strike="noStrike" cap="none" dirty="0">
                <a:solidFill>
                  <a:schemeClr val="lt1"/>
                </a:solidFill>
                <a:latin typeface="Courier"/>
                <a:ea typeface="Courier New"/>
                <a:cs typeface="Courier"/>
                <a:sym typeface="Courier New"/>
              </a:rPr>
              <a:t>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 = </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r>
              <a:rPr lang="en-US" sz="2400" i="0" u="none" strike="noStrike" cap="none" dirty="0" err="1">
                <a:solidFill>
                  <a:schemeClr val="lt1"/>
                </a:solidFill>
                <a:latin typeface="Courier"/>
                <a:ea typeface="Courier New"/>
                <a:cs typeface="Courier"/>
                <a:sym typeface="Courier New"/>
              </a:rPr>
              <a:t>rstrip</a:t>
            </a:r>
            <a:r>
              <a:rPr lang="en-US" sz="2400" i="0" u="none" strike="noStrike" cap="none" dirty="0">
                <a:solidFill>
                  <a:schemeClr val="lt1"/>
                </a:solidFill>
                <a:latin typeface="Courier"/>
                <a:ea typeface="Courier New"/>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if </a:t>
            </a:r>
            <a:r>
              <a:rPr lang="el-GR" sz="2400" i="0" u="none" strike="noStrike" cap="none" dirty="0">
                <a:solidFill>
                  <a:srgbClr val="FF00FF"/>
                </a:solidFill>
                <a:latin typeface="Courier"/>
                <a:ea typeface="Courier New"/>
                <a:cs typeface="Courier"/>
                <a:sym typeface="Courier New"/>
              </a:rPr>
              <a:t>γραμμή</a:t>
            </a:r>
            <a:r>
              <a:rPr lang="en-US" sz="2400" i="0" u="none" strike="noStrike" cap="none" dirty="0">
                <a:solidFill>
                  <a:srgbClr val="FF00FF"/>
                </a:solidFill>
                <a:latin typeface="Courier"/>
                <a:ea typeface="Courier New"/>
                <a:cs typeface="Courier"/>
                <a:sym typeface="Courier New"/>
              </a:rPr>
              <a:t>.find('From:')</a:t>
            </a:r>
            <a:r>
              <a:rPr lang="en-US" sz="2400" i="0" u="none" strike="noStrike" cap="none" dirty="0">
                <a:solidFill>
                  <a:schemeClr val="lt1"/>
                </a:solidFill>
                <a:latin typeface="Courier"/>
                <a:ea typeface="Courier New"/>
                <a:cs typeface="Courier"/>
                <a:sym typeface="Courier New"/>
              </a:rPr>
              <a:t> &gt;= 0:</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New"/>
                <a:cs typeface="Courier"/>
                <a:sym typeface="Courier New"/>
              </a:rPr>
              <a:t>        print(</a:t>
            </a:r>
            <a:r>
              <a:rPr lang="el-GR" sz="2400" i="0" u="none" strike="noStrike" cap="none" dirty="0">
                <a:solidFill>
                  <a:schemeClr val="lt1"/>
                </a:solidFill>
                <a:latin typeface="Courier"/>
                <a:ea typeface="Courier New"/>
                <a:cs typeface="Courier"/>
                <a:sym typeface="Courier New"/>
              </a:rPr>
              <a:t>γραμμή</a:t>
            </a:r>
            <a:r>
              <a:rPr lang="en-US" sz="2400" i="0" u="none" strike="noStrike" cap="none" dirty="0">
                <a:solidFill>
                  <a:schemeClr val="lt1"/>
                </a:solidFill>
                <a:latin typeface="Courier"/>
                <a:ea typeface="Courier New"/>
                <a:cs typeface="Courier"/>
                <a:sym typeface="Courier New"/>
              </a:rPr>
              <a:t>)</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3707</TotalTime>
  <Words>2417</Words>
  <Application>Microsoft Office PowerPoint</Application>
  <PresentationFormat>Προσαρμογή</PresentationFormat>
  <Paragraphs>302</Paragraphs>
  <Slides>34</Slides>
  <Notes>33</Notes>
  <HiddenSlides>0</HiddenSlides>
  <MMClips>0</MMClips>
  <ScaleCrop>false</ScaleCrop>
  <HeadingPairs>
    <vt:vector size="6" baseType="variant">
      <vt:variant>
        <vt:lpstr>Γραμματοσειρές που χρησιμοποιούνται</vt:lpstr>
      </vt:variant>
      <vt:variant>
        <vt:i4>6</vt:i4>
      </vt:variant>
      <vt:variant>
        <vt:lpstr>Θέμα</vt:lpstr>
      </vt:variant>
      <vt:variant>
        <vt:i4>1</vt:i4>
      </vt:variant>
      <vt:variant>
        <vt:lpstr>Τίτλοι διαφανειών</vt:lpstr>
      </vt:variant>
      <vt:variant>
        <vt:i4>34</vt:i4>
      </vt:variant>
    </vt:vector>
  </HeadingPairs>
  <TitlesOfParts>
    <vt:vector size="41" baseType="lpstr">
      <vt:lpstr>Arial</vt:lpstr>
      <vt:lpstr>Arial Regular</vt:lpstr>
      <vt:lpstr>Cabin</vt:lpstr>
      <vt:lpstr>Courier</vt:lpstr>
      <vt:lpstr>Courier New</vt:lpstr>
      <vt:lpstr>Gill Sans</vt:lpstr>
      <vt:lpstr>Title &amp; Subtitle</vt:lpstr>
      <vt:lpstr>Regular Expressions / Κανονικές Εκφράσεις</vt:lpstr>
      <vt:lpstr>Κανονικές Εκφράσεις</vt:lpstr>
      <vt:lpstr>Κανονικές Εκφράσεις</vt:lpstr>
      <vt:lpstr>Παρουσίαση του PowerPoint</vt:lpstr>
      <vt:lpstr>Κατανόηση των Κανονικών Εκφράσεων</vt:lpstr>
      <vt:lpstr>Παρουσίαση του PowerPoint</vt:lpstr>
      <vt:lpstr>Σύντομος Οδηγός Κανονικών Εκφράσεων</vt:lpstr>
      <vt:lpstr>Η Ενότητα Κανονική Έκφραση</vt:lpstr>
      <vt:lpstr>Χρήση του re.search() Αντί του find()</vt:lpstr>
      <vt:lpstr>Χρήση του re.search() Αντί του startswith()</vt:lpstr>
      <vt:lpstr>Χαρακτήρες Μπαλαντέρ</vt:lpstr>
      <vt:lpstr>Βελτιστοποιήστε το Ταίριασμα</vt:lpstr>
      <vt:lpstr>Βελτιστοποιήστε το Ταίριασμα</vt:lpstr>
      <vt:lpstr>Ταίριασμα και Εξαγωγή Δεδομένων</vt:lpstr>
      <vt:lpstr>Αντιστοίχιση και Εξαγωγή Δεδομένων</vt:lpstr>
      <vt:lpstr>Προειδοποίηση: Άπληστο Ταίριασμα</vt:lpstr>
      <vt:lpstr>Μη-Άπληστο Ταίριασμα</vt:lpstr>
      <vt:lpstr>Καλύτερη Ρύθμιση Εξαγωγής Συμβολοσειρών</vt:lpstr>
      <vt:lpstr>Καλύτερη Ρύθμιση Εξαγωγής Συμβολοσειρών</vt:lpstr>
      <vt:lpstr>Παραδείγματα Ανάλυσης Συμβολοσειρών …</vt:lpstr>
      <vt:lpstr>Παρουσίαση του PowerPoint</vt:lpstr>
      <vt:lpstr>Το Μοτίβο Διπλής Διάσπασης</vt:lpstr>
      <vt:lpstr>Η Έκδοση με Κανονική Έκφραση</vt:lpstr>
      <vt:lpstr>Η Έκδοση με Κανονική Έκφραση</vt:lpstr>
      <vt:lpstr>Η Έκδοση με Κανονική Έκφραση</vt:lpstr>
      <vt:lpstr>Ακόμη Καλύτερη Regex</vt:lpstr>
      <vt:lpstr>Ακόμη Καλύτερη Regex</vt:lpstr>
      <vt:lpstr>Ακόμη Καλύτερη Regex</vt:lpstr>
      <vt:lpstr>Ακόμη Καλύτερη Regex</vt:lpstr>
      <vt:lpstr>Ακόμη Καλύτερη Regex</vt:lpstr>
      <vt:lpstr>Spam Confidence</vt:lpstr>
      <vt:lpstr>Χαρακτήρας Διαφυγής</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dc:title>
  <cp:lastModifiedBy>Konstantia Kiourtidou</cp:lastModifiedBy>
  <cp:revision>68</cp:revision>
  <dcterms:modified xsi:type="dcterms:W3CDTF">2022-08-10T14:47:02Z</dcterms:modified>
</cp:coreProperties>
</file>