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2"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320" r:id="rId17"/>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FC00"/>
    <a:srgbClr val="00FA00"/>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87"/>
    <p:restoredTop sz="94485"/>
  </p:normalViewPr>
  <p:slideViewPr>
    <p:cSldViewPr snapToGrid="0" snapToObjects="1">
      <p:cViewPr varScale="1">
        <p:scale>
          <a:sx n="58" d="100"/>
          <a:sy n="58" d="100"/>
        </p:scale>
        <p:origin x="1037" y="62"/>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lvl1pPr>
            <a:lvl2pPr marL="457200" marR="0" lvl="1" indent="0" algn="l" rtl="0">
              <a:spcBef>
                <a:spcPts val="0"/>
              </a:spcBef>
              <a:buNone/>
              <a:defRPr sz="1100" b="0" i="0" u="none" strike="noStrike" cap="none"/>
            </a:lvl2pPr>
            <a:lvl3pPr marL="914400" marR="0" lvl="2" indent="0" algn="l" rtl="0">
              <a:spcBef>
                <a:spcPts val="0"/>
              </a:spcBef>
              <a:buNone/>
              <a:defRPr sz="1100" b="0" i="0" u="none" strike="noStrike" cap="none"/>
            </a:lvl3pPr>
            <a:lvl4pPr marL="1371600" marR="0" lvl="3" indent="0" algn="l" rtl="0">
              <a:spcBef>
                <a:spcPts val="0"/>
              </a:spcBef>
              <a:buNone/>
              <a:defRPr sz="1100" b="0" i="0" u="none" strike="noStrike" cap="none"/>
            </a:lvl4pPr>
            <a:lvl5pPr marL="1828800" marR="0" lvl="4" indent="0" algn="l" rtl="0">
              <a:spcBef>
                <a:spcPts val="0"/>
              </a:spcBef>
              <a:buNone/>
              <a:defRPr sz="1100" b="0" i="0" u="none" strike="noStrike" cap="none"/>
            </a:lvl5pPr>
            <a:lvl6pPr marL="2286000" marR="0" lvl="5" indent="0" algn="l" rtl="0">
              <a:spcBef>
                <a:spcPts val="0"/>
              </a:spcBef>
              <a:buNone/>
              <a:defRPr sz="1100" b="0" i="0" u="none" strike="noStrike" cap="none"/>
            </a:lvl6pPr>
            <a:lvl7pPr marL="2743200" marR="0" lvl="6" indent="0" algn="l" rtl="0">
              <a:spcBef>
                <a:spcPts val="0"/>
              </a:spcBef>
              <a:buNone/>
              <a:defRPr sz="1100" b="0" i="0" u="none" strike="noStrike" cap="none"/>
            </a:lvl7pPr>
            <a:lvl8pPr marL="3200400" marR="0" lvl="7" indent="0" algn="l" rtl="0">
              <a:spcBef>
                <a:spcPts val="0"/>
              </a:spcBef>
              <a:buNone/>
              <a:defRPr sz="1100" b="0" i="0" u="none" strike="noStrike" cap="none"/>
            </a:lvl8pPr>
            <a:lvl9pPr marL="3657600" marR="0" lvl="8" indent="0" algn="l" rtl="0">
              <a:spcBef>
                <a:spcPts val="0"/>
              </a:spcBef>
              <a:buNone/>
              <a:defRPr sz="1100" b="0" i="0" u="none" strike="noStrike" cap="none"/>
            </a:lvl9pPr>
          </a:lstStyle>
          <a:p>
            <a:endParaRPr/>
          </a:p>
        </p:txBody>
      </p:sp>
    </p:spTree>
    <p:extLst>
      <p:ext uri="{BB962C8B-B14F-4D97-AF65-F5344CB8AC3E}">
        <p14:creationId xmlns:p14="http://schemas.microsoft.com/office/powerpoint/2010/main" val="68002612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l-GR" dirty="0">
                <a:solidFill>
                  <a:schemeClr val="dk2"/>
                </a:solidFill>
              </a:rPr>
              <a:t>Σημείωση από τον </a:t>
            </a:r>
            <a:r>
              <a:rPr lang="en-US" dirty="0">
                <a:solidFill>
                  <a:schemeClr val="dk2"/>
                </a:solidFill>
              </a:rPr>
              <a:t> Chuck</a:t>
            </a:r>
            <a:r>
              <a:rPr lang="el-GR" dirty="0">
                <a:solidFill>
                  <a:schemeClr val="dk2"/>
                </a:solidFill>
              </a:rPr>
              <a:t>. Εάν χρησιμοποιείτε αυτό το υλικό, μπορείτε να αφαιρέσετε το λογότυπο UM και να το αντικαταστήσετε με το δικό σας, αλλά διατηρήστε το λογότυπο CC-BY στην πρώτη σελίδα καθώς την/τις σελίδα/</a:t>
            </a:r>
            <a:r>
              <a:rPr lang="el-GR" dirty="0" err="1">
                <a:solidFill>
                  <a:schemeClr val="dk2"/>
                </a:solidFill>
              </a:rPr>
              <a:t>ες</a:t>
            </a:r>
            <a:r>
              <a:rPr lang="el-GR">
                <a:solidFill>
                  <a:schemeClr val="dk2"/>
                </a:solidFill>
              </a:rPr>
              <a:t> αναγνώρισης.</a:t>
            </a:r>
            <a:endParaRPr lang="en-US" dirty="0">
              <a:solidFill>
                <a:schemeClr val="dk2"/>
              </a:solidFill>
            </a:endParaRPr>
          </a:p>
        </p:txBody>
      </p:sp>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91113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65702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73727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242" name="Shape 2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017844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24613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791038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057151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535338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72179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85360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094694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26784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5961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214" name="Shape 2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68694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558730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Opening Title">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1155700" y="1536700"/>
            <a:ext cx="13931900" cy="3086098"/>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000000"/>
              </a:buClr>
              <a:buFont typeface="Arial"/>
              <a:buNone/>
              <a:defRPr sz="6000" b="0" i="0" u="none" strike="noStrike" cap="none">
                <a:solidFill>
                  <a:srgbClr val="FFFC00"/>
                </a:solidFill>
                <a:latin typeface="Arial"/>
                <a:ea typeface="Arial"/>
                <a:cs typeface="Arial"/>
                <a:sym typeface="Arial"/>
              </a:defRPr>
            </a:lvl1pPr>
            <a:lvl2pPr marL="0" marR="0" lvl="1" indent="0" algn="ctr" rtl="0">
              <a:spcBef>
                <a:spcPts val="0"/>
              </a:spcBef>
              <a:spcAft>
                <a:spcPts val="0"/>
              </a:spcAft>
              <a:buNone/>
              <a:defRPr sz="1800"/>
            </a:lvl2pPr>
            <a:lvl3pPr marL="0" marR="0" lvl="2" indent="0" algn="ctr" rtl="0">
              <a:spcBef>
                <a:spcPts val="0"/>
              </a:spcBef>
              <a:spcAft>
                <a:spcPts val="0"/>
              </a:spcAft>
              <a:buNone/>
              <a:defRPr sz="1800"/>
            </a:lvl3pPr>
            <a:lvl4pPr marL="0" marR="0" lvl="3" indent="0" algn="ctr" rtl="0">
              <a:spcBef>
                <a:spcPts val="0"/>
              </a:spcBef>
              <a:spcAft>
                <a:spcPts val="0"/>
              </a:spcAft>
              <a:buNone/>
              <a:defRPr sz="1800"/>
            </a:lvl4pPr>
            <a:lvl5pPr marL="0" marR="0" lvl="4" indent="0" algn="ctr" rtl="0">
              <a:spcBef>
                <a:spcPts val="0"/>
              </a:spcBef>
              <a:spcAft>
                <a:spcPts val="0"/>
              </a:spcAft>
              <a:buNone/>
              <a:defRPr sz="1800"/>
            </a:lvl5pPr>
            <a:lvl6pPr marL="457200" marR="0" lvl="5" indent="0" algn="ctr" rtl="0">
              <a:spcBef>
                <a:spcPts val="0"/>
              </a:spcBef>
              <a:spcAft>
                <a:spcPts val="0"/>
              </a:spcAft>
              <a:buNone/>
              <a:defRPr sz="1800"/>
            </a:lvl6pPr>
            <a:lvl7pPr marL="914400" marR="0" lvl="6" indent="0" algn="ctr" rtl="0">
              <a:spcBef>
                <a:spcPts val="0"/>
              </a:spcBef>
              <a:spcAft>
                <a:spcPts val="0"/>
              </a:spcAft>
              <a:buNone/>
              <a:defRPr sz="1800"/>
            </a:lvl7pPr>
            <a:lvl8pPr marL="1371600" marR="0" lvl="7" indent="0" algn="ctr" rtl="0">
              <a:spcBef>
                <a:spcPts val="0"/>
              </a:spcBef>
              <a:spcAft>
                <a:spcPts val="0"/>
              </a:spcAft>
              <a:buNone/>
              <a:defRPr sz="1800"/>
            </a:lvl8pPr>
            <a:lvl9pPr marL="1828800" marR="0" lvl="8" indent="0" algn="ctr" rtl="0">
              <a:spcBef>
                <a:spcPts val="0"/>
              </a:spcBef>
              <a:spcAft>
                <a:spcPts val="0"/>
              </a:spcAft>
              <a:buNone/>
              <a:defRPr sz="1800"/>
            </a:lvl9pPr>
          </a:lstStyle>
          <a:p>
            <a:endParaRPr dirty="0"/>
          </a:p>
        </p:txBody>
      </p:sp>
      <p:sp>
        <p:nvSpPr>
          <p:cNvPr id="10" name="Shape 1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lnSpc>
                <a:spcPct val="100000"/>
              </a:lnSpc>
              <a:spcBef>
                <a:spcPts val="0"/>
              </a:spcBef>
              <a:spcAft>
                <a:spcPts val="0"/>
              </a:spcAft>
              <a:buClr>
                <a:srgbClr val="000000"/>
              </a:buClr>
              <a:buFont typeface="Arial"/>
              <a:buNone/>
              <a:defRPr sz="2800" b="0" i="0" u="none" strike="noStrike" cap="none">
                <a:solidFill>
                  <a:srgbClr val="000000"/>
                </a:solidFill>
                <a:latin typeface="Arial"/>
                <a:ea typeface="Arial"/>
                <a:cs typeface="Arial"/>
                <a:sym typeface="Arial"/>
              </a:defRPr>
            </a:lvl1pPr>
            <a:lvl2pPr marL="742950" marR="0" lvl="1" indent="-28575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1143000" marR="0" lvl="2" indent="-22860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600200" marR="0" lvl="3" indent="-22860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2057400" marR="0" lvl="4" indent="-22860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457200" marR="0" lvl="5"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914400" marR="0" lvl="6"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1371600" marR="0" lvl="7"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1828800" marR="0" lvl="8"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1155700" y="789708"/>
            <a:ext cx="13932000" cy="1750191"/>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6000" b="0" i="0" u="none" strike="noStrike" cap="none">
                <a:solidFill>
                  <a:srgbClr val="FFFC00"/>
                </a:solidFill>
                <a:latin typeface="Arial"/>
                <a:ea typeface="Arial"/>
                <a:cs typeface="Arial"/>
                <a:sym typeface="Arial"/>
              </a:defRPr>
            </a:lvl1pPr>
            <a:lvl2pPr marL="0" marR="0" lvl="1" indent="0" algn="ctr" rtl="0">
              <a:spcBef>
                <a:spcPts val="0"/>
              </a:spcBef>
              <a:spcAft>
                <a:spcPts val="0"/>
              </a:spcAft>
              <a:buNone/>
              <a:defRPr sz="1800"/>
            </a:lvl2pPr>
            <a:lvl3pPr marL="0" marR="0" lvl="2" indent="0" algn="ctr" rtl="0">
              <a:spcBef>
                <a:spcPts val="0"/>
              </a:spcBef>
              <a:spcAft>
                <a:spcPts val="0"/>
              </a:spcAft>
              <a:buNone/>
              <a:defRPr sz="1800"/>
            </a:lvl3pPr>
            <a:lvl4pPr marL="0" marR="0" lvl="3" indent="0" algn="ctr" rtl="0">
              <a:spcBef>
                <a:spcPts val="0"/>
              </a:spcBef>
              <a:spcAft>
                <a:spcPts val="0"/>
              </a:spcAft>
              <a:buNone/>
              <a:defRPr sz="1800"/>
            </a:lvl4pPr>
            <a:lvl5pPr marL="0" marR="0" lvl="4" indent="0" algn="ctr" rtl="0">
              <a:spcBef>
                <a:spcPts val="0"/>
              </a:spcBef>
              <a:spcAft>
                <a:spcPts val="0"/>
              </a:spcAft>
              <a:buNone/>
              <a:defRPr sz="1800"/>
            </a:lvl5pPr>
            <a:lvl6pPr marL="457200" marR="0" lvl="5" indent="0" algn="ctr" rtl="0">
              <a:spcBef>
                <a:spcPts val="0"/>
              </a:spcBef>
              <a:spcAft>
                <a:spcPts val="0"/>
              </a:spcAft>
              <a:buNone/>
              <a:defRPr sz="1800"/>
            </a:lvl6pPr>
            <a:lvl7pPr marL="914400" marR="0" lvl="6" indent="0" algn="ctr" rtl="0">
              <a:spcBef>
                <a:spcPts val="0"/>
              </a:spcBef>
              <a:spcAft>
                <a:spcPts val="0"/>
              </a:spcAft>
              <a:buNone/>
              <a:defRPr sz="1800"/>
            </a:lvl7pPr>
            <a:lvl8pPr marL="1371600" marR="0" lvl="7" indent="0" algn="ctr" rtl="0">
              <a:spcBef>
                <a:spcPts val="0"/>
              </a:spcBef>
              <a:spcAft>
                <a:spcPts val="0"/>
              </a:spcAft>
              <a:buNone/>
              <a:defRPr sz="1800"/>
            </a:lvl8pPr>
            <a:lvl9pPr marL="1828800" marR="0" lvl="8" indent="0" algn="ctr" rtl="0">
              <a:spcBef>
                <a:spcPts val="0"/>
              </a:spcBef>
              <a:spcAft>
                <a:spcPts val="0"/>
              </a:spcAft>
              <a:buNone/>
              <a:defRPr sz="1800"/>
            </a:lvl9pPr>
          </a:lstStyle>
          <a:p>
            <a:endParaRPr dirty="0"/>
          </a:p>
        </p:txBody>
      </p:sp>
      <p:sp>
        <p:nvSpPr>
          <p:cNvPr id="127" name="Shape 127"/>
          <p:cNvSpPr txBox="1">
            <a:spLocks noGrp="1"/>
          </p:cNvSpPr>
          <p:nvPr>
            <p:ph type="body" idx="1"/>
          </p:nvPr>
        </p:nvSpPr>
        <p:spPr>
          <a:xfrm>
            <a:off x="1155700" y="2603500"/>
            <a:ext cx="13932000" cy="5702398"/>
          </a:xfrm>
          <a:prstGeom prst="rect">
            <a:avLst/>
          </a:prstGeom>
          <a:noFill/>
          <a:ln>
            <a:noFill/>
          </a:ln>
        </p:spPr>
        <p:txBody>
          <a:bodyPr lIns="91425" tIns="91425" rIns="91425" bIns="91425" anchor="t" anchorCtr="0"/>
          <a:lstStyle>
            <a:lvl1pPr marL="1104900" marR="0" lvl="0" indent="-457200" algn="l" rtl="0">
              <a:lnSpc>
                <a:spcPct val="100000"/>
              </a:lnSpc>
              <a:spcBef>
                <a:spcPts val="3500"/>
              </a:spcBef>
              <a:spcAft>
                <a:spcPts val="0"/>
              </a:spcAft>
              <a:buClr>
                <a:schemeClr val="lt1"/>
              </a:buClr>
              <a:buSzPct val="100000"/>
              <a:buFont typeface="Arial" charset="0"/>
              <a:buChar char="•"/>
              <a:defRPr sz="3200" b="0" i="0" u="none" strike="noStrike" cap="none">
                <a:solidFill>
                  <a:srgbClr val="000000"/>
                </a:solidFill>
                <a:latin typeface="Arial"/>
                <a:ea typeface="Arial"/>
                <a:cs typeface="Arial"/>
                <a:sym typeface="Arial"/>
              </a:defRPr>
            </a:lvl1pPr>
            <a:lvl2pPr marL="1003300" marR="0" lvl="1" indent="-63500" algn="l" rtl="0">
              <a:lnSpc>
                <a:spcPct val="100000"/>
              </a:lnSpc>
              <a:spcBef>
                <a:spcPts val="3500"/>
              </a:spcBef>
              <a:spcAft>
                <a:spcPts val="0"/>
              </a:spcAft>
              <a:buClr>
                <a:schemeClr val="lt1"/>
              </a:buClr>
              <a:buSzPct val="100000"/>
              <a:buFont typeface="Cabin"/>
              <a:buChar char="•"/>
              <a:defRPr sz="1400" b="0" i="0" u="none" strike="noStrike" cap="none">
                <a:solidFill>
                  <a:srgbClr val="000000"/>
                </a:solidFill>
                <a:latin typeface="Arial"/>
                <a:ea typeface="Arial"/>
                <a:cs typeface="Arial"/>
                <a:sym typeface="Arial"/>
              </a:defRPr>
            </a:lvl2pPr>
            <a:lvl3pPr marL="1295400" marR="0" lvl="2" indent="-63500" algn="l" rtl="0">
              <a:lnSpc>
                <a:spcPct val="100000"/>
              </a:lnSpc>
              <a:spcBef>
                <a:spcPts val="3500"/>
              </a:spcBef>
              <a:spcAft>
                <a:spcPts val="0"/>
              </a:spcAft>
              <a:buClr>
                <a:schemeClr val="lt1"/>
              </a:buClr>
              <a:buSzPct val="100000"/>
              <a:buFont typeface="Cabin"/>
              <a:buChar char="•"/>
              <a:defRPr sz="1400" b="0" i="0" u="none" strike="noStrike" cap="none">
                <a:solidFill>
                  <a:srgbClr val="000000"/>
                </a:solidFill>
                <a:latin typeface="Arial"/>
                <a:ea typeface="Arial"/>
                <a:cs typeface="Arial"/>
                <a:sym typeface="Arial"/>
              </a:defRPr>
            </a:lvl3pPr>
            <a:lvl4pPr marL="1600200" marR="0" lvl="3" indent="-63500" algn="l" rtl="0">
              <a:lnSpc>
                <a:spcPct val="100000"/>
              </a:lnSpc>
              <a:spcBef>
                <a:spcPts val="3500"/>
              </a:spcBef>
              <a:spcAft>
                <a:spcPts val="0"/>
              </a:spcAft>
              <a:buClr>
                <a:schemeClr val="lt1"/>
              </a:buClr>
              <a:buSzPct val="100000"/>
              <a:buFont typeface="Cabin"/>
              <a:buChar char="•"/>
              <a:defRPr sz="1400" b="0" i="0" u="none" strike="noStrike" cap="none">
                <a:solidFill>
                  <a:srgbClr val="000000"/>
                </a:solidFill>
                <a:latin typeface="Arial"/>
                <a:ea typeface="Arial"/>
                <a:cs typeface="Arial"/>
                <a:sym typeface="Arial"/>
              </a:defRPr>
            </a:lvl4pPr>
            <a:lvl5pPr marL="1892300" marR="0" lvl="4" indent="-63500" algn="l" rtl="0">
              <a:lnSpc>
                <a:spcPct val="100000"/>
              </a:lnSpc>
              <a:spcBef>
                <a:spcPts val="3500"/>
              </a:spcBef>
              <a:spcAft>
                <a:spcPts val="0"/>
              </a:spcAft>
              <a:buClr>
                <a:schemeClr val="lt1"/>
              </a:buClr>
              <a:buSzPct val="100000"/>
              <a:buFont typeface="Cabin"/>
              <a:buChar char="•"/>
              <a:defRPr sz="1400" b="0" i="0" u="none" strike="noStrike" cap="none">
                <a:solidFill>
                  <a:srgbClr val="000000"/>
                </a:solidFill>
                <a:latin typeface="Arial"/>
                <a:ea typeface="Arial"/>
                <a:cs typeface="Arial"/>
                <a:sym typeface="Arial"/>
              </a:defRPr>
            </a:lvl5pPr>
            <a:lvl6pPr marL="2349500" marR="0" lvl="5" indent="-63500" algn="l" rtl="0">
              <a:lnSpc>
                <a:spcPct val="100000"/>
              </a:lnSpc>
              <a:spcBef>
                <a:spcPts val="3500"/>
              </a:spcBef>
              <a:spcAft>
                <a:spcPts val="0"/>
              </a:spcAft>
              <a:buClr>
                <a:schemeClr val="lt1"/>
              </a:buClr>
              <a:buSzPct val="100000"/>
              <a:buFont typeface="Cabin"/>
              <a:buChar char="•"/>
              <a:defRPr sz="1400" b="0" i="0" u="none" strike="noStrike" cap="none">
                <a:solidFill>
                  <a:srgbClr val="000000"/>
                </a:solidFill>
                <a:latin typeface="Arial"/>
                <a:ea typeface="Arial"/>
                <a:cs typeface="Arial"/>
                <a:sym typeface="Arial"/>
              </a:defRPr>
            </a:lvl6pPr>
            <a:lvl7pPr marL="2806700" marR="0" lvl="6" indent="-63500" algn="l" rtl="0">
              <a:lnSpc>
                <a:spcPct val="100000"/>
              </a:lnSpc>
              <a:spcBef>
                <a:spcPts val="3500"/>
              </a:spcBef>
              <a:spcAft>
                <a:spcPts val="0"/>
              </a:spcAft>
              <a:buClr>
                <a:schemeClr val="lt1"/>
              </a:buClr>
              <a:buSzPct val="100000"/>
              <a:buFont typeface="Cabin"/>
              <a:buChar char="•"/>
              <a:defRPr sz="1400" b="0" i="0" u="none" strike="noStrike" cap="none">
                <a:solidFill>
                  <a:srgbClr val="000000"/>
                </a:solidFill>
                <a:latin typeface="Arial"/>
                <a:ea typeface="Arial"/>
                <a:cs typeface="Arial"/>
                <a:sym typeface="Arial"/>
              </a:defRPr>
            </a:lvl7pPr>
            <a:lvl8pPr marL="3263900" marR="0" lvl="7" indent="-63500" algn="l" rtl="0">
              <a:lnSpc>
                <a:spcPct val="100000"/>
              </a:lnSpc>
              <a:spcBef>
                <a:spcPts val="3500"/>
              </a:spcBef>
              <a:spcAft>
                <a:spcPts val="0"/>
              </a:spcAft>
              <a:buClr>
                <a:schemeClr val="lt1"/>
              </a:buClr>
              <a:buSzPct val="100000"/>
              <a:buFont typeface="Cabin"/>
              <a:buChar char="•"/>
              <a:defRPr sz="1400" b="0" i="0" u="none" strike="noStrike" cap="none">
                <a:solidFill>
                  <a:srgbClr val="000000"/>
                </a:solidFill>
                <a:latin typeface="Arial"/>
                <a:ea typeface="Arial"/>
                <a:cs typeface="Arial"/>
                <a:sym typeface="Arial"/>
              </a:defRPr>
            </a:lvl8pPr>
            <a:lvl9pPr marL="3721100" marR="0" lvl="8" indent="-63500" algn="l" rtl="0">
              <a:lnSpc>
                <a:spcPct val="100000"/>
              </a:lnSpc>
              <a:spcBef>
                <a:spcPts val="3500"/>
              </a:spcBef>
              <a:spcAft>
                <a:spcPts val="0"/>
              </a:spcAft>
              <a:buClr>
                <a:schemeClr val="lt1"/>
              </a:buClr>
              <a:buSzPct val="100000"/>
              <a:buFont typeface="Cabin"/>
              <a:buChar char="•"/>
              <a:defRPr sz="1400" b="0" i="0" u="none" strike="noStrike" cap="none">
                <a:solidFill>
                  <a:srgbClr val="000000"/>
                </a:solidFill>
                <a:latin typeface="Arial"/>
                <a:ea typeface="Arial"/>
                <a:cs typeface="Arial"/>
                <a:sym typeface="Arial"/>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1155700" y="789708"/>
            <a:ext cx="13932000" cy="1750191"/>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6000" b="0" i="0" u="none" strike="noStrike" cap="none">
                <a:solidFill>
                  <a:srgbClr val="FFFC00"/>
                </a:solidFill>
                <a:latin typeface="Arial"/>
                <a:ea typeface="Arial"/>
                <a:cs typeface="Arial"/>
                <a:sym typeface="Arial"/>
              </a:defRPr>
            </a:lvl1pPr>
            <a:lvl2pPr marL="0" marR="0" lvl="1" indent="0" algn="ctr" rtl="0">
              <a:spcBef>
                <a:spcPts val="0"/>
              </a:spcBef>
              <a:spcAft>
                <a:spcPts val="0"/>
              </a:spcAft>
              <a:buNone/>
              <a:defRPr sz="1800"/>
            </a:lvl2pPr>
            <a:lvl3pPr marL="0" marR="0" lvl="2" indent="0" algn="ctr" rtl="0">
              <a:spcBef>
                <a:spcPts val="0"/>
              </a:spcBef>
              <a:spcAft>
                <a:spcPts val="0"/>
              </a:spcAft>
              <a:buNone/>
              <a:defRPr sz="1800"/>
            </a:lvl3pPr>
            <a:lvl4pPr marL="0" marR="0" lvl="3" indent="0" algn="ctr" rtl="0">
              <a:spcBef>
                <a:spcPts val="0"/>
              </a:spcBef>
              <a:spcAft>
                <a:spcPts val="0"/>
              </a:spcAft>
              <a:buNone/>
              <a:defRPr sz="1800"/>
            </a:lvl4pPr>
            <a:lvl5pPr marL="0" marR="0" lvl="4" indent="0" algn="ctr" rtl="0">
              <a:spcBef>
                <a:spcPts val="0"/>
              </a:spcBef>
              <a:spcAft>
                <a:spcPts val="0"/>
              </a:spcAft>
              <a:buNone/>
              <a:defRPr sz="1800"/>
            </a:lvl5pPr>
            <a:lvl6pPr marL="457200" marR="0" lvl="5" indent="0" algn="ctr" rtl="0">
              <a:spcBef>
                <a:spcPts val="0"/>
              </a:spcBef>
              <a:spcAft>
                <a:spcPts val="0"/>
              </a:spcAft>
              <a:buNone/>
              <a:defRPr sz="1800"/>
            </a:lvl6pPr>
            <a:lvl7pPr marL="914400" marR="0" lvl="6" indent="0" algn="ctr" rtl="0">
              <a:spcBef>
                <a:spcPts val="0"/>
              </a:spcBef>
              <a:spcAft>
                <a:spcPts val="0"/>
              </a:spcAft>
              <a:buNone/>
              <a:defRPr sz="1800"/>
            </a:lvl7pPr>
            <a:lvl8pPr marL="1371600" marR="0" lvl="7" indent="0" algn="ctr" rtl="0">
              <a:spcBef>
                <a:spcPts val="0"/>
              </a:spcBef>
              <a:spcAft>
                <a:spcPts val="0"/>
              </a:spcAft>
              <a:buNone/>
              <a:defRPr sz="1800"/>
            </a:lvl8pPr>
            <a:lvl9pPr marL="1828800" marR="0" lvl="8" indent="0" algn="ctr" rtl="0">
              <a:spcBef>
                <a:spcPts val="0"/>
              </a:spcBef>
              <a:spcAft>
                <a:spcPts val="0"/>
              </a:spcAft>
              <a:buNone/>
              <a:defRPr sz="1800"/>
            </a:lvl9pPr>
          </a:lstStyle>
          <a:p>
            <a:endParaRPr dirty="0"/>
          </a:p>
        </p:txBody>
      </p:sp>
    </p:spTree>
    <p:extLst>
      <p:ext uri="{BB962C8B-B14F-4D97-AF65-F5344CB8AC3E}">
        <p14:creationId xmlns:p14="http://schemas.microsoft.com/office/powerpoint/2010/main" val="1531137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25"/>
        <p:cNvGrpSpPr/>
        <p:nvPr/>
      </p:nvGrpSpPr>
      <p:grpSpPr>
        <a:xfrm>
          <a:off x="0" y="0"/>
          <a:ext cx="0" cy="0"/>
          <a:chOff x="0" y="0"/>
          <a:chExt cx="0" cy="0"/>
        </a:xfrm>
      </p:grpSpPr>
    </p:spTree>
    <p:extLst>
      <p:ext uri="{BB962C8B-B14F-4D97-AF65-F5344CB8AC3E}">
        <p14:creationId xmlns:p14="http://schemas.microsoft.com/office/powerpoint/2010/main" val="178237196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8"/>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None/>
              <a:defRPr sz="1800"/>
            </a:lvl2pPr>
            <a:lvl3pPr marL="0" marR="0" lvl="2" indent="0" algn="ctr" rtl="0">
              <a:spcBef>
                <a:spcPts val="0"/>
              </a:spcBef>
              <a:spcAft>
                <a:spcPts val="0"/>
              </a:spcAft>
              <a:buNone/>
              <a:defRPr sz="1800"/>
            </a:lvl3pPr>
            <a:lvl4pPr marL="0" marR="0" lvl="3" indent="0" algn="ctr" rtl="0">
              <a:spcBef>
                <a:spcPts val="0"/>
              </a:spcBef>
              <a:spcAft>
                <a:spcPts val="0"/>
              </a:spcAft>
              <a:buNone/>
              <a:defRPr sz="1800"/>
            </a:lvl4pPr>
            <a:lvl5pPr marL="0" marR="0" lvl="4" indent="0" algn="ctr" rtl="0">
              <a:spcBef>
                <a:spcPts val="0"/>
              </a:spcBef>
              <a:spcAft>
                <a:spcPts val="0"/>
              </a:spcAft>
              <a:buNone/>
              <a:defRPr sz="1800"/>
            </a:lvl5pPr>
            <a:lvl6pPr marL="457200" marR="0" lvl="5" indent="0" algn="ctr" rtl="0">
              <a:spcBef>
                <a:spcPts val="0"/>
              </a:spcBef>
              <a:spcAft>
                <a:spcPts val="0"/>
              </a:spcAft>
              <a:buNone/>
              <a:defRPr sz="1800"/>
            </a:lvl6pPr>
            <a:lvl7pPr marL="914400" marR="0" lvl="6" indent="0" algn="ctr" rtl="0">
              <a:spcBef>
                <a:spcPts val="0"/>
              </a:spcBef>
              <a:spcAft>
                <a:spcPts val="0"/>
              </a:spcAft>
              <a:buNone/>
              <a:defRPr sz="1800"/>
            </a:lvl7pPr>
            <a:lvl8pPr marL="1371600" marR="0" lvl="7" indent="0" algn="ctr" rtl="0">
              <a:spcBef>
                <a:spcPts val="0"/>
              </a:spcBef>
              <a:spcAft>
                <a:spcPts val="0"/>
              </a:spcAft>
              <a:buNone/>
              <a:defRPr sz="1800"/>
            </a:lvl8pPr>
            <a:lvl9pPr marL="1828800" marR="0" lvl="8" indent="0" algn="ctr" rtl="0">
              <a:spcBef>
                <a:spcPts val="0"/>
              </a:spcBef>
              <a:spcAft>
                <a:spcPts val="0"/>
              </a:spcAft>
              <a:buNone/>
              <a:defRPr sz="1800"/>
            </a:lvl9pPr>
          </a:lstStyle>
          <a:p>
            <a:endParaRPr dirty="0"/>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742950" marR="0" lvl="1" indent="-28575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1143000" marR="0" lvl="2" indent="-22860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600200" marR="0" lvl="3" indent="-22860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2057400" marR="0" lvl="4" indent="-22860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457200" marR="0" lvl="5"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914400" marR="0" lvl="6"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1371600" marR="0" lvl="7"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1828800" marR="0" lvl="8"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cSld>
  <p:clrMap bg1="lt1" tx1="dk1" bg2="dk2" tx2="lt2" accent1="accent1" accent2="accent2" accent3="accent3" accent4="accent4" accent5="accent5" accent6="accent6" hlink="hlink" folHlink="folHlink"/>
  <p:sldLayoutIdLst>
    <p:sldLayoutId id="2147483648" r:id="rId1"/>
    <p:sldLayoutId id="2147483681" r:id="rId2"/>
    <p:sldLayoutId id="2147483693" r:id="rId3"/>
    <p:sldLayoutId id="2147483694"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6000" b="0" i="0" u="none" strike="noStrike" cap="none">
          <a:solidFill>
            <a:srgbClr val="FFFC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py4e.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hyperlink" Target="www.pythonlearn.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wiki.python.org/moin/HowTo/Sorting"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Πλειάδες</a:t>
            </a:r>
            <a:endParaRPr lang="en-US" sz="7600" u="none" strike="noStrike" cap="none" dirty="0">
              <a:solidFill>
                <a:srgbClr val="FFD966"/>
              </a:solidFill>
              <a:latin typeface="Arial" charset="0"/>
              <a:ea typeface="Arial" charset="0"/>
              <a:cs typeface="Arial" charset="0"/>
              <a:sym typeface="Cabin"/>
            </a:endParaRPr>
          </a:p>
        </p:txBody>
      </p:sp>
      <p:sp>
        <p:nvSpPr>
          <p:cNvPr id="166" name="Shape 166"/>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4800" u="none" strike="noStrike" cap="none" dirty="0">
                <a:solidFill>
                  <a:schemeClr val="lt1"/>
                </a:solidFill>
                <a:latin typeface="Arial" charset="0"/>
                <a:ea typeface="Arial" charset="0"/>
                <a:cs typeface="Arial" charset="0"/>
                <a:sym typeface="Cabin"/>
              </a:rPr>
              <a:t>Κεφάλαιο</a:t>
            </a:r>
            <a:r>
              <a:rPr lang="en-US" sz="4800" u="none" strike="noStrike" cap="none" dirty="0">
                <a:solidFill>
                  <a:schemeClr val="lt1"/>
                </a:solidFill>
                <a:latin typeface="Arial" charset="0"/>
                <a:ea typeface="Arial" charset="0"/>
                <a:cs typeface="Arial" charset="0"/>
                <a:sym typeface="Cabin"/>
              </a:rPr>
              <a:t> 10</a:t>
            </a:r>
          </a:p>
        </p:txBody>
      </p:sp>
      <p:sp>
        <p:nvSpPr>
          <p:cNvPr id="167" name="Shape 167"/>
          <p:cNvSpPr txBox="1"/>
          <p:nvPr/>
        </p:nvSpPr>
        <p:spPr>
          <a:xfrm>
            <a:off x="3167825" y="7002457"/>
            <a:ext cx="98984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a:t>
            </a:r>
            <a:r>
              <a:rPr lang="el-GR" sz="3200" u="none" strike="noStrike" cap="none" dirty="0">
                <a:solidFill>
                  <a:srgbClr val="FFFF00"/>
                </a:solidFill>
                <a:latin typeface="Arial" charset="0"/>
                <a:ea typeface="Arial" charset="0"/>
                <a:cs typeface="Arial" charset="0"/>
                <a:sym typeface="Cabin"/>
              </a:rPr>
              <a:t>για Όλους</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dirty="0">
                <a:solidFill>
                  <a:srgbClr val="FFFF00"/>
                </a:solidFill>
                <a:latin typeface="Arial" charset="0"/>
                <a:ea typeface="Arial" charset="0"/>
                <a:cs typeface="Arial" charset="0"/>
                <a:sym typeface="Cabin"/>
                <a:hlinkClick r:id="rId3"/>
              </a:rPr>
              <a:t>www.py4e.com</a:t>
            </a:r>
            <a:endParaRPr lang="en-US" sz="3200" u="sng" strike="noStrike" cap="none" dirty="0">
              <a:solidFill>
                <a:schemeClr val="hlink"/>
              </a:solidFill>
              <a:latin typeface="Arial" charset="0"/>
              <a:ea typeface="Arial" charset="0"/>
              <a:cs typeface="Arial" charset="0"/>
              <a:sym typeface="Cabin"/>
              <a:hlinkClick r:id="rId4"/>
            </a:endParaRPr>
          </a:p>
        </p:txBody>
      </p:sp>
      <p:pic>
        <p:nvPicPr>
          <p:cNvPr id="168" name="Shape 168"/>
          <p:cNvPicPr preferRelativeResize="0"/>
          <p:nvPr/>
        </p:nvPicPr>
        <p:blipFill rotWithShape="1">
          <a:blip r:embed="rId5">
            <a:alphaModFix/>
          </a:blip>
          <a:srcRect/>
          <a:stretch/>
        </p:blipFill>
        <p:spPr>
          <a:xfrm>
            <a:off x="13574712" y="7170732"/>
            <a:ext cx="1968500" cy="668337"/>
          </a:xfrm>
          <a:prstGeom prst="rect">
            <a:avLst/>
          </a:prstGeom>
          <a:noFill/>
          <a:ln>
            <a:noFill/>
          </a:ln>
        </p:spPr>
      </p:pic>
      <p:pic>
        <p:nvPicPr>
          <p:cNvPr id="169" name="Shape 169"/>
          <p:cNvPicPr preferRelativeResize="0"/>
          <p:nvPr/>
        </p:nvPicPr>
        <p:blipFill rotWithShape="1">
          <a:blip r:embed="rId6">
            <a:alphaModFix/>
          </a:blip>
          <a:srcRect/>
          <a:stretch/>
        </p:blipFill>
        <p:spPr>
          <a:xfrm>
            <a:off x="635250" y="6976157"/>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800" u="none" strike="noStrike" cap="none" dirty="0">
                <a:solidFill>
                  <a:srgbClr val="FFD966"/>
                </a:solidFill>
                <a:latin typeface="Arial" charset="0"/>
                <a:ea typeface="Arial" charset="0"/>
                <a:cs typeface="Arial" charset="0"/>
                <a:sym typeface="Cabin"/>
              </a:rPr>
              <a:t>Ταξινομώντας Λίστες Πλειάδων</a:t>
            </a:r>
            <a:endParaRPr lang="en-US" sz="7800" u="none" strike="noStrike" cap="none" dirty="0">
              <a:solidFill>
                <a:srgbClr val="FFD966"/>
              </a:solidFill>
              <a:latin typeface="Arial" charset="0"/>
              <a:ea typeface="Arial" charset="0"/>
              <a:cs typeface="Arial" charset="0"/>
              <a:sym typeface="Cabin"/>
            </a:endParaRPr>
          </a:p>
        </p:txBody>
      </p:sp>
      <p:sp>
        <p:nvSpPr>
          <p:cNvPr id="231" name="Shape 231"/>
          <p:cNvSpPr txBox="1">
            <a:spLocks noGrp="1"/>
          </p:cNvSpPr>
          <p:nvPr>
            <p:ph type="body" idx="1"/>
          </p:nvPr>
        </p:nvSpPr>
        <p:spPr>
          <a:xfrm>
            <a:off x="1155700" y="2603499"/>
            <a:ext cx="13932000" cy="2734627"/>
          </a:xfrm>
          <a:prstGeom prst="rect">
            <a:avLst/>
          </a:prstGeom>
          <a:noFill/>
          <a:ln>
            <a:noFill/>
          </a:ln>
        </p:spPr>
        <p:txBody>
          <a:bodyPr lIns="50800" tIns="50800" rIns="50800" bIns="50800" anchor="ctr" anchorCtr="0">
            <a:noAutofit/>
          </a:bodyPr>
          <a:lstStyle/>
          <a:p>
            <a:pPr marL="1104900" marR="0" lvl="0" indent="-609600"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Μπορούμε να εκμεταλλευτούμε τη δυνατότητα ταξινόμησης μιας λίστας </a:t>
            </a:r>
            <a:r>
              <a:rPr lang="el-GR" sz="3600" dirty="0">
                <a:solidFill>
                  <a:srgbClr val="FF7F00"/>
                </a:solidFill>
                <a:latin typeface="Arial" charset="0"/>
                <a:cs typeface="Arial" charset="0"/>
                <a:sym typeface="Cabin"/>
              </a:rPr>
              <a:t>πλειάδων</a:t>
            </a:r>
            <a:r>
              <a:rPr lang="el-GR" sz="3600" u="none" strike="noStrike" cap="none" dirty="0">
                <a:solidFill>
                  <a:schemeClr val="lt1"/>
                </a:solidFill>
                <a:latin typeface="Arial" charset="0"/>
                <a:ea typeface="Arial" charset="0"/>
                <a:cs typeface="Arial" charset="0"/>
                <a:sym typeface="Cabin"/>
              </a:rPr>
              <a:t> για να λάβουμε μια ταξινομημένη έκδοση ενός λεξικού</a:t>
            </a:r>
            <a:endParaRPr lang="en-US" sz="3600" u="none" strike="noStrike" cap="none" dirty="0">
              <a:solidFill>
                <a:schemeClr val="lt1"/>
              </a:solidFill>
              <a:latin typeface="Arial" charset="0"/>
              <a:ea typeface="Arial" charset="0"/>
              <a:cs typeface="Arial" charset="0"/>
              <a:sym typeface="Cabin"/>
            </a:endParaRPr>
          </a:p>
          <a:p>
            <a:pPr marL="1104900" marR="0" lvl="0" indent="-609600"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Αρχικά ταξινομούμε το λεξικό κατά το κλειδί χρησιμοποιώντας τη μέθοδο </a:t>
            </a:r>
            <a:r>
              <a:rPr lang="en-US" sz="3600" u="none" strike="noStrike" cap="none" dirty="0">
                <a:solidFill>
                  <a:srgbClr val="FF00FF"/>
                </a:solidFill>
                <a:latin typeface="Arial" charset="0"/>
                <a:ea typeface="Arial" charset="0"/>
                <a:cs typeface="Arial" charset="0"/>
                <a:sym typeface="Cabin"/>
              </a:rPr>
              <a:t>items</a:t>
            </a:r>
            <a:r>
              <a:rPr lang="el-GR" sz="3600" u="none" strike="noStrike" cap="none" dirty="0">
                <a:solidFill>
                  <a:schemeClr val="lt1"/>
                </a:solidFill>
                <a:latin typeface="Arial" charset="0"/>
                <a:ea typeface="Arial" charset="0"/>
                <a:cs typeface="Arial" charset="0"/>
                <a:sym typeface="Cabin"/>
              </a:rPr>
              <a:t>() και έπειτα τη συνάρτηση </a:t>
            </a:r>
            <a:r>
              <a:rPr lang="en-US" sz="3600" u="none" strike="noStrike" cap="none" dirty="0">
                <a:solidFill>
                  <a:srgbClr val="FFFF00"/>
                </a:solidFill>
                <a:latin typeface="Arial" charset="0"/>
                <a:ea typeface="Arial" charset="0"/>
                <a:cs typeface="Arial" charset="0"/>
                <a:sym typeface="Cabin"/>
              </a:rPr>
              <a:t>sorted()</a:t>
            </a:r>
            <a:endParaRPr lang="en-US" sz="3600" u="none" strike="noStrike" cap="none" dirty="0">
              <a:solidFill>
                <a:schemeClr val="lt1"/>
              </a:solidFill>
              <a:latin typeface="Arial" charset="0"/>
              <a:ea typeface="Arial" charset="0"/>
              <a:cs typeface="Arial" charset="0"/>
              <a:sym typeface="Cabin"/>
            </a:endParaRPr>
          </a:p>
        </p:txBody>
      </p:sp>
      <p:sp>
        <p:nvSpPr>
          <p:cNvPr id="232" name="Shape 232"/>
          <p:cNvSpPr txBox="1"/>
          <p:nvPr/>
        </p:nvSpPr>
        <p:spPr>
          <a:xfrm>
            <a:off x="3537776" y="5536247"/>
            <a:ext cx="10781728" cy="3390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d</a:t>
            </a:r>
            <a:r>
              <a:rPr lang="en-US" sz="3000" i="0" u="none" strike="noStrike" cap="none" dirty="0">
                <a:solidFill>
                  <a:schemeClr val="lt1"/>
                </a:solidFill>
                <a:latin typeface="Courier"/>
                <a:ea typeface="Courier New"/>
                <a:cs typeface="Courier"/>
                <a:sym typeface="Courier New"/>
              </a:rPr>
              <a:t> = {'a':10, 'b':1, 'c':22}</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err="1">
                <a:solidFill>
                  <a:srgbClr val="00FF00"/>
                </a:solidFill>
                <a:latin typeface="Courier"/>
                <a:ea typeface="Courier New"/>
                <a:cs typeface="Courier"/>
                <a:sym typeface="Courier New"/>
              </a:rPr>
              <a:t>d</a:t>
            </a:r>
            <a:r>
              <a:rPr lang="en-US" sz="3000" i="0" u="none" strike="noStrike" cap="none" dirty="0" err="1">
                <a:solidFill>
                  <a:srgbClr val="FF00FF"/>
                </a:solidFill>
                <a:latin typeface="Courier"/>
                <a:ea typeface="Courier New"/>
                <a:cs typeface="Courier"/>
                <a:sym typeface="Courier New"/>
              </a:rPr>
              <a:t>.items</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err="1">
                <a:solidFill>
                  <a:schemeClr val="lt1"/>
                </a:solidFill>
                <a:latin typeface="Courier"/>
                <a:ea typeface="Courier New"/>
                <a:cs typeface="Courier"/>
                <a:sym typeface="Courier New"/>
              </a:rPr>
              <a:t>dict_items</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7F00"/>
                </a:solidFill>
                <a:latin typeface="Courier"/>
                <a:ea typeface="Courier New"/>
                <a:cs typeface="Courier"/>
                <a:sym typeface="Courier New"/>
              </a:rPr>
              <a:t>('a', 10)</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7F00"/>
                </a:solidFill>
                <a:latin typeface="Courier"/>
                <a:ea typeface="Courier New"/>
                <a:cs typeface="Courier"/>
                <a:sym typeface="Courier New"/>
              </a:rPr>
              <a:t>('c', 22)</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7F00"/>
                </a:solidFill>
                <a:latin typeface="Courier"/>
                <a:ea typeface="Courier New"/>
                <a:cs typeface="Courier"/>
                <a:sym typeface="Courier New"/>
              </a:rPr>
              <a:t>('b', 1)</a:t>
            </a:r>
            <a:r>
              <a:rPr lang="en-US" sz="3000" i="0" u="none" strike="noStrike" cap="none" dirty="0">
                <a:solidFill>
                  <a:schemeClr val="lt1"/>
                </a:solidFill>
                <a:latin typeface="Courier"/>
                <a:ea typeface="Courier New"/>
                <a:cs typeface="Courier"/>
                <a:sym typeface="Courier New"/>
              </a:rPr>
              <a:t>])</a:t>
            </a:r>
          </a:p>
          <a:p>
            <a:pPr>
              <a:buClr>
                <a:schemeClr val="lt1"/>
              </a:buClr>
              <a:buSzPct val="25000"/>
            </a:pPr>
            <a:r>
              <a:rPr lang="en-US" sz="3000" i="0" u="none" strike="noStrike" cap="none" dirty="0">
                <a:solidFill>
                  <a:schemeClr val="lt1"/>
                </a:solidFill>
                <a:latin typeface="Courier"/>
                <a:ea typeface="Courier New"/>
                <a:cs typeface="Courier"/>
                <a:sym typeface="Courier New"/>
              </a:rPr>
              <a:t>&gt;&gt;&gt; </a:t>
            </a:r>
            <a:r>
              <a:rPr lang="en-US" sz="3000" dirty="0">
                <a:solidFill>
                  <a:srgbClr val="FFFF00"/>
                </a:solidFill>
                <a:latin typeface="Courier"/>
                <a:ea typeface="Courier New"/>
                <a:cs typeface="Courier"/>
                <a:sym typeface="Courier New"/>
              </a:rPr>
              <a:t>sorted(</a:t>
            </a:r>
            <a:r>
              <a:rPr lang="en-US" sz="3000" dirty="0" err="1">
                <a:solidFill>
                  <a:srgbClr val="00FF00"/>
                </a:solidFill>
                <a:latin typeface="Courier"/>
                <a:ea typeface="Courier New"/>
                <a:cs typeface="Courier"/>
                <a:sym typeface="Courier New"/>
              </a:rPr>
              <a:t>d</a:t>
            </a:r>
            <a:r>
              <a:rPr lang="en-US" sz="3000" dirty="0" err="1">
                <a:solidFill>
                  <a:srgbClr val="FF00FF"/>
                </a:solidFill>
                <a:latin typeface="Courier"/>
                <a:ea typeface="Courier New"/>
                <a:cs typeface="Courier"/>
                <a:sym typeface="Courier New"/>
              </a:rPr>
              <a:t>.items</a:t>
            </a:r>
            <a:r>
              <a:rPr lang="en-US" sz="3000" dirty="0">
                <a:solidFill>
                  <a:schemeClr val="lt1"/>
                </a:solidFill>
                <a:latin typeface="Courier"/>
                <a:ea typeface="Courier New"/>
                <a:cs typeface="Courier"/>
                <a:sym typeface="Courier New"/>
              </a:rPr>
              <a:t>()</a:t>
            </a:r>
            <a:r>
              <a:rPr lang="en-US" sz="3000" dirty="0">
                <a:solidFill>
                  <a:srgbClr val="FFFC00"/>
                </a:solidFill>
                <a:latin typeface="Courier"/>
                <a:ea typeface="Courier New"/>
                <a:cs typeface="Courier"/>
                <a:sym typeface="Courier New"/>
              </a:rPr>
              <a:t>)</a:t>
            </a:r>
            <a:endParaRPr lang="en-US" sz="3000" i="0" u="none" strike="noStrike" cap="none" dirty="0">
              <a:solidFill>
                <a:srgbClr val="FFFC00"/>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7F00"/>
                </a:solidFill>
                <a:latin typeface="Courier"/>
                <a:ea typeface="Courier New"/>
                <a:cs typeface="Courier"/>
                <a:sym typeface="Courier New"/>
              </a:rPr>
              <a:t>('a', 10)</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7F00"/>
                </a:solidFill>
                <a:latin typeface="Courier"/>
                <a:ea typeface="Courier New"/>
                <a:cs typeface="Courier"/>
                <a:sym typeface="Courier New"/>
              </a:rPr>
              <a:t>('b', 1)</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7F00"/>
                </a:solidFill>
                <a:latin typeface="Courier"/>
                <a:ea typeface="Courier New"/>
                <a:cs typeface="Courier"/>
                <a:sym typeface="Courier New"/>
              </a:rPr>
              <a:t>('c', 22)</a:t>
            </a:r>
            <a:r>
              <a:rPr lang="en-US" sz="3000" i="0" u="none" strike="noStrike" cap="none" dirty="0">
                <a:solidFill>
                  <a:schemeClr val="lt1"/>
                </a:solidFill>
                <a:latin typeface="Courier"/>
                <a:ea typeface="Courier New"/>
                <a:cs typeface="Courier"/>
                <a:sym typeface="Courier New"/>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1155700" y="789708"/>
            <a:ext cx="13764260" cy="1750191"/>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800" u="none" strike="noStrike" cap="none" dirty="0">
                <a:solidFill>
                  <a:srgbClr val="FFD966"/>
                </a:solidFill>
                <a:latin typeface="Arial" charset="0"/>
                <a:ea typeface="Arial" charset="0"/>
                <a:cs typeface="Arial" charset="0"/>
                <a:sym typeface="Cabin"/>
              </a:rPr>
              <a:t>Χρησιμοποιώντας την</a:t>
            </a:r>
            <a:r>
              <a:rPr lang="en-US" sz="7800" u="none" strike="noStrike" cap="none" dirty="0">
                <a:solidFill>
                  <a:srgbClr val="FFFF00"/>
                </a:solidFill>
                <a:latin typeface="Arial" charset="0"/>
                <a:ea typeface="Arial" charset="0"/>
                <a:cs typeface="Arial" charset="0"/>
                <a:sym typeface="Cabin"/>
              </a:rPr>
              <a:t> </a:t>
            </a:r>
            <a:r>
              <a:rPr lang="en-US" sz="7800" u="none" strike="noStrike" cap="none" dirty="0">
                <a:solidFill>
                  <a:srgbClr val="FF40FF"/>
                </a:solidFill>
                <a:latin typeface="Arial" charset="0"/>
                <a:ea typeface="Arial" charset="0"/>
                <a:cs typeface="Arial" charset="0"/>
                <a:sym typeface="Cabin"/>
              </a:rPr>
              <a:t>sorted()</a:t>
            </a:r>
          </a:p>
        </p:txBody>
      </p:sp>
      <p:sp>
        <p:nvSpPr>
          <p:cNvPr id="3" name="Text Placeholder 2"/>
          <p:cNvSpPr>
            <a:spLocks noGrp="1"/>
          </p:cNvSpPr>
          <p:nvPr>
            <p:ph type="body" idx="1"/>
          </p:nvPr>
        </p:nvSpPr>
        <p:spPr>
          <a:xfrm>
            <a:off x="1155700" y="2786576"/>
            <a:ext cx="5534660" cy="4365898"/>
          </a:xfrm>
        </p:spPr>
        <p:txBody>
          <a:bodyPr/>
          <a:lstStyle/>
          <a:p>
            <a:pPr marL="647700" lvl="0" indent="0">
              <a:buNone/>
            </a:pPr>
            <a:r>
              <a:rPr lang="el-GR" dirty="0">
                <a:solidFill>
                  <a:schemeClr val="lt1"/>
                </a:solidFill>
                <a:latin typeface="Arial" charset="0"/>
                <a:ea typeface="Arial" charset="0"/>
                <a:cs typeface="Arial" charset="0"/>
                <a:sym typeface="Cabin"/>
              </a:rPr>
              <a:t>Μπορούμε να το κάνουμε ακόμα πιο άμεσα χρησιμοποιώντας την ενσωματωμένη συνάρτηση </a:t>
            </a:r>
            <a:r>
              <a:rPr lang="en-US" dirty="0">
                <a:solidFill>
                  <a:srgbClr val="FF00FF"/>
                </a:solidFill>
                <a:latin typeface="Arial" charset="0"/>
                <a:ea typeface="Arial" charset="0"/>
                <a:cs typeface="Arial" charset="0"/>
                <a:sym typeface="Cabin"/>
              </a:rPr>
              <a:t>sorted</a:t>
            </a:r>
            <a:r>
              <a:rPr lang="el-GR" dirty="0">
                <a:solidFill>
                  <a:schemeClr val="lt1"/>
                </a:solidFill>
                <a:latin typeface="Arial" charset="0"/>
                <a:ea typeface="Arial" charset="0"/>
                <a:cs typeface="Arial" charset="0"/>
                <a:sym typeface="Cabin"/>
              </a:rPr>
              <a:t> που δέχεται μια ακολουθία ως παράμετρο και επιστρέφει μια ταξινομημένη ακολουθία</a:t>
            </a:r>
            <a:endParaRPr lang="en-US" dirty="0">
              <a:solidFill>
                <a:schemeClr val="lt1"/>
              </a:solidFill>
              <a:latin typeface="Arial" charset="0"/>
              <a:ea typeface="Arial" charset="0"/>
              <a:cs typeface="Arial" charset="0"/>
              <a:sym typeface="Cabin"/>
            </a:endParaRPr>
          </a:p>
        </p:txBody>
      </p:sp>
      <p:sp>
        <p:nvSpPr>
          <p:cNvPr id="238" name="Shape 238"/>
          <p:cNvSpPr txBox="1"/>
          <p:nvPr/>
        </p:nvSpPr>
        <p:spPr>
          <a:xfrm>
            <a:off x="7872413" y="2139696"/>
            <a:ext cx="7997700" cy="571711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d</a:t>
            </a:r>
            <a:r>
              <a:rPr lang="en-US" sz="3000" i="0" u="none" strike="noStrike" cap="none" dirty="0">
                <a:solidFill>
                  <a:schemeClr val="lt1"/>
                </a:solidFill>
                <a:latin typeface="Courier"/>
                <a:ea typeface="Courier New"/>
                <a:cs typeface="Courier"/>
                <a:sym typeface="Courier New"/>
              </a:rPr>
              <a:t> = {'a':10, 'b':1, 'c':22}</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t</a:t>
            </a:r>
            <a:r>
              <a:rPr lang="en-US" sz="3000" i="0" u="none" strike="noStrike" cap="none" dirty="0">
                <a:solidFill>
                  <a:schemeClr val="lt1"/>
                </a:solidFill>
                <a:latin typeface="Courier"/>
                <a:ea typeface="Courier New"/>
                <a:cs typeface="Courier"/>
                <a:sym typeface="Courier New"/>
              </a:rPr>
              <a:t> = </a:t>
            </a:r>
            <a:r>
              <a:rPr lang="en-US" sz="3000" i="0" u="none" strike="noStrike" cap="none" dirty="0">
                <a:solidFill>
                  <a:srgbClr val="FF00FF"/>
                </a:solidFill>
                <a:latin typeface="Courier"/>
                <a:ea typeface="Courier New"/>
                <a:cs typeface="Courier"/>
                <a:sym typeface="Courier New"/>
              </a:rPr>
              <a:t>sorted</a:t>
            </a: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rgbClr val="00FF00"/>
                </a:solidFill>
                <a:latin typeface="Courier"/>
                <a:ea typeface="Courier New"/>
                <a:cs typeface="Courier"/>
                <a:sym typeface="Courier New"/>
              </a:rPr>
              <a:t>d</a:t>
            </a:r>
            <a:r>
              <a:rPr lang="en-US" sz="3000" i="0" u="none" strike="noStrike" cap="none" dirty="0" err="1">
                <a:solidFill>
                  <a:srgbClr val="FF00FF"/>
                </a:solidFill>
                <a:latin typeface="Courier"/>
                <a:ea typeface="Courier New"/>
                <a:cs typeface="Courier"/>
                <a:sym typeface="Courier New"/>
              </a:rPr>
              <a:t>.items</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7F00"/>
                </a:solidFill>
                <a:latin typeface="Courier"/>
                <a:ea typeface="Courier New"/>
                <a:cs typeface="Courier"/>
                <a:sym typeface="Courier New"/>
              </a:rPr>
              <a:t>('a', 10)</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7F00"/>
                </a:solidFill>
                <a:latin typeface="Courier"/>
                <a:ea typeface="Courier New"/>
                <a:cs typeface="Courier"/>
                <a:sym typeface="Courier New"/>
              </a:rPr>
              <a:t>('b', 1)</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7F00"/>
                </a:solidFill>
                <a:latin typeface="Courier"/>
                <a:ea typeface="Courier New"/>
                <a:cs typeface="Courier"/>
                <a:sym typeface="Courier New"/>
              </a:rPr>
              <a:t>('c', 22)</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FFFF00"/>
                </a:solidFill>
                <a:latin typeface="Courier"/>
                <a:ea typeface="Courier New"/>
                <a:cs typeface="Courier"/>
                <a:sym typeface="Courier New"/>
              </a:rPr>
              <a:t>for</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7F00"/>
                </a:solidFill>
                <a:latin typeface="Courier"/>
                <a:ea typeface="Courier New"/>
                <a:cs typeface="Courier"/>
                <a:sym typeface="Courier New"/>
              </a:rPr>
              <a:t>k, v</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FF00"/>
                </a:solidFill>
                <a:latin typeface="Courier"/>
                <a:ea typeface="Courier New"/>
                <a:cs typeface="Courier"/>
                <a:sym typeface="Courier New"/>
              </a:rPr>
              <a:t>in</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00FF"/>
                </a:solidFill>
                <a:latin typeface="Courier"/>
                <a:ea typeface="Courier New"/>
                <a:cs typeface="Courier"/>
                <a:sym typeface="Courier New"/>
              </a:rPr>
              <a:t>sorted</a:t>
            </a: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rgbClr val="00FF00"/>
                </a:solidFill>
                <a:latin typeface="Courier"/>
                <a:ea typeface="Courier New"/>
                <a:cs typeface="Courier"/>
                <a:sym typeface="Courier New"/>
              </a:rPr>
              <a:t>d</a:t>
            </a:r>
            <a:r>
              <a:rPr lang="en-US" sz="3000" i="0" u="none" strike="noStrike" cap="none" dirty="0" err="1">
                <a:solidFill>
                  <a:srgbClr val="FF00FF"/>
                </a:solidFill>
                <a:latin typeface="Courier"/>
                <a:ea typeface="Courier New"/>
                <a:cs typeface="Courier"/>
                <a:sym typeface="Courier New"/>
              </a:rPr>
              <a:t>.items</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FF00"/>
                </a:solidFill>
                <a:latin typeface="Courier"/>
                <a:ea typeface="Courier New"/>
                <a:cs typeface="Courier"/>
                <a:sym typeface="Courier New"/>
              </a:rPr>
              <a:t>print(</a:t>
            </a:r>
            <a:r>
              <a:rPr lang="en-US" sz="3000" i="0" u="none" strike="noStrike" cap="none" dirty="0">
                <a:solidFill>
                  <a:srgbClr val="00FF00"/>
                </a:solidFill>
                <a:latin typeface="Courier"/>
                <a:ea typeface="Courier New"/>
                <a:cs typeface="Courier"/>
                <a:sym typeface="Courier New"/>
              </a:rPr>
              <a:t>k</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00FF00"/>
                </a:solidFill>
                <a:latin typeface="Courier"/>
                <a:ea typeface="Courier New"/>
                <a:cs typeface="Courier"/>
                <a:sym typeface="Courier New"/>
              </a:rPr>
              <a:t>v</a:t>
            </a:r>
            <a:r>
              <a:rPr lang="en-US" sz="3000" i="0" u="none" strike="noStrike" cap="none" dirty="0">
                <a:solidFill>
                  <a:srgbClr val="FFFF00"/>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 10</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b 1</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c 22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0" y="789708"/>
            <a:ext cx="16256000" cy="1750191"/>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200" u="none" strike="noStrike" cap="none" dirty="0">
                <a:solidFill>
                  <a:srgbClr val="FFD966"/>
                </a:solidFill>
                <a:latin typeface="Arial" charset="0"/>
                <a:ea typeface="Arial" charset="0"/>
                <a:cs typeface="Arial" charset="0"/>
                <a:sym typeface="Cabin"/>
              </a:rPr>
              <a:t>Ταξινόμηση κατά Τιμή Αντί για Κλειδί</a:t>
            </a:r>
            <a:endParaRPr lang="en-US" sz="7200" u="none" strike="noStrike" cap="none" dirty="0">
              <a:solidFill>
                <a:srgbClr val="FFD966"/>
              </a:solidFill>
              <a:latin typeface="Arial" charset="0"/>
              <a:ea typeface="Arial" charset="0"/>
              <a:cs typeface="Arial" charset="0"/>
              <a:sym typeface="Cabin"/>
            </a:endParaRPr>
          </a:p>
        </p:txBody>
      </p:sp>
      <p:sp>
        <p:nvSpPr>
          <p:cNvPr id="245" name="Shape 245"/>
          <p:cNvSpPr txBox="1">
            <a:spLocks noGrp="1"/>
          </p:cNvSpPr>
          <p:nvPr>
            <p:ph type="body" idx="1"/>
          </p:nvPr>
        </p:nvSpPr>
        <p:spPr>
          <a:xfrm>
            <a:off x="592666" y="2603500"/>
            <a:ext cx="6387466" cy="5750792"/>
          </a:xfrm>
          <a:prstGeom prst="rect">
            <a:avLst/>
          </a:prstGeom>
          <a:noFill/>
          <a:ln>
            <a:noFill/>
          </a:ln>
        </p:spPr>
        <p:txBody>
          <a:bodyPr lIns="50800" tIns="50800" rIns="50800" bIns="50800" anchor="ctr" anchorCtr="0">
            <a:noAutofit/>
          </a:bodyPr>
          <a:lstStyle/>
          <a:p>
            <a:pPr marL="1104900" marR="0" lvl="0" indent="-609600"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Αν μπορούσαμε να δημιουργήσουμε μια λίστα </a:t>
            </a:r>
            <a:r>
              <a:rPr lang="el-GR" sz="3600" dirty="0">
                <a:solidFill>
                  <a:srgbClr val="FF7F00"/>
                </a:solidFill>
                <a:latin typeface="Arial" charset="0"/>
                <a:cs typeface="Arial" charset="0"/>
                <a:sym typeface="Cabin"/>
              </a:rPr>
              <a:t>πλειάδων</a:t>
            </a:r>
            <a:r>
              <a:rPr lang="el-GR" sz="3600" u="none" strike="noStrike" cap="none" dirty="0">
                <a:solidFill>
                  <a:schemeClr val="lt1"/>
                </a:solidFill>
                <a:latin typeface="Arial" charset="0"/>
                <a:ea typeface="Arial" charset="0"/>
                <a:cs typeface="Arial" charset="0"/>
                <a:sym typeface="Cabin"/>
              </a:rPr>
              <a:t> της μορφής </a:t>
            </a:r>
            <a:r>
              <a:rPr lang="el-GR" sz="3600" dirty="0">
                <a:solidFill>
                  <a:srgbClr val="FF7F00"/>
                </a:solidFill>
                <a:latin typeface="Arial" charset="0"/>
                <a:cs typeface="Arial" charset="0"/>
                <a:sym typeface="Cabin"/>
              </a:rPr>
              <a:t>(τιμή, κλειδί) </a:t>
            </a:r>
            <a:r>
              <a:rPr lang="el-GR" sz="3600" u="none" strike="noStrike" cap="none" dirty="0">
                <a:solidFill>
                  <a:schemeClr val="lt1"/>
                </a:solidFill>
                <a:latin typeface="Arial" charset="0"/>
                <a:ea typeface="Arial" charset="0"/>
                <a:cs typeface="Arial" charset="0"/>
                <a:sym typeface="Cabin"/>
              </a:rPr>
              <a:t>θα μπορούσαμε να </a:t>
            </a:r>
            <a:r>
              <a:rPr lang="el-GR" sz="3600" dirty="0">
                <a:solidFill>
                  <a:srgbClr val="FF00FF"/>
                </a:solidFill>
                <a:latin typeface="Arial" charset="0"/>
                <a:cs typeface="Arial" charset="0"/>
                <a:sym typeface="Cabin"/>
              </a:rPr>
              <a:t>ταξινομήσουμε</a:t>
            </a:r>
            <a:r>
              <a:rPr lang="el-GR" sz="3600" u="none" strike="noStrike" cap="none" dirty="0">
                <a:solidFill>
                  <a:schemeClr val="lt1"/>
                </a:solidFill>
                <a:latin typeface="Arial" charset="0"/>
                <a:ea typeface="Arial" charset="0"/>
                <a:cs typeface="Arial" charset="0"/>
                <a:sym typeface="Cabin"/>
              </a:rPr>
              <a:t> κατά τιμή</a:t>
            </a:r>
            <a:endParaRPr lang="en-US" sz="3600" u="none" strike="noStrike" cap="none" dirty="0">
              <a:solidFill>
                <a:schemeClr val="lt1"/>
              </a:solidFill>
              <a:latin typeface="Arial" charset="0"/>
              <a:ea typeface="Arial" charset="0"/>
              <a:cs typeface="Arial" charset="0"/>
              <a:sym typeface="Cabin"/>
            </a:endParaRPr>
          </a:p>
          <a:p>
            <a:pPr marL="1104900" marR="0" lvl="0" indent="-609600"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Το επιτυγχάνουμε αυτό με έναν βρόχο </a:t>
            </a:r>
            <a:r>
              <a:rPr lang="el-GR" sz="3600" dirty="0">
                <a:solidFill>
                  <a:srgbClr val="FFFF00"/>
                </a:solidFill>
                <a:latin typeface="Arial" charset="0"/>
                <a:cs typeface="Arial" charset="0"/>
                <a:sym typeface="Cabin"/>
              </a:rPr>
              <a:t>for</a:t>
            </a:r>
            <a:r>
              <a:rPr lang="el-GR" sz="3600" u="none" strike="noStrike" cap="none" dirty="0">
                <a:solidFill>
                  <a:schemeClr val="lt1"/>
                </a:solidFill>
                <a:latin typeface="Arial" charset="0"/>
                <a:ea typeface="Arial" charset="0"/>
                <a:cs typeface="Arial" charset="0"/>
                <a:sym typeface="Cabin"/>
              </a:rPr>
              <a:t> που δημιουργεί μια λίστα πλειάδων</a:t>
            </a:r>
            <a:endParaRPr lang="en-US" sz="3600" u="none" strike="noStrike" cap="none" dirty="0">
              <a:solidFill>
                <a:schemeClr val="lt1"/>
              </a:solidFill>
              <a:latin typeface="Arial" charset="0"/>
              <a:ea typeface="Arial" charset="0"/>
              <a:cs typeface="Arial" charset="0"/>
              <a:sym typeface="Cabin"/>
            </a:endParaRPr>
          </a:p>
        </p:txBody>
      </p:sp>
      <p:sp>
        <p:nvSpPr>
          <p:cNvPr id="246" name="Shape 246"/>
          <p:cNvSpPr txBox="1"/>
          <p:nvPr/>
        </p:nvSpPr>
        <p:spPr>
          <a:xfrm>
            <a:off x="7335014" y="2603500"/>
            <a:ext cx="8328320" cy="5067300"/>
          </a:xfrm>
          <a:prstGeom prst="rect">
            <a:avLst/>
          </a:prstGeom>
          <a:noFill/>
          <a:ln>
            <a:noFill/>
          </a:ln>
        </p:spPr>
        <p:txBody>
          <a:bodyPr lIns="0" tIns="0" rIns="0" bIns="0" anchor="ctr" anchorCtr="0">
            <a:noAutofit/>
          </a:bodyPr>
          <a:lstStyle/>
          <a:p>
            <a:pPr lvl="1">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c</a:t>
            </a:r>
            <a:r>
              <a:rPr lang="en-US" sz="3000" i="0" u="none" strike="noStrike" cap="none" dirty="0">
                <a:solidFill>
                  <a:schemeClr val="lt1"/>
                </a:solidFill>
                <a:latin typeface="Courier"/>
                <a:ea typeface="Courier New"/>
                <a:cs typeface="Courier"/>
                <a:sym typeface="Courier New"/>
              </a:rPr>
              <a:t> = {'a':10, 'b':1, 'c':22}</a:t>
            </a:r>
          </a:p>
          <a:p>
            <a:pPr lvl="1">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err="1">
                <a:solidFill>
                  <a:srgbClr val="00FF00"/>
                </a:solidFill>
                <a:latin typeface="Courier"/>
                <a:ea typeface="Courier New"/>
                <a:cs typeface="Courier"/>
                <a:sym typeface="Courier New"/>
              </a:rPr>
              <a:t>tmp</a:t>
            </a:r>
            <a:r>
              <a:rPr lang="en-US" sz="3000" i="0" u="none" strike="noStrike" cap="none" dirty="0">
                <a:solidFill>
                  <a:schemeClr val="lt1"/>
                </a:solidFill>
                <a:latin typeface="Courier"/>
                <a:ea typeface="Courier New"/>
                <a:cs typeface="Courier"/>
                <a:sym typeface="Courier New"/>
              </a:rPr>
              <a:t> = </a:t>
            </a:r>
            <a:r>
              <a:rPr lang="en-US" sz="3000" i="0" u="none" strike="noStrike" cap="none" dirty="0">
                <a:solidFill>
                  <a:srgbClr val="FF00FF"/>
                </a:solidFill>
                <a:latin typeface="Courier"/>
                <a:ea typeface="Courier New"/>
                <a:cs typeface="Courier"/>
                <a:sym typeface="Courier New"/>
              </a:rPr>
              <a:t>list</a:t>
            </a:r>
            <a:r>
              <a:rPr lang="en-US" sz="3000" i="0" u="none" strike="noStrike" cap="none" dirty="0">
                <a:solidFill>
                  <a:schemeClr val="lt1"/>
                </a:solidFill>
                <a:latin typeface="Courier"/>
                <a:ea typeface="Courier New"/>
                <a:cs typeface="Courier"/>
                <a:sym typeface="Courier New"/>
              </a:rPr>
              <a:t>()</a:t>
            </a:r>
          </a:p>
          <a:p>
            <a:pPr lvl="1">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FFFF00"/>
                </a:solidFill>
                <a:latin typeface="Courier"/>
                <a:ea typeface="Courier New"/>
                <a:cs typeface="Courier"/>
                <a:sym typeface="Courier New"/>
              </a:rPr>
              <a:t>for</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7F00"/>
                </a:solidFill>
                <a:latin typeface="Courier"/>
                <a:ea typeface="Courier New"/>
                <a:cs typeface="Courier"/>
                <a:sym typeface="Courier New"/>
              </a:rPr>
              <a:t>k, v</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FF00"/>
                </a:solidFill>
                <a:latin typeface="Courier"/>
                <a:ea typeface="Courier New"/>
                <a:cs typeface="Courier"/>
                <a:sym typeface="Courier New"/>
              </a:rPr>
              <a:t>in</a:t>
            </a:r>
            <a:r>
              <a:rPr lang="en-US" sz="3000" i="0" u="none" strike="noStrike" cap="none" dirty="0">
                <a:solidFill>
                  <a:schemeClr val="lt1"/>
                </a:solidFill>
                <a:latin typeface="Courier"/>
                <a:ea typeface="Courier New"/>
                <a:cs typeface="Courier"/>
                <a:sym typeface="Courier New"/>
              </a:rPr>
              <a:t> </a:t>
            </a:r>
            <a:r>
              <a:rPr lang="en-US" sz="3000" i="0" u="none" strike="noStrike" cap="none" dirty="0" err="1">
                <a:solidFill>
                  <a:srgbClr val="00FF00"/>
                </a:solidFill>
                <a:latin typeface="Courier"/>
                <a:ea typeface="Courier New"/>
                <a:cs typeface="Courier"/>
                <a:sym typeface="Courier New"/>
              </a:rPr>
              <a:t>c</a:t>
            </a:r>
            <a:r>
              <a:rPr lang="en-US" sz="3000" i="0" u="none" strike="noStrike" cap="none" dirty="0" err="1">
                <a:solidFill>
                  <a:srgbClr val="FF00FF"/>
                </a:solidFill>
                <a:latin typeface="Courier"/>
                <a:ea typeface="Courier New"/>
                <a:cs typeface="Courier"/>
                <a:sym typeface="Courier New"/>
              </a:rPr>
              <a:t>.items</a:t>
            </a:r>
            <a:r>
              <a:rPr lang="en-US" sz="3000" i="0" u="none" strike="noStrike" cap="none" dirty="0">
                <a:solidFill>
                  <a:schemeClr val="lt1"/>
                </a:solidFill>
                <a:latin typeface="Courier"/>
                <a:ea typeface="Courier New"/>
                <a:cs typeface="Courier"/>
                <a:sym typeface="Courier New"/>
              </a:rPr>
              <a:t>() :</a:t>
            </a:r>
          </a:p>
          <a:p>
            <a:pPr lvl="1">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a:t>
            </a:r>
            <a:r>
              <a:rPr lang="en-US" sz="3000" i="0" u="none" strike="noStrike" cap="none" dirty="0" err="1">
                <a:solidFill>
                  <a:srgbClr val="00FF00"/>
                </a:solidFill>
                <a:latin typeface="Courier"/>
                <a:ea typeface="Courier New"/>
                <a:cs typeface="Courier"/>
                <a:sym typeface="Courier New"/>
              </a:rPr>
              <a:t>tmp</a:t>
            </a:r>
            <a:r>
              <a:rPr lang="en-US" sz="3000" i="0" u="none" strike="noStrike" cap="none" dirty="0" err="1">
                <a:solidFill>
                  <a:srgbClr val="FF00FF"/>
                </a:solidFill>
                <a:latin typeface="Courier"/>
                <a:ea typeface="Courier New"/>
                <a:cs typeface="Courier"/>
                <a:sym typeface="Courier New"/>
              </a:rPr>
              <a:t>.append</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7F00"/>
                </a:solidFill>
                <a:latin typeface="Courier"/>
                <a:ea typeface="Courier New"/>
                <a:cs typeface="Courier"/>
                <a:sym typeface="Courier New"/>
              </a:rPr>
              <a:t>(v, k)</a:t>
            </a:r>
            <a:r>
              <a:rPr lang="en-US" sz="3000" i="0" u="none" strike="noStrike" cap="none" dirty="0">
                <a:solidFill>
                  <a:schemeClr val="lt1"/>
                </a:solidFill>
                <a:latin typeface="Courier"/>
                <a:ea typeface="Courier New"/>
                <a:cs typeface="Courier"/>
                <a:sym typeface="Courier New"/>
              </a:rPr>
              <a:t> )</a:t>
            </a:r>
          </a:p>
          <a:p>
            <a:pPr lvl="1">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a:t>
            </a:r>
          </a:p>
          <a:p>
            <a:pPr lvl="1">
              <a:buClr>
                <a:schemeClr val="lt1"/>
              </a:buClr>
              <a:buSzPct val="25000"/>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FFFF00"/>
                </a:solidFill>
                <a:latin typeface="Courier"/>
                <a:ea typeface="Courier New"/>
                <a:cs typeface="Courier"/>
                <a:sym typeface="Courier New"/>
              </a:rPr>
              <a:t>print</a:t>
            </a:r>
            <a:r>
              <a:rPr lang="en-US" sz="3000" dirty="0">
                <a:solidFill>
                  <a:schemeClr val="lt1"/>
                </a:solidFill>
                <a:latin typeface="Courier"/>
                <a:ea typeface="Courier New"/>
                <a:cs typeface="Courier"/>
                <a:sym typeface="Courier New"/>
              </a:rPr>
              <a:t>(</a:t>
            </a:r>
            <a:r>
              <a:rPr lang="en-US" sz="3000" i="0" u="none" strike="noStrike" cap="none" dirty="0" err="1">
                <a:solidFill>
                  <a:srgbClr val="00FF00"/>
                </a:solidFill>
                <a:latin typeface="Courier"/>
                <a:ea typeface="Courier New"/>
                <a:cs typeface="Courier"/>
                <a:sym typeface="Courier New"/>
              </a:rPr>
              <a:t>tmp</a:t>
            </a:r>
            <a:r>
              <a:rPr lang="en-US" sz="3000" dirty="0">
                <a:solidFill>
                  <a:srgbClr val="FFFF00"/>
                </a:solidFill>
                <a:latin typeface="Courier"/>
                <a:ea typeface="Courier New"/>
                <a:cs typeface="Courier"/>
                <a:sym typeface="Courier New"/>
              </a:rPr>
              <a:t>)</a:t>
            </a:r>
            <a:endParaRPr lang="en-US" sz="3000" i="0" u="none" strike="noStrike" cap="none" dirty="0">
              <a:solidFill>
                <a:srgbClr val="00FF00"/>
              </a:solidFill>
              <a:latin typeface="Courier"/>
              <a:ea typeface="Courier New"/>
              <a:cs typeface="Courier"/>
              <a:sym typeface="Courier New"/>
            </a:endParaRPr>
          </a:p>
          <a:p>
            <a:pPr lvl="1">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[(10, 'a'), (22, 'c'), (1, 'b')]</a:t>
            </a:r>
          </a:p>
          <a:p>
            <a:pPr lvl="1">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err="1">
                <a:solidFill>
                  <a:srgbClr val="00FA00"/>
                </a:solidFill>
                <a:latin typeface="Courier"/>
                <a:ea typeface="Courier New"/>
                <a:cs typeface="Courier"/>
                <a:sym typeface="Courier New"/>
              </a:rPr>
              <a:t>tmp</a:t>
            </a:r>
            <a:r>
              <a:rPr lang="en-US" sz="3000" i="0" u="none" strike="noStrike" cap="none" dirty="0">
                <a:solidFill>
                  <a:srgbClr val="00FA00"/>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FF00"/>
                </a:solidFill>
                <a:latin typeface="Courier"/>
                <a:ea typeface="Courier New"/>
                <a:cs typeface="Courier"/>
                <a:sym typeface="Courier New"/>
              </a:rPr>
              <a:t>sorted(</a:t>
            </a:r>
            <a:r>
              <a:rPr lang="en-US" sz="3000" i="0" u="none" strike="noStrike" cap="none" dirty="0" err="1">
                <a:solidFill>
                  <a:srgbClr val="00FF00"/>
                </a:solidFill>
                <a:latin typeface="Courier"/>
                <a:ea typeface="Courier New"/>
                <a:cs typeface="Courier"/>
                <a:sym typeface="Courier New"/>
              </a:rPr>
              <a:t>tmp</a:t>
            </a:r>
            <a:r>
              <a:rPr lang="en-US" sz="3000" i="0" u="none" strike="noStrike" cap="none" dirty="0">
                <a:solidFill>
                  <a:srgbClr val="FF00FF"/>
                </a:solidFill>
                <a:latin typeface="Courier"/>
                <a:ea typeface="Courier New"/>
                <a:cs typeface="Courier"/>
                <a:sym typeface="Courier New"/>
              </a:rPr>
              <a:t>, reverse=True</a:t>
            </a:r>
            <a:r>
              <a:rPr lang="en-US" sz="3000" i="0" u="none" strike="noStrike" cap="none" dirty="0">
                <a:solidFill>
                  <a:srgbClr val="FFFF00"/>
                </a:solidFill>
                <a:latin typeface="Courier"/>
                <a:ea typeface="Courier New"/>
                <a:cs typeface="Courier"/>
                <a:sym typeface="Courier New"/>
              </a:rPr>
              <a:t>)</a:t>
            </a:r>
          </a:p>
          <a:p>
            <a:pPr lvl="1">
              <a:buClr>
                <a:schemeClr val="lt1"/>
              </a:buClr>
              <a:buSzPct val="25000"/>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FFFF00"/>
                </a:solidFill>
                <a:latin typeface="Courier"/>
                <a:ea typeface="Courier New"/>
                <a:cs typeface="Courier"/>
                <a:sym typeface="Courier New"/>
              </a:rPr>
              <a:t>print(</a:t>
            </a:r>
            <a:r>
              <a:rPr lang="en-US" sz="3000" i="0" u="none" strike="noStrike" cap="none" dirty="0" err="1">
                <a:solidFill>
                  <a:srgbClr val="00FF00"/>
                </a:solidFill>
                <a:latin typeface="Courier"/>
                <a:ea typeface="Courier New"/>
                <a:cs typeface="Courier"/>
                <a:sym typeface="Courier New"/>
              </a:rPr>
              <a:t>tmp</a:t>
            </a:r>
            <a:r>
              <a:rPr lang="en-US" sz="3000" dirty="0">
                <a:solidFill>
                  <a:srgbClr val="FFFF00"/>
                </a:solidFill>
                <a:latin typeface="Courier"/>
                <a:ea typeface="Courier New"/>
                <a:cs typeface="Courier"/>
                <a:sym typeface="Courier New"/>
              </a:rPr>
              <a:t>)</a:t>
            </a:r>
            <a:endParaRPr lang="en-US" sz="3000" i="0" u="none" strike="noStrike" cap="none" dirty="0">
              <a:solidFill>
                <a:srgbClr val="00FF00"/>
              </a:solidFill>
              <a:latin typeface="Courier"/>
              <a:ea typeface="Courier New"/>
              <a:cs typeface="Courier"/>
              <a:sym typeface="Courier New"/>
            </a:endParaRPr>
          </a:p>
          <a:p>
            <a:pPr lvl="1">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[(22, 'c'), (10, 'a'), (1, 'b')]</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p:nvPr/>
        </p:nvSpPr>
        <p:spPr>
          <a:xfrm>
            <a:off x="1016950" y="871538"/>
            <a:ext cx="13487400" cy="7421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3000" i="0" u="none" strike="noStrike" cap="none" dirty="0" err="1">
                <a:solidFill>
                  <a:srgbClr val="00FF00"/>
                </a:solidFill>
                <a:latin typeface="Courier"/>
                <a:ea typeface="Courier New"/>
                <a:cs typeface="Courier"/>
                <a:sym typeface="Courier New"/>
              </a:rPr>
              <a:t>fhand</a:t>
            </a:r>
            <a:r>
              <a:rPr lang="en-US" sz="3000" i="0" u="none" strike="noStrike" cap="none" dirty="0">
                <a:solidFill>
                  <a:schemeClr val="lt1"/>
                </a:solidFill>
                <a:latin typeface="Courier"/>
                <a:ea typeface="Courier New"/>
                <a:cs typeface="Courier"/>
                <a:sym typeface="Courier New"/>
              </a:rPr>
              <a:t> = </a:t>
            </a:r>
            <a:r>
              <a:rPr lang="en-US" sz="3000" i="0" u="none" strike="noStrike" cap="none" dirty="0">
                <a:solidFill>
                  <a:srgbClr val="FF00FF"/>
                </a:solidFill>
                <a:latin typeface="Courier"/>
                <a:ea typeface="Courier New"/>
                <a:cs typeface="Courier"/>
                <a:sym typeface="Courier New"/>
              </a:rPr>
              <a:t>open</a:t>
            </a:r>
            <a:r>
              <a:rPr lang="en-US" sz="3000" i="0" u="none" strike="noStrike" cap="none" dirty="0">
                <a:solidFill>
                  <a:schemeClr val="lt1"/>
                </a:solidFill>
                <a:latin typeface="Courier"/>
                <a:ea typeface="Courier New"/>
                <a:cs typeface="Courier"/>
                <a:sym typeface="Courier New"/>
              </a:rPr>
              <a:t>('romeo.txt’)</a:t>
            </a:r>
          </a:p>
          <a:p>
            <a:pPr marL="0" marR="0" lvl="0" indent="0" algn="l" rtl="0">
              <a:lnSpc>
                <a:spcPct val="100000"/>
              </a:lnSpc>
              <a:spcBef>
                <a:spcPts val="0"/>
              </a:spcBef>
              <a:spcAft>
                <a:spcPts val="0"/>
              </a:spcAft>
              <a:buClr>
                <a:srgbClr val="00FF00"/>
              </a:buClr>
              <a:buSzPct val="25000"/>
              <a:buFont typeface="Courier New"/>
              <a:buNone/>
            </a:pPr>
            <a:r>
              <a:rPr lang="el-GR" sz="3000" dirty="0">
                <a:solidFill>
                  <a:srgbClr val="00FF00"/>
                </a:solidFill>
                <a:latin typeface="Courier"/>
                <a:ea typeface="Courier New"/>
                <a:cs typeface="Courier"/>
                <a:sym typeface="Courier New"/>
              </a:rPr>
              <a:t>πλήθος</a:t>
            </a:r>
            <a:r>
              <a:rPr lang="en-US" sz="3000" i="0" u="none" strike="noStrike" cap="none" dirty="0">
                <a:solidFill>
                  <a:schemeClr val="lt1"/>
                </a:solidFill>
                <a:latin typeface="Courier"/>
                <a:ea typeface="Courier New"/>
                <a:cs typeface="Courier"/>
                <a:sym typeface="Courier New"/>
              </a:rPr>
              <a:t> = </a:t>
            </a:r>
            <a:r>
              <a:rPr lang="en-US" sz="3000" i="0" u="none" strike="noStrike" cap="none" dirty="0">
                <a:solidFill>
                  <a:srgbClr val="FF00FF"/>
                </a:solidFill>
                <a:latin typeface="Courier"/>
                <a:ea typeface="Courier New"/>
                <a:cs typeface="Courier"/>
                <a:sym typeface="Courier New"/>
              </a:rPr>
              <a:t>{}</a:t>
            </a: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000" i="0" u="none" strike="noStrike" cap="none" dirty="0">
                <a:solidFill>
                  <a:srgbClr val="FFFF00"/>
                </a:solidFill>
                <a:latin typeface="Courier"/>
                <a:ea typeface="Courier New"/>
                <a:cs typeface="Courier"/>
                <a:sym typeface="Courier New"/>
              </a:rPr>
              <a:t>for</a:t>
            </a:r>
            <a:r>
              <a:rPr lang="en-US" sz="3000" i="0" u="none" strike="noStrike" cap="none" dirty="0">
                <a:solidFill>
                  <a:schemeClr val="lt1"/>
                </a:solidFill>
                <a:latin typeface="Courier"/>
                <a:ea typeface="Courier New"/>
                <a:cs typeface="Courier"/>
                <a:sym typeface="Courier New"/>
              </a:rPr>
              <a:t> </a:t>
            </a:r>
            <a:r>
              <a:rPr lang="el-GR" sz="3000" dirty="0">
                <a:solidFill>
                  <a:srgbClr val="00FF00"/>
                </a:solidFill>
                <a:latin typeface="Courier"/>
                <a:ea typeface="Courier New"/>
                <a:cs typeface="Courier"/>
                <a:sym typeface="Courier New"/>
              </a:rPr>
              <a:t>γραμμή</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FF00"/>
                </a:solidFill>
                <a:latin typeface="Courier"/>
                <a:ea typeface="Courier New"/>
                <a:cs typeface="Courier"/>
                <a:sym typeface="Courier New"/>
              </a:rPr>
              <a:t>in</a:t>
            </a:r>
            <a:r>
              <a:rPr lang="en-US" sz="3000" i="0" u="none" strike="noStrike" cap="none" dirty="0">
                <a:solidFill>
                  <a:schemeClr val="lt1"/>
                </a:solidFill>
                <a:latin typeface="Courier"/>
                <a:ea typeface="Courier New"/>
                <a:cs typeface="Courier"/>
                <a:sym typeface="Courier New"/>
              </a:rPr>
              <a:t> </a:t>
            </a:r>
            <a:r>
              <a:rPr lang="en-US" sz="3000" i="0" u="none" strike="noStrike" cap="none" dirty="0" err="1">
                <a:solidFill>
                  <a:srgbClr val="00FF00"/>
                </a:solidFill>
                <a:latin typeface="Courier"/>
                <a:ea typeface="Courier New"/>
                <a:cs typeface="Courier"/>
                <a:sym typeface="Courier New"/>
              </a:rPr>
              <a:t>fhand</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a:t>
            </a:r>
            <a:r>
              <a:rPr lang="el-GR" sz="3000" i="0" u="none" strike="noStrike" cap="none" dirty="0">
                <a:solidFill>
                  <a:srgbClr val="00FF00"/>
                </a:solidFill>
                <a:latin typeface="Courier"/>
                <a:ea typeface="Courier New"/>
                <a:cs typeface="Courier"/>
                <a:sym typeface="Courier New"/>
              </a:rPr>
              <a:t>λέξεις</a:t>
            </a:r>
            <a:r>
              <a:rPr lang="en-US" sz="3000" i="0" u="none" strike="noStrike" cap="none" dirty="0">
                <a:solidFill>
                  <a:schemeClr val="lt1"/>
                </a:solidFill>
                <a:latin typeface="Courier"/>
                <a:ea typeface="Courier New"/>
                <a:cs typeface="Courier"/>
                <a:sym typeface="Courier New"/>
              </a:rPr>
              <a:t> = </a:t>
            </a:r>
            <a:r>
              <a:rPr lang="el-GR" sz="3000" dirty="0">
                <a:solidFill>
                  <a:srgbClr val="00FF00"/>
                </a:solidFill>
                <a:latin typeface="Courier"/>
                <a:ea typeface="Courier New"/>
                <a:cs typeface="Courier"/>
                <a:sym typeface="Courier New"/>
              </a:rPr>
              <a:t>γραμμή</a:t>
            </a:r>
            <a:r>
              <a:rPr lang="en-US" sz="3000" i="0" u="none" strike="noStrike" cap="none" dirty="0">
                <a:solidFill>
                  <a:srgbClr val="FF00FF"/>
                </a:solidFill>
                <a:latin typeface="Courier"/>
                <a:ea typeface="Courier New"/>
                <a:cs typeface="Courier"/>
                <a:sym typeface="Courier New"/>
              </a:rPr>
              <a:t>.split</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FF00"/>
                </a:solidFill>
                <a:latin typeface="Courier"/>
                <a:ea typeface="Courier New"/>
                <a:cs typeface="Courier"/>
                <a:sym typeface="Courier New"/>
              </a:rPr>
              <a:t>for</a:t>
            </a:r>
            <a:r>
              <a:rPr lang="en-US" sz="3000" i="0" u="none" strike="noStrike" cap="none" dirty="0">
                <a:solidFill>
                  <a:schemeClr val="lt1"/>
                </a:solidFill>
                <a:latin typeface="Courier"/>
                <a:ea typeface="Courier New"/>
                <a:cs typeface="Courier"/>
                <a:sym typeface="Courier New"/>
              </a:rPr>
              <a:t> </a:t>
            </a:r>
            <a:r>
              <a:rPr lang="el-GR" sz="3000" i="0" u="none" strike="noStrike" cap="none" dirty="0">
                <a:solidFill>
                  <a:srgbClr val="00FF00"/>
                </a:solidFill>
                <a:latin typeface="Courier"/>
                <a:ea typeface="Courier New"/>
                <a:cs typeface="Courier"/>
                <a:sym typeface="Courier New"/>
              </a:rPr>
              <a:t>λέξη</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FF00"/>
                </a:solidFill>
                <a:latin typeface="Courier"/>
                <a:ea typeface="Courier New"/>
                <a:cs typeface="Courier"/>
                <a:sym typeface="Courier New"/>
              </a:rPr>
              <a:t>in</a:t>
            </a:r>
            <a:r>
              <a:rPr lang="en-US" sz="3000" i="0" u="none" strike="noStrike" cap="none" dirty="0">
                <a:solidFill>
                  <a:schemeClr val="lt1"/>
                </a:solidFill>
                <a:latin typeface="Courier"/>
                <a:ea typeface="Courier New"/>
                <a:cs typeface="Courier"/>
                <a:sym typeface="Courier New"/>
              </a:rPr>
              <a:t> </a:t>
            </a:r>
            <a:r>
              <a:rPr lang="en-US" sz="3000" i="0" u="none" strike="noStrike" cap="none" dirty="0" err="1">
                <a:solidFill>
                  <a:srgbClr val="00FF00"/>
                </a:solidFill>
                <a:latin typeface="Courier"/>
                <a:ea typeface="Courier New"/>
                <a:cs typeface="Courier"/>
                <a:sym typeface="Courier New"/>
              </a:rPr>
              <a:t>lexeis</a:t>
            </a:r>
            <a:r>
              <a:rPr lang="en-US" sz="3000" i="0" u="none" strike="noStrike" cap="none" dirty="0">
                <a:solidFill>
                  <a:srgbClr val="00FF00"/>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l-GR" sz="3000" i="0" u="none" strike="noStrike" cap="none" dirty="0">
                <a:solidFill>
                  <a:schemeClr val="lt1"/>
                </a:solidFill>
                <a:latin typeface="Courier"/>
                <a:ea typeface="Courier New"/>
                <a:cs typeface="Courier"/>
                <a:sym typeface="Courier New"/>
              </a:rPr>
              <a:t>		</a:t>
            </a:r>
            <a:r>
              <a:rPr lang="el-GR" sz="3000" dirty="0">
                <a:solidFill>
                  <a:srgbClr val="00FF00"/>
                </a:solidFill>
                <a:latin typeface="Courier"/>
                <a:ea typeface="Courier New"/>
                <a:cs typeface="Courier"/>
                <a:sym typeface="Courier New"/>
              </a:rPr>
              <a:t>πλήθος</a:t>
            </a:r>
            <a:r>
              <a:rPr lang="en-US" sz="3000" i="0" u="none" strike="noStrike" cap="none" dirty="0">
                <a:solidFill>
                  <a:srgbClr val="00FFFF"/>
                </a:solidFill>
                <a:latin typeface="Courier"/>
                <a:ea typeface="Courier New"/>
                <a:cs typeface="Courier"/>
                <a:sym typeface="Courier New"/>
              </a:rPr>
              <a:t>[</a:t>
            </a:r>
            <a:r>
              <a:rPr lang="el-GR" sz="3000" i="0" u="none" strike="noStrike" cap="none" dirty="0">
                <a:solidFill>
                  <a:srgbClr val="00FFFF"/>
                </a:solidFill>
                <a:latin typeface="Courier"/>
                <a:ea typeface="Courier New"/>
                <a:cs typeface="Courier"/>
                <a:sym typeface="Courier New"/>
              </a:rPr>
              <a:t>λέξη</a:t>
            </a:r>
            <a:r>
              <a:rPr lang="en-US" sz="3000" i="0" u="none" strike="noStrike" cap="none" dirty="0">
                <a:solidFill>
                  <a:srgbClr val="00FFFF"/>
                </a:solidFill>
                <a:latin typeface="Courier"/>
                <a:ea typeface="Courier New"/>
                <a:cs typeface="Courier"/>
                <a:sym typeface="Courier New"/>
              </a:rPr>
              <a:t>]</a:t>
            </a:r>
            <a:r>
              <a:rPr lang="en-US" sz="3000" i="0" u="none" strike="noStrike" cap="none" dirty="0">
                <a:solidFill>
                  <a:schemeClr val="lt1"/>
                </a:solidFill>
                <a:latin typeface="Courier"/>
                <a:ea typeface="Courier New"/>
                <a:cs typeface="Courier"/>
                <a:sym typeface="Courier New"/>
              </a:rPr>
              <a:t> = </a:t>
            </a:r>
            <a:r>
              <a:rPr lang="el-GR" sz="3000" dirty="0">
                <a:solidFill>
                  <a:srgbClr val="00FF00"/>
                </a:solidFill>
                <a:latin typeface="Courier"/>
                <a:ea typeface="Courier New"/>
                <a:cs typeface="Courier"/>
                <a:sym typeface="Courier New"/>
              </a:rPr>
              <a:t>πλήθος</a:t>
            </a:r>
            <a:r>
              <a:rPr lang="en-US" sz="3000" i="0" u="none" strike="noStrike" cap="none" dirty="0">
                <a:solidFill>
                  <a:srgbClr val="FF00FF"/>
                </a:solidFill>
                <a:latin typeface="Courier"/>
                <a:ea typeface="Courier New"/>
                <a:cs typeface="Courier"/>
                <a:sym typeface="Courier New"/>
              </a:rPr>
              <a:t>.get</a:t>
            </a:r>
            <a:r>
              <a:rPr lang="en-US" sz="3000" i="0" u="none" strike="noStrike" cap="none" dirty="0">
                <a:solidFill>
                  <a:schemeClr val="lt1"/>
                </a:solidFill>
                <a:latin typeface="Courier"/>
                <a:ea typeface="Courier New"/>
                <a:cs typeface="Courier"/>
                <a:sym typeface="Courier New"/>
              </a:rPr>
              <a:t>(</a:t>
            </a:r>
            <a:r>
              <a:rPr lang="el-GR" sz="3000" i="0" u="none" strike="noStrike" cap="none" dirty="0">
                <a:solidFill>
                  <a:srgbClr val="00FFFF"/>
                </a:solidFill>
                <a:latin typeface="Courier"/>
                <a:ea typeface="Courier New"/>
                <a:cs typeface="Courier"/>
                <a:sym typeface="Courier New"/>
              </a:rPr>
              <a:t>λέξη</a:t>
            </a:r>
            <a:r>
              <a:rPr lang="en-US" sz="3000" i="0" u="none" strike="noStrike" cap="none" dirty="0">
                <a:solidFill>
                  <a:schemeClr val="lt1"/>
                </a:solidFill>
                <a:latin typeface="Courier"/>
                <a:ea typeface="Courier New"/>
                <a:cs typeface="Courier"/>
                <a:sym typeface="Courier New"/>
              </a:rPr>
              <a:t>, 0 ) + 1</a:t>
            </a:r>
          </a:p>
          <a:p>
            <a:pPr marL="0" marR="0" lvl="0" indent="0" algn="ctr" rtl="0">
              <a:lnSpc>
                <a:spcPct val="100000"/>
              </a:lnSpc>
              <a:spcBef>
                <a:spcPts val="0"/>
              </a:spcBef>
              <a:spcAft>
                <a:spcPts val="0"/>
              </a:spcAft>
              <a:buClr>
                <a:srgbClr val="000000"/>
              </a:buClr>
              <a:buFont typeface="Arial"/>
              <a:buNone/>
            </a:pPr>
            <a:endParaRPr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rgbClr val="00FF00"/>
              </a:buClr>
              <a:buSzPct val="25000"/>
              <a:buFont typeface="Courier New"/>
              <a:buNone/>
            </a:pPr>
            <a:r>
              <a:rPr lang="en-US" sz="3000" i="0" u="none" strike="noStrike" cap="none" dirty="0" err="1">
                <a:solidFill>
                  <a:srgbClr val="00FF00"/>
                </a:solidFill>
                <a:latin typeface="Courier"/>
                <a:ea typeface="Courier New"/>
                <a:cs typeface="Courier"/>
                <a:sym typeface="Courier New"/>
              </a:rPr>
              <a:t>lst</a:t>
            </a:r>
            <a:r>
              <a:rPr lang="en-US" sz="3000" i="0" u="none" strike="noStrike" cap="none" dirty="0">
                <a:solidFill>
                  <a:schemeClr val="lt1"/>
                </a:solidFill>
                <a:latin typeface="Courier"/>
                <a:ea typeface="Courier New"/>
                <a:cs typeface="Courier"/>
                <a:sym typeface="Courier New"/>
              </a:rPr>
              <a:t> = </a:t>
            </a:r>
            <a:r>
              <a:rPr lang="en-US" sz="3000" i="0" u="none" strike="noStrike" cap="none" dirty="0">
                <a:solidFill>
                  <a:srgbClr val="FF00FF"/>
                </a:solidFill>
                <a:latin typeface="Courier"/>
                <a:ea typeface="Courier New"/>
                <a:cs typeface="Courier"/>
                <a:sym typeface="Courier New"/>
              </a:rPr>
              <a:t>[]</a:t>
            </a: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000" i="0" u="none" strike="noStrike" cap="none" dirty="0">
                <a:solidFill>
                  <a:srgbClr val="FFFF00"/>
                </a:solidFill>
                <a:latin typeface="Courier"/>
                <a:ea typeface="Courier New"/>
                <a:cs typeface="Courier"/>
                <a:sym typeface="Courier New"/>
              </a:rPr>
              <a:t>for</a:t>
            </a:r>
            <a:r>
              <a:rPr lang="en-US" sz="3000" i="0" u="none" strike="noStrike" cap="none" dirty="0">
                <a:solidFill>
                  <a:schemeClr val="lt1"/>
                </a:solidFill>
                <a:latin typeface="Courier"/>
                <a:ea typeface="Courier New"/>
                <a:cs typeface="Courier"/>
                <a:sym typeface="Courier New"/>
              </a:rPr>
              <a:t> </a:t>
            </a:r>
            <a:r>
              <a:rPr lang="el-GR" sz="3000" i="0" u="none" strike="noStrike" cap="none" dirty="0">
                <a:solidFill>
                  <a:srgbClr val="FF7F00"/>
                </a:solidFill>
                <a:latin typeface="Courier"/>
                <a:ea typeface="Courier New"/>
                <a:cs typeface="Courier"/>
                <a:sym typeface="Courier New"/>
              </a:rPr>
              <a:t>κλειδί</a:t>
            </a:r>
            <a:r>
              <a:rPr lang="en-US" sz="3000" i="0" u="none" strike="noStrike" cap="none" dirty="0">
                <a:solidFill>
                  <a:srgbClr val="FF7F00"/>
                </a:solidFill>
                <a:latin typeface="Courier"/>
                <a:ea typeface="Courier New"/>
                <a:cs typeface="Courier"/>
                <a:sym typeface="Courier New"/>
              </a:rPr>
              <a:t>, </a:t>
            </a:r>
            <a:r>
              <a:rPr lang="el-GR" sz="3000" i="0" u="none" strike="noStrike" cap="none" dirty="0">
                <a:solidFill>
                  <a:srgbClr val="FF7F00"/>
                </a:solidFill>
                <a:latin typeface="Courier"/>
                <a:ea typeface="Courier New"/>
                <a:cs typeface="Courier"/>
                <a:sym typeface="Courier New"/>
              </a:rPr>
              <a:t>τιμή</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FF00"/>
                </a:solidFill>
                <a:latin typeface="Courier"/>
                <a:ea typeface="Courier New"/>
                <a:cs typeface="Courier"/>
                <a:sym typeface="Courier New"/>
              </a:rPr>
              <a:t>in</a:t>
            </a:r>
            <a:r>
              <a:rPr lang="en-US" sz="3000" i="0" u="none" strike="noStrike" cap="none" dirty="0">
                <a:solidFill>
                  <a:schemeClr val="lt1"/>
                </a:solidFill>
                <a:latin typeface="Courier"/>
                <a:ea typeface="Courier New"/>
                <a:cs typeface="Courier"/>
                <a:sym typeface="Courier New"/>
              </a:rPr>
              <a:t> </a:t>
            </a:r>
            <a:r>
              <a:rPr lang="el-GR" sz="3000" dirty="0">
                <a:solidFill>
                  <a:srgbClr val="00FF00"/>
                </a:solidFill>
                <a:latin typeface="Courier"/>
                <a:ea typeface="Courier New"/>
                <a:cs typeface="Courier"/>
                <a:sym typeface="Courier New"/>
              </a:rPr>
              <a:t>πλήθος</a:t>
            </a:r>
            <a:r>
              <a:rPr lang="en-US" sz="3000" i="0" u="none" strike="noStrike" cap="none" dirty="0">
                <a:solidFill>
                  <a:srgbClr val="FF00FF"/>
                </a:solidFill>
                <a:latin typeface="Courier"/>
                <a:ea typeface="Courier New"/>
                <a:cs typeface="Courier"/>
                <a:sym typeface="Courier New"/>
              </a:rPr>
              <a:t>.items</a:t>
            </a:r>
            <a:r>
              <a:rPr lang="en-US" sz="3000" i="0" u="none" strike="noStrike" cap="none" dirty="0">
                <a:solidFill>
                  <a:schemeClr val="lt1"/>
                </a:solidFill>
                <a:latin typeface="Courier"/>
                <a:ea typeface="Courier New"/>
                <a:cs typeface="Courier"/>
                <a:sym typeface="Courier New"/>
              </a:rPr>
              <a:t>():</a:t>
            </a:r>
          </a:p>
          <a:p>
            <a:pPr lvl="0">
              <a:buClr>
                <a:srgbClr val="FFFF00"/>
              </a:buClr>
              <a:buSzPct val="25000"/>
            </a:pPr>
            <a:r>
              <a:rPr lang="en-US" sz="3000" dirty="0">
                <a:solidFill>
                  <a:schemeClr val="lt1"/>
                </a:solidFill>
                <a:latin typeface="Courier"/>
                <a:ea typeface="Courier New"/>
                <a:cs typeface="Courier"/>
                <a:sym typeface="Courier New"/>
              </a:rPr>
              <a:t>	</a:t>
            </a:r>
            <a:r>
              <a:rPr lang="el-GR" sz="3000" dirty="0" err="1">
                <a:solidFill>
                  <a:srgbClr val="00FA00"/>
                </a:solidFill>
                <a:latin typeface="Courier"/>
                <a:ea typeface="Courier New"/>
                <a:cs typeface="Courier"/>
                <a:sym typeface="Courier New"/>
              </a:rPr>
              <a:t>νεαπλ</a:t>
            </a:r>
            <a:r>
              <a:rPr lang="en-US" sz="3000" dirty="0">
                <a:solidFill>
                  <a:srgbClr val="00FA00"/>
                </a:solidFill>
                <a:latin typeface="Courier"/>
                <a:ea typeface="Courier New"/>
                <a:cs typeface="Courier"/>
                <a:sym typeface="Courier New"/>
              </a:rPr>
              <a:t> </a:t>
            </a:r>
            <a:r>
              <a:rPr lang="en-US" sz="3000" dirty="0">
                <a:solidFill>
                  <a:schemeClr val="lt1"/>
                </a:solidFill>
                <a:latin typeface="Courier"/>
                <a:ea typeface="Courier New"/>
                <a:cs typeface="Courier"/>
                <a:sym typeface="Courier New"/>
              </a:rPr>
              <a:t>= </a:t>
            </a:r>
            <a:r>
              <a:rPr lang="en-US" sz="3000" dirty="0">
                <a:solidFill>
                  <a:srgbClr val="FF7F00"/>
                </a:solidFill>
                <a:latin typeface="Courier"/>
                <a:ea typeface="Courier New"/>
                <a:cs typeface="Courier"/>
                <a:sym typeface="Courier New"/>
              </a:rPr>
              <a:t>(</a:t>
            </a:r>
            <a:r>
              <a:rPr lang="el-GR" sz="3000" i="0" u="none" strike="noStrike" cap="none" dirty="0">
                <a:solidFill>
                  <a:srgbClr val="FF7F00"/>
                </a:solidFill>
                <a:latin typeface="Courier"/>
                <a:ea typeface="Courier New"/>
                <a:cs typeface="Courier"/>
                <a:sym typeface="Courier New"/>
              </a:rPr>
              <a:t>τιμή</a:t>
            </a:r>
            <a:r>
              <a:rPr lang="en-US" sz="3000" dirty="0">
                <a:solidFill>
                  <a:srgbClr val="FF7F00"/>
                </a:solidFill>
                <a:latin typeface="Courier"/>
                <a:ea typeface="Courier New"/>
                <a:cs typeface="Courier"/>
                <a:sym typeface="Courier New"/>
              </a:rPr>
              <a:t>, </a:t>
            </a:r>
            <a:r>
              <a:rPr lang="el-GR" sz="3000" i="0" u="none" strike="noStrike" cap="none" dirty="0">
                <a:solidFill>
                  <a:srgbClr val="FF7F00"/>
                </a:solidFill>
                <a:latin typeface="Courier"/>
                <a:ea typeface="Courier New"/>
                <a:cs typeface="Courier"/>
                <a:sym typeface="Courier New"/>
              </a:rPr>
              <a:t>κλειδί</a:t>
            </a:r>
            <a:r>
              <a:rPr lang="en-US" sz="3000" dirty="0">
                <a:solidFill>
                  <a:srgbClr val="FF7F00"/>
                </a:solidFill>
                <a:latin typeface="Courier"/>
                <a:ea typeface="Courier New"/>
                <a:cs typeface="Courier"/>
                <a:sym typeface="Courier New"/>
              </a:rPr>
              <a:t>)</a:t>
            </a:r>
            <a:r>
              <a:rPr lang="en-US" sz="3000" dirty="0">
                <a:solidFill>
                  <a:schemeClr val="lt1"/>
                </a:solidFill>
                <a:latin typeface="Courier"/>
                <a:ea typeface="Courier New"/>
                <a:cs typeface="Courier"/>
                <a:sym typeface="Courier New"/>
              </a:rPr>
              <a:t> </a:t>
            </a: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a:t>
            </a:r>
            <a:r>
              <a:rPr lang="en-US" sz="3000" i="0" u="none" strike="noStrike" cap="none" dirty="0" err="1">
                <a:solidFill>
                  <a:srgbClr val="00FF00"/>
                </a:solidFill>
                <a:latin typeface="Courier"/>
                <a:ea typeface="Courier New"/>
                <a:cs typeface="Courier"/>
                <a:sym typeface="Courier New"/>
              </a:rPr>
              <a:t>lst</a:t>
            </a:r>
            <a:r>
              <a:rPr lang="en-US" sz="3000" i="0" u="none" strike="noStrike" cap="none" dirty="0" err="1">
                <a:solidFill>
                  <a:srgbClr val="FF00FF"/>
                </a:solidFill>
                <a:latin typeface="Courier"/>
                <a:ea typeface="Courier New"/>
                <a:cs typeface="Courier"/>
                <a:sym typeface="Courier New"/>
              </a:rPr>
              <a:t>.append</a:t>
            </a:r>
            <a:r>
              <a:rPr lang="en-US" sz="3000" i="0" u="none" strike="noStrike" cap="none" dirty="0">
                <a:solidFill>
                  <a:schemeClr val="lt1"/>
                </a:solidFill>
                <a:latin typeface="Courier"/>
                <a:ea typeface="Courier New"/>
                <a:cs typeface="Courier"/>
                <a:sym typeface="Courier New"/>
              </a:rPr>
              <a:t>(</a:t>
            </a:r>
            <a:r>
              <a:rPr lang="el-GR" sz="3000" dirty="0" err="1">
                <a:solidFill>
                  <a:srgbClr val="00FA00"/>
                </a:solidFill>
                <a:latin typeface="Courier"/>
                <a:ea typeface="Courier New"/>
                <a:cs typeface="Courier"/>
                <a:sym typeface="Courier New"/>
              </a:rPr>
              <a:t>νεαπλ</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Font typeface="Courier New"/>
              <a:buNone/>
            </a:pPr>
            <a:endParaRPr sz="3000" i="0" u="none" strike="noStrike" cap="none" dirty="0">
              <a:solidFill>
                <a:schemeClr val="lt1"/>
              </a:solidFill>
              <a:latin typeface="Courier"/>
              <a:ea typeface="Courier New"/>
              <a:cs typeface="Courier"/>
              <a:sym typeface="Courier New"/>
            </a:endParaRPr>
          </a:p>
          <a:p>
            <a:pPr lvl="0">
              <a:buClr>
                <a:srgbClr val="00FF00"/>
              </a:buClr>
              <a:buSzPct val="25000"/>
            </a:pPr>
            <a:r>
              <a:rPr lang="en-US" sz="3000" dirty="0" err="1">
                <a:solidFill>
                  <a:srgbClr val="00FF00"/>
                </a:solidFill>
                <a:latin typeface="Courier"/>
                <a:ea typeface="Courier New"/>
                <a:cs typeface="Courier"/>
                <a:sym typeface="Courier New"/>
              </a:rPr>
              <a:t>lst</a:t>
            </a:r>
            <a:r>
              <a:rPr lang="en-US" sz="3000" dirty="0">
                <a:solidFill>
                  <a:srgbClr val="00FF00"/>
                </a:solidFill>
                <a:latin typeface="Courier"/>
                <a:ea typeface="Courier New"/>
                <a:cs typeface="Courier"/>
                <a:sym typeface="Courier New"/>
              </a:rPr>
              <a:t> = </a:t>
            </a:r>
            <a:r>
              <a:rPr lang="en-US" sz="3000" dirty="0">
                <a:solidFill>
                  <a:srgbClr val="FF40FF"/>
                </a:solidFill>
                <a:latin typeface="Courier"/>
                <a:ea typeface="Courier New"/>
                <a:cs typeface="Courier"/>
                <a:sym typeface="Courier New"/>
              </a:rPr>
              <a:t>sorted(</a:t>
            </a:r>
            <a:r>
              <a:rPr lang="en-US" sz="3000" dirty="0" err="1">
                <a:solidFill>
                  <a:srgbClr val="00FF00"/>
                </a:solidFill>
                <a:latin typeface="Courier"/>
                <a:ea typeface="Courier New"/>
                <a:cs typeface="Courier"/>
                <a:sym typeface="Courier New"/>
              </a:rPr>
              <a:t>lst</a:t>
            </a:r>
            <a:r>
              <a:rPr lang="en-US" sz="3000" i="0" u="none" strike="noStrike" cap="none" dirty="0">
                <a:solidFill>
                  <a:srgbClr val="FF00FF"/>
                </a:solidFill>
                <a:latin typeface="Courier"/>
                <a:ea typeface="Courier New"/>
                <a:cs typeface="Courier"/>
                <a:sym typeface="Courier New"/>
              </a:rPr>
              <a:t>, reverse=True</a:t>
            </a:r>
            <a:r>
              <a:rPr lang="en-US" sz="3000" i="0" u="none" strike="noStrike" cap="none" dirty="0">
                <a:solidFill>
                  <a:srgbClr val="FF40FF"/>
                </a:solidFill>
                <a:latin typeface="Courier"/>
                <a:ea typeface="Courier New"/>
                <a:cs typeface="Courier"/>
                <a:sym typeface="Courier New"/>
              </a:rPr>
              <a:t>)</a:t>
            </a:r>
          </a:p>
          <a:p>
            <a:pPr marL="0" marR="0" lvl="0" indent="0" algn="l" rtl="0">
              <a:lnSpc>
                <a:spcPct val="100000"/>
              </a:lnSpc>
              <a:spcBef>
                <a:spcPts val="0"/>
              </a:spcBef>
              <a:spcAft>
                <a:spcPts val="0"/>
              </a:spcAft>
              <a:buClr>
                <a:srgbClr val="FFFF00"/>
              </a:buClr>
              <a:buFont typeface="Courier New"/>
              <a:buNone/>
            </a:pPr>
            <a:endParaRPr sz="3000" i="0" u="none" strike="noStrike" cap="none" dirty="0">
              <a:solidFill>
                <a:srgbClr val="FFFF00"/>
              </a:solidFill>
              <a:latin typeface="Courier"/>
              <a:ea typeface="Courier New"/>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000" i="0" u="none" strike="noStrike" cap="none" dirty="0">
                <a:solidFill>
                  <a:srgbClr val="FFFF00"/>
                </a:solidFill>
                <a:latin typeface="Courier"/>
                <a:ea typeface="Courier New"/>
                <a:cs typeface="Courier"/>
                <a:sym typeface="Courier New"/>
              </a:rPr>
              <a:t>for</a:t>
            </a:r>
            <a:r>
              <a:rPr lang="en-US" sz="3000" i="0" u="none" strike="noStrike" cap="none" dirty="0">
                <a:solidFill>
                  <a:schemeClr val="lt1"/>
                </a:solidFill>
                <a:latin typeface="Courier"/>
                <a:ea typeface="Courier New"/>
                <a:cs typeface="Courier"/>
                <a:sym typeface="Courier New"/>
              </a:rPr>
              <a:t> </a:t>
            </a:r>
            <a:r>
              <a:rPr lang="el-GR" sz="3000" i="0" u="none" strike="noStrike" cap="none" dirty="0">
                <a:solidFill>
                  <a:srgbClr val="FF7F00"/>
                </a:solidFill>
                <a:latin typeface="Courier"/>
                <a:ea typeface="Courier New"/>
                <a:cs typeface="Courier"/>
                <a:sym typeface="Courier New"/>
              </a:rPr>
              <a:t>τιμή</a:t>
            </a:r>
            <a:r>
              <a:rPr lang="en-US" sz="3000" i="0" u="none" strike="noStrike" cap="none" dirty="0">
                <a:solidFill>
                  <a:srgbClr val="FF7F00"/>
                </a:solidFill>
                <a:latin typeface="Courier"/>
                <a:ea typeface="Courier New"/>
                <a:cs typeface="Courier"/>
                <a:sym typeface="Courier New"/>
              </a:rPr>
              <a:t>, </a:t>
            </a:r>
            <a:r>
              <a:rPr lang="el-GR" sz="3000" i="0" u="none" strike="noStrike" cap="none" dirty="0">
                <a:solidFill>
                  <a:srgbClr val="FF7F00"/>
                </a:solidFill>
                <a:latin typeface="Courier"/>
                <a:ea typeface="Courier New"/>
                <a:cs typeface="Courier"/>
                <a:sym typeface="Courier New"/>
              </a:rPr>
              <a:t>κλειδί</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FF00"/>
                </a:solidFill>
                <a:latin typeface="Courier"/>
                <a:ea typeface="Courier New"/>
                <a:cs typeface="Courier"/>
                <a:sym typeface="Courier New"/>
              </a:rPr>
              <a:t>in</a:t>
            </a:r>
            <a:r>
              <a:rPr lang="en-US" sz="3000" i="0" u="none" strike="noStrike" cap="none" dirty="0">
                <a:solidFill>
                  <a:schemeClr val="lt1"/>
                </a:solidFill>
                <a:latin typeface="Courier"/>
                <a:ea typeface="Courier New"/>
                <a:cs typeface="Courier"/>
                <a:sym typeface="Courier New"/>
              </a:rPr>
              <a:t> </a:t>
            </a:r>
            <a:r>
              <a:rPr lang="en-US" sz="3000" i="0" u="none" strike="noStrike" cap="none" dirty="0" err="1">
                <a:solidFill>
                  <a:srgbClr val="FF00FF"/>
                </a:solidFill>
                <a:latin typeface="Courier"/>
                <a:ea typeface="Courier New"/>
                <a:cs typeface="Courier"/>
                <a:sym typeface="Courier New"/>
              </a:rPr>
              <a:t>lst</a:t>
            </a:r>
            <a:r>
              <a:rPr lang="en-US" sz="3000" i="0" u="none" strike="noStrike" cap="none" dirty="0">
                <a:solidFill>
                  <a:srgbClr val="00FFFF"/>
                </a:solidFill>
                <a:latin typeface="Courier"/>
                <a:ea typeface="Courier New"/>
                <a:cs typeface="Courier"/>
                <a:sym typeface="Courier New"/>
              </a:rPr>
              <a:t>[:10]</a:t>
            </a:r>
            <a:r>
              <a:rPr lang="en-US" sz="3000" i="0" u="none" strike="noStrike" cap="none" dirty="0">
                <a:solidFill>
                  <a:schemeClr val="lt1"/>
                </a:solidFill>
                <a:latin typeface="Courier"/>
                <a:ea typeface="Courier New"/>
                <a:cs typeface="Courier"/>
                <a:sym typeface="Courier New"/>
              </a:rPr>
              <a:t> :</a:t>
            </a:r>
          </a:p>
          <a:p>
            <a:pPr lvl="0">
              <a:buClr>
                <a:schemeClr val="lt1"/>
              </a:buClr>
              <a:buSzPct val="25000"/>
            </a:pP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FF00"/>
                </a:solidFill>
                <a:latin typeface="Courier"/>
                <a:ea typeface="Courier New"/>
                <a:cs typeface="Courier"/>
                <a:sym typeface="Courier New"/>
              </a:rPr>
              <a:t>print(</a:t>
            </a:r>
            <a:r>
              <a:rPr lang="el-GR" sz="3000" i="0" u="none" strike="noStrike" cap="none" dirty="0">
                <a:solidFill>
                  <a:srgbClr val="00FF00"/>
                </a:solidFill>
                <a:latin typeface="Courier"/>
                <a:ea typeface="Courier New"/>
                <a:cs typeface="Courier"/>
                <a:sym typeface="Courier New"/>
              </a:rPr>
              <a:t>κλειδί</a:t>
            </a:r>
            <a:r>
              <a:rPr lang="en-US" sz="3000" i="0" u="none" strike="noStrike" cap="none" dirty="0">
                <a:solidFill>
                  <a:schemeClr val="lt1"/>
                </a:solidFill>
                <a:latin typeface="Courier"/>
                <a:ea typeface="Courier New"/>
                <a:cs typeface="Courier"/>
                <a:sym typeface="Courier New"/>
              </a:rPr>
              <a:t>, </a:t>
            </a:r>
            <a:r>
              <a:rPr lang="el-GR" sz="3000" i="0" u="none" strike="noStrike" cap="none" dirty="0">
                <a:solidFill>
                  <a:srgbClr val="00FF00"/>
                </a:solidFill>
                <a:latin typeface="Courier"/>
                <a:ea typeface="Courier New"/>
                <a:cs typeface="Courier"/>
                <a:sym typeface="Courier New"/>
              </a:rPr>
              <a:t>τιμή</a:t>
            </a:r>
            <a:r>
              <a:rPr lang="en-US" sz="3000" dirty="0">
                <a:solidFill>
                  <a:srgbClr val="FFFF00"/>
                </a:solidFill>
                <a:latin typeface="Courier"/>
                <a:ea typeface="Courier New"/>
                <a:cs typeface="Courier"/>
                <a:sym typeface="Courier New"/>
              </a:rPr>
              <a:t>)</a:t>
            </a:r>
            <a:endParaRPr lang="en-US" sz="3000" i="0" u="none" strike="noStrike" cap="none" dirty="0">
              <a:solidFill>
                <a:srgbClr val="00FF00"/>
              </a:solidFill>
              <a:latin typeface="Courier"/>
              <a:ea typeface="Courier New"/>
              <a:cs typeface="Courier"/>
              <a:sym typeface="Courier New"/>
            </a:endParaRPr>
          </a:p>
        </p:txBody>
      </p:sp>
      <p:sp>
        <p:nvSpPr>
          <p:cNvPr id="252" name="Shape 252"/>
          <p:cNvSpPr txBox="1"/>
          <p:nvPr/>
        </p:nvSpPr>
        <p:spPr>
          <a:xfrm>
            <a:off x="10058400" y="601022"/>
            <a:ext cx="4370422" cy="158328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4400" u="none" strike="noStrike" cap="none" dirty="0">
                <a:solidFill>
                  <a:srgbClr val="FFFF00"/>
                </a:solidFill>
                <a:latin typeface="Arial" charset="0"/>
                <a:ea typeface="Arial" charset="0"/>
                <a:cs typeface="Arial" charset="0"/>
                <a:sym typeface="Cabin"/>
              </a:rPr>
              <a:t>Οι</a:t>
            </a:r>
            <a:r>
              <a:rPr lang="en-US" sz="4400" u="none" strike="noStrike" cap="none" dirty="0">
                <a:solidFill>
                  <a:srgbClr val="FFFF00"/>
                </a:solidFill>
                <a:latin typeface="Arial" charset="0"/>
                <a:ea typeface="Arial" charset="0"/>
                <a:cs typeface="Arial" charset="0"/>
                <a:sym typeface="Cabin"/>
              </a:rPr>
              <a:t> 10 </a:t>
            </a:r>
            <a:r>
              <a:rPr lang="el-GR" sz="4400" u="none" strike="noStrike" cap="none" dirty="0">
                <a:solidFill>
                  <a:srgbClr val="FFFF00"/>
                </a:solidFill>
                <a:latin typeface="Arial" charset="0"/>
                <a:ea typeface="Arial" charset="0"/>
                <a:cs typeface="Arial" charset="0"/>
                <a:sym typeface="Cabin"/>
              </a:rPr>
              <a:t>ποιο συχνές λέξεις</a:t>
            </a:r>
            <a:endParaRPr lang="en-US" sz="4400" u="none" strike="noStrike" cap="none" dirty="0">
              <a:solidFill>
                <a:srgbClr val="FFFF00"/>
              </a:solidFill>
              <a:latin typeface="Arial" charset="0"/>
              <a:ea typeface="Arial" charset="0"/>
              <a:cs typeface="Arial" charset="0"/>
              <a:sym typeface="Cab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1056590" y="789708"/>
            <a:ext cx="14142820" cy="1750191"/>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800" u="none" strike="noStrike" cap="none" dirty="0">
                <a:solidFill>
                  <a:srgbClr val="FFD966"/>
                </a:solidFill>
                <a:latin typeface="Arial" charset="0"/>
                <a:ea typeface="Arial" charset="0"/>
                <a:cs typeface="Arial" charset="0"/>
                <a:sym typeface="Cabin"/>
              </a:rPr>
              <a:t>Ακόμα και πιο </a:t>
            </a:r>
            <a:r>
              <a:rPr lang="el-GR" sz="7800" dirty="0">
                <a:solidFill>
                  <a:srgbClr val="FFD966"/>
                </a:solidFill>
                <a:latin typeface="Arial" charset="0"/>
                <a:ea typeface="Arial" charset="0"/>
                <a:cs typeface="Arial" charset="0"/>
                <a:sym typeface="Cabin"/>
              </a:rPr>
              <a:t>Σ</a:t>
            </a:r>
            <a:r>
              <a:rPr lang="el-GR" sz="7800" u="none" strike="noStrike" cap="none" dirty="0">
                <a:solidFill>
                  <a:srgbClr val="FFD966"/>
                </a:solidFill>
                <a:latin typeface="Arial" charset="0"/>
                <a:ea typeface="Arial" charset="0"/>
                <a:cs typeface="Arial" charset="0"/>
                <a:sym typeface="Cabin"/>
              </a:rPr>
              <a:t>ύντομη Έκδοση</a:t>
            </a:r>
            <a:endParaRPr lang="en-US" sz="7800" u="none" strike="noStrike" cap="none" dirty="0">
              <a:solidFill>
                <a:srgbClr val="FFD966"/>
              </a:solidFill>
              <a:latin typeface="Arial" charset="0"/>
              <a:ea typeface="Arial" charset="0"/>
              <a:cs typeface="Arial" charset="0"/>
              <a:sym typeface="Cabin"/>
            </a:endParaRPr>
          </a:p>
        </p:txBody>
      </p:sp>
      <p:sp>
        <p:nvSpPr>
          <p:cNvPr id="258" name="Shape 258"/>
          <p:cNvSpPr txBox="1"/>
          <p:nvPr/>
        </p:nvSpPr>
        <p:spPr>
          <a:xfrm>
            <a:off x="2612649" y="7693992"/>
            <a:ext cx="11306699"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chemeClr val="hlink"/>
                </a:solidFill>
                <a:latin typeface="Arial" charset="0"/>
                <a:ea typeface="Arial" charset="0"/>
                <a:cs typeface="Arial" charset="0"/>
                <a:sym typeface="Cabin"/>
                <a:hlinkClick r:id="rId3"/>
              </a:rPr>
              <a:t>http://wiki.python.org/moin/HowTo/Sorting</a:t>
            </a:r>
          </a:p>
        </p:txBody>
      </p:sp>
      <p:sp>
        <p:nvSpPr>
          <p:cNvPr id="259" name="Shape 259"/>
          <p:cNvSpPr txBox="1"/>
          <p:nvPr/>
        </p:nvSpPr>
        <p:spPr>
          <a:xfrm>
            <a:off x="800100" y="2686050"/>
            <a:ext cx="14744700"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600" i="0" u="none" strike="noStrike" cap="none" dirty="0">
                <a:solidFill>
                  <a:schemeClr val="lt1"/>
                </a:solidFill>
                <a:latin typeface="Courier"/>
                <a:ea typeface="Courier New"/>
                <a:cs typeface="Courier"/>
                <a:sym typeface="Courier New"/>
              </a:rPr>
              <a:t>&gt;&gt;&gt; </a:t>
            </a:r>
            <a:r>
              <a:rPr lang="en-US" sz="3600" i="0" u="none" strike="noStrike" cap="none" dirty="0">
                <a:solidFill>
                  <a:srgbClr val="00FF00"/>
                </a:solidFill>
                <a:latin typeface="Courier"/>
                <a:ea typeface="Courier New"/>
                <a:cs typeface="Courier"/>
                <a:sym typeface="Courier New"/>
              </a:rPr>
              <a:t>c</a:t>
            </a:r>
            <a:r>
              <a:rPr lang="en-US" sz="3600" i="0" u="none" strike="noStrike" cap="none" dirty="0">
                <a:solidFill>
                  <a:schemeClr val="lt1"/>
                </a:solidFill>
                <a:latin typeface="Courier"/>
                <a:ea typeface="Courier New"/>
                <a:cs typeface="Courier"/>
                <a:sym typeface="Courier New"/>
              </a:rPr>
              <a:t> = {'a':10, 'b':1, 'c':22}</a:t>
            </a:r>
          </a:p>
          <a:p>
            <a:pPr marL="0" marR="0" lvl="0" indent="0" algn="ctr" rtl="0">
              <a:lnSpc>
                <a:spcPct val="100000"/>
              </a:lnSpc>
              <a:spcBef>
                <a:spcPts val="0"/>
              </a:spcBef>
              <a:spcAft>
                <a:spcPts val="0"/>
              </a:spcAft>
              <a:buClr>
                <a:srgbClr val="000000"/>
              </a:buClr>
              <a:buFont typeface="Arial"/>
              <a:buNone/>
            </a:pPr>
            <a:endParaRPr sz="36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600" i="0" u="none" strike="noStrike" cap="none" dirty="0">
                <a:solidFill>
                  <a:schemeClr val="lt1"/>
                </a:solidFill>
                <a:latin typeface="Courier"/>
                <a:ea typeface="Courier New"/>
                <a:cs typeface="Courier"/>
                <a:sym typeface="Courier New"/>
              </a:rPr>
              <a:t>&gt;&gt;&gt; </a:t>
            </a:r>
            <a:r>
              <a:rPr lang="en-US" sz="3600" i="0" u="none" strike="noStrike" cap="none" dirty="0">
                <a:solidFill>
                  <a:srgbClr val="FFFF00"/>
                </a:solidFill>
                <a:latin typeface="Courier"/>
                <a:ea typeface="Courier New"/>
                <a:cs typeface="Courier"/>
                <a:sym typeface="Courier New"/>
              </a:rPr>
              <a:t>print(</a:t>
            </a:r>
            <a:r>
              <a:rPr lang="en-US" sz="3600" dirty="0">
                <a:solidFill>
                  <a:srgbClr val="00FF00"/>
                </a:solidFill>
                <a:latin typeface="Courier"/>
                <a:ea typeface="Courier New"/>
                <a:cs typeface="Courier"/>
                <a:sym typeface="Courier New"/>
              </a:rPr>
              <a:t> </a:t>
            </a:r>
            <a:r>
              <a:rPr lang="en-US" sz="3600" i="0" u="none" strike="noStrike" cap="none" dirty="0">
                <a:solidFill>
                  <a:srgbClr val="FF00FF"/>
                </a:solidFill>
                <a:latin typeface="Courier"/>
                <a:ea typeface="Courier New"/>
                <a:cs typeface="Courier"/>
                <a:sym typeface="Courier New"/>
              </a:rPr>
              <a:t>sorted</a:t>
            </a:r>
            <a:r>
              <a:rPr lang="en-US" sz="3600" i="0" u="none" strike="noStrike" cap="none" dirty="0">
                <a:solidFill>
                  <a:schemeClr val="lt1"/>
                </a:solidFill>
                <a:latin typeface="Courier"/>
                <a:ea typeface="Courier New"/>
                <a:cs typeface="Courier"/>
                <a:sym typeface="Courier New"/>
              </a:rPr>
              <a:t>(</a:t>
            </a:r>
            <a:r>
              <a:rPr lang="en-US" sz="3600" i="0" u="none" strike="noStrike" cap="none" dirty="0">
                <a:solidFill>
                  <a:srgbClr val="00FF00"/>
                </a:solidFill>
                <a:latin typeface="Courier"/>
                <a:ea typeface="Courier New"/>
                <a:cs typeface="Courier"/>
                <a:sym typeface="Courier New"/>
              </a:rPr>
              <a:t> </a:t>
            </a:r>
            <a:r>
              <a:rPr lang="en-US" sz="3600" i="0" u="none" strike="noStrike" cap="none" dirty="0">
                <a:solidFill>
                  <a:srgbClr val="00FFFF"/>
                </a:solidFill>
                <a:latin typeface="Courier"/>
                <a:ea typeface="Courier New"/>
                <a:cs typeface="Courier"/>
                <a:sym typeface="Courier New"/>
              </a:rPr>
              <a:t>[</a:t>
            </a:r>
            <a:r>
              <a:rPr lang="en-US" sz="3600" i="0" u="none" strike="noStrike" cap="none" dirty="0">
                <a:solidFill>
                  <a:schemeClr val="lt1"/>
                </a:solidFill>
                <a:latin typeface="Courier"/>
                <a:ea typeface="Courier New"/>
                <a:cs typeface="Courier"/>
                <a:sym typeface="Courier New"/>
              </a:rPr>
              <a:t> </a:t>
            </a:r>
            <a:r>
              <a:rPr lang="en-US" sz="3600" i="0" u="none" strike="noStrike" cap="none" dirty="0">
                <a:solidFill>
                  <a:srgbClr val="FF7F00"/>
                </a:solidFill>
                <a:latin typeface="Courier"/>
                <a:ea typeface="Courier New"/>
                <a:cs typeface="Courier"/>
                <a:sym typeface="Courier New"/>
              </a:rPr>
              <a:t>(</a:t>
            </a:r>
            <a:r>
              <a:rPr lang="en-US" sz="3600" i="0" u="none" strike="noStrike" cap="none" dirty="0" err="1">
                <a:solidFill>
                  <a:srgbClr val="FF7F00"/>
                </a:solidFill>
                <a:latin typeface="Courier"/>
                <a:ea typeface="Courier New"/>
                <a:cs typeface="Courier"/>
                <a:sym typeface="Courier New"/>
              </a:rPr>
              <a:t>v,k</a:t>
            </a:r>
            <a:r>
              <a:rPr lang="en-US" sz="3600" i="0" u="none" strike="noStrike" cap="none" dirty="0">
                <a:solidFill>
                  <a:srgbClr val="FF7F00"/>
                </a:solidFill>
                <a:latin typeface="Courier"/>
                <a:ea typeface="Courier New"/>
                <a:cs typeface="Courier"/>
                <a:sym typeface="Courier New"/>
              </a:rPr>
              <a:t>)</a:t>
            </a:r>
            <a:r>
              <a:rPr lang="en-US" sz="3600" i="0" u="none" strike="noStrike" cap="none" dirty="0">
                <a:solidFill>
                  <a:schemeClr val="lt1"/>
                </a:solidFill>
                <a:latin typeface="Courier"/>
                <a:ea typeface="Courier New"/>
                <a:cs typeface="Courier"/>
                <a:sym typeface="Courier New"/>
              </a:rPr>
              <a:t> </a:t>
            </a:r>
            <a:r>
              <a:rPr lang="en-US" sz="3600" i="0" u="none" strike="noStrike" cap="none" dirty="0">
                <a:solidFill>
                  <a:srgbClr val="FFFF00"/>
                </a:solidFill>
                <a:latin typeface="Courier"/>
                <a:ea typeface="Courier New"/>
                <a:cs typeface="Courier"/>
                <a:sym typeface="Courier New"/>
              </a:rPr>
              <a:t>for</a:t>
            </a:r>
            <a:r>
              <a:rPr lang="en-US" sz="3600" i="0" u="none" strike="noStrike" cap="none" dirty="0">
                <a:solidFill>
                  <a:schemeClr val="lt1"/>
                </a:solidFill>
                <a:latin typeface="Courier"/>
                <a:ea typeface="Courier New"/>
                <a:cs typeface="Courier"/>
                <a:sym typeface="Courier New"/>
              </a:rPr>
              <a:t> </a:t>
            </a:r>
            <a:r>
              <a:rPr lang="en-US" sz="3600" i="0" u="none" strike="noStrike" cap="none" dirty="0" err="1">
                <a:solidFill>
                  <a:srgbClr val="FF7F00"/>
                </a:solidFill>
                <a:latin typeface="Courier"/>
                <a:ea typeface="Courier New"/>
                <a:cs typeface="Courier"/>
                <a:sym typeface="Courier New"/>
              </a:rPr>
              <a:t>k,v</a:t>
            </a:r>
            <a:r>
              <a:rPr lang="en-US" sz="3600" i="0" u="none" strike="noStrike" cap="none" dirty="0">
                <a:solidFill>
                  <a:schemeClr val="lt1"/>
                </a:solidFill>
                <a:latin typeface="Courier"/>
                <a:ea typeface="Courier New"/>
                <a:cs typeface="Courier"/>
                <a:sym typeface="Courier New"/>
              </a:rPr>
              <a:t> </a:t>
            </a:r>
            <a:r>
              <a:rPr lang="en-US" sz="3600" i="0" u="none" strike="noStrike" cap="none" dirty="0">
                <a:solidFill>
                  <a:srgbClr val="FFFF00"/>
                </a:solidFill>
                <a:latin typeface="Courier"/>
                <a:ea typeface="Courier New"/>
                <a:cs typeface="Courier"/>
                <a:sym typeface="Courier New"/>
              </a:rPr>
              <a:t>in</a:t>
            </a:r>
            <a:r>
              <a:rPr lang="en-US" sz="3600" i="0" u="none" strike="noStrike" cap="none" dirty="0">
                <a:solidFill>
                  <a:schemeClr val="lt1"/>
                </a:solidFill>
                <a:latin typeface="Courier"/>
                <a:ea typeface="Courier New"/>
                <a:cs typeface="Courier"/>
                <a:sym typeface="Courier New"/>
              </a:rPr>
              <a:t> </a:t>
            </a:r>
            <a:r>
              <a:rPr lang="en-US" sz="3600" i="0" u="none" strike="noStrike" cap="none" dirty="0" err="1">
                <a:solidFill>
                  <a:srgbClr val="00FF00"/>
                </a:solidFill>
                <a:latin typeface="Courier"/>
                <a:ea typeface="Courier New"/>
                <a:cs typeface="Courier"/>
                <a:sym typeface="Courier New"/>
              </a:rPr>
              <a:t>c</a:t>
            </a:r>
            <a:r>
              <a:rPr lang="en-US" sz="3600" i="0" u="none" strike="noStrike" cap="none" dirty="0" err="1">
                <a:solidFill>
                  <a:srgbClr val="FF00FF"/>
                </a:solidFill>
                <a:latin typeface="Courier"/>
                <a:ea typeface="Courier New"/>
                <a:cs typeface="Courier"/>
                <a:sym typeface="Courier New"/>
              </a:rPr>
              <a:t>.items</a:t>
            </a:r>
            <a:r>
              <a:rPr lang="en-US" sz="3600" i="0" u="none" strike="noStrike" cap="none" dirty="0">
                <a:solidFill>
                  <a:schemeClr val="lt1"/>
                </a:solidFill>
                <a:latin typeface="Courier"/>
                <a:ea typeface="Courier New"/>
                <a:cs typeface="Courier"/>
                <a:sym typeface="Courier New"/>
              </a:rPr>
              <a:t>() </a:t>
            </a:r>
            <a:r>
              <a:rPr lang="en-US" sz="3600" i="0" u="none" strike="noStrike" cap="none" dirty="0">
                <a:solidFill>
                  <a:srgbClr val="00FFFF"/>
                </a:solidFill>
                <a:latin typeface="Courier"/>
                <a:ea typeface="Courier New"/>
                <a:cs typeface="Courier"/>
                <a:sym typeface="Courier New"/>
              </a:rPr>
              <a:t>]</a:t>
            </a:r>
            <a:r>
              <a:rPr lang="en-US" sz="3600" i="0" u="none" strike="noStrike" cap="none" dirty="0">
                <a:solidFill>
                  <a:schemeClr val="lt1"/>
                </a:solidFill>
                <a:latin typeface="Courier"/>
                <a:ea typeface="Courier New"/>
                <a:cs typeface="Courier"/>
                <a:sym typeface="Courier New"/>
              </a:rPr>
              <a:t> ) </a:t>
            </a:r>
            <a:r>
              <a:rPr lang="en-US" sz="3600" i="0" u="none" strike="noStrike" cap="none" dirty="0">
                <a:solidFill>
                  <a:srgbClr val="FFFF00"/>
                </a:solidFill>
                <a:latin typeface="Courier"/>
                <a:ea typeface="Courier New"/>
                <a:cs typeface="Courier"/>
                <a:sym typeface="Courier New"/>
              </a:rPr>
              <a:t>)</a:t>
            </a:r>
          </a:p>
          <a:p>
            <a:pPr marL="0" marR="0" lvl="0" indent="0" algn="ctr" rtl="0">
              <a:lnSpc>
                <a:spcPct val="100000"/>
              </a:lnSpc>
              <a:spcBef>
                <a:spcPts val="0"/>
              </a:spcBef>
              <a:spcAft>
                <a:spcPts val="0"/>
              </a:spcAft>
              <a:buClr>
                <a:srgbClr val="000000"/>
              </a:buClr>
              <a:buFont typeface="Arial"/>
              <a:buNone/>
            </a:pPr>
            <a:endParaRPr sz="36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600" i="0" u="none" strike="noStrike" cap="none" dirty="0">
                <a:solidFill>
                  <a:schemeClr val="lt1"/>
                </a:solidFill>
                <a:latin typeface="Courier"/>
                <a:ea typeface="Courier New"/>
                <a:cs typeface="Courier"/>
                <a:sym typeface="Courier New"/>
              </a:rPr>
              <a:t>[(1, 'b'), (10, 'a'), (22, 'c')]</a:t>
            </a:r>
          </a:p>
        </p:txBody>
      </p:sp>
      <p:sp>
        <p:nvSpPr>
          <p:cNvPr id="260" name="Shape 260"/>
          <p:cNvSpPr txBox="1"/>
          <p:nvPr/>
        </p:nvSpPr>
        <p:spPr>
          <a:xfrm>
            <a:off x="808990" y="6203315"/>
            <a:ext cx="14638020" cy="121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800" u="none" strike="noStrike" cap="none" dirty="0">
                <a:solidFill>
                  <a:schemeClr val="lt1"/>
                </a:solidFill>
                <a:latin typeface="Arial" charset="0"/>
                <a:ea typeface="Arial" charset="0"/>
                <a:cs typeface="Arial" charset="0"/>
                <a:sym typeface="Cabin"/>
              </a:rPr>
              <a:t>Η </a:t>
            </a:r>
            <a:r>
              <a:rPr lang="el-GR" sz="3800" dirty="0">
                <a:solidFill>
                  <a:srgbClr val="00FF00"/>
                </a:solidFill>
                <a:latin typeface="Arial" charset="0"/>
                <a:cs typeface="Arial" charset="0"/>
                <a:sym typeface="Cabin"/>
              </a:rPr>
              <a:t>κατανόηση </a:t>
            </a:r>
            <a:r>
              <a:rPr lang="el-GR" sz="3800" dirty="0">
                <a:solidFill>
                  <a:schemeClr val="bg1"/>
                </a:solidFill>
                <a:latin typeface="Arial" charset="0"/>
                <a:cs typeface="Arial" charset="0"/>
                <a:sym typeface="Cabin"/>
              </a:rPr>
              <a:t>της </a:t>
            </a:r>
            <a:r>
              <a:rPr lang="el-GR" sz="3800" dirty="0">
                <a:solidFill>
                  <a:srgbClr val="00FF00"/>
                </a:solidFill>
                <a:latin typeface="Arial" charset="0"/>
                <a:cs typeface="Arial" charset="0"/>
                <a:sym typeface="Cabin"/>
              </a:rPr>
              <a:t>λίστας (</a:t>
            </a:r>
            <a:r>
              <a:rPr lang="en-US" sz="3800" dirty="0">
                <a:solidFill>
                  <a:srgbClr val="00FF00"/>
                </a:solidFill>
                <a:latin typeface="Arial" charset="0"/>
                <a:cs typeface="Arial" charset="0"/>
                <a:sym typeface="Cabin"/>
              </a:rPr>
              <a:t>list comprehension</a:t>
            </a:r>
            <a:r>
              <a:rPr lang="el-GR" sz="3800" dirty="0">
                <a:solidFill>
                  <a:srgbClr val="00FF00"/>
                </a:solidFill>
                <a:latin typeface="Arial" charset="0"/>
                <a:cs typeface="Arial" charset="0"/>
                <a:sym typeface="Cabin"/>
              </a:rPr>
              <a:t>)</a:t>
            </a:r>
            <a:r>
              <a:rPr lang="el-GR" sz="3800" u="none" strike="noStrike" cap="none" dirty="0">
                <a:solidFill>
                  <a:schemeClr val="lt1"/>
                </a:solidFill>
                <a:latin typeface="Arial" charset="0"/>
                <a:ea typeface="Arial" charset="0"/>
                <a:cs typeface="Arial" charset="0"/>
                <a:sym typeface="Cabin"/>
              </a:rPr>
              <a:t> δημιουργεί μια δυναμική λίστα. Σε αυτή την περίπτωση, φτιάχνουμε μια λίστα με αντεστραμμένες τις πλειάδες και στη συνέχεια την ταξινομούμε.</a:t>
            </a:r>
            <a:endParaRPr lang="en-US" sz="38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1155700" y="789708"/>
            <a:ext cx="12526433"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dirty="0">
                <a:solidFill>
                  <a:srgbClr val="FFD966"/>
                </a:solidFill>
                <a:latin typeface="Arial" charset="0"/>
                <a:ea typeface="Arial" charset="0"/>
                <a:cs typeface="Arial" charset="0"/>
                <a:sym typeface="Cabin"/>
              </a:rPr>
              <a:t>Σύνοψη</a:t>
            </a:r>
            <a:endParaRPr lang="en-US" sz="7600" u="none" strike="noStrike" cap="none" dirty="0">
              <a:solidFill>
                <a:srgbClr val="FFD966"/>
              </a:solidFill>
              <a:latin typeface="Arial" charset="0"/>
              <a:ea typeface="Arial" charset="0"/>
              <a:cs typeface="Arial" charset="0"/>
              <a:sym typeface="Cabin"/>
            </a:endParaRPr>
          </a:p>
        </p:txBody>
      </p:sp>
      <p:sp>
        <p:nvSpPr>
          <p:cNvPr id="266" name="Shape 266"/>
          <p:cNvSpPr txBox="1">
            <a:spLocks noGrp="1"/>
          </p:cNvSpPr>
          <p:nvPr>
            <p:ph type="body" idx="1"/>
          </p:nvPr>
        </p:nvSpPr>
        <p:spPr>
          <a:xfrm>
            <a:off x="1760866" y="2603500"/>
            <a:ext cx="13326833" cy="4491567"/>
          </a:xfrm>
          <a:prstGeom prst="rect">
            <a:avLst/>
          </a:prstGeom>
          <a:noFill/>
          <a:ln>
            <a:noFill/>
          </a:ln>
        </p:spPr>
        <p:txBody>
          <a:bodyPr lIns="50800" tIns="50800" rIns="50800" bIns="50800" anchor="ctr" anchorCtr="0">
            <a:noAutofit/>
          </a:bodyPr>
          <a:lstStyle/>
          <a:p>
            <a:pPr marL="1104900" marR="0" lvl="0" indent="-609600"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Σύνταξη Πλειάδων</a:t>
            </a:r>
            <a:endParaRPr lang="en-US" sz="3600" u="none" strike="noStrike" cap="none" dirty="0">
              <a:solidFill>
                <a:schemeClr val="lt1"/>
              </a:solidFill>
              <a:latin typeface="Arial" charset="0"/>
              <a:ea typeface="Arial" charset="0"/>
              <a:cs typeface="Arial" charset="0"/>
              <a:sym typeface="Cabin"/>
            </a:endParaRPr>
          </a:p>
          <a:p>
            <a:pPr marL="1104900" marR="0" lvl="0" indent="-609600"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Αμετάβλητη</a:t>
            </a:r>
            <a:endParaRPr lang="en-US" sz="3600" u="none" strike="noStrike" cap="none" dirty="0">
              <a:solidFill>
                <a:schemeClr val="lt1"/>
              </a:solidFill>
              <a:latin typeface="Arial" charset="0"/>
              <a:ea typeface="Arial" charset="0"/>
              <a:cs typeface="Arial" charset="0"/>
              <a:sym typeface="Cabin"/>
            </a:endParaRPr>
          </a:p>
          <a:p>
            <a:pPr marL="1104900" marR="0" lvl="0" indent="-609600" algn="l" rtl="0">
              <a:lnSpc>
                <a:spcPct val="100000"/>
              </a:lnSpc>
              <a:spcBef>
                <a:spcPts val="2300"/>
              </a:spcBef>
              <a:spcAft>
                <a:spcPts val="0"/>
              </a:spcAft>
              <a:buClr>
                <a:schemeClr val="lt1"/>
              </a:buClr>
              <a:buSzPct val="100000"/>
              <a:buFont typeface="Cabin"/>
              <a:buChar char="•"/>
            </a:pPr>
            <a:r>
              <a:rPr lang="el-GR" sz="3600" u="none" strike="noStrike" cap="none" dirty="0" err="1">
                <a:solidFill>
                  <a:schemeClr val="lt1"/>
                </a:solidFill>
                <a:latin typeface="Arial" charset="0"/>
                <a:ea typeface="Arial" charset="0"/>
                <a:cs typeface="Arial" charset="0"/>
                <a:sym typeface="Cabin"/>
              </a:rPr>
              <a:t>Συγκρισιμότητα</a:t>
            </a:r>
            <a:endParaRPr lang="en-US" sz="3600" u="none" strike="noStrike" cap="none" dirty="0">
              <a:solidFill>
                <a:schemeClr val="lt1"/>
              </a:solidFill>
              <a:latin typeface="Arial" charset="0"/>
              <a:ea typeface="Arial" charset="0"/>
              <a:cs typeface="Arial" charset="0"/>
              <a:sym typeface="Cabin"/>
            </a:endParaRPr>
          </a:p>
          <a:p>
            <a:pPr marL="1104900" marR="0" lvl="0" indent="-609600"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Ταξινόμηση</a:t>
            </a:r>
            <a:endParaRPr lang="en-US" sz="3600" u="none" strike="noStrike" cap="none" dirty="0">
              <a:solidFill>
                <a:schemeClr val="lt1"/>
              </a:solidFill>
              <a:latin typeface="Arial" charset="0"/>
              <a:ea typeface="Arial" charset="0"/>
              <a:cs typeface="Arial" charset="0"/>
              <a:sym typeface="Cabin"/>
            </a:endParaRPr>
          </a:p>
        </p:txBody>
      </p:sp>
      <p:sp>
        <p:nvSpPr>
          <p:cNvPr id="267" name="Shape 267"/>
          <p:cNvSpPr txBox="1">
            <a:spLocks noGrp="1"/>
          </p:cNvSpPr>
          <p:nvPr>
            <p:ph type="body" idx="4294967295"/>
          </p:nvPr>
        </p:nvSpPr>
        <p:spPr>
          <a:xfrm>
            <a:off x="7742580" y="3011967"/>
            <a:ext cx="6378575" cy="3209917"/>
          </a:xfrm>
          <a:prstGeom prst="rect">
            <a:avLst/>
          </a:prstGeom>
          <a:noFill/>
          <a:ln>
            <a:noFill/>
          </a:ln>
        </p:spPr>
        <p:txBody>
          <a:bodyPr lIns="50800" tIns="50800" rIns="50800" bIns="50800" anchor="ctr" anchorCtr="0">
            <a:noAutofit/>
          </a:bodyPr>
          <a:lstStyle/>
          <a:p>
            <a:pPr marL="1104900" marR="0" lvl="0" indent="-609600"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Πλειάδες σε εντολές εκχώρησης</a:t>
            </a:r>
            <a:endParaRPr lang="en-US" sz="3600" u="none" strike="noStrike" cap="none" dirty="0">
              <a:solidFill>
                <a:schemeClr val="lt1"/>
              </a:solidFill>
              <a:latin typeface="Arial" charset="0"/>
              <a:ea typeface="Arial" charset="0"/>
              <a:cs typeface="Arial" charset="0"/>
              <a:sym typeface="Cabin"/>
            </a:endParaRPr>
          </a:p>
          <a:p>
            <a:pPr marL="1104900" marR="0" lvl="0" indent="-609600"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Ταξινόμηση λεξικών είτε κατά κλειδί είτε κατά τιμή</a:t>
            </a:r>
            <a:r>
              <a:rPr lang="en-US" sz="3600" u="none" strike="noStrike" cap="none" dirty="0">
                <a:solidFill>
                  <a:schemeClr val="lt1"/>
                </a:solidFill>
                <a:latin typeface="Arial" charset="0"/>
                <a:ea typeface="Arial" charset="0"/>
                <a:cs typeface="Arial" charset="0"/>
                <a:sym typeface="Cabin"/>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l-GR" sz="3600" dirty="0">
                <a:solidFill>
                  <a:srgbClr val="FFFF00"/>
                </a:solidFill>
              </a:rPr>
              <a:t>Ευχαριστίες / Συνεισφορές</a:t>
            </a:r>
            <a:endParaRPr lang="en-US" sz="3600" dirty="0">
              <a:solidFill>
                <a:srgbClr val="FFFF00"/>
              </a:solidFill>
            </a:endParaRP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Αυτές οι διαφάνειες είναι Πνευματική ιδιοκτησία 2010</a:t>
            </a:r>
            <a:r>
              <a:rPr lang="en-US" sz="1800" dirty="0">
                <a:solidFill>
                  <a:srgbClr val="FFFFFF"/>
                </a:solidFill>
              </a:rPr>
              <a:t>-  Charles R. Severance (</a:t>
            </a:r>
            <a:r>
              <a:rPr lang="en-US" sz="1800" u="sng" dirty="0">
                <a:solidFill>
                  <a:srgbClr val="FFFF00"/>
                </a:solidFill>
                <a:hlinkClick r:id="rId3"/>
              </a:rPr>
              <a:t>www.dr-chuck.com</a:t>
            </a:r>
            <a:r>
              <a:rPr lang="en-US" sz="1800" dirty="0">
                <a:solidFill>
                  <a:srgbClr val="FFFFFF"/>
                </a:solidFill>
              </a:rPr>
              <a:t>) </a:t>
            </a:r>
            <a:r>
              <a:rPr lang="el-GR" sz="1800" dirty="0">
                <a:solidFill>
                  <a:srgbClr val="FFFFFF"/>
                </a:solidFill>
              </a:rPr>
              <a:t>του</a:t>
            </a:r>
            <a:r>
              <a:rPr lang="en-US" sz="1800" dirty="0">
                <a:solidFill>
                  <a:srgbClr val="FFFFFF"/>
                </a:solidFill>
              </a:rPr>
              <a:t> University of Michigan School of Information </a:t>
            </a:r>
            <a:r>
              <a:rPr lang="el-GR" sz="1800" dirty="0">
                <a:solidFill>
                  <a:srgbClr val="FFFFFF"/>
                </a:solidFill>
              </a:rPr>
              <a:t>και είναι διαθέσιμες υπό την άδεια</a:t>
            </a:r>
            <a:r>
              <a:rPr lang="en-US" sz="1800" dirty="0">
                <a:solidFill>
                  <a:srgbClr val="FFFFFF"/>
                </a:solidFill>
              </a:rPr>
              <a:t> Creative Commons Attribution 4.0. </a:t>
            </a:r>
            <a:r>
              <a:rPr lang="el-GR" sz="1800" dirty="0">
                <a:solidFill>
                  <a:srgbClr val="FFFFFF"/>
                </a:solidFill>
              </a:rPr>
              <a:t>Παρακαλώ να διατηρήσετε αυτήν την τελευταία διαφάνεια σε όλα τα αντίγραφα του εγγράφου για να συμμορφωθείτε με τις απαιτήσεις απόδοσης της άδειας. Εάν κάνετε κάποια αλλαγή, μη διστάσετε να προσθέσετε το όνομα και τον οργανισμό σας στη λίστα των συντελεστών αυτής της σελίδας καθώς αναδημοσιεύετε το υλικό</a:t>
            </a:r>
            <a:r>
              <a:rPr lang="en-US" sz="1800" dirty="0">
                <a:solidFill>
                  <a:srgbClr val="FFFFFF"/>
                </a:solidFill>
              </a:rPr>
              <a:t>.</a:t>
            </a:r>
          </a:p>
          <a:p>
            <a:pPr lvl="0" rtl="0">
              <a:spcBef>
                <a:spcPts val="0"/>
              </a:spcBef>
              <a:buNone/>
            </a:pPr>
            <a:endParaRPr sz="1800" dirty="0">
              <a:solidFill>
                <a:srgbClr val="FFFFFF"/>
              </a:solidFill>
            </a:endParaRPr>
          </a:p>
          <a:p>
            <a:pPr lvl="0" rtl="0">
              <a:spcBef>
                <a:spcPts val="0"/>
              </a:spcBef>
              <a:buNone/>
            </a:pPr>
            <a:r>
              <a:rPr lang="el-GR" sz="1800" dirty="0">
                <a:solidFill>
                  <a:srgbClr val="FFFFFF"/>
                </a:solidFill>
              </a:rPr>
              <a:t>Αρχική ανάπτυξη </a:t>
            </a:r>
            <a:r>
              <a:rPr lang="en-US" sz="1800" dirty="0">
                <a:solidFill>
                  <a:srgbClr val="FFFFFF"/>
                </a:solidFill>
              </a:rPr>
              <a:t>: Charles Severance, University of Michigan School of Information</a:t>
            </a:r>
            <a:endParaRPr lang="el-GR" sz="1800" dirty="0">
              <a:solidFill>
                <a:srgbClr val="FFFFFF"/>
              </a:solidFill>
            </a:endParaRPr>
          </a:p>
          <a:p>
            <a:pPr lvl="0" rtl="0">
              <a:spcBef>
                <a:spcPts val="0"/>
              </a:spcBef>
              <a:buNone/>
            </a:pPr>
            <a:endParaRPr lang="el-GR" sz="1800" dirty="0">
              <a:solidFill>
                <a:srgbClr val="FFFFFF"/>
              </a:solidFill>
            </a:endParaRPr>
          </a:p>
          <a:p>
            <a:pPr lvl="0" rtl="0">
              <a:spcBef>
                <a:spcPts val="0"/>
              </a:spcBef>
              <a:buNone/>
            </a:pPr>
            <a:r>
              <a:rPr lang="el-GR" sz="1800" dirty="0">
                <a:solidFill>
                  <a:srgbClr val="FFFFFF"/>
                </a:solidFill>
              </a:rPr>
              <a:t>Απόδοση στα Ελληνικά: </a:t>
            </a:r>
            <a:r>
              <a:rPr lang="el-GR" sz="1800" dirty="0" err="1">
                <a:solidFill>
                  <a:srgbClr val="FFFFFF"/>
                </a:solidFill>
              </a:rPr>
              <a:t>Κιουρτίδου</a:t>
            </a:r>
            <a:r>
              <a:rPr lang="el-GR" sz="1800" dirty="0">
                <a:solidFill>
                  <a:srgbClr val="FFFFFF"/>
                </a:solidFill>
              </a:rPr>
              <a:t> Δ. Κωνσταντία</a:t>
            </a:r>
            <a:endParaRPr lang="en-US" sz="1800" dirty="0">
              <a:solidFill>
                <a:srgbClr val="FFFFFF"/>
              </a:solidFill>
            </a:endParaRPr>
          </a:p>
          <a:p>
            <a:pPr lvl="0" rtl="0">
              <a:spcBef>
                <a:spcPts val="0"/>
              </a:spcBef>
              <a:buNone/>
            </a:pPr>
            <a:endParaRPr sz="1800" dirty="0">
              <a:solidFill>
                <a:srgbClr val="FFFFFF"/>
              </a:solidFill>
            </a:endParaRPr>
          </a:p>
          <a:p>
            <a:pPr marL="261938" lvl="0" indent="-261938" rtl="0">
              <a:spcBef>
                <a:spcPts val="0"/>
              </a:spcBef>
              <a:buClr>
                <a:schemeClr val="dk2"/>
              </a:buClr>
              <a:buSzPct val="61111"/>
              <a:buFont typeface="Arial"/>
              <a:buNone/>
            </a:pPr>
            <a:r>
              <a:rPr lang="en-US" sz="1800" dirty="0">
                <a:solidFill>
                  <a:schemeClr val="lt1"/>
                </a:solidFill>
              </a:rPr>
              <a:t>… </a:t>
            </a:r>
            <a:r>
              <a:rPr lang="el-GR" sz="1800" dirty="0">
                <a:solidFill>
                  <a:schemeClr val="lt1"/>
                </a:solidFill>
              </a:rPr>
              <a:t>Εισαγάγετε νέους Μεταφραστές και άτομα που έχουν συνεισφέρει εδώ</a:t>
            </a:r>
            <a:endParaRPr lang="en-US" sz="1800" dirty="0">
              <a:solidFill>
                <a:schemeClr val="lt1"/>
              </a:solidFill>
            </a:endParaRP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Συνέχεια</a:t>
            </a:r>
            <a:r>
              <a:rPr lang="is-IS" sz="1800" dirty="0">
                <a:solidFill>
                  <a:srgbClr val="FFFFFF"/>
                </a:solidFill>
              </a:rPr>
              <a:t>…</a:t>
            </a:r>
            <a:endParaRPr lang="en-US" sz="1800" dirty="0">
              <a:solidFill>
                <a:srgbClr val="FFFFFF"/>
              </a:solidFill>
            </a:endParaRPr>
          </a:p>
        </p:txBody>
      </p:sp>
      <p:pic>
        <p:nvPicPr>
          <p:cNvPr id="6" name="Shape 536">
            <a:extLst>
              <a:ext uri="{FF2B5EF4-FFF2-40B4-BE49-F238E27FC236}">
                <a16:creationId xmlns:a16="http://schemas.microsoft.com/office/drawing/2014/main" id="{BE10AF01-D437-453D-BE38-BD03821DC145}"/>
              </a:ext>
            </a:extLst>
          </p:cNvPr>
          <p:cNvPicPr preferRelativeResize="0"/>
          <p:nvPr/>
        </p:nvPicPr>
        <p:blipFill rotWithShape="1">
          <a:blip r:embed="rId5">
            <a:alphaModFix/>
          </a:blip>
          <a:srcRect/>
          <a:stretch/>
        </p:blipFill>
        <p:spPr>
          <a:xfrm>
            <a:off x="643300" y="789709"/>
            <a:ext cx="1024800" cy="1024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800" u="none" strike="noStrike" cap="none" dirty="0">
                <a:solidFill>
                  <a:srgbClr val="FFD966"/>
                </a:solidFill>
                <a:latin typeface="Arial" charset="0"/>
                <a:ea typeface="Arial" charset="0"/>
                <a:cs typeface="Arial" charset="0"/>
                <a:sym typeface="Cabin"/>
              </a:rPr>
              <a:t>Οι Πλειάδες είναι σαν τις Λίστες</a:t>
            </a:r>
            <a:endParaRPr lang="en-US" sz="7800" u="none" strike="noStrike" cap="none" dirty="0">
              <a:solidFill>
                <a:srgbClr val="FFD966"/>
              </a:solidFill>
              <a:latin typeface="Arial" charset="0"/>
              <a:ea typeface="Arial" charset="0"/>
              <a:cs typeface="Arial" charset="0"/>
              <a:sym typeface="Cabin"/>
            </a:endParaRPr>
          </a:p>
        </p:txBody>
      </p:sp>
      <p:sp>
        <p:nvSpPr>
          <p:cNvPr id="175" name="Shape 175"/>
          <p:cNvSpPr txBox="1">
            <a:spLocks noGrp="1"/>
          </p:cNvSpPr>
          <p:nvPr>
            <p:ph type="body" idx="1"/>
          </p:nvPr>
        </p:nvSpPr>
        <p:spPr>
          <a:xfrm>
            <a:off x="750168" y="2603251"/>
            <a:ext cx="14051783" cy="1725613"/>
          </a:xfrm>
          <a:prstGeom prst="rect">
            <a:avLst/>
          </a:prstGeom>
          <a:noFill/>
          <a:ln>
            <a:noFill/>
          </a:ln>
        </p:spPr>
        <p:txBody>
          <a:bodyPr lIns="50800" tIns="50800" rIns="50800" bIns="50800" anchor="ctr" anchorCtr="0">
            <a:noAutofit/>
          </a:bodyPr>
          <a:lstStyle/>
          <a:p>
            <a:pPr marL="495300" marR="0" lvl="0" indent="0" algn="l" rtl="0">
              <a:lnSpc>
                <a:spcPct val="100000"/>
              </a:lnSpc>
              <a:spcBef>
                <a:spcPts val="0"/>
              </a:spcBef>
              <a:spcAft>
                <a:spcPts val="0"/>
              </a:spcAft>
              <a:buClr>
                <a:schemeClr val="lt1"/>
              </a:buClr>
              <a:buSzPct val="100000"/>
              <a:buNone/>
            </a:pPr>
            <a:r>
              <a:rPr lang="el-GR" sz="3600" u="none" strike="noStrike" cap="none" dirty="0">
                <a:solidFill>
                  <a:schemeClr val="lt1"/>
                </a:solidFill>
                <a:latin typeface="Arial" charset="0"/>
                <a:ea typeface="Arial" charset="0"/>
                <a:cs typeface="Arial" charset="0"/>
                <a:sym typeface="Cabin"/>
              </a:rPr>
              <a:t>Οι Πλειάδες είναι άλλο ένα είδος διατεταγμένης ακολουθίας που λειτουργεί σαν μια λίστα - έχουν στοιχεία που αντιστοιχούν σε έναν αύξων αριθμό, ξεκινώντας από το 0</a:t>
            </a:r>
            <a:endParaRPr lang="en-US" sz="3600" u="none" strike="noStrike" cap="none" dirty="0">
              <a:solidFill>
                <a:schemeClr val="lt1"/>
              </a:solidFill>
              <a:latin typeface="Arial" charset="0"/>
              <a:ea typeface="Arial" charset="0"/>
              <a:cs typeface="Arial" charset="0"/>
              <a:sym typeface="Cabin"/>
            </a:endParaRPr>
          </a:p>
        </p:txBody>
      </p:sp>
      <p:sp>
        <p:nvSpPr>
          <p:cNvPr id="176" name="Shape 176"/>
          <p:cNvSpPr txBox="1"/>
          <p:nvPr/>
        </p:nvSpPr>
        <p:spPr>
          <a:xfrm>
            <a:off x="1281325" y="4487751"/>
            <a:ext cx="9142498" cy="355589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x</a:t>
            </a:r>
            <a:r>
              <a:rPr lang="en-US" sz="3000" i="0" u="none" strike="noStrike" cap="none" dirty="0">
                <a:solidFill>
                  <a:schemeClr val="lt1"/>
                </a:solidFill>
                <a:latin typeface="Courier"/>
                <a:ea typeface="Courier New"/>
                <a:cs typeface="Courier"/>
                <a:sym typeface="Courier New"/>
              </a:rPr>
              <a:t> = ('Glenn', 'Sally', 'Joseph')</a:t>
            </a:r>
          </a:p>
          <a:p>
            <a:pPr lvl="0">
              <a:buClr>
                <a:schemeClr val="lt1"/>
              </a:buClr>
              <a:buSzPct val="25000"/>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FFFF00"/>
                </a:solidFill>
                <a:latin typeface="Courier"/>
                <a:ea typeface="Courier New"/>
                <a:cs typeface="Courier"/>
                <a:sym typeface="Courier New"/>
              </a:rPr>
              <a:t>print(</a:t>
            </a:r>
            <a:r>
              <a:rPr lang="en-US" sz="3000" i="0" u="none" strike="noStrike" cap="none" dirty="0">
                <a:solidFill>
                  <a:srgbClr val="00FF00"/>
                </a:solidFill>
                <a:latin typeface="Courier"/>
                <a:ea typeface="Courier New"/>
                <a:cs typeface="Courier"/>
                <a:sym typeface="Courier New"/>
              </a:rPr>
              <a:t>x</a:t>
            </a:r>
            <a:r>
              <a:rPr lang="en-US" sz="3000" i="0" u="none" strike="noStrike" cap="none" dirty="0">
                <a:solidFill>
                  <a:srgbClr val="00FFFF"/>
                </a:solidFill>
                <a:latin typeface="Courier"/>
                <a:ea typeface="Courier New"/>
                <a:cs typeface="Courier"/>
                <a:sym typeface="Courier New"/>
              </a:rPr>
              <a:t>[2]</a:t>
            </a:r>
            <a:r>
              <a:rPr lang="en-US" sz="3000" dirty="0">
                <a:solidFill>
                  <a:srgbClr val="FFFF00"/>
                </a:solidFill>
                <a:latin typeface="Courier"/>
                <a:ea typeface="Courier New"/>
                <a:cs typeface="Courier"/>
                <a:sym typeface="Courier New"/>
              </a:rPr>
              <a:t>)</a:t>
            </a:r>
            <a:endParaRPr lang="en-US" sz="3000" i="0" u="none" strike="noStrike" cap="none" dirty="0">
              <a:solidFill>
                <a:srgbClr val="00FFFF"/>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Joseph</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y</a:t>
            </a:r>
            <a:r>
              <a:rPr lang="en-US" sz="3000" i="0" u="none" strike="noStrike" cap="none" dirty="0">
                <a:solidFill>
                  <a:schemeClr val="lt1"/>
                </a:solidFill>
                <a:latin typeface="Courier"/>
                <a:ea typeface="Courier New"/>
                <a:cs typeface="Courier"/>
                <a:sym typeface="Courier New"/>
              </a:rPr>
              <a:t> = ( 1, 9, 2 )</a:t>
            </a:r>
          </a:p>
          <a:p>
            <a:pPr lvl="0">
              <a:buClr>
                <a:schemeClr val="lt1"/>
              </a:buClr>
              <a:buSzPct val="25000"/>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FFFF00"/>
                </a:solidFill>
                <a:latin typeface="Courier"/>
                <a:ea typeface="Courier New"/>
                <a:cs typeface="Courier"/>
                <a:sym typeface="Courier New"/>
              </a:rPr>
              <a:t>print(</a:t>
            </a:r>
            <a:r>
              <a:rPr lang="en-US" sz="3000" i="0" u="none" strike="noStrike" cap="none" dirty="0">
                <a:solidFill>
                  <a:srgbClr val="00FF00"/>
                </a:solidFill>
                <a:latin typeface="Courier"/>
                <a:ea typeface="Courier New"/>
                <a:cs typeface="Courier"/>
                <a:sym typeface="Courier New"/>
              </a:rPr>
              <a:t>y</a:t>
            </a:r>
            <a:r>
              <a:rPr lang="en-US" sz="3000" dirty="0">
                <a:solidFill>
                  <a:srgbClr val="FFFF00"/>
                </a:solidFill>
                <a:latin typeface="Courier"/>
                <a:ea typeface="Courier New"/>
                <a:cs typeface="Courier"/>
                <a:sym typeface="Courier New"/>
              </a:rPr>
              <a:t>)</a:t>
            </a:r>
            <a:endParaRPr lang="en-US" sz="3000" i="0" u="none" strike="noStrike" cap="none" dirty="0">
              <a:solidFill>
                <a:srgbClr val="00FF00"/>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(1, 9, 2)</a:t>
            </a:r>
          </a:p>
          <a:p>
            <a:pPr lvl="0">
              <a:buClr>
                <a:schemeClr val="lt1"/>
              </a:buClr>
              <a:buSzPct val="25000"/>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FFFF00"/>
                </a:solidFill>
                <a:latin typeface="Courier"/>
                <a:ea typeface="Courier New"/>
                <a:cs typeface="Courier"/>
                <a:sym typeface="Courier New"/>
              </a:rPr>
              <a:t>print(</a:t>
            </a:r>
            <a:r>
              <a:rPr lang="en-US" sz="3000" i="0" u="none" strike="noStrike" cap="none" dirty="0">
                <a:solidFill>
                  <a:srgbClr val="FF00FF"/>
                </a:solidFill>
                <a:latin typeface="Courier"/>
                <a:ea typeface="Courier New"/>
                <a:cs typeface="Courier"/>
                <a:sym typeface="Courier New"/>
              </a:rPr>
              <a:t>max</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00FF00"/>
                </a:solidFill>
                <a:latin typeface="Courier"/>
                <a:ea typeface="Courier New"/>
                <a:cs typeface="Courier"/>
                <a:sym typeface="Courier New"/>
              </a:rPr>
              <a:t>y</a:t>
            </a:r>
            <a:r>
              <a:rPr lang="en-US" sz="3000" i="0" u="none" strike="noStrike" cap="none" dirty="0">
                <a:solidFill>
                  <a:schemeClr val="lt1"/>
                </a:solidFill>
                <a:latin typeface="Courier"/>
                <a:ea typeface="Courier New"/>
                <a:cs typeface="Courier"/>
                <a:sym typeface="Courier New"/>
              </a:rPr>
              <a:t>)</a:t>
            </a:r>
            <a:r>
              <a:rPr lang="en-US" sz="3000" dirty="0">
                <a:solidFill>
                  <a:srgbClr val="FFFF00"/>
                </a:solidFill>
                <a:latin typeface="Courier"/>
                <a:ea typeface="Courier New"/>
                <a:cs typeface="Courier"/>
                <a:sym typeface="Courier New"/>
              </a:rPr>
              <a:t>)</a:t>
            </a: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9</a:t>
            </a:r>
          </a:p>
        </p:txBody>
      </p:sp>
      <p:sp>
        <p:nvSpPr>
          <p:cNvPr id="177" name="Shape 177"/>
          <p:cNvSpPr txBox="1"/>
          <p:nvPr/>
        </p:nvSpPr>
        <p:spPr>
          <a:xfrm>
            <a:off x="10515700" y="4329113"/>
            <a:ext cx="4572000" cy="355589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FFFF00"/>
                </a:solidFill>
                <a:latin typeface="Courier"/>
                <a:ea typeface="Courier New"/>
                <a:cs typeface="Courier"/>
                <a:sym typeface="Courier New"/>
              </a:rPr>
              <a:t>for</a:t>
            </a:r>
            <a:r>
              <a:rPr lang="en-US" sz="3000" i="0" u="none" strike="noStrike" cap="none" dirty="0">
                <a:solidFill>
                  <a:schemeClr val="lt1"/>
                </a:solidFill>
                <a:latin typeface="Courier"/>
                <a:ea typeface="Courier New"/>
                <a:cs typeface="Courier"/>
                <a:sym typeface="Courier New"/>
              </a:rPr>
              <a:t> </a:t>
            </a:r>
            <a:r>
              <a:rPr lang="en-US" sz="3000" i="0" u="none" strike="noStrike" cap="none" dirty="0" err="1">
                <a:solidFill>
                  <a:srgbClr val="00FFFF"/>
                </a:solidFill>
                <a:latin typeface="Courier"/>
                <a:ea typeface="Courier New"/>
                <a:cs typeface="Courier"/>
                <a:sym typeface="Courier New"/>
              </a:rPr>
              <a:t>iter</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FF00"/>
                </a:solidFill>
                <a:latin typeface="Courier"/>
                <a:ea typeface="Courier New"/>
                <a:cs typeface="Courier"/>
                <a:sym typeface="Courier New"/>
              </a:rPr>
              <a:t>in</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00FF"/>
                </a:solidFill>
                <a:latin typeface="Courier"/>
                <a:ea typeface="Courier New"/>
                <a:cs typeface="Courier"/>
                <a:sym typeface="Courier New"/>
              </a:rPr>
              <a:t>y</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FF00"/>
                </a:solidFill>
                <a:latin typeface="Courier"/>
                <a:ea typeface="Courier New"/>
                <a:cs typeface="Courier"/>
                <a:sym typeface="Courier New"/>
              </a:rPr>
              <a:t>print(</a:t>
            </a:r>
            <a:r>
              <a:rPr lang="en-US" sz="3000" i="0" u="none" strike="noStrike" cap="none" dirty="0" err="1">
                <a:solidFill>
                  <a:srgbClr val="00FFFF"/>
                </a:solidFill>
                <a:latin typeface="Courier"/>
                <a:ea typeface="Courier New"/>
                <a:cs typeface="Courier"/>
                <a:sym typeface="Courier New"/>
              </a:rPr>
              <a:t>iter</a:t>
            </a:r>
            <a:r>
              <a:rPr lang="en-US" sz="3000" i="0" u="none" strike="noStrike" cap="none" dirty="0">
                <a:solidFill>
                  <a:srgbClr val="FFFF00"/>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1</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9</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2</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320040" y="789708"/>
            <a:ext cx="15707358" cy="1750191"/>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6600" u="none" strike="noStrike" cap="none" dirty="0">
                <a:solidFill>
                  <a:srgbClr val="FFD966"/>
                </a:solidFill>
                <a:latin typeface="Arial" charset="0"/>
                <a:ea typeface="Arial" charset="0"/>
                <a:cs typeface="Arial" charset="0"/>
                <a:sym typeface="Cabin"/>
              </a:rPr>
              <a:t>αλλά ... οι Πλειάδες είναι «αμετάβλητες»</a:t>
            </a:r>
            <a:endParaRPr lang="en-US" sz="6600" u="none" strike="noStrike" cap="none" dirty="0">
              <a:solidFill>
                <a:srgbClr val="FFD966"/>
              </a:solidFill>
              <a:latin typeface="Arial" charset="0"/>
              <a:ea typeface="Arial" charset="0"/>
              <a:cs typeface="Arial" charset="0"/>
              <a:sym typeface="Cabin"/>
            </a:endParaRPr>
          </a:p>
        </p:txBody>
      </p:sp>
      <p:sp>
        <p:nvSpPr>
          <p:cNvPr id="183" name="Shape 183"/>
          <p:cNvSpPr txBox="1">
            <a:spLocks noGrp="1"/>
          </p:cNvSpPr>
          <p:nvPr>
            <p:ph type="body" idx="1"/>
          </p:nvPr>
        </p:nvSpPr>
        <p:spPr>
          <a:xfrm>
            <a:off x="1155700" y="2603500"/>
            <a:ext cx="13932000" cy="1325563"/>
          </a:xfrm>
          <a:prstGeom prst="rect">
            <a:avLst/>
          </a:prstGeom>
          <a:noFill/>
          <a:ln>
            <a:noFill/>
          </a:ln>
        </p:spPr>
        <p:txBody>
          <a:bodyPr lIns="50800" tIns="50800" rIns="50800" bIns="50800" anchor="ctr" anchorCtr="0">
            <a:noAutofit/>
          </a:bodyPr>
          <a:lstStyle/>
          <a:p>
            <a:pPr marL="317500" marR="0" lvl="0" indent="0" algn="l" rtl="0">
              <a:lnSpc>
                <a:spcPct val="100000"/>
              </a:lnSpc>
              <a:spcBef>
                <a:spcPts val="0"/>
              </a:spcBef>
              <a:spcAft>
                <a:spcPts val="0"/>
              </a:spcAft>
              <a:buClr>
                <a:schemeClr val="lt1"/>
              </a:buClr>
              <a:buSzPct val="171000"/>
              <a:buNone/>
            </a:pPr>
            <a:r>
              <a:rPr lang="el-GR" sz="3800" u="none" strike="noStrike" cap="none" dirty="0">
                <a:solidFill>
                  <a:schemeClr val="lt1"/>
                </a:solidFill>
                <a:latin typeface="Arial" charset="0"/>
                <a:ea typeface="Arial" charset="0"/>
                <a:cs typeface="Arial" charset="0"/>
                <a:sym typeface="Cabin"/>
              </a:rPr>
              <a:t>Σε αντίθεση με μια λίστα, αφής στιγμής δημιουργήσετε μια </a:t>
            </a:r>
            <a:r>
              <a:rPr lang="el-GR" sz="3800" dirty="0">
                <a:solidFill>
                  <a:srgbClr val="FF00FF"/>
                </a:solidFill>
                <a:latin typeface="Arial" charset="0"/>
                <a:cs typeface="Arial" charset="0"/>
                <a:sym typeface="Cabin"/>
              </a:rPr>
              <a:t>πλειάδα</a:t>
            </a:r>
            <a:r>
              <a:rPr lang="el-GR" sz="3800" u="none" strike="noStrike" cap="none" dirty="0">
                <a:solidFill>
                  <a:schemeClr val="lt1"/>
                </a:solidFill>
                <a:latin typeface="Arial" charset="0"/>
                <a:ea typeface="Arial" charset="0"/>
                <a:cs typeface="Arial" charset="0"/>
                <a:sym typeface="Cabin"/>
              </a:rPr>
              <a:t>, </a:t>
            </a:r>
            <a:r>
              <a:rPr lang="el-GR" sz="3800" dirty="0">
                <a:solidFill>
                  <a:srgbClr val="FF7F00"/>
                </a:solidFill>
                <a:latin typeface="Arial" charset="0"/>
                <a:cs typeface="Arial" charset="0"/>
                <a:sym typeface="Cabin"/>
              </a:rPr>
              <a:t>δεν μπορείτε </a:t>
            </a:r>
            <a:r>
              <a:rPr lang="el-GR" sz="3800" u="none" strike="noStrike" cap="none" dirty="0">
                <a:solidFill>
                  <a:schemeClr val="lt1"/>
                </a:solidFill>
                <a:latin typeface="Arial" charset="0"/>
                <a:ea typeface="Arial" charset="0"/>
                <a:cs typeface="Arial" charset="0"/>
                <a:sym typeface="Cabin"/>
              </a:rPr>
              <a:t>να αλλάξετε τα περιεχόμενά της - παρόμοια με μια συμβολοσειρά</a:t>
            </a:r>
            <a:endParaRPr lang="en-US" sz="3800" u="none" strike="noStrike" cap="none" dirty="0">
              <a:solidFill>
                <a:schemeClr val="lt1"/>
              </a:solidFill>
              <a:latin typeface="Arial" charset="0"/>
              <a:ea typeface="Arial" charset="0"/>
              <a:cs typeface="Arial" charset="0"/>
              <a:sym typeface="Cabin"/>
            </a:endParaRPr>
          </a:p>
        </p:txBody>
      </p:sp>
      <p:sp>
        <p:nvSpPr>
          <p:cNvPr id="184" name="Shape 184"/>
          <p:cNvSpPr txBox="1"/>
          <p:nvPr/>
        </p:nvSpPr>
        <p:spPr>
          <a:xfrm>
            <a:off x="749300" y="4465898"/>
            <a:ext cx="5078400" cy="243840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x</a:t>
            </a:r>
            <a:r>
              <a:rPr lang="en-US" sz="3000" i="0" u="none" strike="noStrike" cap="none" dirty="0">
                <a:solidFill>
                  <a:schemeClr val="lt1"/>
                </a:solidFill>
                <a:latin typeface="Courier"/>
                <a:ea typeface="Courier New"/>
                <a:cs typeface="Courier"/>
                <a:sym typeface="Courier New"/>
              </a:rPr>
              <a:t> = [9, 8, 7]</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x</a:t>
            </a:r>
            <a:r>
              <a:rPr lang="en-US" sz="3000" i="0" u="none" strike="noStrike" cap="none" dirty="0">
                <a:solidFill>
                  <a:srgbClr val="00FFFF"/>
                </a:solidFill>
                <a:latin typeface="Courier"/>
                <a:ea typeface="Courier New"/>
                <a:cs typeface="Courier"/>
                <a:sym typeface="Courier New"/>
              </a:rPr>
              <a:t>[2]</a:t>
            </a:r>
            <a:r>
              <a:rPr lang="en-US" sz="3000" i="0" u="none" strike="noStrike" cap="none" dirty="0">
                <a:solidFill>
                  <a:schemeClr val="lt1"/>
                </a:solidFill>
                <a:latin typeface="Courier"/>
                <a:ea typeface="Courier New"/>
                <a:cs typeface="Courier"/>
                <a:sym typeface="Courier New"/>
              </a:rPr>
              <a:t> = 6</a:t>
            </a:r>
          </a:p>
          <a:p>
            <a:pPr lvl="0">
              <a:buClr>
                <a:schemeClr val="lt1"/>
              </a:buClr>
              <a:buSzPct val="25000"/>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FFFF00"/>
                </a:solidFill>
                <a:latin typeface="Courier"/>
                <a:ea typeface="Courier New"/>
                <a:cs typeface="Courier"/>
                <a:sym typeface="Courier New"/>
              </a:rPr>
              <a:t>print(</a:t>
            </a:r>
            <a:r>
              <a:rPr lang="en-US" sz="3000" i="0" u="none" strike="noStrike" cap="none" dirty="0">
                <a:solidFill>
                  <a:srgbClr val="00FF00"/>
                </a:solidFill>
                <a:latin typeface="Courier"/>
                <a:ea typeface="Courier New"/>
                <a:cs typeface="Courier"/>
                <a:sym typeface="Courier New"/>
              </a:rPr>
              <a:t>x</a:t>
            </a:r>
            <a:r>
              <a:rPr lang="en-US" sz="3000" dirty="0">
                <a:solidFill>
                  <a:srgbClr val="FFFF00"/>
                </a:solidFill>
                <a:latin typeface="Courier"/>
                <a:ea typeface="Courier New"/>
                <a:cs typeface="Courier"/>
                <a:sym typeface="Courier New"/>
              </a:rPr>
              <a:t>)</a:t>
            </a:r>
            <a:endParaRPr lang="en-US" sz="3000" i="0" u="none" strike="noStrike" cap="none" dirty="0">
              <a:solidFill>
                <a:srgbClr val="00FF00"/>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&gt;&gt;&gt;[9, 8, 6]</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p>
        </p:txBody>
      </p:sp>
      <p:sp>
        <p:nvSpPr>
          <p:cNvPr id="185" name="Shape 185"/>
          <p:cNvSpPr txBox="1"/>
          <p:nvPr/>
        </p:nvSpPr>
        <p:spPr>
          <a:xfrm>
            <a:off x="6266650" y="4433879"/>
            <a:ext cx="4394200" cy="3390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y</a:t>
            </a:r>
            <a:r>
              <a:rPr lang="en-US" sz="3000" i="0" u="none" strike="noStrike" cap="none" dirty="0">
                <a:solidFill>
                  <a:schemeClr val="lt1"/>
                </a:solidFill>
                <a:latin typeface="Courier"/>
                <a:ea typeface="Courier New"/>
                <a:cs typeface="Courier"/>
                <a:sym typeface="Courier New"/>
              </a:rPr>
              <a:t> = 'ABC'</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y</a:t>
            </a:r>
            <a:r>
              <a:rPr lang="en-US" sz="3000" i="0" u="none" strike="noStrike" cap="none" dirty="0">
                <a:solidFill>
                  <a:srgbClr val="00FFFF"/>
                </a:solidFill>
                <a:latin typeface="Courier"/>
                <a:ea typeface="Courier New"/>
                <a:cs typeface="Courier"/>
                <a:sym typeface="Courier New"/>
              </a:rPr>
              <a:t>[2]</a:t>
            </a:r>
            <a:r>
              <a:rPr lang="en-US" sz="3000" i="0" u="none" strike="noStrike" cap="none" dirty="0">
                <a:solidFill>
                  <a:schemeClr val="lt1"/>
                </a:solidFill>
                <a:latin typeface="Courier"/>
                <a:ea typeface="Courier New"/>
                <a:cs typeface="Courier"/>
                <a:sym typeface="Courier New"/>
              </a:rPr>
              <a:t> = 'D'</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err="1">
                <a:solidFill>
                  <a:srgbClr val="FF66FF"/>
                </a:solidFill>
                <a:latin typeface="Courier"/>
                <a:ea typeface="Courier New"/>
                <a:cs typeface="Courier"/>
                <a:sym typeface="Courier New"/>
              </a:rPr>
              <a:t>Traceback</a:t>
            </a:r>
            <a:r>
              <a:rPr lang="en-US" sz="3000" i="0" u="none" strike="noStrike" cap="none" dirty="0">
                <a:solidFill>
                  <a:srgbClr val="FF66FF"/>
                </a:solidFill>
                <a:latin typeface="Courier"/>
                <a:ea typeface="Courier New"/>
                <a:cs typeface="Courier"/>
                <a:sym typeface="Courier New"/>
              </a:rPr>
              <a:t>:'</a:t>
            </a:r>
            <a:r>
              <a:rPr lang="en-US" sz="3000" i="0" u="none" strike="noStrike" cap="none" dirty="0" err="1">
                <a:solidFill>
                  <a:srgbClr val="FF66FF"/>
                </a:solidFill>
                <a:latin typeface="Courier"/>
                <a:ea typeface="Courier New"/>
                <a:cs typeface="Courier"/>
                <a:sym typeface="Courier New"/>
              </a:rPr>
              <a:t>str</a:t>
            </a:r>
            <a:r>
              <a:rPr lang="en-US" sz="3000" i="0" u="none" strike="noStrike" cap="none" dirty="0">
                <a:solidFill>
                  <a:srgbClr val="FF66FF"/>
                </a:solidFill>
                <a:latin typeface="Courier"/>
                <a:ea typeface="Courier New"/>
                <a:cs typeface="Courier"/>
                <a:sym typeface="Courier New"/>
              </a:rPr>
              <a:t>' object does </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a:solidFill>
                  <a:srgbClr val="FF66FF"/>
                </a:solidFill>
                <a:latin typeface="Courier"/>
                <a:ea typeface="Courier New"/>
                <a:cs typeface="Courier"/>
                <a:sym typeface="Courier New"/>
              </a:rPr>
              <a:t>not support </a:t>
            </a:r>
            <a:r>
              <a:rPr lang="en-US" sz="3000" i="0" u="none" strike="noStrike" cap="none" dirty="0">
                <a:solidFill>
                  <a:srgbClr val="00FFFF"/>
                </a:solidFill>
                <a:latin typeface="Courier"/>
                <a:ea typeface="Courier New"/>
                <a:cs typeface="Courier"/>
                <a:sym typeface="Courier New"/>
              </a:rPr>
              <a:t>item</a:t>
            </a:r>
            <a:r>
              <a:rPr lang="en-US" sz="3000" i="0" u="none" strike="noStrike" cap="none" dirty="0">
                <a:solidFill>
                  <a:srgbClr val="FF66FF"/>
                </a:solidFill>
                <a:latin typeface="Courier"/>
                <a:ea typeface="Courier New"/>
                <a:cs typeface="Courier"/>
                <a:sym typeface="Courier New"/>
              </a:rPr>
              <a:t> </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a:solidFill>
                  <a:srgbClr val="FF66FF"/>
                </a:solidFill>
                <a:latin typeface="Courier"/>
                <a:ea typeface="Courier New"/>
                <a:cs typeface="Courier"/>
                <a:sym typeface="Courier New"/>
              </a:rPr>
              <a:t>Assignment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p>
        </p:txBody>
      </p:sp>
      <p:sp>
        <p:nvSpPr>
          <p:cNvPr id="186" name="Shape 186"/>
          <p:cNvSpPr txBox="1"/>
          <p:nvPr/>
        </p:nvSpPr>
        <p:spPr>
          <a:xfrm>
            <a:off x="11099800" y="4433879"/>
            <a:ext cx="4927598" cy="3390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z</a:t>
            </a:r>
            <a:r>
              <a:rPr lang="en-US" sz="3000" i="0" u="none" strike="noStrike" cap="none" dirty="0">
                <a:solidFill>
                  <a:schemeClr val="lt1"/>
                </a:solidFill>
                <a:latin typeface="Courier"/>
                <a:ea typeface="Courier New"/>
                <a:cs typeface="Courier"/>
                <a:sym typeface="Courier New"/>
              </a:rPr>
              <a:t> = (5, 4, 3)</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z</a:t>
            </a:r>
            <a:r>
              <a:rPr lang="en-US" sz="3000" i="0" u="none" strike="noStrike" cap="none" dirty="0">
                <a:solidFill>
                  <a:srgbClr val="00FFFF"/>
                </a:solidFill>
                <a:latin typeface="Courier"/>
                <a:ea typeface="Courier New"/>
                <a:cs typeface="Courier"/>
                <a:sym typeface="Courier New"/>
              </a:rPr>
              <a:t>[2]</a:t>
            </a:r>
            <a:r>
              <a:rPr lang="en-US" sz="3000" i="0" u="none" strike="noStrike" cap="none" dirty="0">
                <a:solidFill>
                  <a:schemeClr val="lt1"/>
                </a:solidFill>
                <a:latin typeface="Courier"/>
                <a:ea typeface="Courier New"/>
                <a:cs typeface="Courier"/>
                <a:sym typeface="Courier New"/>
              </a:rPr>
              <a:t> = 0</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err="1">
                <a:solidFill>
                  <a:srgbClr val="FF66FF"/>
                </a:solidFill>
                <a:latin typeface="Courier"/>
                <a:ea typeface="Courier New"/>
                <a:cs typeface="Courier"/>
                <a:sym typeface="Courier New"/>
              </a:rPr>
              <a:t>Traceback</a:t>
            </a:r>
            <a:r>
              <a:rPr lang="en-US" sz="3000" i="0" u="none" strike="noStrike" cap="none" dirty="0">
                <a:solidFill>
                  <a:srgbClr val="FF66FF"/>
                </a:solidFill>
                <a:latin typeface="Courier"/>
                <a:ea typeface="Courier New"/>
                <a:cs typeface="Courier"/>
                <a:sym typeface="Courier New"/>
              </a:rPr>
              <a:t>:'tuple' object does </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a:solidFill>
                  <a:srgbClr val="FF66FF"/>
                </a:solidFill>
                <a:latin typeface="Courier"/>
                <a:ea typeface="Courier New"/>
                <a:cs typeface="Courier"/>
                <a:sym typeface="Courier New"/>
              </a:rPr>
              <a:t>not support </a:t>
            </a:r>
            <a:r>
              <a:rPr lang="en-US" sz="3000" i="0" u="none" strike="noStrike" cap="none" dirty="0">
                <a:solidFill>
                  <a:srgbClr val="00FFFF"/>
                </a:solidFill>
                <a:latin typeface="Courier"/>
                <a:ea typeface="Courier New"/>
                <a:cs typeface="Courier"/>
                <a:sym typeface="Courier New"/>
              </a:rPr>
              <a:t>item</a:t>
            </a:r>
            <a:r>
              <a:rPr lang="en-US" sz="3000" i="0" u="none" strike="noStrike" cap="none" dirty="0">
                <a:solidFill>
                  <a:srgbClr val="FF66FF"/>
                </a:solidFill>
                <a:latin typeface="Courier"/>
                <a:ea typeface="Courier New"/>
                <a:cs typeface="Courier"/>
                <a:sym typeface="Courier New"/>
              </a:rPr>
              <a:t> </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a:solidFill>
                  <a:srgbClr val="FF66FF"/>
                </a:solidFill>
                <a:latin typeface="Courier"/>
                <a:ea typeface="Courier New"/>
                <a:cs typeface="Courier"/>
                <a:sym typeface="Courier New"/>
              </a:rPr>
              <a:t>Assignment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274320" y="789708"/>
            <a:ext cx="15788640" cy="1750191"/>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6600" u="none" strike="noStrike" cap="none" dirty="0">
                <a:solidFill>
                  <a:srgbClr val="FFD966"/>
                </a:solidFill>
                <a:latin typeface="Arial" charset="0"/>
                <a:ea typeface="Arial" charset="0"/>
                <a:cs typeface="Arial" charset="0"/>
                <a:sym typeface="Cabin"/>
              </a:rPr>
              <a:t>Πράγματα που</a:t>
            </a:r>
            <a:r>
              <a:rPr lang="en-US" sz="6600" u="none" strike="noStrike" cap="none" dirty="0">
                <a:solidFill>
                  <a:srgbClr val="FFFF00"/>
                </a:solidFill>
                <a:latin typeface="Arial" charset="0"/>
                <a:ea typeface="Arial" charset="0"/>
                <a:cs typeface="Arial" charset="0"/>
                <a:sym typeface="Cabin"/>
              </a:rPr>
              <a:t> </a:t>
            </a:r>
            <a:r>
              <a:rPr lang="el-GR" sz="6600" u="none" strike="noStrike" cap="none" dirty="0">
                <a:solidFill>
                  <a:srgbClr val="FF66FF"/>
                </a:solidFill>
                <a:latin typeface="Arial" charset="0"/>
                <a:ea typeface="Arial" charset="0"/>
                <a:cs typeface="Arial" charset="0"/>
                <a:sym typeface="Cabin"/>
              </a:rPr>
              <a:t>δεν</a:t>
            </a:r>
            <a:r>
              <a:rPr lang="en-US" sz="6600" u="none" strike="noStrike" cap="none" dirty="0">
                <a:solidFill>
                  <a:srgbClr val="FFFF00"/>
                </a:solidFill>
                <a:latin typeface="Arial" charset="0"/>
                <a:ea typeface="Arial" charset="0"/>
                <a:cs typeface="Arial" charset="0"/>
                <a:sym typeface="Cabin"/>
              </a:rPr>
              <a:t> </a:t>
            </a:r>
            <a:r>
              <a:rPr lang="el-GR" sz="6600" u="none" strike="noStrike" cap="none" dirty="0">
                <a:solidFill>
                  <a:srgbClr val="FFD966"/>
                </a:solidFill>
                <a:latin typeface="Arial" charset="0"/>
                <a:ea typeface="Arial" charset="0"/>
                <a:cs typeface="Arial" charset="0"/>
                <a:sym typeface="Cabin"/>
              </a:rPr>
              <a:t>κάνουμε με Πλειάδες</a:t>
            </a:r>
            <a:endParaRPr lang="en-US" sz="6600" u="none" strike="noStrike" cap="none" dirty="0">
              <a:solidFill>
                <a:srgbClr val="FFD966"/>
              </a:solidFill>
              <a:latin typeface="Arial" charset="0"/>
              <a:ea typeface="Arial" charset="0"/>
              <a:cs typeface="Arial" charset="0"/>
              <a:sym typeface="Cabin"/>
            </a:endParaRPr>
          </a:p>
        </p:txBody>
      </p:sp>
      <p:sp>
        <p:nvSpPr>
          <p:cNvPr id="192" name="Shape 192"/>
          <p:cNvSpPr txBox="1"/>
          <p:nvPr/>
        </p:nvSpPr>
        <p:spPr>
          <a:xfrm>
            <a:off x="1422400" y="2527300"/>
            <a:ext cx="13416000" cy="5416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x</a:t>
            </a:r>
            <a:r>
              <a:rPr lang="en-US" sz="3000" i="0" u="none" strike="noStrike" cap="none" dirty="0">
                <a:solidFill>
                  <a:schemeClr val="lt1"/>
                </a:solidFill>
                <a:latin typeface="Courier"/>
                <a:ea typeface="Courier New"/>
                <a:cs typeface="Courier"/>
                <a:sym typeface="Courier New"/>
              </a:rPr>
              <a:t> = </a:t>
            </a:r>
            <a:r>
              <a:rPr lang="en-US" sz="3000" i="0" u="none" strike="noStrike" cap="none" dirty="0">
                <a:solidFill>
                  <a:srgbClr val="FF7F00"/>
                </a:solidFill>
                <a:latin typeface="Courier"/>
                <a:ea typeface="Courier New"/>
                <a:cs typeface="Courier"/>
                <a:sym typeface="Courier New"/>
              </a:rPr>
              <a:t>(3, 2, 1)</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err="1">
                <a:solidFill>
                  <a:srgbClr val="00FF00"/>
                </a:solidFill>
                <a:latin typeface="Courier"/>
                <a:ea typeface="Courier New"/>
                <a:cs typeface="Courier"/>
                <a:sym typeface="Courier New"/>
              </a:rPr>
              <a:t>x</a:t>
            </a:r>
            <a:r>
              <a:rPr lang="en-US" sz="3000" i="0" u="none" strike="noStrike" cap="none" dirty="0" err="1">
                <a:solidFill>
                  <a:srgbClr val="FF00FF"/>
                </a:solidFill>
                <a:latin typeface="Courier"/>
                <a:ea typeface="Courier New"/>
                <a:cs typeface="Courier"/>
                <a:sym typeface="Courier New"/>
              </a:rPr>
              <a:t>.sort</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err="1">
                <a:solidFill>
                  <a:srgbClr val="FF66FF"/>
                </a:solidFill>
                <a:latin typeface="Courier"/>
                <a:ea typeface="Courier New"/>
                <a:cs typeface="Courier"/>
                <a:sym typeface="Courier New"/>
              </a:rPr>
              <a:t>Traceback</a:t>
            </a:r>
            <a:r>
              <a:rPr lang="en-US" sz="3000" i="0" u="none" strike="noStrike" cap="none" dirty="0">
                <a:solidFill>
                  <a:srgbClr val="FF66FF"/>
                </a:solidFill>
                <a:latin typeface="Courier"/>
                <a:ea typeface="Courier New"/>
                <a:cs typeface="Courier"/>
                <a:sym typeface="Courier New"/>
              </a:rPr>
              <a:t>:</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err="1">
                <a:solidFill>
                  <a:srgbClr val="FF66FF"/>
                </a:solidFill>
                <a:latin typeface="Courier"/>
                <a:ea typeface="Courier New"/>
                <a:cs typeface="Courier"/>
                <a:sym typeface="Courier New"/>
              </a:rPr>
              <a:t>AttributeError</a:t>
            </a:r>
            <a:r>
              <a:rPr lang="en-US" sz="3000" i="0" u="none" strike="noStrike" cap="none" dirty="0">
                <a:solidFill>
                  <a:srgbClr val="FF66FF"/>
                </a:solidFill>
                <a:latin typeface="Courier"/>
                <a:ea typeface="Courier New"/>
                <a:cs typeface="Courier"/>
                <a:sym typeface="Courier New"/>
              </a:rPr>
              <a:t>: 'tuple' object has no attribute 'sort'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err="1">
                <a:solidFill>
                  <a:srgbClr val="00FF00"/>
                </a:solidFill>
                <a:latin typeface="Courier"/>
                <a:ea typeface="Courier New"/>
                <a:cs typeface="Courier"/>
                <a:sym typeface="Courier New"/>
              </a:rPr>
              <a:t>x</a:t>
            </a:r>
            <a:r>
              <a:rPr lang="en-US" sz="3000" i="0" u="none" strike="noStrike" cap="none" dirty="0" err="1">
                <a:solidFill>
                  <a:srgbClr val="FF00FF"/>
                </a:solidFill>
                <a:latin typeface="Courier"/>
                <a:ea typeface="Courier New"/>
                <a:cs typeface="Courier"/>
                <a:sym typeface="Courier New"/>
              </a:rPr>
              <a:t>.append</a:t>
            </a:r>
            <a:r>
              <a:rPr lang="en-US" sz="3000" i="0" u="none" strike="noStrike" cap="none" dirty="0">
                <a:solidFill>
                  <a:schemeClr val="lt1"/>
                </a:solidFill>
                <a:latin typeface="Courier"/>
                <a:ea typeface="Courier New"/>
                <a:cs typeface="Courier"/>
                <a:sym typeface="Courier New"/>
              </a:rPr>
              <a:t>(5)</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err="1">
                <a:solidFill>
                  <a:srgbClr val="FF66FF"/>
                </a:solidFill>
                <a:latin typeface="Courier"/>
                <a:ea typeface="Courier New"/>
                <a:cs typeface="Courier"/>
                <a:sym typeface="Courier New"/>
              </a:rPr>
              <a:t>Traceback</a:t>
            </a:r>
            <a:r>
              <a:rPr lang="en-US" sz="3000" i="0" u="none" strike="noStrike" cap="none" dirty="0">
                <a:solidFill>
                  <a:srgbClr val="FF66FF"/>
                </a:solidFill>
                <a:latin typeface="Courier"/>
                <a:ea typeface="Courier New"/>
                <a:cs typeface="Courier"/>
                <a:sym typeface="Courier New"/>
              </a:rPr>
              <a:t>:</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err="1">
                <a:solidFill>
                  <a:srgbClr val="FF66FF"/>
                </a:solidFill>
                <a:latin typeface="Courier"/>
                <a:ea typeface="Courier New"/>
                <a:cs typeface="Courier"/>
                <a:sym typeface="Courier New"/>
              </a:rPr>
              <a:t>AttributeError</a:t>
            </a:r>
            <a:r>
              <a:rPr lang="en-US" sz="3000" i="0" u="none" strike="noStrike" cap="none" dirty="0">
                <a:solidFill>
                  <a:srgbClr val="FF66FF"/>
                </a:solidFill>
                <a:latin typeface="Courier"/>
                <a:ea typeface="Courier New"/>
                <a:cs typeface="Courier"/>
                <a:sym typeface="Courier New"/>
              </a:rPr>
              <a:t>: 'tuple' object has no attribute 'append'</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err="1">
                <a:solidFill>
                  <a:srgbClr val="00FF00"/>
                </a:solidFill>
                <a:latin typeface="Courier"/>
                <a:ea typeface="Courier New"/>
                <a:cs typeface="Courier"/>
                <a:sym typeface="Courier New"/>
              </a:rPr>
              <a:t>x</a:t>
            </a:r>
            <a:r>
              <a:rPr lang="en-US" sz="3000" i="0" u="none" strike="noStrike" cap="none" dirty="0" err="1">
                <a:solidFill>
                  <a:srgbClr val="FF00FF"/>
                </a:solidFill>
                <a:latin typeface="Courier"/>
                <a:ea typeface="Courier New"/>
                <a:cs typeface="Courier"/>
                <a:sym typeface="Courier New"/>
              </a:rPr>
              <a:t>.reverse</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err="1">
                <a:solidFill>
                  <a:srgbClr val="FF66FF"/>
                </a:solidFill>
                <a:latin typeface="Courier"/>
                <a:ea typeface="Courier New"/>
                <a:cs typeface="Courier"/>
                <a:sym typeface="Courier New"/>
              </a:rPr>
              <a:t>Traceback</a:t>
            </a:r>
            <a:r>
              <a:rPr lang="en-US" sz="3000" i="0" u="none" strike="noStrike" cap="none" dirty="0">
                <a:solidFill>
                  <a:srgbClr val="FF66FF"/>
                </a:solidFill>
                <a:latin typeface="Courier"/>
                <a:ea typeface="Courier New"/>
                <a:cs typeface="Courier"/>
                <a:sym typeface="Courier New"/>
              </a:rPr>
              <a:t>:</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err="1">
                <a:solidFill>
                  <a:srgbClr val="FF66FF"/>
                </a:solidFill>
                <a:latin typeface="Courier"/>
                <a:ea typeface="Courier New"/>
                <a:cs typeface="Courier"/>
                <a:sym typeface="Courier New"/>
              </a:rPr>
              <a:t>AttributeError</a:t>
            </a:r>
            <a:r>
              <a:rPr lang="en-US" sz="3000" i="0" u="none" strike="noStrike" cap="none" dirty="0">
                <a:solidFill>
                  <a:srgbClr val="FF66FF"/>
                </a:solidFill>
                <a:latin typeface="Courier"/>
                <a:ea typeface="Courier New"/>
                <a:cs typeface="Courier"/>
                <a:sym typeface="Courier New"/>
              </a:rPr>
              <a:t>: 'tuple' object has no attribute 'reverse'</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800" u="none" strike="noStrike" cap="none" dirty="0">
                <a:solidFill>
                  <a:srgbClr val="FFD966"/>
                </a:solidFill>
                <a:latin typeface="Arial" charset="0"/>
                <a:ea typeface="Arial" charset="0"/>
                <a:cs typeface="Arial" charset="0"/>
                <a:sym typeface="Cabin"/>
              </a:rPr>
              <a:t>Μια ιστορία Δύο Ακολουθιών</a:t>
            </a:r>
            <a:endParaRPr lang="en-US" sz="7800" u="none" strike="noStrike" cap="none" dirty="0">
              <a:solidFill>
                <a:srgbClr val="FFD966"/>
              </a:solidFill>
              <a:latin typeface="Arial" charset="0"/>
              <a:ea typeface="Arial" charset="0"/>
              <a:cs typeface="Arial" charset="0"/>
              <a:sym typeface="Cabin"/>
            </a:endParaRPr>
          </a:p>
        </p:txBody>
      </p:sp>
      <p:sp>
        <p:nvSpPr>
          <p:cNvPr id="198" name="Shape 198"/>
          <p:cNvSpPr txBox="1"/>
          <p:nvPr/>
        </p:nvSpPr>
        <p:spPr>
          <a:xfrm>
            <a:off x="1765300" y="3454400"/>
            <a:ext cx="12712699" cy="386079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l</a:t>
            </a:r>
            <a:r>
              <a:rPr lang="en-US" sz="3000" i="0" u="none" strike="noStrike" cap="none" dirty="0">
                <a:solidFill>
                  <a:schemeClr val="lt1"/>
                </a:solidFill>
                <a:latin typeface="Courier"/>
                <a:ea typeface="Courier New"/>
                <a:cs typeface="Courier"/>
                <a:sym typeface="Courier New"/>
              </a:rPr>
              <a:t> = </a:t>
            </a:r>
            <a:r>
              <a:rPr lang="en-US" sz="3000" i="0" u="none" strike="noStrike" cap="none" dirty="0">
                <a:solidFill>
                  <a:srgbClr val="FF00FF"/>
                </a:solidFill>
                <a:latin typeface="Courier"/>
                <a:ea typeface="Courier New"/>
                <a:cs typeface="Courier"/>
                <a:sym typeface="Courier New"/>
              </a:rPr>
              <a:t>list</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err="1">
                <a:solidFill>
                  <a:srgbClr val="FF00FF"/>
                </a:solidFill>
                <a:latin typeface="Courier"/>
                <a:ea typeface="Courier New"/>
                <a:cs typeface="Courier"/>
                <a:sym typeface="Courier New"/>
              </a:rPr>
              <a:t>dir</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00FF00"/>
                </a:solidFill>
                <a:latin typeface="Courier"/>
                <a:ea typeface="Courier New"/>
                <a:cs typeface="Courier"/>
                <a:sym typeface="Courier New"/>
              </a:rPr>
              <a:t>l</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['append', 'count', 'extend', 'index', 'insert', 'pop', 'remove', 'reverse', 'sort']</a:t>
            </a:r>
          </a:p>
          <a:p>
            <a:pPr marL="0" marR="0" lvl="0" indent="0" algn="ctr" rtl="0">
              <a:lnSpc>
                <a:spcPct val="100000"/>
              </a:lnSpc>
              <a:spcBef>
                <a:spcPts val="0"/>
              </a:spcBef>
              <a:spcAft>
                <a:spcPts val="0"/>
              </a:spcAft>
              <a:buClr>
                <a:srgbClr val="000000"/>
              </a:buClr>
              <a:buFont typeface="Arial"/>
              <a:buNone/>
            </a:pPr>
            <a:endParaRPr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t</a:t>
            </a:r>
            <a:r>
              <a:rPr lang="en-US" sz="3000" i="0" u="none" strike="noStrike" cap="none" dirty="0">
                <a:solidFill>
                  <a:schemeClr val="lt1"/>
                </a:solidFill>
                <a:latin typeface="Courier"/>
                <a:ea typeface="Courier New"/>
                <a:cs typeface="Courier"/>
                <a:sym typeface="Courier New"/>
              </a:rPr>
              <a:t> = </a:t>
            </a:r>
            <a:r>
              <a:rPr lang="en-US" sz="3000" i="0" u="none" strike="noStrike" cap="none" dirty="0">
                <a:solidFill>
                  <a:srgbClr val="FF00FF"/>
                </a:solidFill>
                <a:latin typeface="Courier"/>
                <a:ea typeface="Courier New"/>
                <a:cs typeface="Courier"/>
                <a:sym typeface="Courier New"/>
              </a:rPr>
              <a:t>tuple</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err="1">
                <a:solidFill>
                  <a:srgbClr val="FF00FF"/>
                </a:solidFill>
                <a:latin typeface="Courier"/>
                <a:ea typeface="Courier New"/>
                <a:cs typeface="Courier"/>
                <a:sym typeface="Courier New"/>
              </a:rPr>
              <a:t>dir</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00FF00"/>
                </a:solidFill>
                <a:latin typeface="Courier"/>
                <a:ea typeface="Courier New"/>
                <a:cs typeface="Courier"/>
                <a:sym typeface="Courier New"/>
              </a:rPr>
              <a:t>t</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['count', 'index']</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256540" y="789708"/>
            <a:ext cx="15742920" cy="1750191"/>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200" u="none" strike="noStrike" cap="none" dirty="0">
                <a:solidFill>
                  <a:srgbClr val="FFD966"/>
                </a:solidFill>
                <a:latin typeface="Arial" charset="0"/>
                <a:ea typeface="Arial" charset="0"/>
                <a:cs typeface="Arial" charset="0"/>
                <a:sym typeface="Cabin"/>
              </a:rPr>
              <a:t>Οι Πλειάδες είναι Πιο Αποτελεσματικές</a:t>
            </a:r>
            <a:endParaRPr lang="en-US" sz="7200" u="none" strike="noStrike" cap="none" dirty="0">
              <a:solidFill>
                <a:srgbClr val="FFD966"/>
              </a:solidFill>
              <a:latin typeface="Arial" charset="0"/>
              <a:ea typeface="Arial" charset="0"/>
              <a:cs typeface="Arial" charset="0"/>
              <a:sym typeface="Cabin"/>
            </a:endParaRPr>
          </a:p>
        </p:txBody>
      </p:sp>
      <p:sp>
        <p:nvSpPr>
          <p:cNvPr id="204" name="Shape 204"/>
          <p:cNvSpPr txBox="1">
            <a:spLocks noGrp="1"/>
          </p:cNvSpPr>
          <p:nvPr>
            <p:ph type="body" idx="1"/>
          </p:nvPr>
        </p:nvSpPr>
        <p:spPr>
          <a:xfrm>
            <a:off x="1155700" y="2603500"/>
            <a:ext cx="13932000" cy="4931562"/>
          </a:xfrm>
          <a:prstGeom prst="rect">
            <a:avLst/>
          </a:prstGeom>
          <a:noFill/>
          <a:ln>
            <a:noFill/>
          </a:ln>
        </p:spPr>
        <p:txBody>
          <a:bodyPr lIns="50800" tIns="50800" rIns="50800" bIns="50800" anchor="ctr" anchorCtr="0">
            <a:noAutofit/>
          </a:bodyPr>
          <a:lstStyle/>
          <a:p>
            <a:pPr marL="1104900" marR="0" lvl="0" indent="-609600"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Δεδομένου ότι η </a:t>
            </a:r>
            <a:r>
              <a:rPr lang="el-GR" sz="3600" u="none" strike="noStrike" cap="none" dirty="0" err="1">
                <a:solidFill>
                  <a:schemeClr val="lt1"/>
                </a:solidFill>
                <a:latin typeface="Arial" charset="0"/>
                <a:ea typeface="Arial" charset="0"/>
                <a:cs typeface="Arial" charset="0"/>
                <a:sym typeface="Cabin"/>
              </a:rPr>
              <a:t>Python</a:t>
            </a:r>
            <a:r>
              <a:rPr lang="el-GR" sz="3600" u="none" strike="noStrike" cap="none" dirty="0">
                <a:solidFill>
                  <a:schemeClr val="lt1"/>
                </a:solidFill>
                <a:latin typeface="Arial" charset="0"/>
                <a:ea typeface="Arial" charset="0"/>
                <a:cs typeface="Arial" charset="0"/>
                <a:sym typeface="Cabin"/>
              </a:rPr>
              <a:t> δεν χρειάζεται να κατασκευάσει δομές  πλειάδων, που να είναι τροποποιήσιμες, είναι απλούστερες ως προς τη χρήση και πιο αποτελεσματικές ως προς τις επιδόσεις της μνήμης από τις λίστες</a:t>
            </a:r>
            <a:endParaRPr lang="en-US" sz="3600" u="none" strike="noStrike" cap="none" dirty="0">
              <a:solidFill>
                <a:schemeClr val="lt1"/>
              </a:solidFill>
              <a:latin typeface="Arial" charset="0"/>
              <a:ea typeface="Arial" charset="0"/>
              <a:cs typeface="Arial" charset="0"/>
              <a:sym typeface="Cabin"/>
            </a:endParaRPr>
          </a:p>
          <a:p>
            <a:pPr marL="1104900" marR="0" lvl="0" indent="-609600"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Έτσι, στο πρόγραμμά μας όταν δημιουργούμε «προσωρινές μεταβλητές» προτιμούμε πλειάδες από λίστες</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800" u="none" strike="noStrike" cap="none" dirty="0">
                <a:solidFill>
                  <a:srgbClr val="FFD966"/>
                </a:solidFill>
                <a:latin typeface="Arial" charset="0"/>
                <a:ea typeface="Arial" charset="0"/>
                <a:cs typeface="Arial" charset="0"/>
                <a:sym typeface="Cabin"/>
              </a:rPr>
              <a:t>Πλειάδες και Εκχώρηση</a:t>
            </a:r>
            <a:endParaRPr lang="en-US" sz="7800" u="none" strike="noStrike" cap="none" dirty="0">
              <a:solidFill>
                <a:srgbClr val="FFD966"/>
              </a:solidFill>
              <a:latin typeface="Arial" charset="0"/>
              <a:ea typeface="Arial" charset="0"/>
              <a:cs typeface="Arial" charset="0"/>
              <a:sym typeface="Cabin"/>
            </a:endParaRPr>
          </a:p>
        </p:txBody>
      </p:sp>
      <p:sp>
        <p:nvSpPr>
          <p:cNvPr id="210" name="Shape 210"/>
          <p:cNvSpPr txBox="1">
            <a:spLocks noGrp="1"/>
          </p:cNvSpPr>
          <p:nvPr>
            <p:ph type="body" idx="1"/>
          </p:nvPr>
        </p:nvSpPr>
        <p:spPr>
          <a:xfrm>
            <a:off x="1155700" y="2603500"/>
            <a:ext cx="13932000" cy="1997075"/>
          </a:xfrm>
          <a:prstGeom prst="rect">
            <a:avLst/>
          </a:prstGeom>
          <a:noFill/>
          <a:ln>
            <a:noFill/>
          </a:ln>
        </p:spPr>
        <p:txBody>
          <a:bodyPr lIns="50800" tIns="50800" rIns="50800" bIns="50800" anchor="ctr" anchorCtr="0">
            <a:noAutofit/>
          </a:bodyPr>
          <a:lstStyle/>
          <a:p>
            <a:pPr marL="1104900" marR="0" lvl="0" indent="-609600"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Μπορούμε να βάλουμε και μια </a:t>
            </a:r>
            <a:r>
              <a:rPr lang="el-GR" sz="3600" dirty="0">
                <a:solidFill>
                  <a:srgbClr val="FF7F00"/>
                </a:solidFill>
                <a:latin typeface="Arial" charset="0"/>
                <a:cs typeface="Arial" charset="0"/>
                <a:sym typeface="Cabin"/>
              </a:rPr>
              <a:t>πλειάδα</a:t>
            </a:r>
            <a:r>
              <a:rPr lang="el-GR" sz="3600" u="none" strike="noStrike" cap="none" dirty="0">
                <a:solidFill>
                  <a:schemeClr val="lt1"/>
                </a:solidFill>
                <a:latin typeface="Arial" charset="0"/>
                <a:ea typeface="Arial" charset="0"/>
                <a:cs typeface="Arial" charset="0"/>
                <a:sym typeface="Cabin"/>
              </a:rPr>
              <a:t> στην </a:t>
            </a:r>
            <a:r>
              <a:rPr lang="el-GR" sz="3600" dirty="0">
                <a:solidFill>
                  <a:srgbClr val="00FFFF"/>
                </a:solidFill>
                <a:latin typeface="Arial" charset="0"/>
                <a:cs typeface="Arial" charset="0"/>
                <a:sym typeface="Cabin"/>
              </a:rPr>
              <a:t>αριστερή</a:t>
            </a:r>
            <a:r>
              <a:rPr lang="el-GR" sz="3600" u="none" strike="noStrike" cap="none" dirty="0">
                <a:solidFill>
                  <a:schemeClr val="lt1"/>
                </a:solidFill>
                <a:latin typeface="Arial" charset="0"/>
                <a:ea typeface="Arial" charset="0"/>
                <a:cs typeface="Arial" charset="0"/>
                <a:sym typeface="Cabin"/>
              </a:rPr>
              <a:t> πλευρά μιας εντολής εκχώρησης</a:t>
            </a:r>
            <a:endParaRPr lang="en-US" sz="3600" u="none" strike="noStrike" cap="none" dirty="0">
              <a:solidFill>
                <a:schemeClr val="lt1"/>
              </a:solidFill>
              <a:latin typeface="Arial" charset="0"/>
              <a:ea typeface="Arial" charset="0"/>
              <a:cs typeface="Arial" charset="0"/>
              <a:sym typeface="Cabin"/>
            </a:endParaRPr>
          </a:p>
          <a:p>
            <a:pPr marL="1104900" marR="0" lvl="0" indent="-609600"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Μπορούμε ακόμη και να παραλείψουμε τις παρενθέσεις</a:t>
            </a:r>
            <a:endParaRPr lang="en-US" sz="3600" u="none" strike="noStrike" cap="none" dirty="0">
              <a:solidFill>
                <a:schemeClr val="lt1"/>
              </a:solidFill>
              <a:latin typeface="Arial" charset="0"/>
              <a:ea typeface="Arial" charset="0"/>
              <a:cs typeface="Arial" charset="0"/>
              <a:sym typeface="Cabin"/>
            </a:endParaRPr>
          </a:p>
        </p:txBody>
      </p:sp>
      <p:sp>
        <p:nvSpPr>
          <p:cNvPr id="211" name="Shape 211"/>
          <p:cNvSpPr txBox="1"/>
          <p:nvPr/>
        </p:nvSpPr>
        <p:spPr>
          <a:xfrm>
            <a:off x="4889500" y="5197475"/>
            <a:ext cx="7378699" cy="2921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300" i="0" u="none" strike="noStrike" cap="none" dirty="0">
                <a:solidFill>
                  <a:schemeClr val="lt1"/>
                </a:solidFill>
                <a:latin typeface="Courier"/>
                <a:ea typeface="Courier New"/>
                <a:cs typeface="Courier"/>
                <a:sym typeface="Courier New"/>
              </a:rPr>
              <a:t>&gt;&gt;&gt; </a:t>
            </a:r>
            <a:r>
              <a:rPr lang="en-US" sz="3300" i="0" u="none" strike="noStrike" cap="none" dirty="0">
                <a:solidFill>
                  <a:srgbClr val="FF7F00"/>
                </a:solidFill>
                <a:latin typeface="Courier"/>
                <a:ea typeface="Courier New"/>
                <a:cs typeface="Courier"/>
                <a:sym typeface="Courier New"/>
              </a:rPr>
              <a:t>(x, y)</a:t>
            </a:r>
            <a:r>
              <a:rPr lang="en-US" sz="3300" i="0" u="none" strike="noStrike" cap="none" dirty="0">
                <a:solidFill>
                  <a:schemeClr val="lt1"/>
                </a:solidFill>
                <a:latin typeface="Courier"/>
                <a:ea typeface="Courier New"/>
                <a:cs typeface="Courier"/>
                <a:sym typeface="Courier New"/>
              </a:rPr>
              <a:t> = </a:t>
            </a:r>
            <a:r>
              <a:rPr lang="en-US" sz="3300" i="0" u="none" strike="noStrike" cap="none" dirty="0">
                <a:solidFill>
                  <a:srgbClr val="FF7F00"/>
                </a:solidFill>
                <a:latin typeface="Courier"/>
                <a:ea typeface="Courier New"/>
                <a:cs typeface="Courier"/>
                <a:sym typeface="Courier New"/>
              </a:rPr>
              <a:t>(4, '</a:t>
            </a:r>
            <a:r>
              <a:rPr lang="el-GR" sz="3300" i="0" u="none" strike="noStrike" cap="none" dirty="0">
                <a:solidFill>
                  <a:srgbClr val="FF7F00"/>
                </a:solidFill>
                <a:latin typeface="Courier"/>
                <a:ea typeface="Courier New"/>
                <a:cs typeface="Courier"/>
                <a:sym typeface="Courier New"/>
              </a:rPr>
              <a:t>Φώτης</a:t>
            </a:r>
            <a:r>
              <a:rPr lang="en-US" sz="3300" i="0" u="none" strike="noStrike" cap="none" dirty="0">
                <a:solidFill>
                  <a:srgbClr val="FF7F00"/>
                </a:solidFill>
                <a:latin typeface="Courier"/>
                <a:ea typeface="Courier New"/>
                <a:cs typeface="Courier"/>
                <a:sym typeface="Courier New"/>
              </a:rPr>
              <a:t>')</a:t>
            </a:r>
          </a:p>
          <a:p>
            <a:pPr lvl="0">
              <a:buClr>
                <a:schemeClr val="lt1"/>
              </a:buClr>
              <a:buSzPct val="25000"/>
            </a:pPr>
            <a:r>
              <a:rPr lang="en-US" sz="3300" i="0" u="none" strike="noStrike" cap="none" dirty="0">
                <a:solidFill>
                  <a:schemeClr val="lt1"/>
                </a:solidFill>
                <a:latin typeface="Courier"/>
                <a:ea typeface="Courier New"/>
                <a:cs typeface="Courier"/>
                <a:sym typeface="Courier New"/>
              </a:rPr>
              <a:t>&gt;&gt;&gt; </a:t>
            </a:r>
            <a:r>
              <a:rPr lang="en-US" sz="3300" i="0" u="none" strike="noStrike" cap="none" dirty="0">
                <a:solidFill>
                  <a:srgbClr val="FFFF00"/>
                </a:solidFill>
                <a:latin typeface="Courier"/>
                <a:ea typeface="Courier New"/>
                <a:cs typeface="Courier"/>
                <a:sym typeface="Courier New"/>
              </a:rPr>
              <a:t>print(</a:t>
            </a:r>
            <a:r>
              <a:rPr lang="en-US" sz="3300" i="0" u="none" strike="noStrike" cap="none" dirty="0">
                <a:solidFill>
                  <a:srgbClr val="00FF00"/>
                </a:solidFill>
                <a:latin typeface="Courier"/>
                <a:ea typeface="Courier New"/>
                <a:cs typeface="Courier"/>
                <a:sym typeface="Courier New"/>
              </a:rPr>
              <a:t>y</a:t>
            </a:r>
            <a:r>
              <a:rPr lang="en-US" sz="3600" dirty="0">
                <a:solidFill>
                  <a:srgbClr val="FFFF00"/>
                </a:solidFill>
                <a:latin typeface="Courier"/>
                <a:ea typeface="Courier New"/>
                <a:cs typeface="Courier"/>
                <a:sym typeface="Courier New"/>
              </a:rPr>
              <a:t>)</a:t>
            </a:r>
            <a:endParaRPr lang="en-US" sz="3300" i="0" u="none" strike="noStrike" cap="none" dirty="0">
              <a:solidFill>
                <a:srgbClr val="00FF00"/>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l-GR" sz="3300" i="0" u="none" strike="noStrike" cap="none" dirty="0">
                <a:solidFill>
                  <a:schemeClr val="lt1"/>
                </a:solidFill>
                <a:latin typeface="Courier"/>
                <a:ea typeface="Courier New"/>
                <a:cs typeface="Courier"/>
                <a:sym typeface="Courier New"/>
              </a:rPr>
              <a:t>Φώτης</a:t>
            </a:r>
            <a:endParaRPr lang="en-US" sz="33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300" i="0" u="none" strike="noStrike" cap="none" dirty="0">
                <a:solidFill>
                  <a:schemeClr val="lt1"/>
                </a:solidFill>
                <a:latin typeface="Courier"/>
                <a:ea typeface="Courier New"/>
                <a:cs typeface="Courier"/>
                <a:sym typeface="Courier New"/>
              </a:rPr>
              <a:t>&gt;&gt;&gt; </a:t>
            </a:r>
            <a:r>
              <a:rPr lang="en-US" sz="3300" i="0" u="none" strike="noStrike" cap="none" dirty="0">
                <a:solidFill>
                  <a:srgbClr val="FF7F00"/>
                </a:solidFill>
                <a:latin typeface="Courier"/>
                <a:ea typeface="Courier New"/>
                <a:cs typeface="Courier"/>
                <a:sym typeface="Courier New"/>
              </a:rPr>
              <a:t>(a, b)</a:t>
            </a:r>
            <a:r>
              <a:rPr lang="en-US" sz="3300" i="0" u="none" strike="noStrike" cap="none" dirty="0">
                <a:solidFill>
                  <a:schemeClr val="lt1"/>
                </a:solidFill>
                <a:latin typeface="Courier"/>
                <a:ea typeface="Courier New"/>
                <a:cs typeface="Courier"/>
                <a:sym typeface="Courier New"/>
              </a:rPr>
              <a:t> = </a:t>
            </a:r>
            <a:r>
              <a:rPr lang="en-US" sz="3300" i="0" u="none" strike="noStrike" cap="none" dirty="0">
                <a:solidFill>
                  <a:srgbClr val="FF7F00"/>
                </a:solidFill>
                <a:latin typeface="Courier"/>
                <a:ea typeface="Courier New"/>
                <a:cs typeface="Courier"/>
                <a:sym typeface="Courier New"/>
              </a:rPr>
              <a:t>(99, 98)</a:t>
            </a:r>
          </a:p>
          <a:p>
            <a:pPr lvl="0">
              <a:buClr>
                <a:schemeClr val="lt1"/>
              </a:buClr>
              <a:buSzPct val="25000"/>
            </a:pPr>
            <a:r>
              <a:rPr lang="en-US" sz="3300" i="0" u="none" strike="noStrike" cap="none" dirty="0">
                <a:solidFill>
                  <a:schemeClr val="lt1"/>
                </a:solidFill>
                <a:latin typeface="Courier"/>
                <a:ea typeface="Courier New"/>
                <a:cs typeface="Courier"/>
                <a:sym typeface="Courier New"/>
              </a:rPr>
              <a:t>&gt;&gt;&gt; </a:t>
            </a:r>
            <a:r>
              <a:rPr lang="en-US" sz="3300" i="0" u="none" strike="noStrike" cap="none" dirty="0">
                <a:solidFill>
                  <a:srgbClr val="FFFF00"/>
                </a:solidFill>
                <a:latin typeface="Courier"/>
                <a:ea typeface="Courier New"/>
                <a:cs typeface="Courier"/>
                <a:sym typeface="Courier New"/>
              </a:rPr>
              <a:t>print(</a:t>
            </a:r>
            <a:r>
              <a:rPr lang="en-US" sz="3300" i="0" u="none" strike="noStrike" cap="none" dirty="0">
                <a:solidFill>
                  <a:srgbClr val="00FF00"/>
                </a:solidFill>
                <a:latin typeface="Courier"/>
                <a:ea typeface="Courier New"/>
                <a:cs typeface="Courier"/>
                <a:sym typeface="Courier New"/>
              </a:rPr>
              <a:t>a</a:t>
            </a:r>
            <a:r>
              <a:rPr lang="en-US" sz="3600" dirty="0">
                <a:solidFill>
                  <a:srgbClr val="FFFF00"/>
                </a:solidFill>
                <a:latin typeface="Courier"/>
                <a:ea typeface="Courier New"/>
                <a:cs typeface="Courier"/>
                <a:sym typeface="Courier New"/>
              </a:rPr>
              <a:t>)</a:t>
            </a:r>
            <a:endParaRPr lang="en-US" sz="3300" i="0" u="none" strike="noStrike" cap="none" dirty="0">
              <a:solidFill>
                <a:srgbClr val="00FF00"/>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300" i="0" u="none" strike="noStrike" cap="none" dirty="0">
                <a:solidFill>
                  <a:schemeClr val="lt1"/>
                </a:solidFill>
                <a:latin typeface="Courier"/>
                <a:ea typeface="Courier New"/>
                <a:cs typeface="Courier"/>
                <a:sym typeface="Courier New"/>
              </a:rPr>
              <a:t>99</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800" u="none" strike="noStrike" cap="none" dirty="0">
                <a:solidFill>
                  <a:srgbClr val="FFD966"/>
                </a:solidFill>
                <a:latin typeface="Arial" charset="0"/>
                <a:ea typeface="Arial" charset="0"/>
                <a:cs typeface="Arial" charset="0"/>
                <a:sym typeface="Cabin"/>
              </a:rPr>
              <a:t>Πλειάδες και Λεξικά</a:t>
            </a:r>
            <a:endParaRPr lang="en-US" sz="7800" u="none" strike="noStrike" cap="none" dirty="0">
              <a:solidFill>
                <a:srgbClr val="FFD966"/>
              </a:solidFill>
              <a:latin typeface="Arial" charset="0"/>
              <a:ea typeface="Arial" charset="0"/>
              <a:cs typeface="Arial" charset="0"/>
              <a:sym typeface="Cabin"/>
            </a:endParaRPr>
          </a:p>
        </p:txBody>
      </p:sp>
      <p:sp>
        <p:nvSpPr>
          <p:cNvPr id="217" name="Shape 217"/>
          <p:cNvSpPr txBox="1">
            <a:spLocks noGrp="1"/>
          </p:cNvSpPr>
          <p:nvPr>
            <p:ph type="body" idx="1"/>
          </p:nvPr>
        </p:nvSpPr>
        <p:spPr>
          <a:xfrm>
            <a:off x="1155701" y="2603500"/>
            <a:ext cx="4824476" cy="5113001"/>
          </a:xfrm>
          <a:prstGeom prst="rect">
            <a:avLst/>
          </a:prstGeom>
          <a:noFill/>
          <a:ln>
            <a:noFill/>
          </a:ln>
        </p:spPr>
        <p:txBody>
          <a:bodyPr lIns="50800" tIns="50800" rIns="50800" bIns="50800" anchor="ctr" anchorCtr="0">
            <a:noAutofit/>
          </a:bodyPr>
          <a:lstStyle/>
          <a:p>
            <a:pPr marL="495300" marR="0" lvl="0" indent="0" algn="l" rtl="0">
              <a:lnSpc>
                <a:spcPct val="100000"/>
              </a:lnSpc>
              <a:spcBef>
                <a:spcPts val="0"/>
              </a:spcBef>
              <a:spcAft>
                <a:spcPts val="0"/>
              </a:spcAft>
              <a:buClr>
                <a:schemeClr val="lt1"/>
              </a:buClr>
              <a:buSzPct val="100000"/>
              <a:buNone/>
            </a:pPr>
            <a:r>
              <a:rPr lang="el-GR" sz="3600" u="none" strike="noStrike" cap="none" dirty="0">
                <a:solidFill>
                  <a:schemeClr val="lt1"/>
                </a:solidFill>
                <a:latin typeface="Arial" charset="0"/>
                <a:ea typeface="Arial" charset="0"/>
                <a:cs typeface="Arial" charset="0"/>
                <a:sym typeface="Cabin"/>
              </a:rPr>
              <a:t>Η μέθοδος</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FF00FF"/>
                </a:solidFill>
                <a:latin typeface="Arial" charset="0"/>
                <a:ea typeface="Arial" charset="0"/>
                <a:cs typeface="Arial" charset="0"/>
                <a:sym typeface="Cabin"/>
              </a:rPr>
              <a:t>items</a:t>
            </a:r>
            <a:r>
              <a:rPr lang="en-US" sz="3600" u="none" strike="noStrike" cap="none" dirty="0">
                <a:solidFill>
                  <a:schemeClr val="lt1"/>
                </a:solidFill>
                <a:latin typeface="Arial" charset="0"/>
                <a:ea typeface="Arial" charset="0"/>
                <a:cs typeface="Arial" charset="0"/>
                <a:sym typeface="Cabin"/>
              </a:rPr>
              <a:t>() </a:t>
            </a:r>
            <a:r>
              <a:rPr lang="el-GR" sz="3600" dirty="0">
                <a:solidFill>
                  <a:schemeClr val="lt1"/>
                </a:solidFill>
                <a:latin typeface="Arial" charset="0"/>
                <a:ea typeface="Arial" charset="0"/>
                <a:cs typeface="Arial" charset="0"/>
                <a:sym typeface="Cabin"/>
              </a:rPr>
              <a:t>στα λεξικά επιστρέφει μια λίστα </a:t>
            </a:r>
            <a:r>
              <a:rPr lang="el-GR" sz="3600" dirty="0">
                <a:solidFill>
                  <a:srgbClr val="FF7F00"/>
                </a:solidFill>
                <a:latin typeface="Arial" charset="0"/>
                <a:cs typeface="Arial" charset="0"/>
                <a:sym typeface="Cabin"/>
              </a:rPr>
              <a:t>πλειάδων</a:t>
            </a:r>
            <a:r>
              <a:rPr lang="el-GR" sz="3600" dirty="0">
                <a:solidFill>
                  <a:schemeClr val="lt1"/>
                </a:solidFill>
                <a:latin typeface="Arial" charset="0"/>
                <a:ea typeface="Arial" charset="0"/>
                <a:cs typeface="Arial" charset="0"/>
                <a:sym typeface="Cabin"/>
              </a:rPr>
              <a:t> της μορφής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κλειδί</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τιμή</a:t>
            </a:r>
            <a:r>
              <a:rPr lang="en-US" sz="3600" u="none" strike="noStrike" cap="none" dirty="0">
                <a:solidFill>
                  <a:schemeClr val="lt1"/>
                </a:solidFill>
                <a:latin typeface="Arial" charset="0"/>
                <a:ea typeface="Arial" charset="0"/>
                <a:cs typeface="Arial" charset="0"/>
                <a:sym typeface="Cabin"/>
              </a:rPr>
              <a:t>)</a:t>
            </a:r>
            <a:endParaRPr lang="en-US" sz="3600" u="none" strike="noStrike" cap="none" dirty="0">
              <a:solidFill>
                <a:srgbClr val="FF7F00"/>
              </a:solidFill>
              <a:latin typeface="Arial" charset="0"/>
              <a:ea typeface="Arial" charset="0"/>
              <a:cs typeface="Arial" charset="0"/>
              <a:sym typeface="Cabin"/>
            </a:endParaRPr>
          </a:p>
        </p:txBody>
      </p:sp>
      <p:sp>
        <p:nvSpPr>
          <p:cNvPr id="218" name="Shape 218"/>
          <p:cNvSpPr txBox="1"/>
          <p:nvPr/>
        </p:nvSpPr>
        <p:spPr>
          <a:xfrm>
            <a:off x="6786563" y="2182500"/>
            <a:ext cx="9469437" cy="6248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200" i="0" u="none" strike="noStrike" cap="none" dirty="0">
                <a:solidFill>
                  <a:schemeClr val="lt1"/>
                </a:solidFill>
                <a:latin typeface="Courier"/>
                <a:ea typeface="Courier New"/>
                <a:cs typeface="Courier"/>
                <a:sym typeface="Courier New"/>
              </a:rPr>
              <a:t>&gt;&gt;&gt; d = </a:t>
            </a:r>
            <a:r>
              <a:rPr lang="en-US" sz="3200" i="0" u="none" strike="noStrike" cap="none" dirty="0" err="1">
                <a:solidFill>
                  <a:schemeClr val="lt1"/>
                </a:solidFill>
                <a:latin typeface="Courier"/>
                <a:ea typeface="Courier New"/>
                <a:cs typeface="Courier"/>
                <a:sym typeface="Courier New"/>
              </a:rPr>
              <a:t>dict</a:t>
            </a:r>
            <a:r>
              <a:rPr lang="en-US" sz="32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200" i="0" u="none" strike="noStrike" cap="none" dirty="0">
                <a:solidFill>
                  <a:schemeClr val="lt1"/>
                </a:solidFill>
                <a:latin typeface="Courier"/>
                <a:ea typeface="Courier New"/>
                <a:cs typeface="Courier"/>
                <a:sym typeface="Courier New"/>
              </a:rPr>
              <a:t>&gt;&gt;&gt; </a:t>
            </a:r>
            <a:r>
              <a:rPr lang="en-US" sz="3200" i="0" u="none" strike="noStrike" cap="none" dirty="0">
                <a:solidFill>
                  <a:srgbClr val="00FF00"/>
                </a:solidFill>
                <a:latin typeface="Courier"/>
                <a:ea typeface="Courier New"/>
                <a:cs typeface="Courier"/>
                <a:sym typeface="Courier New"/>
              </a:rPr>
              <a:t>d</a:t>
            </a:r>
            <a:r>
              <a:rPr lang="en-US" sz="3200" i="0" u="none" strike="noStrike" cap="none" dirty="0">
                <a:solidFill>
                  <a:srgbClr val="00FFFF"/>
                </a:solidFill>
                <a:latin typeface="Courier"/>
                <a:ea typeface="Courier New"/>
                <a:cs typeface="Courier"/>
                <a:sym typeface="Courier New"/>
              </a:rPr>
              <a:t>['</a:t>
            </a:r>
            <a:r>
              <a:rPr lang="en-US" sz="3200" i="0" u="none" strike="noStrike" cap="none" dirty="0" err="1">
                <a:solidFill>
                  <a:srgbClr val="00FFFF"/>
                </a:solidFill>
                <a:latin typeface="Courier"/>
                <a:ea typeface="Courier New"/>
                <a:cs typeface="Courier"/>
                <a:sym typeface="Courier New"/>
              </a:rPr>
              <a:t>csev</a:t>
            </a:r>
            <a:r>
              <a:rPr lang="en-US" sz="3200" i="0" u="none" strike="noStrike" cap="none" dirty="0">
                <a:solidFill>
                  <a:srgbClr val="00FFFF"/>
                </a:solidFill>
                <a:latin typeface="Courier"/>
                <a:ea typeface="Courier New"/>
                <a:cs typeface="Courier"/>
                <a:sym typeface="Courier New"/>
              </a:rPr>
              <a:t>']</a:t>
            </a:r>
            <a:r>
              <a:rPr lang="en-US" sz="3200" i="0" u="none" strike="noStrike" cap="none" dirty="0">
                <a:solidFill>
                  <a:schemeClr val="lt1"/>
                </a:solidFill>
                <a:latin typeface="Courier"/>
                <a:ea typeface="Courier New"/>
                <a:cs typeface="Courier"/>
                <a:sym typeface="Courier New"/>
              </a:rPr>
              <a:t> = 2</a:t>
            </a:r>
          </a:p>
          <a:p>
            <a:pPr marL="0" marR="0" lvl="0" indent="0" algn="l" rtl="0">
              <a:lnSpc>
                <a:spcPct val="100000"/>
              </a:lnSpc>
              <a:spcBef>
                <a:spcPts val="0"/>
              </a:spcBef>
              <a:spcAft>
                <a:spcPts val="0"/>
              </a:spcAft>
              <a:buClr>
                <a:schemeClr val="lt1"/>
              </a:buClr>
              <a:buSzPct val="25000"/>
              <a:buFont typeface="Courier New"/>
              <a:buNone/>
            </a:pPr>
            <a:r>
              <a:rPr lang="en-US" sz="3200" i="0" u="none" strike="noStrike" cap="none" dirty="0">
                <a:solidFill>
                  <a:schemeClr val="lt1"/>
                </a:solidFill>
                <a:latin typeface="Courier"/>
                <a:ea typeface="Courier New"/>
                <a:cs typeface="Courier"/>
                <a:sym typeface="Courier New"/>
              </a:rPr>
              <a:t>&gt;&gt;&gt; </a:t>
            </a:r>
            <a:r>
              <a:rPr lang="en-US" sz="3200" i="0" u="none" strike="noStrike" cap="none" dirty="0">
                <a:solidFill>
                  <a:srgbClr val="00FF00"/>
                </a:solidFill>
                <a:latin typeface="Courier"/>
                <a:ea typeface="Courier New"/>
                <a:cs typeface="Courier"/>
                <a:sym typeface="Courier New"/>
              </a:rPr>
              <a:t>d</a:t>
            </a:r>
            <a:r>
              <a:rPr lang="en-US" sz="3200" i="0" u="none" strike="noStrike" cap="none" dirty="0">
                <a:solidFill>
                  <a:srgbClr val="00FFFF"/>
                </a:solidFill>
                <a:latin typeface="Courier"/>
                <a:ea typeface="Courier New"/>
                <a:cs typeface="Courier"/>
                <a:sym typeface="Courier New"/>
              </a:rPr>
              <a:t>['</a:t>
            </a:r>
            <a:r>
              <a:rPr lang="en-US" sz="3200" i="0" u="none" strike="noStrike" cap="none" dirty="0" err="1">
                <a:solidFill>
                  <a:srgbClr val="00FFFF"/>
                </a:solidFill>
                <a:latin typeface="Courier"/>
                <a:ea typeface="Courier New"/>
                <a:cs typeface="Courier"/>
                <a:sym typeface="Courier New"/>
              </a:rPr>
              <a:t>cwen</a:t>
            </a:r>
            <a:r>
              <a:rPr lang="en-US" sz="3200" i="0" u="none" strike="noStrike" cap="none" dirty="0">
                <a:solidFill>
                  <a:srgbClr val="00FFFF"/>
                </a:solidFill>
                <a:latin typeface="Courier"/>
                <a:ea typeface="Courier New"/>
                <a:cs typeface="Courier"/>
                <a:sym typeface="Courier New"/>
              </a:rPr>
              <a:t>']</a:t>
            </a:r>
            <a:r>
              <a:rPr lang="en-US" sz="3200" i="0" u="none" strike="noStrike" cap="none" dirty="0">
                <a:solidFill>
                  <a:schemeClr val="lt1"/>
                </a:solidFill>
                <a:latin typeface="Courier"/>
                <a:ea typeface="Courier New"/>
                <a:cs typeface="Courier"/>
                <a:sym typeface="Courier New"/>
              </a:rPr>
              <a:t> = 4</a:t>
            </a:r>
          </a:p>
          <a:p>
            <a:pPr marL="0" marR="0" lvl="0" indent="0" algn="l" rtl="0">
              <a:lnSpc>
                <a:spcPct val="100000"/>
              </a:lnSpc>
              <a:spcBef>
                <a:spcPts val="0"/>
              </a:spcBef>
              <a:spcAft>
                <a:spcPts val="0"/>
              </a:spcAft>
              <a:buClr>
                <a:schemeClr val="lt1"/>
              </a:buClr>
              <a:buSzPct val="25000"/>
              <a:buFont typeface="Courier New"/>
              <a:buNone/>
            </a:pPr>
            <a:r>
              <a:rPr lang="en-US" sz="3200" i="0" u="none" strike="noStrike" cap="none" dirty="0">
                <a:solidFill>
                  <a:schemeClr val="lt1"/>
                </a:solidFill>
                <a:latin typeface="Courier"/>
                <a:ea typeface="Courier New"/>
                <a:cs typeface="Courier"/>
                <a:sym typeface="Courier New"/>
              </a:rPr>
              <a:t>&gt;&gt;&gt; </a:t>
            </a:r>
            <a:r>
              <a:rPr lang="en-US" sz="3200" i="0" u="none" strike="noStrike" cap="none" dirty="0">
                <a:solidFill>
                  <a:srgbClr val="FFFF00"/>
                </a:solidFill>
                <a:latin typeface="Courier"/>
                <a:ea typeface="Courier New"/>
                <a:cs typeface="Courier"/>
                <a:sym typeface="Courier New"/>
              </a:rPr>
              <a:t>for</a:t>
            </a:r>
            <a:r>
              <a:rPr lang="en-US" sz="3200" i="0" u="none" strike="noStrike" cap="none" dirty="0">
                <a:solidFill>
                  <a:schemeClr val="lt1"/>
                </a:solidFill>
                <a:latin typeface="Courier"/>
                <a:ea typeface="Courier New"/>
                <a:cs typeface="Courier"/>
                <a:sym typeface="Courier New"/>
              </a:rPr>
              <a:t> </a:t>
            </a:r>
            <a:r>
              <a:rPr lang="en-US" sz="3200" i="0" u="none" strike="noStrike" cap="none" dirty="0">
                <a:solidFill>
                  <a:srgbClr val="FF7F00"/>
                </a:solidFill>
                <a:latin typeface="Courier"/>
                <a:ea typeface="Courier New"/>
                <a:cs typeface="Courier"/>
                <a:sym typeface="Courier New"/>
              </a:rPr>
              <a:t>(</a:t>
            </a:r>
            <a:r>
              <a:rPr lang="en-US" sz="3200" i="0" u="none" strike="noStrike" cap="none" dirty="0" err="1">
                <a:solidFill>
                  <a:srgbClr val="FF7F00"/>
                </a:solidFill>
                <a:latin typeface="Courier"/>
                <a:ea typeface="Courier New"/>
                <a:cs typeface="Courier"/>
                <a:sym typeface="Courier New"/>
              </a:rPr>
              <a:t>k,v</a:t>
            </a:r>
            <a:r>
              <a:rPr lang="en-US" sz="3200" i="0" u="none" strike="noStrike" cap="none" dirty="0">
                <a:solidFill>
                  <a:srgbClr val="FF7F00"/>
                </a:solidFill>
                <a:latin typeface="Courier"/>
                <a:ea typeface="Courier New"/>
                <a:cs typeface="Courier"/>
                <a:sym typeface="Courier New"/>
              </a:rPr>
              <a:t>)</a:t>
            </a:r>
            <a:r>
              <a:rPr lang="en-US" sz="3200" i="0" u="none" strike="noStrike" cap="none" dirty="0">
                <a:solidFill>
                  <a:schemeClr val="lt1"/>
                </a:solidFill>
                <a:latin typeface="Courier"/>
                <a:ea typeface="Courier New"/>
                <a:cs typeface="Courier"/>
                <a:sym typeface="Courier New"/>
              </a:rPr>
              <a:t> in </a:t>
            </a:r>
            <a:r>
              <a:rPr lang="en-US" sz="3200" i="0" u="none" strike="noStrike" cap="none" dirty="0" err="1">
                <a:solidFill>
                  <a:srgbClr val="00FF00"/>
                </a:solidFill>
                <a:latin typeface="Courier"/>
                <a:ea typeface="Courier New"/>
                <a:cs typeface="Courier"/>
                <a:sym typeface="Courier New"/>
              </a:rPr>
              <a:t>d</a:t>
            </a:r>
            <a:r>
              <a:rPr lang="en-US" sz="3200" i="0" u="none" strike="noStrike" cap="none" dirty="0" err="1">
                <a:solidFill>
                  <a:srgbClr val="FF00FF"/>
                </a:solidFill>
                <a:latin typeface="Courier"/>
                <a:ea typeface="Courier New"/>
                <a:cs typeface="Courier"/>
                <a:sym typeface="Courier New"/>
              </a:rPr>
              <a:t>.items</a:t>
            </a:r>
            <a:r>
              <a:rPr lang="en-US" sz="3200" i="0" u="none" strike="noStrike" cap="none" dirty="0">
                <a:solidFill>
                  <a:schemeClr val="lt1"/>
                </a:solidFill>
                <a:latin typeface="Courier"/>
                <a:ea typeface="Courier New"/>
                <a:cs typeface="Courier"/>
                <a:sym typeface="Courier New"/>
              </a:rPr>
              <a:t>(): </a:t>
            </a:r>
          </a:p>
          <a:p>
            <a:pPr lvl="0">
              <a:buClr>
                <a:schemeClr val="lt1"/>
              </a:buClr>
              <a:buSzPct val="25000"/>
            </a:pPr>
            <a:r>
              <a:rPr lang="en-US" sz="3200" i="0" u="none" strike="noStrike" cap="none" dirty="0">
                <a:solidFill>
                  <a:schemeClr val="lt1"/>
                </a:solidFill>
                <a:latin typeface="Courier"/>
                <a:ea typeface="Courier New"/>
                <a:cs typeface="Courier"/>
                <a:sym typeface="Courier New"/>
              </a:rPr>
              <a:t>...     </a:t>
            </a:r>
            <a:r>
              <a:rPr lang="en-US" sz="3200" i="0" u="none" strike="noStrike" cap="none" dirty="0">
                <a:solidFill>
                  <a:srgbClr val="FFFF00"/>
                </a:solidFill>
                <a:latin typeface="Courier"/>
                <a:ea typeface="Courier New"/>
                <a:cs typeface="Courier"/>
                <a:sym typeface="Courier New"/>
              </a:rPr>
              <a:t>print(</a:t>
            </a:r>
            <a:r>
              <a:rPr lang="en-US" sz="3200" i="0" u="none" strike="noStrike" cap="none" dirty="0">
                <a:solidFill>
                  <a:srgbClr val="00FF00"/>
                </a:solidFill>
                <a:latin typeface="Courier"/>
                <a:ea typeface="Courier New"/>
                <a:cs typeface="Courier"/>
                <a:sym typeface="Courier New"/>
              </a:rPr>
              <a:t>k</a:t>
            </a:r>
            <a:r>
              <a:rPr lang="en-US" sz="3200" i="0" u="none" strike="noStrike" cap="none" dirty="0">
                <a:solidFill>
                  <a:schemeClr val="lt1"/>
                </a:solidFill>
                <a:latin typeface="Courier"/>
                <a:ea typeface="Courier New"/>
                <a:cs typeface="Courier"/>
                <a:sym typeface="Courier New"/>
              </a:rPr>
              <a:t>, </a:t>
            </a:r>
            <a:r>
              <a:rPr lang="en-US" sz="3200" i="0" u="none" strike="noStrike" cap="none" dirty="0">
                <a:solidFill>
                  <a:srgbClr val="00FF00"/>
                </a:solidFill>
                <a:latin typeface="Courier"/>
                <a:ea typeface="Courier New"/>
                <a:cs typeface="Courier"/>
                <a:sym typeface="Courier New"/>
              </a:rPr>
              <a:t>v</a:t>
            </a:r>
            <a:r>
              <a:rPr lang="en-US" sz="3200" dirty="0">
                <a:solidFill>
                  <a:srgbClr val="FFFF00"/>
                </a:solidFill>
                <a:latin typeface="Courier"/>
                <a:ea typeface="Courier New"/>
                <a:cs typeface="Courier"/>
                <a:sym typeface="Courier New"/>
              </a:rPr>
              <a:t>)</a:t>
            </a:r>
            <a:endParaRPr lang="en-US" sz="3200" i="0" u="none" strike="noStrike" cap="none" dirty="0">
              <a:solidFill>
                <a:srgbClr val="00FF00"/>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2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200" i="0" u="none" strike="noStrike" cap="none" dirty="0" err="1">
                <a:solidFill>
                  <a:schemeClr val="lt1"/>
                </a:solidFill>
                <a:latin typeface="Courier"/>
                <a:ea typeface="Courier New"/>
                <a:cs typeface="Courier"/>
                <a:sym typeface="Courier New"/>
              </a:rPr>
              <a:t>csev</a:t>
            </a:r>
            <a:r>
              <a:rPr lang="en-US" sz="3200" i="0" u="none" strike="noStrike" cap="none" dirty="0">
                <a:solidFill>
                  <a:schemeClr val="lt1"/>
                </a:solidFill>
                <a:latin typeface="Courier"/>
                <a:ea typeface="Courier New"/>
                <a:cs typeface="Courier"/>
                <a:sym typeface="Courier New"/>
              </a:rPr>
              <a:t> 2</a:t>
            </a:r>
          </a:p>
          <a:p>
            <a:pPr marL="0" marR="0" lvl="0" indent="0" algn="l" rtl="0">
              <a:lnSpc>
                <a:spcPct val="100000"/>
              </a:lnSpc>
              <a:spcBef>
                <a:spcPts val="0"/>
              </a:spcBef>
              <a:spcAft>
                <a:spcPts val="0"/>
              </a:spcAft>
              <a:buClr>
                <a:schemeClr val="lt1"/>
              </a:buClr>
              <a:buSzPct val="25000"/>
              <a:buFont typeface="Courier New"/>
              <a:buNone/>
            </a:pPr>
            <a:r>
              <a:rPr lang="en-US" sz="3200" i="0" u="none" strike="noStrike" cap="none" dirty="0" err="1">
                <a:solidFill>
                  <a:schemeClr val="lt1"/>
                </a:solidFill>
                <a:latin typeface="Courier"/>
                <a:ea typeface="Courier New"/>
                <a:cs typeface="Courier"/>
                <a:sym typeface="Courier New"/>
              </a:rPr>
              <a:t>cwen</a:t>
            </a:r>
            <a:r>
              <a:rPr lang="en-US" sz="3200" i="0" u="none" strike="noStrike" cap="none" dirty="0">
                <a:solidFill>
                  <a:schemeClr val="lt1"/>
                </a:solidFill>
                <a:latin typeface="Courier"/>
                <a:ea typeface="Courier New"/>
                <a:cs typeface="Courier"/>
                <a:sym typeface="Courier New"/>
              </a:rPr>
              <a:t> 4</a:t>
            </a:r>
          </a:p>
          <a:p>
            <a:pPr marL="0" marR="0" lvl="0" indent="0" algn="l" rtl="0">
              <a:lnSpc>
                <a:spcPct val="100000"/>
              </a:lnSpc>
              <a:spcBef>
                <a:spcPts val="0"/>
              </a:spcBef>
              <a:spcAft>
                <a:spcPts val="0"/>
              </a:spcAft>
              <a:buClr>
                <a:schemeClr val="lt1"/>
              </a:buClr>
              <a:buSzPct val="25000"/>
              <a:buFont typeface="Courier New"/>
              <a:buNone/>
            </a:pPr>
            <a:r>
              <a:rPr lang="en-US" sz="3200" i="0" u="none" strike="noStrike" cap="none" dirty="0">
                <a:solidFill>
                  <a:schemeClr val="lt1"/>
                </a:solidFill>
                <a:latin typeface="Courier"/>
                <a:ea typeface="Courier New"/>
                <a:cs typeface="Courier"/>
                <a:sym typeface="Courier New"/>
              </a:rPr>
              <a:t>&gt;&gt;&gt; </a:t>
            </a:r>
            <a:r>
              <a:rPr lang="en-US" sz="3200" i="0" u="none" strike="noStrike" cap="none" dirty="0" err="1">
                <a:solidFill>
                  <a:srgbClr val="00FF00"/>
                </a:solidFill>
                <a:latin typeface="Courier"/>
                <a:ea typeface="Courier New"/>
                <a:cs typeface="Courier"/>
                <a:sym typeface="Courier New"/>
              </a:rPr>
              <a:t>tups</a:t>
            </a:r>
            <a:r>
              <a:rPr lang="en-US" sz="3200" i="0" u="none" strike="noStrike" cap="none" dirty="0">
                <a:solidFill>
                  <a:schemeClr val="lt1"/>
                </a:solidFill>
                <a:latin typeface="Courier"/>
                <a:ea typeface="Courier New"/>
                <a:cs typeface="Courier"/>
                <a:sym typeface="Courier New"/>
              </a:rPr>
              <a:t> = </a:t>
            </a:r>
            <a:r>
              <a:rPr lang="en-US" sz="3200" i="0" u="none" strike="noStrike" cap="none" dirty="0" err="1">
                <a:solidFill>
                  <a:srgbClr val="00FF00"/>
                </a:solidFill>
                <a:latin typeface="Courier"/>
                <a:ea typeface="Courier New"/>
                <a:cs typeface="Courier"/>
                <a:sym typeface="Courier New"/>
              </a:rPr>
              <a:t>d</a:t>
            </a:r>
            <a:r>
              <a:rPr lang="en-US" sz="3200" i="0" u="none" strike="noStrike" cap="none" dirty="0" err="1">
                <a:solidFill>
                  <a:srgbClr val="FF00FF"/>
                </a:solidFill>
                <a:latin typeface="Courier"/>
                <a:ea typeface="Courier New"/>
                <a:cs typeface="Courier"/>
                <a:sym typeface="Courier New"/>
              </a:rPr>
              <a:t>.items</a:t>
            </a:r>
            <a:r>
              <a:rPr lang="en-US" sz="3200" i="0" u="none" strike="noStrike" cap="none" dirty="0">
                <a:solidFill>
                  <a:schemeClr val="lt1"/>
                </a:solidFill>
                <a:latin typeface="Courier"/>
                <a:ea typeface="Courier New"/>
                <a:cs typeface="Courier"/>
                <a:sym typeface="Courier New"/>
              </a:rPr>
              <a:t>()</a:t>
            </a:r>
          </a:p>
          <a:p>
            <a:pPr lvl="0">
              <a:buClr>
                <a:schemeClr val="lt1"/>
              </a:buClr>
              <a:buSzPct val="25000"/>
            </a:pPr>
            <a:r>
              <a:rPr lang="en-US" sz="3200" i="0" u="none" strike="noStrike" cap="none" dirty="0">
                <a:solidFill>
                  <a:schemeClr val="lt1"/>
                </a:solidFill>
                <a:latin typeface="Courier"/>
                <a:ea typeface="Courier New"/>
                <a:cs typeface="Courier"/>
                <a:sym typeface="Courier New"/>
              </a:rPr>
              <a:t>&gt;&gt;&gt; </a:t>
            </a:r>
            <a:r>
              <a:rPr lang="en-US" sz="3200" i="0" u="none" strike="noStrike" cap="none" dirty="0">
                <a:solidFill>
                  <a:srgbClr val="FFFF00"/>
                </a:solidFill>
                <a:latin typeface="Courier"/>
                <a:ea typeface="Courier New"/>
                <a:cs typeface="Courier"/>
                <a:sym typeface="Courier New"/>
              </a:rPr>
              <a:t>print(</a:t>
            </a:r>
            <a:r>
              <a:rPr lang="en-US" sz="3200" i="0" u="none" strike="noStrike" cap="none" dirty="0" err="1">
                <a:solidFill>
                  <a:srgbClr val="00FF00"/>
                </a:solidFill>
                <a:latin typeface="Courier"/>
                <a:ea typeface="Courier New"/>
                <a:cs typeface="Courier"/>
                <a:sym typeface="Courier New"/>
              </a:rPr>
              <a:t>tups</a:t>
            </a:r>
            <a:r>
              <a:rPr lang="en-US" sz="3200" dirty="0">
                <a:solidFill>
                  <a:srgbClr val="FFFF00"/>
                </a:solidFill>
                <a:latin typeface="Courier"/>
                <a:ea typeface="Courier New"/>
                <a:cs typeface="Courier"/>
                <a:sym typeface="Courier New"/>
              </a:rPr>
              <a:t>)</a:t>
            </a:r>
            <a:endParaRPr lang="en-US" sz="3200" i="0" u="none" strike="noStrike" cap="none" dirty="0">
              <a:solidFill>
                <a:srgbClr val="00FF00"/>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200" i="0" u="none" strike="noStrike" cap="none" dirty="0" err="1">
                <a:solidFill>
                  <a:schemeClr val="lt1"/>
                </a:solidFill>
                <a:latin typeface="Courier"/>
                <a:ea typeface="Courier New"/>
                <a:cs typeface="Courier"/>
                <a:sym typeface="Courier New"/>
              </a:rPr>
              <a:t>dict_items</a:t>
            </a:r>
            <a:r>
              <a:rPr lang="en-US" sz="3200" i="0" u="none" strike="noStrike" cap="none" dirty="0">
                <a:solidFill>
                  <a:schemeClr val="lt1"/>
                </a:solidFill>
                <a:latin typeface="Courier"/>
                <a:ea typeface="Courier New"/>
                <a:cs typeface="Courier"/>
                <a:sym typeface="Courier New"/>
              </a:rPr>
              <a:t>([</a:t>
            </a:r>
            <a:r>
              <a:rPr lang="en-US" sz="3200" i="0" u="none" strike="noStrike" cap="none" dirty="0">
                <a:solidFill>
                  <a:srgbClr val="FF7F00"/>
                </a:solidFill>
                <a:latin typeface="Courier"/>
                <a:ea typeface="Courier New"/>
                <a:cs typeface="Courier"/>
                <a:sym typeface="Courier New"/>
              </a:rPr>
              <a:t>('</a:t>
            </a:r>
            <a:r>
              <a:rPr lang="en-US" sz="3200" i="0" u="none" strike="noStrike" cap="none" dirty="0" err="1">
                <a:solidFill>
                  <a:srgbClr val="FF7F00"/>
                </a:solidFill>
                <a:latin typeface="Courier"/>
                <a:ea typeface="Courier New"/>
                <a:cs typeface="Courier"/>
                <a:sym typeface="Courier New"/>
              </a:rPr>
              <a:t>csev</a:t>
            </a:r>
            <a:r>
              <a:rPr lang="en-US" sz="3200" i="0" u="none" strike="noStrike" cap="none" dirty="0">
                <a:solidFill>
                  <a:srgbClr val="FF7F00"/>
                </a:solidFill>
                <a:latin typeface="Courier"/>
                <a:ea typeface="Courier New"/>
                <a:cs typeface="Courier"/>
                <a:sym typeface="Courier New"/>
              </a:rPr>
              <a:t>', 2)</a:t>
            </a:r>
            <a:r>
              <a:rPr lang="en-US" sz="3200" i="0" u="none" strike="noStrike" cap="none" dirty="0">
                <a:solidFill>
                  <a:schemeClr val="lt1"/>
                </a:solidFill>
                <a:latin typeface="Courier"/>
                <a:ea typeface="Courier New"/>
                <a:cs typeface="Courier"/>
                <a:sym typeface="Courier New"/>
              </a:rPr>
              <a:t>, </a:t>
            </a:r>
            <a:r>
              <a:rPr lang="en-US" sz="3200" i="0" u="none" strike="noStrike" cap="none" dirty="0">
                <a:solidFill>
                  <a:srgbClr val="FF7F00"/>
                </a:solidFill>
                <a:latin typeface="Courier"/>
                <a:ea typeface="Courier New"/>
                <a:cs typeface="Courier"/>
                <a:sym typeface="Courier New"/>
              </a:rPr>
              <a:t>('</a:t>
            </a:r>
            <a:r>
              <a:rPr lang="en-US" sz="3200" i="0" u="none" strike="noStrike" cap="none" dirty="0" err="1">
                <a:solidFill>
                  <a:srgbClr val="FF7F00"/>
                </a:solidFill>
                <a:latin typeface="Courier"/>
                <a:ea typeface="Courier New"/>
                <a:cs typeface="Courier"/>
                <a:sym typeface="Courier New"/>
              </a:rPr>
              <a:t>cwen</a:t>
            </a:r>
            <a:r>
              <a:rPr lang="en-US" sz="3200" i="0" u="none" strike="noStrike" cap="none" dirty="0">
                <a:solidFill>
                  <a:srgbClr val="FF7F00"/>
                </a:solidFill>
                <a:latin typeface="Courier"/>
                <a:ea typeface="Courier New"/>
                <a:cs typeface="Courier"/>
                <a:sym typeface="Courier New"/>
              </a:rPr>
              <a:t>', 4)</a:t>
            </a:r>
            <a:r>
              <a:rPr lang="en-US" sz="3200" i="0" u="none" strike="noStrike" cap="none" dirty="0">
                <a:solidFill>
                  <a:schemeClr val="lt1"/>
                </a:solidFill>
                <a:latin typeface="Courier"/>
                <a:ea typeface="Courier New"/>
                <a:cs typeface="Courier"/>
                <a:sym typeface="Courier New"/>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1162000" y="438971"/>
            <a:ext cx="13932000" cy="1750191"/>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800" u="none" strike="noStrike" cap="none" dirty="0">
                <a:solidFill>
                  <a:srgbClr val="FFD966"/>
                </a:solidFill>
                <a:latin typeface="Arial" charset="0"/>
                <a:ea typeface="Arial" charset="0"/>
                <a:cs typeface="Arial" charset="0"/>
                <a:sym typeface="Cabin"/>
              </a:rPr>
              <a:t>Οι Πλειάδες είναι Συγκρίσιμες</a:t>
            </a:r>
            <a:endParaRPr lang="en-US" sz="7800" u="none" strike="noStrike" cap="none" dirty="0">
              <a:solidFill>
                <a:srgbClr val="FFD966"/>
              </a:solidFill>
              <a:latin typeface="Arial" charset="0"/>
              <a:ea typeface="Arial" charset="0"/>
              <a:cs typeface="Arial" charset="0"/>
              <a:sym typeface="Cabin"/>
            </a:endParaRPr>
          </a:p>
        </p:txBody>
      </p:sp>
      <p:sp>
        <p:nvSpPr>
          <p:cNvPr id="224" name="Shape 224"/>
          <p:cNvSpPr txBox="1">
            <a:spLocks noGrp="1"/>
          </p:cNvSpPr>
          <p:nvPr>
            <p:ph type="body" idx="1"/>
          </p:nvPr>
        </p:nvSpPr>
        <p:spPr>
          <a:xfrm>
            <a:off x="1162000" y="2451100"/>
            <a:ext cx="14199920" cy="2120900"/>
          </a:xfrm>
          <a:prstGeom prst="rect">
            <a:avLst/>
          </a:prstGeom>
          <a:noFill/>
          <a:ln>
            <a:noFill/>
          </a:ln>
        </p:spPr>
        <p:txBody>
          <a:bodyPr lIns="50800" tIns="50800" rIns="50800" bIns="50800" anchor="ctr" anchorCtr="0">
            <a:noAutofit/>
          </a:bodyPr>
          <a:lstStyle/>
          <a:p>
            <a:pPr marL="317500" marR="0" lvl="0" indent="0" algn="l" rtl="0">
              <a:lnSpc>
                <a:spcPct val="100000"/>
              </a:lnSpc>
              <a:spcBef>
                <a:spcPts val="0"/>
              </a:spcBef>
              <a:spcAft>
                <a:spcPts val="0"/>
              </a:spcAft>
              <a:buClr>
                <a:schemeClr val="lt1"/>
              </a:buClr>
              <a:buSzPct val="171000"/>
              <a:buNone/>
            </a:pPr>
            <a:r>
              <a:rPr lang="el-GR" sz="3800" u="none" strike="noStrike" cap="none" dirty="0">
                <a:solidFill>
                  <a:schemeClr val="lt1"/>
                </a:solidFill>
                <a:latin typeface="Arial" charset="0"/>
                <a:ea typeface="Arial" charset="0"/>
                <a:cs typeface="Arial" charset="0"/>
                <a:sym typeface="Cabin"/>
              </a:rPr>
              <a:t>Οι συγκριτικοί </a:t>
            </a:r>
            <a:r>
              <a:rPr lang="el-GR" sz="3800" u="none" strike="noStrike" cap="none" dirty="0">
                <a:solidFill>
                  <a:srgbClr val="00FFFF"/>
                </a:solidFill>
                <a:latin typeface="Arial" charset="0"/>
                <a:ea typeface="Arial" charset="0"/>
                <a:cs typeface="Arial" charset="0"/>
                <a:sym typeface="Cabin"/>
              </a:rPr>
              <a:t>τελεστές</a:t>
            </a:r>
            <a:r>
              <a:rPr lang="en-US" sz="3800" u="none" strike="noStrike" cap="none" dirty="0">
                <a:solidFill>
                  <a:schemeClr val="lt1"/>
                </a:solidFill>
                <a:latin typeface="Arial" charset="0"/>
                <a:ea typeface="Arial" charset="0"/>
                <a:cs typeface="Arial" charset="0"/>
                <a:sym typeface="Cabin"/>
              </a:rPr>
              <a:t> </a:t>
            </a:r>
            <a:r>
              <a:rPr lang="el-GR" sz="3800" u="none" strike="noStrike" cap="none" dirty="0">
                <a:solidFill>
                  <a:schemeClr val="lt1"/>
                </a:solidFill>
                <a:latin typeface="Arial" charset="0"/>
                <a:ea typeface="Arial" charset="0"/>
                <a:cs typeface="Arial" charset="0"/>
                <a:sym typeface="Cabin"/>
              </a:rPr>
              <a:t>λειτουργούν στις </a:t>
            </a:r>
            <a:r>
              <a:rPr lang="el-GR" sz="3800" u="none" strike="noStrike" cap="none" dirty="0">
                <a:solidFill>
                  <a:srgbClr val="FF7F00"/>
                </a:solidFill>
                <a:latin typeface="Arial" charset="0"/>
                <a:ea typeface="Arial" charset="0"/>
                <a:cs typeface="Arial" charset="0"/>
                <a:sym typeface="Cabin"/>
              </a:rPr>
              <a:t>πλειάδες</a:t>
            </a:r>
            <a:r>
              <a:rPr lang="en-US" sz="3800" u="none" strike="noStrike" cap="none" dirty="0">
                <a:solidFill>
                  <a:schemeClr val="lt1"/>
                </a:solidFill>
                <a:latin typeface="Arial" charset="0"/>
                <a:ea typeface="Arial" charset="0"/>
                <a:cs typeface="Arial" charset="0"/>
                <a:sym typeface="Cabin"/>
              </a:rPr>
              <a:t> </a:t>
            </a:r>
            <a:r>
              <a:rPr lang="el-GR" sz="3800" u="none" strike="noStrike" cap="none" dirty="0">
                <a:solidFill>
                  <a:schemeClr val="lt1"/>
                </a:solidFill>
                <a:latin typeface="Arial" charset="0"/>
                <a:ea typeface="Arial" charset="0"/>
                <a:cs typeface="Arial" charset="0"/>
                <a:sym typeface="Cabin"/>
              </a:rPr>
              <a:t>και σε άλλες ακολουθίες</a:t>
            </a:r>
            <a:r>
              <a:rPr lang="en-US" sz="3800" u="none" strike="noStrike" cap="none" dirty="0">
                <a:solidFill>
                  <a:schemeClr val="lt1"/>
                </a:solidFill>
                <a:latin typeface="Arial" charset="0"/>
                <a:ea typeface="Arial" charset="0"/>
                <a:cs typeface="Arial" charset="0"/>
                <a:sym typeface="Cabin"/>
              </a:rPr>
              <a:t>. </a:t>
            </a:r>
            <a:r>
              <a:rPr lang="el-GR" sz="3800" u="none" strike="noStrike" cap="none" dirty="0">
                <a:solidFill>
                  <a:schemeClr val="lt1"/>
                </a:solidFill>
                <a:latin typeface="Arial" charset="0"/>
                <a:ea typeface="Arial" charset="0"/>
                <a:cs typeface="Arial" charset="0"/>
                <a:sym typeface="Cabin"/>
              </a:rPr>
              <a:t>Εάν το πρώτο στοιχείο είναι ίσο, η </a:t>
            </a:r>
            <a:r>
              <a:rPr lang="el-GR" sz="3800" u="none" strike="noStrike" cap="none" dirty="0" err="1">
                <a:solidFill>
                  <a:schemeClr val="lt1"/>
                </a:solidFill>
                <a:latin typeface="Arial" charset="0"/>
                <a:ea typeface="Arial" charset="0"/>
                <a:cs typeface="Arial" charset="0"/>
                <a:sym typeface="Cabin"/>
              </a:rPr>
              <a:t>Python</a:t>
            </a:r>
            <a:r>
              <a:rPr lang="el-GR" sz="3800" u="none" strike="noStrike" cap="none" dirty="0">
                <a:solidFill>
                  <a:schemeClr val="lt1"/>
                </a:solidFill>
                <a:latin typeface="Arial" charset="0"/>
                <a:ea typeface="Arial" charset="0"/>
                <a:cs typeface="Arial" charset="0"/>
                <a:sym typeface="Cabin"/>
              </a:rPr>
              <a:t> συνεχίζει στο επόμενο στοιχείο και ούτω καθεξής, μέχρι να βρει στοιχεία που διαφέρουν</a:t>
            </a:r>
            <a:r>
              <a:rPr lang="en-US" sz="3800" u="none" strike="noStrike" cap="none" dirty="0">
                <a:solidFill>
                  <a:schemeClr val="lt1"/>
                </a:solidFill>
                <a:latin typeface="Arial" charset="0"/>
                <a:ea typeface="Arial" charset="0"/>
                <a:cs typeface="Arial" charset="0"/>
                <a:sym typeface="Cabin"/>
              </a:rPr>
              <a:t>.</a:t>
            </a:r>
          </a:p>
        </p:txBody>
      </p:sp>
      <p:sp>
        <p:nvSpPr>
          <p:cNvPr id="225" name="Shape 225"/>
          <p:cNvSpPr txBox="1"/>
          <p:nvPr/>
        </p:nvSpPr>
        <p:spPr>
          <a:xfrm>
            <a:off x="2852738" y="4986338"/>
            <a:ext cx="11404500" cy="344646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New"/>
                <a:cs typeface="Courier"/>
                <a:sym typeface="Courier New"/>
              </a:rPr>
              <a:t>&gt;&gt;&gt; </a:t>
            </a:r>
            <a:r>
              <a:rPr lang="en-US" sz="2800" i="0" u="none" strike="noStrike" cap="none" dirty="0">
                <a:solidFill>
                  <a:srgbClr val="FF7F00"/>
                </a:solidFill>
                <a:latin typeface="Courier"/>
                <a:ea typeface="Courier New"/>
                <a:cs typeface="Courier"/>
                <a:sym typeface="Courier New"/>
              </a:rPr>
              <a:t>(0, 1, 2) </a:t>
            </a:r>
            <a:r>
              <a:rPr lang="en-US" sz="2800" i="0" u="none" strike="noStrike" cap="none" dirty="0">
                <a:solidFill>
                  <a:srgbClr val="00FFFF"/>
                </a:solidFill>
                <a:latin typeface="Courier"/>
                <a:ea typeface="Courier New"/>
                <a:cs typeface="Courier"/>
                <a:sym typeface="Courier New"/>
              </a:rPr>
              <a:t>&lt;</a:t>
            </a:r>
            <a:r>
              <a:rPr lang="en-US" sz="2800" i="0" u="none" strike="noStrike" cap="none" dirty="0">
                <a:solidFill>
                  <a:srgbClr val="FF7F00"/>
                </a:solidFill>
                <a:latin typeface="Courier"/>
                <a:ea typeface="Courier New"/>
                <a:cs typeface="Courier"/>
                <a:sym typeface="Courier New"/>
              </a:rPr>
              <a:t> (5, 1, 2)</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New"/>
                <a:cs typeface="Courier"/>
                <a:sym typeface="Courier New"/>
              </a:rPr>
              <a:t>True</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New"/>
                <a:cs typeface="Courier"/>
                <a:sym typeface="Courier New"/>
              </a:rPr>
              <a:t>&gt;&gt;&gt; </a:t>
            </a:r>
            <a:r>
              <a:rPr lang="en-US" sz="2800" i="0" u="none" strike="noStrike" cap="none" dirty="0">
                <a:solidFill>
                  <a:srgbClr val="FF7F00"/>
                </a:solidFill>
                <a:latin typeface="Courier"/>
                <a:ea typeface="Courier New"/>
                <a:cs typeface="Courier"/>
                <a:sym typeface="Courier New"/>
              </a:rPr>
              <a:t>(0, 1, 2000000) </a:t>
            </a:r>
            <a:r>
              <a:rPr lang="en-US" sz="2800" i="0" u="none" strike="noStrike" cap="none" dirty="0">
                <a:solidFill>
                  <a:srgbClr val="00FFFF"/>
                </a:solidFill>
                <a:latin typeface="Courier"/>
                <a:ea typeface="Courier New"/>
                <a:cs typeface="Courier"/>
                <a:sym typeface="Courier New"/>
              </a:rPr>
              <a:t>&lt;</a:t>
            </a:r>
            <a:r>
              <a:rPr lang="en-US" sz="2800" i="0" u="none" strike="noStrike" cap="none" dirty="0">
                <a:solidFill>
                  <a:srgbClr val="FF7F00"/>
                </a:solidFill>
                <a:latin typeface="Courier"/>
                <a:ea typeface="Courier New"/>
                <a:cs typeface="Courier"/>
                <a:sym typeface="Courier New"/>
              </a:rPr>
              <a:t> (0, 3, 4)</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New"/>
                <a:cs typeface="Courier"/>
                <a:sym typeface="Courier New"/>
              </a:rPr>
              <a:t>True</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New"/>
                <a:cs typeface="Courier"/>
                <a:sym typeface="Courier New"/>
              </a:rPr>
              <a:t>&gt;&gt;&gt; </a:t>
            </a:r>
            <a:r>
              <a:rPr lang="en-US" sz="2800" i="0" u="none" strike="noStrike" cap="none" dirty="0">
                <a:solidFill>
                  <a:srgbClr val="FF7F00"/>
                </a:solidFill>
                <a:latin typeface="Courier"/>
                <a:ea typeface="Courier New"/>
                <a:cs typeface="Courier"/>
                <a:sym typeface="Courier New"/>
              </a:rPr>
              <a:t>( '</a:t>
            </a:r>
            <a:r>
              <a:rPr lang="el-GR" sz="2800" i="0" u="none" strike="noStrike" cap="none" dirty="0">
                <a:solidFill>
                  <a:srgbClr val="FF7F00"/>
                </a:solidFill>
                <a:latin typeface="Courier"/>
                <a:ea typeface="Courier New"/>
                <a:cs typeface="Courier"/>
                <a:sym typeface="Courier New"/>
              </a:rPr>
              <a:t>Γιώργος</a:t>
            </a:r>
            <a:r>
              <a:rPr lang="en-US" sz="2800" i="0" u="none" strike="noStrike" cap="none" dirty="0">
                <a:solidFill>
                  <a:srgbClr val="FF7F00"/>
                </a:solidFill>
                <a:latin typeface="Courier"/>
                <a:ea typeface="Courier New"/>
                <a:cs typeface="Courier"/>
                <a:sym typeface="Courier New"/>
              </a:rPr>
              <a:t>’, ‘</a:t>
            </a:r>
            <a:r>
              <a:rPr lang="el-GR" sz="2800" dirty="0">
                <a:solidFill>
                  <a:srgbClr val="FF7F00"/>
                </a:solidFill>
                <a:latin typeface="Courier"/>
                <a:ea typeface="Courier New"/>
                <a:cs typeface="Courier"/>
                <a:sym typeface="Courier New"/>
              </a:rPr>
              <a:t>Σάββας</a:t>
            </a:r>
            <a:r>
              <a:rPr lang="en-US" sz="2800" i="0" u="none" strike="noStrike" cap="none" dirty="0">
                <a:solidFill>
                  <a:srgbClr val="FF7F00"/>
                </a:solidFill>
                <a:latin typeface="Courier"/>
                <a:ea typeface="Courier New"/>
                <a:cs typeface="Courier"/>
                <a:sym typeface="Courier New"/>
              </a:rPr>
              <a:t>' ) </a:t>
            </a:r>
            <a:r>
              <a:rPr lang="en-US" sz="2800" i="0" u="none" strike="noStrike" cap="none" dirty="0">
                <a:solidFill>
                  <a:srgbClr val="00FFFF"/>
                </a:solidFill>
                <a:latin typeface="Courier"/>
                <a:ea typeface="Courier New"/>
                <a:cs typeface="Courier"/>
                <a:sym typeface="Courier New"/>
              </a:rPr>
              <a:t>&lt;</a:t>
            </a:r>
            <a:r>
              <a:rPr lang="en-US" sz="2800" i="0" u="none" strike="noStrike" cap="none" dirty="0">
                <a:solidFill>
                  <a:srgbClr val="FF7F00"/>
                </a:solidFill>
                <a:latin typeface="Courier"/>
                <a:ea typeface="Courier New"/>
                <a:cs typeface="Courier"/>
                <a:sym typeface="Courier New"/>
              </a:rPr>
              <a:t> ('</a:t>
            </a:r>
            <a:r>
              <a:rPr lang="el-GR" sz="2800" i="0" u="none" strike="noStrike" cap="none" dirty="0">
                <a:solidFill>
                  <a:srgbClr val="FF7F00"/>
                </a:solidFill>
                <a:latin typeface="Courier"/>
                <a:ea typeface="Courier New"/>
                <a:cs typeface="Courier"/>
                <a:sym typeface="Courier New"/>
              </a:rPr>
              <a:t>Γιώργος</a:t>
            </a:r>
            <a:r>
              <a:rPr lang="en-US" sz="2800" i="0" u="none" strike="noStrike" cap="none" dirty="0">
                <a:solidFill>
                  <a:srgbClr val="FF7F00"/>
                </a:solidFill>
                <a:latin typeface="Courier"/>
                <a:ea typeface="Courier New"/>
                <a:cs typeface="Courier"/>
                <a:sym typeface="Courier New"/>
              </a:rPr>
              <a:t>', ‘</a:t>
            </a:r>
            <a:r>
              <a:rPr lang="el-GR" sz="2800" i="0" u="none" strike="noStrike" cap="none" dirty="0">
                <a:solidFill>
                  <a:srgbClr val="FF7F00"/>
                </a:solidFill>
                <a:latin typeface="Courier"/>
                <a:ea typeface="Courier New"/>
                <a:cs typeface="Courier"/>
                <a:sym typeface="Courier New"/>
              </a:rPr>
              <a:t>Σοφία</a:t>
            </a:r>
            <a:r>
              <a:rPr lang="en-US" sz="2800" i="0" u="none" strike="noStrike" cap="none" dirty="0">
                <a:solidFill>
                  <a:srgbClr val="FF7F00"/>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New"/>
                <a:cs typeface="Courier"/>
                <a:sym typeface="Courier New"/>
              </a:rPr>
              <a:t>True</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New"/>
                <a:cs typeface="Courier"/>
                <a:sym typeface="Courier New"/>
              </a:rPr>
              <a:t>&gt;&gt;&gt; </a:t>
            </a:r>
            <a:r>
              <a:rPr lang="en-US" sz="2800" i="0" u="none" strike="noStrike" cap="none" dirty="0">
                <a:solidFill>
                  <a:srgbClr val="FF7F00"/>
                </a:solidFill>
                <a:latin typeface="Courier"/>
                <a:ea typeface="Courier New"/>
                <a:cs typeface="Courier"/>
                <a:sym typeface="Courier New"/>
              </a:rPr>
              <a:t>( '</a:t>
            </a:r>
            <a:r>
              <a:rPr lang="el-GR" sz="2800" i="0" u="none" strike="noStrike" cap="none" dirty="0">
                <a:solidFill>
                  <a:srgbClr val="FF7F00"/>
                </a:solidFill>
                <a:latin typeface="Courier"/>
                <a:ea typeface="Courier New"/>
                <a:cs typeface="Courier"/>
                <a:sym typeface="Courier New"/>
              </a:rPr>
              <a:t>Γιώργος</a:t>
            </a:r>
            <a:r>
              <a:rPr lang="en-US" sz="2800" i="0" u="none" strike="noStrike" cap="none" dirty="0">
                <a:solidFill>
                  <a:srgbClr val="FF7F00"/>
                </a:solidFill>
                <a:latin typeface="Courier"/>
                <a:ea typeface="Courier New"/>
                <a:cs typeface="Courier"/>
                <a:sym typeface="Courier New"/>
              </a:rPr>
              <a:t>', ‘</a:t>
            </a:r>
            <a:r>
              <a:rPr lang="el-GR" sz="2800" i="0" u="none" strike="noStrike" cap="none" dirty="0">
                <a:solidFill>
                  <a:srgbClr val="FF7F00"/>
                </a:solidFill>
                <a:latin typeface="Courier"/>
                <a:ea typeface="Courier New"/>
                <a:cs typeface="Courier"/>
                <a:sym typeface="Courier New"/>
              </a:rPr>
              <a:t>Σάββας</a:t>
            </a:r>
            <a:r>
              <a:rPr lang="en-US" sz="2800" i="0" u="none" strike="noStrike" cap="none" dirty="0">
                <a:solidFill>
                  <a:srgbClr val="FF7F00"/>
                </a:solidFill>
                <a:latin typeface="Courier"/>
                <a:ea typeface="Courier New"/>
                <a:cs typeface="Courier"/>
                <a:sym typeface="Courier New"/>
              </a:rPr>
              <a:t>') </a:t>
            </a:r>
            <a:r>
              <a:rPr lang="en-US" sz="2800" i="0" u="none" strike="noStrike" cap="none" dirty="0">
                <a:solidFill>
                  <a:srgbClr val="00FFFF"/>
                </a:solidFill>
                <a:latin typeface="Courier"/>
                <a:ea typeface="Courier New"/>
                <a:cs typeface="Courier"/>
                <a:sym typeface="Courier New"/>
              </a:rPr>
              <a:t>&gt;</a:t>
            </a:r>
            <a:r>
              <a:rPr lang="en-US" sz="2800" i="0" u="none" strike="noStrike" cap="none" dirty="0">
                <a:solidFill>
                  <a:srgbClr val="FF7F00"/>
                </a:solidFill>
                <a:latin typeface="Courier"/>
                <a:ea typeface="Courier New"/>
                <a:cs typeface="Courier"/>
                <a:sym typeface="Courier New"/>
              </a:rPr>
              <a:t> (‘</a:t>
            </a:r>
            <a:r>
              <a:rPr lang="el-GR" sz="2800" i="0" u="none" strike="noStrike" cap="none" dirty="0">
                <a:solidFill>
                  <a:srgbClr val="FF7F00"/>
                </a:solidFill>
                <a:latin typeface="Courier"/>
                <a:ea typeface="Courier New"/>
                <a:cs typeface="Courier"/>
                <a:sym typeface="Courier New"/>
              </a:rPr>
              <a:t>Αγνή</a:t>
            </a:r>
            <a:r>
              <a:rPr lang="en-US" sz="2800" i="0" u="none" strike="noStrike" cap="none" dirty="0">
                <a:solidFill>
                  <a:srgbClr val="FF7F00"/>
                </a:solidFill>
                <a:latin typeface="Courier"/>
                <a:ea typeface="Courier New"/>
                <a:cs typeface="Courier"/>
                <a:sym typeface="Courier New"/>
              </a:rPr>
              <a:t>', ‘</a:t>
            </a:r>
            <a:r>
              <a:rPr lang="el-GR" sz="2800" i="0" u="none" strike="noStrike" cap="none" dirty="0">
                <a:solidFill>
                  <a:srgbClr val="FF7F00"/>
                </a:solidFill>
                <a:latin typeface="Courier"/>
                <a:ea typeface="Courier New"/>
                <a:cs typeface="Courier"/>
                <a:sym typeface="Courier New"/>
              </a:rPr>
              <a:t>Σοφία</a:t>
            </a:r>
            <a:r>
              <a:rPr lang="en-US" sz="2800" i="0" u="none" strike="noStrike" cap="none" dirty="0">
                <a:solidFill>
                  <a:srgbClr val="FF7F00"/>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New"/>
                <a:cs typeface="Courier"/>
                <a:sym typeface="Courier New"/>
              </a:rPr>
              <a:t>True</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TotalTime>
  <Words>1366</Words>
  <Application>Microsoft Office PowerPoint</Application>
  <PresentationFormat>Προσαρμογή</PresentationFormat>
  <Paragraphs>170</Paragraphs>
  <Slides>16</Slides>
  <Notes>16</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16</vt:i4>
      </vt:variant>
    </vt:vector>
  </HeadingPairs>
  <TitlesOfParts>
    <vt:vector size="22" baseType="lpstr">
      <vt:lpstr>Arial</vt:lpstr>
      <vt:lpstr>Cabin</vt:lpstr>
      <vt:lpstr>Courier</vt:lpstr>
      <vt:lpstr>Courier New</vt:lpstr>
      <vt:lpstr>Gill Sans</vt:lpstr>
      <vt:lpstr>Title &amp; Subtitle</vt:lpstr>
      <vt:lpstr>Πλειάδες</vt:lpstr>
      <vt:lpstr>Οι Πλειάδες είναι σαν τις Λίστες</vt:lpstr>
      <vt:lpstr>αλλά ... οι Πλειάδες είναι «αμετάβλητες»</vt:lpstr>
      <vt:lpstr>Πράγματα που δεν κάνουμε με Πλειάδες</vt:lpstr>
      <vt:lpstr>Μια ιστορία Δύο Ακολουθιών</vt:lpstr>
      <vt:lpstr>Οι Πλειάδες είναι Πιο Αποτελεσματικές</vt:lpstr>
      <vt:lpstr>Πλειάδες και Εκχώρηση</vt:lpstr>
      <vt:lpstr>Πλειάδες και Λεξικά</vt:lpstr>
      <vt:lpstr>Οι Πλειάδες είναι Συγκρίσιμες</vt:lpstr>
      <vt:lpstr>Ταξινομώντας Λίστες Πλειάδων</vt:lpstr>
      <vt:lpstr>Χρησιμοποιώντας την sorted()</vt:lpstr>
      <vt:lpstr>Ταξινόμηση κατά Τιμή Αντί για Κλειδί</vt:lpstr>
      <vt:lpstr>Παρουσίαση του PowerPoint</vt:lpstr>
      <vt:lpstr>Ακόμα και πιο Σύντομη Έκδοση</vt:lpstr>
      <vt:lpstr>Σύνοψη</vt:lpstr>
      <vt:lpstr>Ευχαριστίες / Συνεισφορές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Tuples</dc:title>
  <cp:lastModifiedBy>Konstantia Kiourtidou</cp:lastModifiedBy>
  <cp:revision>50</cp:revision>
  <dcterms:modified xsi:type="dcterms:W3CDTF">2022-08-08T13:15:09Z</dcterms:modified>
</cp:coreProperties>
</file>