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4" r:id="rId3"/>
    <p:sldId id="328" r:id="rId4"/>
    <p:sldId id="331" r:id="rId5"/>
    <p:sldId id="330" r:id="rId6"/>
    <p:sldId id="329" r:id="rId7"/>
    <p:sldId id="333" r:id="rId8"/>
    <p:sldId id="332" r:id="rId9"/>
    <p:sldId id="3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5" d="100"/>
          <a:sy n="125" d="100"/>
        </p:scale>
        <p:origin x="1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4/5/25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4B27-158B-1840-8CA3-211E21B1E2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Short History of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www.ca4e.com</a:t>
            </a:r>
          </a:p>
          <a:p>
            <a:r>
              <a:rPr lang="en-US" dirty="0" err="1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364A-BD83-EF2C-87F0-F771A1D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F61-9935-A27D-1DFC-01E97268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Computers (Abacus / </a:t>
            </a:r>
            <a:r>
              <a:rPr lang="en-US" dirty="0" err="1"/>
              <a:t>Anthikera</a:t>
            </a:r>
            <a:r>
              <a:rPr lang="en-US" dirty="0"/>
              <a:t> / Adders)</a:t>
            </a:r>
          </a:p>
          <a:p>
            <a:pPr lvl="1"/>
            <a:r>
              <a:rPr lang="en-US" dirty="0"/>
              <a:t>Analog (</a:t>
            </a:r>
            <a:r>
              <a:rPr lang="en-US" dirty="0" err="1"/>
              <a:t>Ankithera</a:t>
            </a:r>
            <a:r>
              <a:rPr lang="en-US" dirty="0"/>
              <a:t> / Slide Rule)</a:t>
            </a:r>
          </a:p>
          <a:p>
            <a:pPr lvl="1"/>
            <a:r>
              <a:rPr lang="en-US" dirty="0"/>
              <a:t>Digital (Adders / Pen/ Babbage Difference Engine)</a:t>
            </a:r>
          </a:p>
          <a:p>
            <a:r>
              <a:rPr lang="en-US" dirty="0"/>
              <a:t>Electromechanical Relays (Multipliers / Bomba / Pinball Machine)</a:t>
            </a:r>
          </a:p>
          <a:p>
            <a:r>
              <a:rPr lang="en-US" dirty="0"/>
              <a:t>Electronic Computers – Tubes (Colossus)</a:t>
            </a:r>
          </a:p>
          <a:p>
            <a:r>
              <a:rPr lang="en-US" dirty="0"/>
              <a:t>Solid State Computers – Thousands of transistors (PDP-1)</a:t>
            </a:r>
          </a:p>
          <a:p>
            <a:r>
              <a:rPr lang="en-US" dirty="0"/>
              <a:t>Modern Very Large Scale Integration (billions of transistors)</a:t>
            </a:r>
          </a:p>
        </p:txBody>
      </p:sp>
    </p:spTree>
    <p:extLst>
      <p:ext uri="{BB962C8B-B14F-4D97-AF65-F5344CB8AC3E}">
        <p14:creationId xmlns:p14="http://schemas.microsoft.com/office/powerpoint/2010/main" val="6669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922D-DD2E-E642-B3B3-6FC73FDF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3326667"/>
          </a:xfrm>
        </p:spPr>
        <p:txBody>
          <a:bodyPr>
            <a:normAutofit/>
          </a:bodyPr>
          <a:lstStyle/>
          <a:p>
            <a:r>
              <a:rPr lang="en-US" dirty="0"/>
              <a:t>Homage to the concept of a "Turing Machine" </a:t>
            </a:r>
          </a:p>
          <a:p>
            <a:r>
              <a:rPr lang="en-US" dirty="0"/>
              <a:t>Alan Turing did theoretical work as to what could be "computed"</a:t>
            </a:r>
          </a:p>
          <a:p>
            <a:r>
              <a:rPr lang="en-US" dirty="0"/>
              <a:t>Proposed a "Turing Machine" as the definition of foundation of "computability"</a:t>
            </a:r>
          </a:p>
          <a:p>
            <a:endParaRPr lang="en-US" dirty="0"/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8D18598-DF32-B1F1-4687-4C8BA1AC4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924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26B229A-B0B4-EEB4-8A36-4F8D82460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6" r="12368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7987F-AB73-11F4-EF44-62D67A72310E}"/>
              </a:ext>
            </a:extLst>
          </p:cNvPr>
          <p:cNvSpPr txBox="1"/>
          <p:nvPr/>
        </p:nvSpPr>
        <p:spPr>
          <a:xfrm>
            <a:off x="1239812" y="5635814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Alan_Turing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Turing_machine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AD1-FF47-02EF-796B-EE30432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"Touring Machine"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4E96-BEFB-CA84-EB36-83557DCB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39806"/>
          </a:xfrm>
        </p:spPr>
        <p:txBody>
          <a:bodyPr>
            <a:normAutofit/>
          </a:bodyPr>
          <a:lstStyle/>
          <a:p>
            <a:r>
              <a:rPr lang="en-US" dirty="0"/>
              <a:t>A highly simplified "Turing Machine"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256 Characters of "tape memory"</a:t>
            </a:r>
          </a:p>
          <a:p>
            <a:r>
              <a:rPr lang="en-US" dirty="0">
                <a:sym typeface="Wingdings" pitchFamily="2" charset="2"/>
              </a:rPr>
              <a:t>Three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Move left &lt;</a:t>
            </a:r>
          </a:p>
          <a:p>
            <a:pPr lvl="1"/>
            <a:r>
              <a:rPr lang="en-US" dirty="0">
                <a:sym typeface="Wingdings" pitchFamily="2" charset="2"/>
              </a:rPr>
              <a:t>Move Right &gt;</a:t>
            </a:r>
          </a:p>
          <a:p>
            <a:pPr lvl="1"/>
            <a:r>
              <a:rPr lang="en-US" dirty="0">
                <a:sym typeface="Wingdings" pitchFamily="2" charset="2"/>
              </a:rPr>
              <a:t>Store character 42</a:t>
            </a:r>
            <a:endParaRPr lang="en-US" dirty="0"/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DEE61DA-DF42-CCBC-8AB5-375AA699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7" y="1027906"/>
            <a:ext cx="4211516" cy="2807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17BE9-2ECE-8C89-00F5-77623813506A}"/>
              </a:ext>
            </a:extLst>
          </p:cNvPr>
          <p:cNvSpPr txBox="1"/>
          <p:nvPr/>
        </p:nvSpPr>
        <p:spPr>
          <a:xfrm>
            <a:off x="6096000" y="4498364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Touring Machine Program: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&gt; 114 &gt; 105 &gt; 97 &gt; 110 &lt; &lt; &lt; &lt; 66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</a:p>
        </p:txBody>
      </p:sp>
    </p:spTree>
    <p:extLst>
      <p:ext uri="{BB962C8B-B14F-4D97-AF65-F5344CB8AC3E}">
        <p14:creationId xmlns:p14="http://schemas.microsoft.com/office/powerpoint/2010/main" val="10486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18E3A-C036-ED0C-FC83-C253716A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2646" cy="1325563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A90A1-4D95-195B-A460-922DCA09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292" cy="3873194"/>
          </a:xfrm>
        </p:spPr>
        <p:txBody>
          <a:bodyPr>
            <a:normAutofit/>
          </a:bodyPr>
          <a:lstStyle/>
          <a:p>
            <a:r>
              <a:rPr lang="en-US" dirty="0"/>
              <a:t>Within the computer data is moved using electric wires</a:t>
            </a:r>
          </a:p>
          <a:p>
            <a:r>
              <a:rPr lang="en-US" dirty="0"/>
              <a:t>Each wire generally has a voltage that is either a "0" or "1"</a:t>
            </a:r>
          </a:p>
          <a:p>
            <a:r>
              <a:rPr lang="en-US" dirty="0"/>
              <a:t>Wires connect components like the CPU, Memory, or other devices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E2D932-74E9-C4E7-4DB7-F46E04FB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6" y="1175201"/>
            <a:ext cx="5658615" cy="40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14407-5B02-6E11-CFD0-67CDEE2219CD}"/>
              </a:ext>
            </a:extLst>
          </p:cNvPr>
          <p:cNvSpPr txBox="1"/>
          <p:nvPr/>
        </p:nvSpPr>
        <p:spPr>
          <a:xfrm>
            <a:off x="1064968" y="583375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Printed_circuit_board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366E4-A1E8-1708-F1AA-965C56860991}"/>
              </a:ext>
            </a:extLst>
          </p:cNvPr>
          <p:cNvSpPr txBox="1"/>
          <p:nvPr/>
        </p:nvSpPr>
        <p:spPr>
          <a:xfrm>
            <a:off x="7653167" y="5398477"/>
            <a:ext cx="329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sound chip from a 1980's </a:t>
            </a:r>
          </a:p>
          <a:p>
            <a:pPr algn="ctr"/>
            <a:r>
              <a:rPr lang="en-US" dirty="0"/>
              <a:t>Commodore 64 connected to the</a:t>
            </a:r>
          </a:p>
          <a:p>
            <a:pPr algn="ctr"/>
            <a:r>
              <a:rPr lang="en-US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30668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transfer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62C08-B4AE-EC53-A205-1E12C4D95C9F}"/>
              </a:ext>
            </a:extLst>
          </p:cNvPr>
          <p:cNvSpPr/>
          <p:nvPr/>
        </p:nvSpPr>
        <p:spPr>
          <a:xfrm>
            <a:off x="222445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Central</a:t>
            </a:r>
          </a:p>
          <a:p>
            <a:pPr algn="ctr"/>
            <a:r>
              <a:rPr lang="en-US" sz="2400" dirty="0"/>
              <a:t>Processor</a:t>
            </a:r>
          </a:p>
          <a:p>
            <a:pPr algn="ctr"/>
            <a:r>
              <a:rPr lang="en-US" sz="2400" dirty="0"/>
              <a:t>Unit (CPU)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Registers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+ - * /</a:t>
            </a:r>
          </a:p>
          <a:p>
            <a:pPr algn="ctr"/>
            <a:r>
              <a:rPr lang="en-US" sz="2400" dirty="0"/>
              <a:t>&lt; &gt; == !=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7892-A523-42FD-C2CD-71EDC7DCC595}"/>
              </a:ext>
            </a:extLst>
          </p:cNvPr>
          <p:cNvSpPr/>
          <p:nvPr/>
        </p:nvSpPr>
        <p:spPr>
          <a:xfrm>
            <a:off x="706262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3D0EEE-28CE-0FA1-5280-65CA72F3F383}"/>
              </a:ext>
            </a:extLst>
          </p:cNvPr>
          <p:cNvGrpSpPr/>
          <p:nvPr/>
        </p:nvGrpSpPr>
        <p:grpSpPr>
          <a:xfrm>
            <a:off x="4300277" y="2266030"/>
            <a:ext cx="2691179" cy="619125"/>
            <a:chOff x="4757477" y="2237458"/>
            <a:chExt cx="2691179" cy="6191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E3227B-EC9B-A8DF-6677-0E4FE1199F8D}"/>
                </a:ext>
              </a:extLst>
            </p:cNvPr>
            <p:cNvGrpSpPr/>
            <p:nvPr/>
          </p:nvGrpSpPr>
          <p:grpSpPr>
            <a:xfrm>
              <a:off x="4757477" y="2237458"/>
              <a:ext cx="2691179" cy="619125"/>
              <a:chOff x="4954465" y="4400550"/>
              <a:chExt cx="2691179" cy="12192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C5207C0-8848-AF4A-E08B-0365A831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412EB49-82AF-1131-5BFD-D1C101559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1DAC600-5E15-D82C-9AB0-26125D868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CB64720-E419-7D4B-C0ED-784375D4F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00C8E9-EED3-BEB2-2CB2-F68749957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C6747F1-FF7E-8637-74D7-E51AC654E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5FEF0E3-1BB7-34B9-309A-82F25BAB2A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FDF4CA-B107-DB79-ED2F-80AFC3041D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2AE7FE8-3464-3E0B-DCB2-59E466739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26762B-70F6-8B51-8DC5-E36F491F867C}"/>
                </a:ext>
              </a:extLst>
            </p:cNvPr>
            <p:cNvSpPr txBox="1"/>
            <p:nvPr/>
          </p:nvSpPr>
          <p:spPr>
            <a:xfrm>
              <a:off x="5457377" y="2362354"/>
              <a:ext cx="12913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04C609-4A16-CB92-46DF-6E69DD76A365}"/>
              </a:ext>
            </a:extLst>
          </p:cNvPr>
          <p:cNvGrpSpPr/>
          <p:nvPr/>
        </p:nvGrpSpPr>
        <p:grpSpPr>
          <a:xfrm>
            <a:off x="4300277" y="3579933"/>
            <a:ext cx="2691179" cy="619125"/>
            <a:chOff x="4757477" y="3465633"/>
            <a:chExt cx="2691179" cy="6191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B1A9FC-2AAC-906F-DE7D-705FB6D7C6C9}"/>
                </a:ext>
              </a:extLst>
            </p:cNvPr>
            <p:cNvGrpSpPr/>
            <p:nvPr/>
          </p:nvGrpSpPr>
          <p:grpSpPr>
            <a:xfrm flipH="1">
              <a:off x="4757477" y="3465633"/>
              <a:ext cx="2691179" cy="619125"/>
              <a:chOff x="4954465" y="4400550"/>
              <a:chExt cx="2691179" cy="121920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0FCA3A1-9954-FC74-2235-8F61DAEDF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D7B201-6DC4-9244-2080-2E6842988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BBA59C-D0DF-FEB9-53B1-F558DB911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7D7F73C-9787-11DC-3CF6-94E2923BD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D26A449-DB92-C87F-47D5-46A59A700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5FB7CE-410A-87B9-7234-CABAD2D786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5FA74CD-FBE4-92C9-1670-14B97FCC8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127C434-AF55-A9F5-E3C4-13F989AC7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0EB3969-836A-50E0-E6E5-92CA22253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54C37-A009-6256-F421-A12F13CDB9E3}"/>
                </a:ext>
              </a:extLst>
            </p:cNvPr>
            <p:cNvSpPr txBox="1"/>
            <p:nvPr/>
          </p:nvSpPr>
          <p:spPr>
            <a:xfrm>
              <a:off x="5533744" y="3590529"/>
              <a:ext cx="11386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CE8FB7-B4C4-8FDD-ACF4-8D113D087AF2}"/>
              </a:ext>
            </a:extLst>
          </p:cNvPr>
          <p:cNvGrpSpPr/>
          <p:nvPr/>
        </p:nvGrpSpPr>
        <p:grpSpPr>
          <a:xfrm>
            <a:off x="4300277" y="4878634"/>
            <a:ext cx="2691179" cy="619125"/>
            <a:chOff x="4757477" y="4764334"/>
            <a:chExt cx="2691179" cy="619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71D9B3-DA51-1178-48EA-E4B5867A1A8C}"/>
                </a:ext>
              </a:extLst>
            </p:cNvPr>
            <p:cNvGrpSpPr/>
            <p:nvPr/>
          </p:nvGrpSpPr>
          <p:grpSpPr>
            <a:xfrm>
              <a:off x="4757477" y="4764334"/>
              <a:ext cx="2691179" cy="619125"/>
              <a:chOff x="4954465" y="4400550"/>
              <a:chExt cx="2691179" cy="121920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E45A857-B225-C2FE-753C-B44B423CF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C87C1D4-5F7B-5694-C08B-68B4F2D1D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F2CD6EF-EF45-9EA8-48D2-C7B578261B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8AD621-BBCA-D036-08F0-DA3AE21B5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C40282E-6F1C-2DAB-CD15-70ABF9843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926E8D5-66C2-EBF7-8F9E-17C86E7DF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41075D-3080-F9E6-28C4-3242FB36F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9A337F5-9E13-54FE-2D91-26768C7FF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EFEB9BE-21EC-BCFA-D71B-378D13BCE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D9D0DD-DBB6-D002-6ECE-E6368743FC5A}"/>
                </a:ext>
              </a:extLst>
            </p:cNvPr>
            <p:cNvSpPr txBox="1"/>
            <p:nvPr/>
          </p:nvSpPr>
          <p:spPr>
            <a:xfrm>
              <a:off x="5247992" y="4889230"/>
              <a:ext cx="17101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Load/Store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6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FEF0-C8E5-2F2C-98C0-3CE48473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Programs with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13F3-EB74-1B54-1EFD-24209446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2490" cy="4351338"/>
          </a:xfrm>
        </p:spPr>
        <p:txBody>
          <a:bodyPr/>
          <a:lstStyle/>
          <a:p>
            <a:r>
              <a:rPr lang="en-US" dirty="0"/>
              <a:t>In the old days, we encoded programs on paper tape</a:t>
            </a:r>
          </a:p>
        </p:txBody>
      </p:sp>
      <p:pic>
        <p:nvPicPr>
          <p:cNvPr id="5" name="Picture 4" descr="A picture of a paper tape reader">
            <a:extLst>
              <a:ext uri="{FF2B5EF4-FFF2-40B4-BE49-F238E27FC236}">
                <a16:creationId xmlns:a16="http://schemas.microsoft.com/office/drawing/2014/main" id="{A45F08D1-F4FD-6857-726A-96D1B8FE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2" r="35771"/>
          <a:stretch/>
        </p:blipFill>
        <p:spPr>
          <a:xfrm>
            <a:off x="8807116" y="681037"/>
            <a:ext cx="2885391" cy="2231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E1BD9-6337-560C-65E3-D51B7374B97E}"/>
              </a:ext>
            </a:extLst>
          </p:cNvPr>
          <p:cNvSpPr txBox="1"/>
          <p:nvPr/>
        </p:nvSpPr>
        <p:spPr>
          <a:xfrm>
            <a:off x="7795369" y="6124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Punched_tape</a:t>
            </a:r>
            <a:endParaRPr lang="en-US" dirty="0"/>
          </a:p>
        </p:txBody>
      </p:sp>
      <p:pic>
        <p:nvPicPr>
          <p:cNvPr id="10" name="Picture 9" descr="A punched paper tape&#10;">
            <a:extLst>
              <a:ext uri="{FF2B5EF4-FFF2-40B4-BE49-F238E27FC236}">
                <a16:creationId xmlns:a16="http://schemas.microsoft.com/office/drawing/2014/main" id="{BD49EA0C-A3ED-099F-F2C0-19E61772A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67" t="37074" r="16512" b="29037"/>
          <a:stretch/>
        </p:blipFill>
        <p:spPr>
          <a:xfrm rot="5400000">
            <a:off x="935515" y="3742340"/>
            <a:ext cx="2550319" cy="2271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8270B4-E9F2-2A2D-C02E-D4755B6E0840}"/>
              </a:ext>
            </a:extLst>
          </p:cNvPr>
          <p:cNvSpPr/>
          <p:nvPr/>
        </p:nvSpPr>
        <p:spPr>
          <a:xfrm>
            <a:off x="3818372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27295-E999-F69B-21D1-97B320ACB76D}"/>
              </a:ext>
            </a:extLst>
          </p:cNvPr>
          <p:cNvSpPr/>
          <p:nvPr/>
        </p:nvSpPr>
        <p:spPr>
          <a:xfrm>
            <a:off x="425315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80F94-2BC8-8161-041E-D9D3DFF020CF}"/>
              </a:ext>
            </a:extLst>
          </p:cNvPr>
          <p:cNvSpPr/>
          <p:nvPr/>
        </p:nvSpPr>
        <p:spPr>
          <a:xfrm>
            <a:off x="4688004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4080D-3C18-85FC-F52E-7B761453DC02}"/>
              </a:ext>
            </a:extLst>
          </p:cNvPr>
          <p:cNvSpPr/>
          <p:nvPr/>
        </p:nvSpPr>
        <p:spPr>
          <a:xfrm>
            <a:off x="512279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DEF1B8-F4E7-D84F-AA5E-F8211801E7BE}"/>
              </a:ext>
            </a:extLst>
          </p:cNvPr>
          <p:cNvSpPr/>
          <p:nvPr/>
        </p:nvSpPr>
        <p:spPr>
          <a:xfrm>
            <a:off x="555768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7E4C44-4BF5-EBD4-6702-C31A30D1FF18}"/>
              </a:ext>
            </a:extLst>
          </p:cNvPr>
          <p:cNvSpPr/>
          <p:nvPr/>
        </p:nvSpPr>
        <p:spPr>
          <a:xfrm>
            <a:off x="5992476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DFE1A-0704-C20A-4000-0CD15EC0AB9F}"/>
              </a:ext>
            </a:extLst>
          </p:cNvPr>
          <p:cNvSpPr/>
          <p:nvPr/>
        </p:nvSpPr>
        <p:spPr>
          <a:xfrm>
            <a:off x="642732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D5BF4-0C85-C54B-6636-012EDBCD545E}"/>
              </a:ext>
            </a:extLst>
          </p:cNvPr>
          <p:cNvSpPr/>
          <p:nvPr/>
        </p:nvSpPr>
        <p:spPr>
          <a:xfrm>
            <a:off x="6862108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A5E1C-AE97-D596-5E04-7AF6CF7E244E}"/>
              </a:ext>
            </a:extLst>
          </p:cNvPr>
          <p:cNvSpPr txBox="1"/>
          <p:nvPr/>
        </p:nvSpPr>
        <p:spPr>
          <a:xfrm>
            <a:off x="4553683" y="4531590"/>
            <a:ext cx="1573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Hex: 2E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ASCII Period (.)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CB2B7-0F9D-47DA-B02E-9238B62070F7}"/>
              </a:ext>
            </a:extLst>
          </p:cNvPr>
          <p:cNvSpPr/>
          <p:nvPr/>
        </p:nvSpPr>
        <p:spPr>
          <a:xfrm>
            <a:off x="1110273" y="4099209"/>
            <a:ext cx="2236255" cy="169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with two punched paper tapes, one yellow and one pink">
            <a:extLst>
              <a:ext uri="{FF2B5EF4-FFF2-40B4-BE49-F238E27FC236}">
                <a16:creationId xmlns:a16="http://schemas.microsoft.com/office/drawing/2014/main" id="{018F93DB-D98D-E065-7A95-355F9A7C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21" y="3411676"/>
            <a:ext cx="3302486" cy="22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CE40-7A8B-6F3A-0A5D-85640AB3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Touring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C50EA-1158-491D-F7D9-41407772F7F9}"/>
              </a:ext>
            </a:extLst>
          </p:cNvPr>
          <p:cNvSpPr/>
          <p:nvPr/>
        </p:nvSpPr>
        <p:spPr>
          <a:xfrm>
            <a:off x="1440502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94745-B7B7-FC9C-022D-ACE5B7157051}"/>
              </a:ext>
            </a:extLst>
          </p:cNvPr>
          <p:cNvSpPr/>
          <p:nvPr/>
        </p:nvSpPr>
        <p:spPr>
          <a:xfrm>
            <a:off x="187528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12C47-06B0-0E2A-EBF3-1CE0C2E85151}"/>
              </a:ext>
            </a:extLst>
          </p:cNvPr>
          <p:cNvSpPr/>
          <p:nvPr/>
        </p:nvSpPr>
        <p:spPr>
          <a:xfrm>
            <a:off x="2310134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9051B-7AC8-C505-3EF7-73050B387A88}"/>
              </a:ext>
            </a:extLst>
          </p:cNvPr>
          <p:cNvSpPr/>
          <p:nvPr/>
        </p:nvSpPr>
        <p:spPr>
          <a:xfrm>
            <a:off x="274492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003BA-487A-817B-9243-5631CA10AD04}"/>
              </a:ext>
            </a:extLst>
          </p:cNvPr>
          <p:cNvSpPr/>
          <p:nvPr/>
        </p:nvSpPr>
        <p:spPr>
          <a:xfrm>
            <a:off x="317981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1D0B3-5157-A2FE-C480-A150AA561873}"/>
              </a:ext>
            </a:extLst>
          </p:cNvPr>
          <p:cNvSpPr/>
          <p:nvPr/>
        </p:nvSpPr>
        <p:spPr>
          <a:xfrm>
            <a:off x="3614606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DB2F3-CFEB-536C-01D5-52DD0A9A9EE7}"/>
              </a:ext>
            </a:extLst>
          </p:cNvPr>
          <p:cNvSpPr/>
          <p:nvPr/>
        </p:nvSpPr>
        <p:spPr>
          <a:xfrm>
            <a:off x="404945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CB296-2052-9B51-8081-E342A234ECE3}"/>
              </a:ext>
            </a:extLst>
          </p:cNvPr>
          <p:cNvSpPr/>
          <p:nvPr/>
        </p:nvSpPr>
        <p:spPr>
          <a:xfrm>
            <a:off x="4484238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6B997-99A7-C78B-9833-FEA9810C21A2}"/>
              </a:ext>
            </a:extLst>
          </p:cNvPr>
          <p:cNvSpPr/>
          <p:nvPr/>
        </p:nvSpPr>
        <p:spPr>
          <a:xfrm>
            <a:off x="1440502" y="2025730"/>
            <a:ext cx="869632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35F3-A1E8-805E-F8DD-E82A62BB75FA}"/>
              </a:ext>
            </a:extLst>
          </p:cNvPr>
          <p:cNvSpPr txBox="1"/>
          <p:nvPr/>
        </p:nvSpPr>
        <p:spPr>
          <a:xfrm>
            <a:off x="1743042" y="1396605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char (big endian)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F99C9-8045-E02E-A815-53347BC1D039}"/>
              </a:ext>
            </a:extLst>
          </p:cNvPr>
          <p:cNvSpPr txBox="1"/>
          <p:nvPr/>
        </p:nvSpPr>
        <p:spPr>
          <a:xfrm>
            <a:off x="1362945" y="277982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66E8F-2C70-41BC-AA26-1F0F1B3EF919}"/>
              </a:ext>
            </a:extLst>
          </p:cNvPr>
          <p:cNvSpPr/>
          <p:nvPr/>
        </p:nvSpPr>
        <p:spPr>
          <a:xfrm>
            <a:off x="1432561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F4814-E074-FFB9-7052-DD4790501835}"/>
              </a:ext>
            </a:extLst>
          </p:cNvPr>
          <p:cNvSpPr/>
          <p:nvPr/>
        </p:nvSpPr>
        <p:spPr>
          <a:xfrm>
            <a:off x="1867348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A2DB1-0770-6850-2DEB-D39DDCFE57CD}"/>
              </a:ext>
            </a:extLst>
          </p:cNvPr>
          <p:cNvSpPr/>
          <p:nvPr/>
        </p:nvSpPr>
        <p:spPr>
          <a:xfrm>
            <a:off x="1432561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9640A-D9BD-52C9-4B3E-DEAAD558FEEA}"/>
              </a:ext>
            </a:extLst>
          </p:cNvPr>
          <p:cNvSpPr/>
          <p:nvPr/>
        </p:nvSpPr>
        <p:spPr>
          <a:xfrm>
            <a:off x="1867348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EBB29-CAE5-3E17-9C3B-249181468C07}"/>
              </a:ext>
            </a:extLst>
          </p:cNvPr>
          <p:cNvSpPr/>
          <p:nvPr/>
        </p:nvSpPr>
        <p:spPr>
          <a:xfrm>
            <a:off x="1455433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6430B-D5C0-BB03-B40E-6FFF881EC7E5}"/>
              </a:ext>
            </a:extLst>
          </p:cNvPr>
          <p:cNvSpPr/>
          <p:nvPr/>
        </p:nvSpPr>
        <p:spPr>
          <a:xfrm>
            <a:off x="1890220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1A269-59BE-73F9-5843-9A0456275D63}"/>
              </a:ext>
            </a:extLst>
          </p:cNvPr>
          <p:cNvSpPr/>
          <p:nvPr/>
        </p:nvSpPr>
        <p:spPr>
          <a:xfrm>
            <a:off x="1455433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BA5BC7-25C2-3AF6-657C-56D99A76EC64}"/>
              </a:ext>
            </a:extLst>
          </p:cNvPr>
          <p:cNvSpPr/>
          <p:nvPr/>
        </p:nvSpPr>
        <p:spPr>
          <a:xfrm>
            <a:off x="1890220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829C9F-F334-7B8E-0AFA-E716EADB19D6}"/>
              </a:ext>
            </a:extLst>
          </p:cNvPr>
          <p:cNvSpPr txBox="1"/>
          <p:nvPr/>
        </p:nvSpPr>
        <p:spPr>
          <a:xfrm>
            <a:off x="2636462" y="3362381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 Store this character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DC04C-8FC6-0E00-AF6F-CFD1F97B946D}"/>
              </a:ext>
            </a:extLst>
          </p:cNvPr>
          <p:cNvSpPr txBox="1"/>
          <p:nvPr/>
        </p:nvSpPr>
        <p:spPr>
          <a:xfrm>
            <a:off x="2636462" y="3967425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Store this character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28B06-725B-5874-0C7E-F4DF3601EF3C}"/>
              </a:ext>
            </a:extLst>
          </p:cNvPr>
          <p:cNvSpPr txBox="1"/>
          <p:nvPr/>
        </p:nvSpPr>
        <p:spPr>
          <a:xfrm>
            <a:off x="2636462" y="5075551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Move 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470C2-44B5-D290-3A67-6DFE2403AAE5}"/>
              </a:ext>
            </a:extLst>
          </p:cNvPr>
          <p:cNvSpPr txBox="1"/>
          <p:nvPr/>
        </p:nvSpPr>
        <p:spPr>
          <a:xfrm>
            <a:off x="2636462" y="4521553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Move 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52604-7BD2-8D18-74AD-D0C88DC80407}"/>
              </a:ext>
            </a:extLst>
          </p:cNvPr>
          <p:cNvSpPr txBox="1"/>
          <p:nvPr/>
        </p:nvSpPr>
        <p:spPr>
          <a:xfrm>
            <a:off x="7505740" y="1998199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C525C-BCBE-B62D-12F5-BFB71DAC8F5D}"/>
              </a:ext>
            </a:extLst>
          </p:cNvPr>
          <p:cNvSpPr txBox="1"/>
          <p:nvPr/>
        </p:nvSpPr>
        <p:spPr>
          <a:xfrm>
            <a:off x="9200656" y="1992544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85837-5529-5870-A189-EB4AC385DE8C}"/>
              </a:ext>
            </a:extLst>
          </p:cNvPr>
          <p:cNvSpPr txBox="1"/>
          <p:nvPr/>
        </p:nvSpPr>
        <p:spPr>
          <a:xfrm>
            <a:off x="7504644" y="1273658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E50F-91C7-0D96-5CE0-A129172A49CE}"/>
              </a:ext>
            </a:extLst>
          </p:cNvPr>
          <p:cNvSpPr txBox="1"/>
          <p:nvPr/>
        </p:nvSpPr>
        <p:spPr>
          <a:xfrm>
            <a:off x="9046376" y="1341232"/>
            <a:ext cx="81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14534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8FBA-C247-EB80-D4B6-7507BCC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Fields – Getting at the bits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7CF-2FB7-5A58-99EF-532D13FC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48363" cy="18570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 struct with small unsigned integers we can allocate, arrange, and pack values as small as a single bit</a:t>
            </a:r>
          </a:p>
          <a:p>
            <a:pPr lvl="1"/>
            <a:r>
              <a:rPr lang="en-US" dirty="0"/>
              <a:t>Big endian – High to low layout</a:t>
            </a:r>
          </a:p>
          <a:p>
            <a:pPr lvl="1"/>
            <a:r>
              <a:rPr lang="en-US" dirty="0"/>
              <a:t>Little endian – Low to high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25B85-BA0B-622F-33FD-072C4127C06C}"/>
              </a:ext>
            </a:extLst>
          </p:cNvPr>
          <p:cNvSpPr txBox="1"/>
          <p:nvPr/>
        </p:nvSpPr>
        <p:spPr>
          <a:xfrm>
            <a:off x="7303337" y="1554162"/>
            <a:ext cx="3764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low : 6;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top :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parts;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0xF1;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%x %x\n",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ch2b2(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.low);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43918-EEFC-E122-8F14-80E946B0A301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DA0E-797C-8B0A-96A0-3EF00EA0A8AC}"/>
              </a:ext>
            </a:extLst>
          </p:cNvPr>
          <p:cNvSpPr txBox="1"/>
          <p:nvPr/>
        </p:nvSpPr>
        <p:spPr>
          <a:xfrm>
            <a:off x="1339452" y="4241324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11110001 3 31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A52CD-6F77-1026-48D3-EFDDBA752CDF}"/>
              </a:ext>
            </a:extLst>
          </p:cNvPr>
          <p:cNvSpPr/>
          <p:nvPr/>
        </p:nvSpPr>
        <p:spPr>
          <a:xfrm>
            <a:off x="1310876" y="4241324"/>
            <a:ext cx="60364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24ADB-0CE6-B25B-F172-93F619BB17E9}"/>
              </a:ext>
            </a:extLst>
          </p:cNvPr>
          <p:cNvSpPr/>
          <p:nvPr/>
        </p:nvSpPr>
        <p:spPr>
          <a:xfrm>
            <a:off x="1928810" y="4237355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5C830-13D6-8F25-FAEB-EE5CBEDB1CE5}"/>
              </a:ext>
            </a:extLst>
          </p:cNvPr>
          <p:cNvSpPr txBox="1"/>
          <p:nvPr/>
        </p:nvSpPr>
        <p:spPr>
          <a:xfrm>
            <a:off x="1310876" y="381631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Endian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9F214-E8F2-93D0-464B-24A03BAA22B2}"/>
              </a:ext>
            </a:extLst>
          </p:cNvPr>
          <p:cNvSpPr txBox="1"/>
          <p:nvPr/>
        </p:nvSpPr>
        <p:spPr>
          <a:xfrm>
            <a:off x="1331832" y="5568870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10001111 3 31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874B6-F85C-2F13-D790-3CB786DD8959}"/>
              </a:ext>
            </a:extLst>
          </p:cNvPr>
          <p:cNvSpPr/>
          <p:nvPr/>
        </p:nvSpPr>
        <p:spPr>
          <a:xfrm>
            <a:off x="2891789" y="5568870"/>
            <a:ext cx="50863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9FAC7-B533-756A-82BC-173842B6BCF0}"/>
              </a:ext>
            </a:extLst>
          </p:cNvPr>
          <p:cNvSpPr/>
          <p:nvPr/>
        </p:nvSpPr>
        <p:spPr>
          <a:xfrm>
            <a:off x="1420174" y="5568870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3F9B8-82EF-166E-A2B3-E55DE0425578}"/>
              </a:ext>
            </a:extLst>
          </p:cNvPr>
          <p:cNvSpPr txBox="1"/>
          <p:nvPr/>
        </p:nvSpPr>
        <p:spPr>
          <a:xfrm>
            <a:off x="1303256" y="5134579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85310-96B4-D2BB-D43E-31DAD30278CA}"/>
              </a:ext>
            </a:extLst>
          </p:cNvPr>
          <p:cNvCxnSpPr/>
          <p:nvPr/>
        </p:nvCxnSpPr>
        <p:spPr>
          <a:xfrm flipH="1">
            <a:off x="1420174" y="633898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3AF1A0-E298-461F-925C-F8C075349624}"/>
              </a:ext>
            </a:extLst>
          </p:cNvPr>
          <p:cNvCxnSpPr>
            <a:cxnSpLocks/>
          </p:cNvCxnSpPr>
          <p:nvPr/>
        </p:nvCxnSpPr>
        <p:spPr>
          <a:xfrm>
            <a:off x="1361715" y="495976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556</Words>
  <Application>Microsoft Macintosh PowerPoint</Application>
  <PresentationFormat>Widescreen</PresentationFormat>
  <Paragraphs>146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Menlo</vt:lpstr>
      <vt:lpstr>Wingdings</vt:lpstr>
      <vt:lpstr>Office Theme</vt:lpstr>
      <vt:lpstr>A Short History of Computing</vt:lpstr>
      <vt:lpstr>Outline </vt:lpstr>
      <vt:lpstr>Turing Machine</vt:lpstr>
      <vt:lpstr>"Touring Machine"</vt:lpstr>
      <vt:lpstr>Computer Architecture</vt:lpstr>
      <vt:lpstr>Wires transfer data</vt:lpstr>
      <vt:lpstr>Writing Programs with Bits</vt:lpstr>
      <vt:lpstr>Binary Touring Machine</vt:lpstr>
      <vt:lpstr>6.7 Fields – Getting at the bits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11</cp:revision>
  <dcterms:created xsi:type="dcterms:W3CDTF">2023-02-25T13:30:24Z</dcterms:created>
  <dcterms:modified xsi:type="dcterms:W3CDTF">2025-04-05T14:54:03Z</dcterms:modified>
</cp:coreProperties>
</file>