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334" r:id="rId3"/>
    <p:sldId id="335" r:id="rId4"/>
    <p:sldId id="336" r:id="rId5"/>
    <p:sldId id="338" r:id="rId6"/>
    <p:sldId id="33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68"/>
    <p:restoredTop sz="96327"/>
  </p:normalViewPr>
  <p:slideViewPr>
    <p:cSldViewPr snapToGrid="0">
      <p:cViewPr varScale="1">
        <p:scale>
          <a:sx n="127" d="100"/>
          <a:sy n="127" d="100"/>
        </p:scale>
        <p:origin x="1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74C8C0-0C1E-D447-A6DA-5BF9E732D1EF}" type="datetimeFigureOut">
              <a:rPr lang="en-US" smtClean="0"/>
              <a:t>8/12/25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414A0-4E43-B244-BF62-FDB8F38845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126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37EEE-A3CF-443A-2482-35E18D99A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F8B9C-F5BA-17F9-0A1A-E9665612F7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8F8FBE-FBBE-A0CC-FC42-3FF15B01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E2043-136C-34E3-9B5E-AC338246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6856A4-24F1-F505-9F17-D7CBFCAEE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49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A8AD7-CB39-F4FD-60C8-BAB75817C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9A8A-5BCD-ACF0-C136-CDF4EF43F4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72173-7BCD-6D53-45A8-FCA73BB26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F32C7C-335D-7160-23CE-C24A4F78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CEB18-C173-EFB3-1C85-A031B2984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18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DC207-D54F-2803-D3CC-9C09125C69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02E1E2-9E3B-784D-3CE4-2296C22F67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6E86C-E00B-BD36-A411-67778DF47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6F92B7-B14D-6AB6-B8C9-06EE3BCF4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C8E9E8-5085-B615-86BC-FA6AF9D5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906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DBEDB-C75D-A176-F1E1-2D61BD641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60EA41-92F4-D93D-5DF9-8B79882E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330B2-BD20-D788-65A6-746C9CD14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41D4E-2093-22B2-0224-6CCBB362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9B169-B36C-E793-5F8A-BFAD72B3E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7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E088F-0963-1409-208E-743C84B4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8810C-6BA9-7DB2-3B0B-720C42B3C5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2797A-1838-CB89-1256-14F12FF1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F2D03-E3A0-4FEA-0011-C37F65BB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F4D0B-2CE2-143E-8B6E-602564B89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268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19120-C89A-B32D-C285-5A1F7A2A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7ABE6-B752-F669-D1B4-AC8F049FCE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313714-0478-85A7-EDB7-9D329DB61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DCCEE-DA65-5FEA-DBE1-A4FFB71A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FB5A0-AAA7-A256-BA01-54C1A2476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DF0E0C-8C61-C6B0-8D2F-98C1C0F1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47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E5963-B75A-5C26-1085-A924CA350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618E1-9250-45C9-B6CB-F5EC9FCD44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4F8B2-EBF4-1934-4B10-E0E23D984E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E85D9-CA66-2837-5A04-B23B86606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643F1-9724-47B2-6CDC-D890213F27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301FAC-E8AC-52D9-1A16-B217F1A60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BFE5D-39D1-6E86-A570-37A00E3A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A485E-6264-CBC0-1FF3-552D8DDBF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2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4FFF0-D8D3-C301-C696-45BC20EBE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1B914-1337-0FD9-892B-B99F460A2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C03B48-34D2-3263-7740-5983D6F7F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575E22-D3FA-A3BE-F2D4-6CCB10CD9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14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DE6F61-7AE2-FCC6-43FD-ED979C4E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772E01-7045-0DD5-9E9A-B9D643B3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433559-F5B7-5AA5-561B-0308F9F19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54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62457-9C61-FB3A-E090-794F70CCC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0A638-5B5A-F81F-B2BB-7D4BC2CCD8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6FA28D-530E-D553-BD5E-0834C6956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31CD66-9BCC-71D8-DC72-F5912A2DE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B4C7AA-84C9-DE87-FFC9-13E44AFA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13F64-36A6-C563-B8F8-7149E9CCD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94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4AE18-9F94-F919-8625-C0724FDF2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D54EC-1B48-2A18-CDF8-E331B4674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C52F0-4853-2AF7-6240-A9A13CC43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F48310-14CE-7E1E-AC35-4A75EA9F6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D8E255-8371-B349-B2F5-F8C6C9FF431B}" type="datetimeFigureOut">
              <a:rPr lang="en-US" smtClean="0"/>
              <a:t>8/12/25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B3B96-74D7-0A95-CBCC-E43B376DA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E2FF1-191F-F55E-1038-7A84E4073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341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68CCB-F95C-78B8-AB3B-75046B538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B051CA-AE6B-5AD3-B31B-D128E8361E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A44A3A-5FE8-9765-97A4-8D78B8064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D8E255-8371-B349-B2F5-F8C6C9FF431B}" type="datetimeFigureOut">
              <a:rPr lang="en-US" smtClean="0"/>
              <a:t>8/12/25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77786-E37B-BA0A-FBBA-967E2DAF5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B0ED85-D531-06A4-DD93-B6A9AC1AC7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475D4-DDD0-8942-A6FE-1A968215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4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41B36-9C62-3FFE-74C5-B0303391BA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Solid State </a:t>
            </a:r>
            <a:r>
              <a:rPr lang="en-US" dirty="0" err="1"/>
              <a:t>Compting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FB11C-46EE-C1B0-9B56-FAD330B5A7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Dr. Charles R. Severance</a:t>
            </a:r>
          </a:p>
          <a:p>
            <a:r>
              <a:rPr lang="en-US" dirty="0"/>
              <a:t>www.ca4e.com</a:t>
            </a:r>
          </a:p>
          <a:p>
            <a:r>
              <a:rPr lang="en-US" dirty="0" err="1"/>
              <a:t>online.dr-chuck.com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49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B364A-BD83-EF2C-87F0-F771A1DBC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0BF61-9935-A27D-1DFC-01E97268AC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transistor</a:t>
            </a:r>
          </a:p>
          <a:p>
            <a:pPr lvl="1"/>
            <a:r>
              <a:rPr lang="en-US" dirty="0"/>
              <a:t>Faster than a relay or tube</a:t>
            </a:r>
          </a:p>
          <a:p>
            <a:pPr lvl="1"/>
            <a:r>
              <a:rPr lang="en-US" dirty="0"/>
              <a:t>Far less heat and electricity</a:t>
            </a:r>
          </a:p>
          <a:p>
            <a:pPr lvl="1"/>
            <a:r>
              <a:rPr lang="en-US" dirty="0"/>
              <a:t>Far more reliable and long lasting</a:t>
            </a:r>
          </a:p>
          <a:p>
            <a:pPr lvl="1"/>
            <a:r>
              <a:rPr lang="en-US" dirty="0"/>
              <a:t>No moving parts</a:t>
            </a:r>
          </a:p>
          <a:p>
            <a:r>
              <a:rPr lang="en-US" dirty="0"/>
              <a:t>Replaced tubes for amplifiers</a:t>
            </a:r>
          </a:p>
          <a:p>
            <a:pPr lvl="1"/>
            <a:r>
              <a:rPr lang="en-US" dirty="0"/>
              <a:t>Transistor radios</a:t>
            </a:r>
          </a:p>
          <a:p>
            <a:r>
              <a:rPr lang="en-US" dirty="0"/>
              <a:t>Computing applications – PNP and NPN</a:t>
            </a:r>
          </a:p>
          <a:p>
            <a:pPr lvl="1"/>
            <a:r>
              <a:rPr lang="en-US" dirty="0"/>
              <a:t>NPN – Conduct with input is high</a:t>
            </a:r>
          </a:p>
          <a:p>
            <a:pPr lvl="1"/>
            <a:r>
              <a:rPr lang="en-US" dirty="0"/>
              <a:t>PNP – Stop conducting </a:t>
            </a:r>
            <a:r>
              <a:rPr lang="en-US"/>
              <a:t>when input is high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961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ight Arrow 66">
            <a:extLst>
              <a:ext uri="{FF2B5EF4-FFF2-40B4-BE49-F238E27FC236}">
                <a16:creationId xmlns:a16="http://schemas.microsoft.com/office/drawing/2014/main" id="{754158E9-138C-8756-626D-C7760C542A24}"/>
              </a:ext>
            </a:extLst>
          </p:cNvPr>
          <p:cNvSpPr/>
          <p:nvPr/>
        </p:nvSpPr>
        <p:spPr>
          <a:xfrm rot="16200000">
            <a:off x="9623749" y="3916809"/>
            <a:ext cx="438528" cy="644989"/>
          </a:xfrm>
          <a:prstGeom prst="rightArrow">
            <a:avLst>
              <a:gd name="adj1" fmla="val 50000"/>
              <a:gd name="adj2" fmla="val 35014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BBE0F9-BA14-A320-9722-E6D9E7E938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Valves / Tubes / Vacuum Tubes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9B857-7423-805D-C5AB-71999ECE0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17193" cy="4351338"/>
          </a:xfrm>
        </p:spPr>
        <p:txBody>
          <a:bodyPr/>
          <a:lstStyle/>
          <a:p>
            <a:r>
              <a:rPr lang="en-US" dirty="0"/>
              <a:t>The first purely electronic devices to store data and do computations were called "Valves" in the UK</a:t>
            </a:r>
          </a:p>
          <a:p>
            <a:pPr lvl="1"/>
            <a:r>
              <a:rPr lang="en-US" dirty="0"/>
              <a:t>About 1000 times faster than physical relays</a:t>
            </a:r>
          </a:p>
          <a:p>
            <a:r>
              <a:rPr lang="en-US" dirty="0"/>
              <a:t>Designed to amplify analog signals</a:t>
            </a:r>
          </a:p>
          <a:p>
            <a:r>
              <a:rPr lang="en-US" dirty="0"/>
              <a:t>Early application long distance analog telephone calls – needed an amplifier every 10 miles or so</a:t>
            </a:r>
          </a:p>
          <a:p>
            <a:r>
              <a:rPr lang="en-US" dirty="0"/>
              <a:t>Tube was invented in 1912 Dr. Lee Deforest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1B81F70-64E3-2C82-A583-6D0C56D4311B}"/>
              </a:ext>
            </a:extLst>
          </p:cNvPr>
          <p:cNvSpPr/>
          <p:nvPr/>
        </p:nvSpPr>
        <p:spPr>
          <a:xfrm>
            <a:off x="9286486" y="3700305"/>
            <a:ext cx="1107831" cy="110783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35AFF37-C9AD-FC5F-55F4-EAB982525207}"/>
              </a:ext>
            </a:extLst>
          </p:cNvPr>
          <p:cNvCxnSpPr>
            <a:cxnSpLocks/>
          </p:cNvCxnSpPr>
          <p:nvPr/>
        </p:nvCxnSpPr>
        <p:spPr>
          <a:xfrm>
            <a:off x="9568476" y="3994273"/>
            <a:ext cx="54385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607D903-E3A4-A877-F214-632D651712F8}"/>
              </a:ext>
            </a:extLst>
          </p:cNvPr>
          <p:cNvGrpSpPr/>
          <p:nvPr/>
        </p:nvGrpSpPr>
        <p:grpSpPr>
          <a:xfrm>
            <a:off x="9597413" y="4514291"/>
            <a:ext cx="485977" cy="130560"/>
            <a:chOff x="4096796" y="4190231"/>
            <a:chExt cx="4302808" cy="115596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ADD4142-B17B-244A-926D-5C34B7E5D30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3578" y="4190231"/>
              <a:ext cx="3384863" cy="1428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593420-0152-7EBB-15D6-9C467CFC5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6796" y="4190231"/>
              <a:ext cx="461163" cy="11559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CA421DD-0286-65DA-314E-0C661431BEAF}"/>
                </a:ext>
              </a:extLst>
            </p:cNvPr>
            <p:cNvCxnSpPr>
              <a:cxnSpLocks/>
            </p:cNvCxnSpPr>
            <p:nvPr/>
          </p:nvCxnSpPr>
          <p:spPr>
            <a:xfrm>
              <a:off x="7938441" y="4190231"/>
              <a:ext cx="461163" cy="115596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94B6FE3-666B-7FDE-ED62-C9A8EF17533C}"/>
              </a:ext>
            </a:extLst>
          </p:cNvPr>
          <p:cNvCxnSpPr>
            <a:cxnSpLocks/>
          </p:cNvCxnSpPr>
          <p:nvPr/>
        </p:nvCxnSpPr>
        <p:spPr>
          <a:xfrm>
            <a:off x="9514024" y="4254220"/>
            <a:ext cx="652755" cy="0"/>
          </a:xfrm>
          <a:prstGeom prst="line">
            <a:avLst/>
          </a:prstGeom>
          <a:ln w="381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FBA8AA-FC58-2DA7-89DA-3BD9A85D82DC}"/>
              </a:ext>
            </a:extLst>
          </p:cNvPr>
          <p:cNvCxnSpPr>
            <a:cxnSpLocks/>
          </p:cNvCxnSpPr>
          <p:nvPr/>
        </p:nvCxnSpPr>
        <p:spPr>
          <a:xfrm>
            <a:off x="8623295" y="4254220"/>
            <a:ext cx="945181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660E417-626E-45E2-EE86-4CCFEE47ED8A}"/>
              </a:ext>
            </a:extLst>
          </p:cNvPr>
          <p:cNvCxnSpPr>
            <a:cxnSpLocks/>
          </p:cNvCxnSpPr>
          <p:nvPr/>
        </p:nvCxnSpPr>
        <p:spPr>
          <a:xfrm>
            <a:off x="9840154" y="3009766"/>
            <a:ext cx="0" cy="98450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A66DEA5-1BE2-99D3-4ECC-0F1E3D0EBD0A}"/>
              </a:ext>
            </a:extLst>
          </p:cNvPr>
          <p:cNvCxnSpPr>
            <a:cxnSpLocks/>
          </p:cNvCxnSpPr>
          <p:nvPr/>
        </p:nvCxnSpPr>
        <p:spPr>
          <a:xfrm>
            <a:off x="9840154" y="4514291"/>
            <a:ext cx="0" cy="57891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A7D7E41-2764-905F-6B9A-84B8AC6B3FAB}"/>
              </a:ext>
            </a:extLst>
          </p:cNvPr>
          <p:cNvSpPr txBox="1"/>
          <p:nvPr/>
        </p:nvSpPr>
        <p:spPr>
          <a:xfrm>
            <a:off x="9498963" y="29158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3B2466F5-EB59-8878-7973-52B7BA9F5FBD}"/>
              </a:ext>
            </a:extLst>
          </p:cNvPr>
          <p:cNvCxnSpPr>
            <a:cxnSpLocks/>
          </p:cNvCxnSpPr>
          <p:nvPr/>
        </p:nvCxnSpPr>
        <p:spPr>
          <a:xfrm>
            <a:off x="9840154" y="3429000"/>
            <a:ext cx="935363" cy="3440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779E178-AEED-5C9A-D3EE-898270FC9B84}"/>
              </a:ext>
            </a:extLst>
          </p:cNvPr>
          <p:cNvSpPr txBox="1"/>
          <p:nvPr/>
        </p:nvSpPr>
        <p:spPr>
          <a:xfrm>
            <a:off x="9618809" y="4963104"/>
            <a:ext cx="4991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1"/>
                </a:solidFill>
              </a:rPr>
              <a:t>⏚</a:t>
            </a:r>
          </a:p>
        </p:txBody>
      </p:sp>
      <p:pic>
        <p:nvPicPr>
          <p:cNvPr id="47" name="Picture 46" descr="A sound waveform with black background&#10;&#10;AI-generated content may be incorrect.">
            <a:extLst>
              <a:ext uri="{FF2B5EF4-FFF2-40B4-BE49-F238E27FC236}">
                <a16:creationId xmlns:a16="http://schemas.microsoft.com/office/drawing/2014/main" id="{0E44A89E-B71F-6D0D-A0E3-BE71BC3098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059"/>
          <a:stretch/>
        </p:blipFill>
        <p:spPr>
          <a:xfrm>
            <a:off x="7768269" y="4025294"/>
            <a:ext cx="1220008" cy="488997"/>
          </a:xfrm>
          <a:prstGeom prst="rect">
            <a:avLst/>
          </a:prstGeom>
        </p:spPr>
      </p:pic>
      <p:pic>
        <p:nvPicPr>
          <p:cNvPr id="48" name="Picture 47" descr="A sound waveform with black background&#10;&#10;AI-generated content may be incorrect.">
            <a:extLst>
              <a:ext uri="{FF2B5EF4-FFF2-40B4-BE49-F238E27FC236}">
                <a16:creationId xmlns:a16="http://schemas.microsoft.com/office/drawing/2014/main" id="{AC3D72D0-E6F9-0EDA-A0D5-8FEC3CBF324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059"/>
          <a:stretch/>
        </p:blipFill>
        <p:spPr>
          <a:xfrm>
            <a:off x="10337981" y="2835782"/>
            <a:ext cx="1220008" cy="1255237"/>
          </a:xfrm>
          <a:prstGeom prst="rect">
            <a:avLst/>
          </a:prstGeom>
        </p:spPr>
      </p:pic>
      <p:pic>
        <p:nvPicPr>
          <p:cNvPr id="50" name="Picture 49" descr="A telephone pole with power lines&#10;&#10;AI-generated content may be incorrect.">
            <a:extLst>
              <a:ext uri="{FF2B5EF4-FFF2-40B4-BE49-F238E27FC236}">
                <a16:creationId xmlns:a16="http://schemas.microsoft.com/office/drawing/2014/main" id="{1A5C0E9C-A83E-AEFF-6081-03C9A5618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8382273" y="983722"/>
            <a:ext cx="1880169" cy="1410127"/>
          </a:xfrm>
          <a:prstGeom prst="rect">
            <a:avLst/>
          </a:prstGeom>
        </p:spPr>
      </p:pic>
      <p:pic>
        <p:nvPicPr>
          <p:cNvPr id="58" name="Picture 57" descr="A close-up of a glass&#10;&#10;AI-generated content may be incorrect.">
            <a:extLst>
              <a:ext uri="{FF2B5EF4-FFF2-40B4-BE49-F238E27FC236}">
                <a16:creationId xmlns:a16="http://schemas.microsoft.com/office/drawing/2014/main" id="{81EED50B-4AC6-343E-B237-AE3B584630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3760" y="748701"/>
            <a:ext cx="908450" cy="191252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CF1F32C8-7988-E4D0-844F-5396463C345A}"/>
              </a:ext>
            </a:extLst>
          </p:cNvPr>
          <p:cNvSpPr txBox="1"/>
          <p:nvPr/>
        </p:nvSpPr>
        <p:spPr>
          <a:xfrm>
            <a:off x="5463513" y="5901398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Vacuum_tube</a:t>
            </a:r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C5C75D2-8CD2-3B0C-2C15-EECBA98EE07E}"/>
              </a:ext>
            </a:extLst>
          </p:cNvPr>
          <p:cNvSpPr txBox="1"/>
          <p:nvPr/>
        </p:nvSpPr>
        <p:spPr>
          <a:xfrm>
            <a:off x="8019170" y="4460185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95C0F8E-26B6-C964-A9F1-043D1BC45648}"/>
              </a:ext>
            </a:extLst>
          </p:cNvPr>
          <p:cNvSpPr txBox="1"/>
          <p:nvPr/>
        </p:nvSpPr>
        <p:spPr>
          <a:xfrm>
            <a:off x="10423502" y="4090853"/>
            <a:ext cx="585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228BEB-EA82-732A-8A47-E3D1C8330D19}"/>
              </a:ext>
            </a:extLst>
          </p:cNvPr>
          <p:cNvSpPr txBox="1"/>
          <p:nvPr/>
        </p:nvSpPr>
        <p:spPr>
          <a:xfrm>
            <a:off x="8779238" y="4718204"/>
            <a:ext cx="9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Cathode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B48605-552D-8C16-7F15-3C66108538AA}"/>
              </a:ext>
            </a:extLst>
          </p:cNvPr>
          <p:cNvSpPr txBox="1"/>
          <p:nvPr/>
        </p:nvSpPr>
        <p:spPr>
          <a:xfrm>
            <a:off x="8764703" y="3477957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Anode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85EC367-E4A9-32FF-7F64-7992063CA702}"/>
              </a:ext>
            </a:extLst>
          </p:cNvPr>
          <p:cNvSpPr txBox="1"/>
          <p:nvPr/>
        </p:nvSpPr>
        <p:spPr>
          <a:xfrm>
            <a:off x="11126447" y="2988182"/>
            <a:ext cx="856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691161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798B-7E70-BEB6-F169-7FBB9E0C0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"Digital" Valves / Tubes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C27F6-2B11-EDB6-B9C0-83A0D1C8E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19016" cy="412711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design of tubes could be tweaked so to move quickly from low voltage to high voltage as the input voltage increased	</a:t>
            </a:r>
          </a:p>
          <a:p>
            <a:pPr lvl="1"/>
            <a:r>
              <a:rPr lang="en-US" dirty="0"/>
              <a:t>Voltage low = off</a:t>
            </a:r>
          </a:p>
          <a:p>
            <a:pPr lvl="1"/>
            <a:r>
              <a:rPr lang="en-US" dirty="0"/>
              <a:t>Voltage high = on</a:t>
            </a:r>
          </a:p>
          <a:p>
            <a:r>
              <a:rPr lang="en-US" dirty="0"/>
              <a:t>With the correct design, a range of slightly lower input would be lifted on output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4797A69-4A3E-F909-C44C-9EE13DC63A93}"/>
              </a:ext>
            </a:extLst>
          </p:cNvPr>
          <p:cNvCxnSpPr/>
          <p:nvPr/>
        </p:nvCxnSpPr>
        <p:spPr>
          <a:xfrm>
            <a:off x="6766560" y="2075688"/>
            <a:ext cx="0" cy="291693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D57EB2-7307-3AF8-4E58-1786D776AC9E}"/>
              </a:ext>
            </a:extLst>
          </p:cNvPr>
          <p:cNvCxnSpPr>
            <a:cxnSpLocks/>
          </p:cNvCxnSpPr>
          <p:nvPr/>
        </p:nvCxnSpPr>
        <p:spPr>
          <a:xfrm>
            <a:off x="6766560" y="4992624"/>
            <a:ext cx="363928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reeform 8">
            <a:extLst>
              <a:ext uri="{FF2B5EF4-FFF2-40B4-BE49-F238E27FC236}">
                <a16:creationId xmlns:a16="http://schemas.microsoft.com/office/drawing/2014/main" id="{5246D9BE-68AA-C3BE-7385-5E75B9BF0FCF}"/>
              </a:ext>
            </a:extLst>
          </p:cNvPr>
          <p:cNvSpPr/>
          <p:nvPr/>
        </p:nvSpPr>
        <p:spPr>
          <a:xfrm>
            <a:off x="6867144" y="2404459"/>
            <a:ext cx="3538698" cy="2407964"/>
          </a:xfrm>
          <a:custGeom>
            <a:avLst/>
            <a:gdLst>
              <a:gd name="connsiteX0" fmla="*/ 0 w 3218688"/>
              <a:gd name="connsiteY0" fmla="*/ 2306774 h 2356133"/>
              <a:gd name="connsiteX1" fmla="*/ 868680 w 3218688"/>
              <a:gd name="connsiteY1" fmla="*/ 2297630 h 2356133"/>
              <a:gd name="connsiteX2" fmla="*/ 1344168 w 3218688"/>
              <a:gd name="connsiteY2" fmla="*/ 1721558 h 2356133"/>
              <a:gd name="connsiteX3" fmla="*/ 1901952 w 3218688"/>
              <a:gd name="connsiteY3" fmla="*/ 642566 h 2356133"/>
              <a:gd name="connsiteX4" fmla="*/ 2487168 w 3218688"/>
              <a:gd name="connsiteY4" fmla="*/ 84782 h 2356133"/>
              <a:gd name="connsiteX5" fmla="*/ 3218688 w 3218688"/>
              <a:gd name="connsiteY5" fmla="*/ 11630 h 2356133"/>
              <a:gd name="connsiteX0" fmla="*/ 0 w 3218688"/>
              <a:gd name="connsiteY0" fmla="*/ 2352494 h 2382604"/>
              <a:gd name="connsiteX1" fmla="*/ 868680 w 3218688"/>
              <a:gd name="connsiteY1" fmla="*/ 2297630 h 2382604"/>
              <a:gd name="connsiteX2" fmla="*/ 1344168 w 3218688"/>
              <a:gd name="connsiteY2" fmla="*/ 1721558 h 2382604"/>
              <a:gd name="connsiteX3" fmla="*/ 1901952 w 3218688"/>
              <a:gd name="connsiteY3" fmla="*/ 642566 h 2382604"/>
              <a:gd name="connsiteX4" fmla="*/ 2487168 w 3218688"/>
              <a:gd name="connsiteY4" fmla="*/ 84782 h 2382604"/>
              <a:gd name="connsiteX5" fmla="*/ 3218688 w 3218688"/>
              <a:gd name="connsiteY5" fmla="*/ 11630 h 2382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8688" h="2382604">
                <a:moveTo>
                  <a:pt x="0" y="2352494"/>
                </a:moveTo>
                <a:cubicBezTo>
                  <a:pt x="322326" y="2396690"/>
                  <a:pt x="644652" y="2402786"/>
                  <a:pt x="868680" y="2297630"/>
                </a:cubicBezTo>
                <a:cubicBezTo>
                  <a:pt x="1092708" y="2192474"/>
                  <a:pt x="1171956" y="1997402"/>
                  <a:pt x="1344168" y="1721558"/>
                </a:cubicBezTo>
                <a:cubicBezTo>
                  <a:pt x="1516380" y="1445714"/>
                  <a:pt x="1711452" y="915362"/>
                  <a:pt x="1901952" y="642566"/>
                </a:cubicBezTo>
                <a:cubicBezTo>
                  <a:pt x="2092452" y="369770"/>
                  <a:pt x="2267712" y="189938"/>
                  <a:pt x="2487168" y="84782"/>
                </a:cubicBezTo>
                <a:cubicBezTo>
                  <a:pt x="2706624" y="-20374"/>
                  <a:pt x="2962656" y="-4372"/>
                  <a:pt x="3218688" y="11630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0821B3E8-DBCF-634E-062D-1FBE03CF3C3E}"/>
              </a:ext>
            </a:extLst>
          </p:cNvPr>
          <p:cNvSpPr/>
          <p:nvPr/>
        </p:nvSpPr>
        <p:spPr>
          <a:xfrm>
            <a:off x="6885431" y="2373713"/>
            <a:ext cx="3520411" cy="2472407"/>
          </a:xfrm>
          <a:custGeom>
            <a:avLst/>
            <a:gdLst>
              <a:gd name="connsiteX0" fmla="*/ 0 w 3136392"/>
              <a:gd name="connsiteY0" fmla="*/ 2311176 h 2480509"/>
              <a:gd name="connsiteX1" fmla="*/ 1463040 w 3136392"/>
              <a:gd name="connsiteY1" fmla="*/ 2274600 h 2480509"/>
              <a:gd name="connsiteX2" fmla="*/ 1801368 w 3136392"/>
              <a:gd name="connsiteY2" fmla="*/ 262920 h 2480509"/>
              <a:gd name="connsiteX3" fmla="*/ 3136392 w 3136392"/>
              <a:gd name="connsiteY3" fmla="*/ 6888 h 2480509"/>
              <a:gd name="connsiteX0" fmla="*/ 0 w 3136392"/>
              <a:gd name="connsiteY0" fmla="*/ 2311176 h 2377760"/>
              <a:gd name="connsiteX1" fmla="*/ 1472184 w 3136392"/>
              <a:gd name="connsiteY1" fmla="*/ 2009424 h 2377760"/>
              <a:gd name="connsiteX2" fmla="*/ 1801368 w 3136392"/>
              <a:gd name="connsiteY2" fmla="*/ 262920 h 2377760"/>
              <a:gd name="connsiteX3" fmla="*/ 3136392 w 3136392"/>
              <a:gd name="connsiteY3" fmla="*/ 6888 h 2377760"/>
              <a:gd name="connsiteX0" fmla="*/ 0 w 3136392"/>
              <a:gd name="connsiteY0" fmla="*/ 2430048 h 2480048"/>
              <a:gd name="connsiteX1" fmla="*/ 1472184 w 3136392"/>
              <a:gd name="connsiteY1" fmla="*/ 2009424 h 2480048"/>
              <a:gd name="connsiteX2" fmla="*/ 1801368 w 3136392"/>
              <a:gd name="connsiteY2" fmla="*/ 262920 h 2480048"/>
              <a:gd name="connsiteX3" fmla="*/ 3136392 w 3136392"/>
              <a:gd name="connsiteY3" fmla="*/ 6888 h 2480048"/>
              <a:gd name="connsiteX0" fmla="*/ 0 w 3136392"/>
              <a:gd name="connsiteY0" fmla="*/ 2430048 h 2475723"/>
              <a:gd name="connsiteX1" fmla="*/ 999685 w 3136392"/>
              <a:gd name="connsiteY1" fmla="*/ 1972848 h 2475723"/>
              <a:gd name="connsiteX2" fmla="*/ 1801368 w 3136392"/>
              <a:gd name="connsiteY2" fmla="*/ 262920 h 2475723"/>
              <a:gd name="connsiteX3" fmla="*/ 3136392 w 3136392"/>
              <a:gd name="connsiteY3" fmla="*/ 6888 h 2475723"/>
              <a:gd name="connsiteX0" fmla="*/ 0 w 3136392"/>
              <a:gd name="connsiteY0" fmla="*/ 2426886 h 2472408"/>
              <a:gd name="connsiteX1" fmla="*/ 999685 w 3136392"/>
              <a:gd name="connsiteY1" fmla="*/ 1969686 h 2472408"/>
              <a:gd name="connsiteX2" fmla="*/ 1296283 w 3136392"/>
              <a:gd name="connsiteY2" fmla="*/ 268902 h 2472408"/>
              <a:gd name="connsiteX3" fmla="*/ 3136392 w 3136392"/>
              <a:gd name="connsiteY3" fmla="*/ 3726 h 247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36392" h="2472408">
                <a:moveTo>
                  <a:pt x="0" y="2426886"/>
                </a:moveTo>
                <a:cubicBezTo>
                  <a:pt x="581406" y="2579286"/>
                  <a:pt x="783638" y="2329350"/>
                  <a:pt x="999685" y="1969686"/>
                </a:cubicBezTo>
                <a:cubicBezTo>
                  <a:pt x="1215732" y="1610022"/>
                  <a:pt x="1017391" y="646854"/>
                  <a:pt x="1296283" y="268902"/>
                </a:cubicBezTo>
                <a:cubicBezTo>
                  <a:pt x="1575175" y="-109050"/>
                  <a:pt x="2889504" y="31158"/>
                  <a:pt x="3136392" y="3726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86E4B132-156B-FCB2-CE45-A5E17AC40BE7}"/>
              </a:ext>
            </a:extLst>
          </p:cNvPr>
          <p:cNvSpPr/>
          <p:nvPr/>
        </p:nvSpPr>
        <p:spPr>
          <a:xfrm rot="16200000">
            <a:off x="8046705" y="1959493"/>
            <a:ext cx="137160" cy="484632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9150F74-2D3F-3BBB-F117-6378A17BA7D3}"/>
              </a:ext>
            </a:extLst>
          </p:cNvPr>
          <p:cNvSpPr txBox="1"/>
          <p:nvPr/>
        </p:nvSpPr>
        <p:spPr>
          <a:xfrm>
            <a:off x="7561992" y="1798622"/>
            <a:ext cx="110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Transition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D4F634-6A0B-1F5A-F23F-8749901ABE57}"/>
              </a:ext>
            </a:extLst>
          </p:cNvPr>
          <p:cNvSpPr txBox="1"/>
          <p:nvPr/>
        </p:nvSpPr>
        <p:spPr>
          <a:xfrm>
            <a:off x="9423778" y="2924743"/>
            <a:ext cx="10486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Audio</a:t>
            </a:r>
          </a:p>
          <a:p>
            <a:r>
              <a:rPr lang="en-US" dirty="0">
                <a:solidFill>
                  <a:schemeClr val="accent1"/>
                </a:solidFill>
              </a:rPr>
              <a:t>Amplifier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BAFA32-7041-3312-95B6-E98649FC7617}"/>
              </a:ext>
            </a:extLst>
          </p:cNvPr>
          <p:cNvSpPr txBox="1"/>
          <p:nvPr/>
        </p:nvSpPr>
        <p:spPr>
          <a:xfrm>
            <a:off x="7019682" y="3025297"/>
            <a:ext cx="870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Digital</a:t>
            </a:r>
          </a:p>
          <a:p>
            <a:r>
              <a:rPr lang="en-US" dirty="0">
                <a:solidFill>
                  <a:srgbClr val="FF0000"/>
                </a:solidFill>
              </a:rPr>
              <a:t>"Valve"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3ED635-71FD-4F56-C168-C5D16CDA93A9}"/>
              </a:ext>
            </a:extLst>
          </p:cNvPr>
          <p:cNvSpPr txBox="1"/>
          <p:nvPr/>
        </p:nvSpPr>
        <p:spPr>
          <a:xfrm>
            <a:off x="8121293" y="5084890"/>
            <a:ext cx="1441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 Voltage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92C306-821E-E47D-66D6-EE9DFC6ACE40}"/>
              </a:ext>
            </a:extLst>
          </p:cNvPr>
          <p:cNvSpPr txBox="1"/>
          <p:nvPr/>
        </p:nvSpPr>
        <p:spPr>
          <a:xfrm rot="16200000">
            <a:off x="5474195" y="3335416"/>
            <a:ext cx="1612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Voltage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C6AF2BBA-DF16-F82B-5676-6BDD7E60D557}"/>
              </a:ext>
            </a:extLst>
          </p:cNvPr>
          <p:cNvSpPr/>
          <p:nvPr/>
        </p:nvSpPr>
        <p:spPr>
          <a:xfrm rot="5400000" flipV="1">
            <a:off x="9309457" y="3371786"/>
            <a:ext cx="181122" cy="2048225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F3056CE-CA16-AB56-B80A-8F540FF3A34A}"/>
              </a:ext>
            </a:extLst>
          </p:cNvPr>
          <p:cNvSpPr txBox="1"/>
          <p:nvPr/>
        </p:nvSpPr>
        <p:spPr>
          <a:xfrm>
            <a:off x="8772731" y="4489224"/>
            <a:ext cx="1254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Regenerate</a:t>
            </a:r>
          </a:p>
        </p:txBody>
      </p:sp>
      <p:pic>
        <p:nvPicPr>
          <p:cNvPr id="22" name="Picture 21" descr="A sound waveform with black background&#10;&#10;AI-generated content may be incorrect.">
            <a:extLst>
              <a:ext uri="{FF2B5EF4-FFF2-40B4-BE49-F238E27FC236}">
                <a16:creationId xmlns:a16="http://schemas.microsoft.com/office/drawing/2014/main" id="{BFA6A733-A271-941B-E020-7A2161564E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7059"/>
          <a:stretch/>
        </p:blipFill>
        <p:spPr>
          <a:xfrm>
            <a:off x="9252455" y="3429899"/>
            <a:ext cx="1220008" cy="488997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33A685B9-950E-97C1-F9D6-EDD2DA08E055}"/>
              </a:ext>
            </a:extLst>
          </p:cNvPr>
          <p:cNvGrpSpPr/>
          <p:nvPr/>
        </p:nvGrpSpPr>
        <p:grpSpPr>
          <a:xfrm>
            <a:off x="7101371" y="3693306"/>
            <a:ext cx="734091" cy="279132"/>
            <a:chOff x="6885431" y="5702808"/>
            <a:chExt cx="1069849" cy="313944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9E3396-A0AE-BCFF-3078-F86049E77607}"/>
                </a:ext>
              </a:extLst>
            </p:cNvPr>
            <p:cNvCxnSpPr>
              <a:cxnSpLocks/>
            </p:cNvCxnSpPr>
            <p:nvPr/>
          </p:nvCxnSpPr>
          <p:spPr>
            <a:xfrm>
              <a:off x="6885431" y="6016752"/>
              <a:ext cx="18235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001854E-97E1-C8F9-1620-F4A4CD7EF360}"/>
                </a:ext>
              </a:extLst>
            </p:cNvPr>
            <p:cNvCxnSpPr>
              <a:cxnSpLocks/>
            </p:cNvCxnSpPr>
            <p:nvPr/>
          </p:nvCxnSpPr>
          <p:spPr>
            <a:xfrm>
              <a:off x="7067789" y="5705856"/>
              <a:ext cx="0" cy="310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B915329-6707-1C92-8D1D-4A858FD03035}"/>
                </a:ext>
              </a:extLst>
            </p:cNvPr>
            <p:cNvCxnSpPr>
              <a:cxnSpLocks/>
            </p:cNvCxnSpPr>
            <p:nvPr/>
          </p:nvCxnSpPr>
          <p:spPr>
            <a:xfrm>
              <a:off x="7067789" y="5705856"/>
              <a:ext cx="2382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62A619B-42EE-1B30-102F-5EB1ADFEE72D}"/>
                </a:ext>
              </a:extLst>
            </p:cNvPr>
            <p:cNvCxnSpPr>
              <a:cxnSpLocks/>
            </p:cNvCxnSpPr>
            <p:nvPr/>
          </p:nvCxnSpPr>
          <p:spPr>
            <a:xfrm>
              <a:off x="7306056" y="5705856"/>
              <a:ext cx="0" cy="310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424F982-3EB6-61E3-D4AB-70B8EAEBA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6056" y="6013704"/>
              <a:ext cx="255936" cy="304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FB1755C-3BF1-4FDF-6F65-63BC584FA75A}"/>
                </a:ext>
              </a:extLst>
            </p:cNvPr>
            <p:cNvCxnSpPr>
              <a:cxnSpLocks/>
            </p:cNvCxnSpPr>
            <p:nvPr/>
          </p:nvCxnSpPr>
          <p:spPr>
            <a:xfrm>
              <a:off x="7561992" y="5702808"/>
              <a:ext cx="0" cy="310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5F9F064-4DCF-C0C6-6255-B44E4E90F87A}"/>
                </a:ext>
              </a:extLst>
            </p:cNvPr>
            <p:cNvCxnSpPr>
              <a:cxnSpLocks/>
            </p:cNvCxnSpPr>
            <p:nvPr/>
          </p:nvCxnSpPr>
          <p:spPr>
            <a:xfrm>
              <a:off x="7561992" y="5702808"/>
              <a:ext cx="23826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1D3D0234-D350-F862-2F12-244D1312E404}"/>
                </a:ext>
              </a:extLst>
            </p:cNvPr>
            <p:cNvCxnSpPr>
              <a:cxnSpLocks/>
            </p:cNvCxnSpPr>
            <p:nvPr/>
          </p:nvCxnSpPr>
          <p:spPr>
            <a:xfrm>
              <a:off x="7800259" y="5702808"/>
              <a:ext cx="0" cy="3108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8EA389-B89A-6ECD-AFDA-FD82CEB9BF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00259" y="6013704"/>
              <a:ext cx="155021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95906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6CFE3-5B27-3F25-AD4D-6B6620B92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Transistors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77C38-19F9-61A0-0D8C-C231B9546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5208" cy="4351338"/>
          </a:xfrm>
        </p:spPr>
        <p:txBody>
          <a:bodyPr/>
          <a:lstStyle/>
          <a:p>
            <a:r>
              <a:rPr lang="en-US" dirty="0"/>
              <a:t>Building a better Triode (Tube)</a:t>
            </a:r>
          </a:p>
        </p:txBody>
      </p:sp>
      <p:pic>
        <p:nvPicPr>
          <p:cNvPr id="5" name="Picture 4" descr="Several different types of electronic components&#10;&#10;AI-generated content may be incorrect.">
            <a:extLst>
              <a:ext uri="{FF2B5EF4-FFF2-40B4-BE49-F238E27FC236}">
                <a16:creationId xmlns:a16="http://schemas.microsoft.com/office/drawing/2014/main" id="{AF892666-4CC3-7DD5-5364-EF5A6178A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2944" y="1027906"/>
            <a:ext cx="2464410" cy="206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517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DF1E44-A73E-2C39-F2F1-4A30238B1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Flaws of Valves</a:t>
            </a:r>
          </a:p>
        </p:txBody>
      </p:sp>
      <p:sp>
        <p:nvSpPr>
          <p:cNvPr id="14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AB591-DA80-BCEB-8C90-F9F3D33515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000" dirty="0"/>
              <a:t>Take lots of power per switch / bit</a:t>
            </a:r>
          </a:p>
          <a:p>
            <a:r>
              <a:rPr lang="en-US" sz="2000" dirty="0"/>
              <a:t>Lots of heat because each tube usually had a heater to make it easier to generate ions</a:t>
            </a:r>
          </a:p>
          <a:p>
            <a:r>
              <a:rPr lang="en-US" sz="2000" dirty="0"/>
              <a:t>Physically large</a:t>
            </a:r>
          </a:p>
          <a:p>
            <a:r>
              <a:rPr lang="en-US" sz="2000" dirty="0"/>
              <a:t>Expensive to manufacture</a:t>
            </a:r>
          </a:p>
          <a:p>
            <a:r>
              <a:rPr lang="en-US" sz="2000" dirty="0"/>
              <a:t>Made a comforting humming noise</a:t>
            </a:r>
          </a:p>
          <a:p>
            <a:r>
              <a:rPr lang="en-US" sz="2000" dirty="0"/>
              <a:t>Electronic glow in the dark</a:t>
            </a:r>
          </a:p>
        </p:txBody>
      </p:sp>
      <p:pic>
        <p:nvPicPr>
          <p:cNvPr id="5" name="Picture 4" descr="A close-up of a glass jar&#10;&#10;AI-generated content may be incorrect.">
            <a:extLst>
              <a:ext uri="{FF2B5EF4-FFF2-40B4-BE49-F238E27FC236}">
                <a16:creationId xmlns:a16="http://schemas.microsoft.com/office/drawing/2014/main" id="{C76B073A-4751-D6E1-E61B-01D3ED3EC0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" b="39185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A2867E-D1C2-EC0F-8A28-FDC1FBEC1706}"/>
              </a:ext>
            </a:extLst>
          </p:cNvPr>
          <p:cNvSpPr txBox="1"/>
          <p:nvPr/>
        </p:nvSpPr>
        <p:spPr>
          <a:xfrm>
            <a:off x="7738110" y="6008901"/>
            <a:ext cx="4551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en.wikipedia.org</a:t>
            </a:r>
            <a:r>
              <a:rPr lang="en-US" dirty="0">
                <a:solidFill>
                  <a:schemeClr val="bg1"/>
                </a:solidFill>
              </a:rPr>
              <a:t>/wiki/</a:t>
            </a:r>
            <a:r>
              <a:rPr lang="en-US" dirty="0" err="1">
                <a:solidFill>
                  <a:schemeClr val="bg1"/>
                </a:solidFill>
              </a:rPr>
              <a:t>Valve_amplifier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32468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281</Words>
  <Application>Microsoft Macintosh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Solid State Compting</vt:lpstr>
      <vt:lpstr>Outline </vt:lpstr>
      <vt:lpstr>Valves / Tubes / Vacuum Tubes</vt:lpstr>
      <vt:lpstr>Building "Digital" Valves / Tubes</vt:lpstr>
      <vt:lpstr>Transistors</vt:lpstr>
      <vt:lpstr>Flaws of Valves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Orientation</dc:title>
  <dc:creator>Severance, Charles</dc:creator>
  <cp:lastModifiedBy>Severance, Charles</cp:lastModifiedBy>
  <cp:revision>19</cp:revision>
  <dcterms:created xsi:type="dcterms:W3CDTF">2023-02-25T13:30:24Z</dcterms:created>
  <dcterms:modified xsi:type="dcterms:W3CDTF">2025-08-12T10:30:29Z</dcterms:modified>
</cp:coreProperties>
</file>