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6"/>
    <p:restoredTop sz="94674"/>
  </p:normalViewPr>
  <p:slideViewPr>
    <p:cSldViewPr snapToGrid="0">
      <p:cViewPr varScale="1">
        <p:scale>
          <a:sx n="94" d="100"/>
          <a:sy n="94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594D-60B3-7826-937A-7462FE577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0DBDC-5E8B-7F8B-8009-5ECFC77A9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99FB-7F00-EE6E-43AD-9EA86E09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7B6C-6B39-B84F-862C-036E8F44DC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9F83-A727-DF66-3FB0-F8D405BB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F2BF-F12F-820D-0CE7-09DB9596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C585-92C8-A74C-A8F4-A154A3ED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6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0F30-3BFC-366F-459F-30677F70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2146E-0622-6EB6-59CE-C2C7E6601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B508-6DE9-B2D9-D57B-9DD1868D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7B6C-6B39-B84F-862C-036E8F44DC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9274-5CE3-4199-41AA-E808266F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6DB6-7556-37CC-9D81-3CAF3CEA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C585-92C8-A74C-A8F4-A154A3ED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0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635FA-2F4C-7DA1-EDE7-2082E7CA8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A2D10-E697-D6E2-22A9-36D40BCB9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B92FA-C1E3-C298-2138-74CF9B47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7B6C-6B39-B84F-862C-036E8F44DC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B8995-535B-BB96-E7CD-4B7ED902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300A-4B22-85F8-DB43-0C48D506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C585-92C8-A74C-A8F4-A154A3ED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8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5FA0-7648-E85E-59AD-6EE3E44E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A7EB-EF90-AC87-9BD8-6780146E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27D96-E63A-168A-5233-F6B70C40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7B6C-6B39-B84F-862C-036E8F44DC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350E-E043-F2B9-6E63-4DFF0FB1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0F539-FB08-290A-B764-9D9664C4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C585-92C8-A74C-A8F4-A154A3ED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7185-9EFF-BA6C-31D7-CC9375E3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0818E-B28D-9E35-BBFB-41E054390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555CE-F380-90CE-187C-540350F5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7B6C-6B39-B84F-862C-036E8F44DC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1689-2AB7-0DBA-DA7C-E7D1485D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BB945-2614-0803-9383-2AE43541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C585-92C8-A74C-A8F4-A154A3ED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1D0E-2E06-9899-6A50-1ADDE745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ABF2-4BE6-1B74-36DC-D612C9FE1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25886-D70A-1391-28AF-4705D846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77CC5-ADBB-14B2-F1DA-99C4F1E9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7B6C-6B39-B84F-862C-036E8F44DC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B2C2C-90AA-09C6-5FAF-55C38BDD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5174A-422B-F374-67D5-1859E69E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C585-92C8-A74C-A8F4-A154A3ED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4A6B-3AF0-6CD1-75DA-CB6D9D86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999D-82B2-6871-49E1-90E10A323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5B3A2-3124-683C-34E3-A212DF336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15B74-E618-2C35-4069-C16ACF01B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1E990-B7AB-736D-1D8B-6E0147CF9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B4C4D-691B-A4DA-D231-E23DC87D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7B6C-6B39-B84F-862C-036E8F44DC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46454-EA8A-ABE4-EF1B-F3797657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DADFE-E3A9-A091-6876-9693432C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C585-92C8-A74C-A8F4-A154A3ED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8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84D4-CC10-51E2-D542-370DCDD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8AFC7-3335-8500-24F0-F17F4C57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7B6C-6B39-B84F-862C-036E8F44DC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F74FD-8F2F-1458-DAB2-D90B7674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4C7FA-526C-B16A-05CA-35F519FE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C585-92C8-A74C-A8F4-A154A3ED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B8353-2CB2-CDC9-8BB5-35E98EBE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7B6C-6B39-B84F-862C-036E8F44DC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672B9-2E9F-CC35-05C4-65A23656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734CC-D656-E5F1-E131-6E7FBDDC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C585-92C8-A74C-A8F4-A154A3ED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5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C87A-40FC-C605-C8D1-FC59061F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60FC-0026-C60E-A4DC-9023C7A14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E971-2D42-BF36-D773-7122990D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8763C-73D6-7158-D470-20920200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7B6C-6B39-B84F-862C-036E8F44DC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1F916-CA0E-6CC6-A718-CE110478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3A36B-30C9-0659-8A86-62ACE704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C585-92C8-A74C-A8F4-A154A3ED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2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21AB-3957-0559-37F7-DD6AFEC3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AB027-1F78-ADFA-17B7-9366FEF14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62624-E928-22A9-6E28-54F524AFE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BAD39-4BC6-FF13-5114-824F9F1D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7B6C-6B39-B84F-862C-036E8F44DC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1CD52-FD71-3BB9-E7D6-6D4BC04D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A034D-A884-F591-DC46-AE62860D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C585-92C8-A74C-A8F4-A154A3ED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AB925-1130-5B04-EA9B-4C165DBB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FDB2A-FE05-2259-4308-2C9D11917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B815-10EF-F249-A451-870740593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7B6C-6B39-B84F-862C-036E8F44DCDC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FB1B-61C8-718C-F448-9210F6998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E69B-3622-ED96-CB8C-8F029286B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C585-92C8-A74C-A8F4-A154A3ED4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6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A30-426C-2998-6FFB-D60517D8A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CDC 8512 Microprocessor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0417C-3B7C-D541-3346-8C3E393AA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 err="1"/>
              <a:t>online.dr-chuck.com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9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4C54-7E29-06F8-5E01-420A0557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CDC6500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E487-CB08-D54D-6F2D-E38CF562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 bit words – Integer and floating point formats</a:t>
            </a:r>
          </a:p>
          <a:p>
            <a:r>
              <a:rPr lang="en-US" dirty="0"/>
              <a:t>6 bit characters - upper case only</a:t>
            </a:r>
          </a:p>
          <a:p>
            <a:r>
              <a:rPr lang="en-US" dirty="0"/>
              <a:t>Two kinds of registers - A0-A7 – Address and X0-X7 data</a:t>
            </a:r>
          </a:p>
          <a:p>
            <a:r>
              <a:rPr lang="en-US" dirty="0"/>
              <a:t>To load from memory you put the address in A1-A5 and the data from memory is loaded into the corresponding X1-X5</a:t>
            </a:r>
          </a:p>
          <a:p>
            <a:r>
              <a:rPr lang="en-US" dirty="0"/>
              <a:t>To store into memory you put the data in X6 or X7 and Set the corresponding A6 or A7 to the location where you want the memory stored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8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483D9-A6D2-F89C-7395-DC9DD585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553" y="341056"/>
            <a:ext cx="3370497" cy="5190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D4BE6B-5CD4-407B-9545-BED2ADC4E988}"/>
              </a:ext>
            </a:extLst>
          </p:cNvPr>
          <p:cNvSpPr txBox="1"/>
          <p:nvPr/>
        </p:nvSpPr>
        <p:spPr>
          <a:xfrm>
            <a:off x="461594" y="5870613"/>
            <a:ext cx="8191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Control Data 6400/6500/660 Computer Systems Reference </a:t>
            </a:r>
            <a:r>
              <a:rPr lang="en-US" dirty="0" err="1"/>
              <a:t>Manuaal</a:t>
            </a:r>
            <a:r>
              <a:rPr lang="en-US" dirty="0"/>
              <a:t> – Figure 3.2</a:t>
            </a:r>
          </a:p>
          <a:p>
            <a:r>
              <a:rPr lang="en-US" dirty="0"/>
              <a:t>http://</a:t>
            </a:r>
            <a:r>
              <a:rPr lang="en-US" dirty="0" err="1"/>
              <a:t>ygdes.com</a:t>
            </a:r>
            <a:r>
              <a:rPr lang="en-US" dirty="0"/>
              <a:t>/CDC/60100000D_6600refMan_Feb67.pdf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875B741-F200-2634-FA54-2A02E433B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657" y="4319076"/>
            <a:ext cx="7772400" cy="46299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4528A1-E8E7-A589-1639-074CFC5A5859}"/>
              </a:ext>
            </a:extLst>
          </p:cNvPr>
          <p:cNvSpPr txBox="1"/>
          <p:nvPr/>
        </p:nvSpPr>
        <p:spPr>
          <a:xfrm>
            <a:off x="900752" y="764274"/>
            <a:ext cx="8939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Operating Registers </a:t>
            </a:r>
          </a:p>
          <a:p>
            <a:r>
              <a:rPr lang="en-US" dirty="0"/>
              <a:t>In order to provide a more compact symbolic language, the 24 operating registers are identified by letters and numbers:</a:t>
            </a:r>
          </a:p>
          <a:p>
            <a:r>
              <a:rPr lang="en-US" dirty="0"/>
              <a:t>A = Address Register (A0, A1 .. A7)</a:t>
            </a:r>
          </a:p>
          <a:p>
            <a:r>
              <a:rPr lang="en-US" dirty="0"/>
              <a:t>B = increment register (B0, B1 … B7)</a:t>
            </a:r>
          </a:p>
          <a:p>
            <a:r>
              <a:rPr lang="en-US" dirty="0"/>
              <a:t>X = operand register (X0, X1 … X7)</a:t>
            </a:r>
          </a:p>
          <a:p>
            <a:r>
              <a:rPr lang="en-US" dirty="0"/>
              <a:t>The operand registers hold operands and results for servicing the functional units.  Five registers (X1-X5)</a:t>
            </a:r>
          </a:p>
        </p:txBody>
      </p:sp>
    </p:spTree>
    <p:extLst>
      <p:ext uri="{BB962C8B-B14F-4D97-AF65-F5344CB8AC3E}">
        <p14:creationId xmlns:p14="http://schemas.microsoft.com/office/powerpoint/2010/main" val="305287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8DF7FC-F6C4-D810-AA55-CF04CDA67EA3}"/>
              </a:ext>
            </a:extLst>
          </p:cNvPr>
          <p:cNvSpPr/>
          <p:nvPr/>
        </p:nvSpPr>
        <p:spPr>
          <a:xfrm>
            <a:off x="4536086" y="1689843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87A62-E992-A08D-C16C-04EF0EAC6922}"/>
              </a:ext>
            </a:extLst>
          </p:cNvPr>
          <p:cNvSpPr txBox="1"/>
          <p:nvPr/>
        </p:nvSpPr>
        <p:spPr>
          <a:xfrm>
            <a:off x="4047565" y="169880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3EAACE-3540-88C8-62DB-323A3FC9A167}"/>
              </a:ext>
            </a:extLst>
          </p:cNvPr>
          <p:cNvSpPr/>
          <p:nvPr/>
        </p:nvSpPr>
        <p:spPr>
          <a:xfrm>
            <a:off x="5777698" y="1703290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332D7-0105-E0AE-C407-C112F029384A}"/>
              </a:ext>
            </a:extLst>
          </p:cNvPr>
          <p:cNvSpPr txBox="1"/>
          <p:nvPr/>
        </p:nvSpPr>
        <p:spPr>
          <a:xfrm>
            <a:off x="5319346" y="171225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81F86-2678-FC92-A808-4321EB70C89A}"/>
              </a:ext>
            </a:extLst>
          </p:cNvPr>
          <p:cNvSpPr/>
          <p:nvPr/>
        </p:nvSpPr>
        <p:spPr>
          <a:xfrm>
            <a:off x="4527122" y="2151524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747E0-125A-845D-FAD9-3EA8BAC03212}"/>
              </a:ext>
            </a:extLst>
          </p:cNvPr>
          <p:cNvSpPr txBox="1"/>
          <p:nvPr/>
        </p:nvSpPr>
        <p:spPr>
          <a:xfrm>
            <a:off x="4047565" y="216049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E99EE-232A-3637-10A4-1E825422FBAA}"/>
              </a:ext>
            </a:extLst>
          </p:cNvPr>
          <p:cNvSpPr/>
          <p:nvPr/>
        </p:nvSpPr>
        <p:spPr>
          <a:xfrm>
            <a:off x="5768734" y="2164971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461F8-DB1C-A9EC-CFF0-A4776C5E80A0}"/>
              </a:ext>
            </a:extLst>
          </p:cNvPr>
          <p:cNvSpPr txBox="1"/>
          <p:nvPr/>
        </p:nvSpPr>
        <p:spPr>
          <a:xfrm>
            <a:off x="5319346" y="217393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40192-0101-FBDB-3B4A-6972E26DCE4E}"/>
              </a:ext>
            </a:extLst>
          </p:cNvPr>
          <p:cNvSpPr/>
          <p:nvPr/>
        </p:nvSpPr>
        <p:spPr>
          <a:xfrm>
            <a:off x="4527122" y="2770086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1EB68-4D8D-22A9-D18D-2083F360D341}"/>
              </a:ext>
            </a:extLst>
          </p:cNvPr>
          <p:cNvSpPr txBox="1"/>
          <p:nvPr/>
        </p:nvSpPr>
        <p:spPr>
          <a:xfrm>
            <a:off x="4047565" y="277905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C83786-BD31-C243-6363-72DDFD8A1258}"/>
              </a:ext>
            </a:extLst>
          </p:cNvPr>
          <p:cNvSpPr/>
          <p:nvPr/>
        </p:nvSpPr>
        <p:spPr>
          <a:xfrm>
            <a:off x="5768734" y="2783533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4374E-8EAD-3E0F-DC51-994063263D15}"/>
              </a:ext>
            </a:extLst>
          </p:cNvPr>
          <p:cNvSpPr txBox="1"/>
          <p:nvPr/>
        </p:nvSpPr>
        <p:spPr>
          <a:xfrm>
            <a:off x="5319346" y="279249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119FFB-6D09-0114-5A97-2FDB6F2F02D0}"/>
              </a:ext>
            </a:extLst>
          </p:cNvPr>
          <p:cNvSpPr/>
          <p:nvPr/>
        </p:nvSpPr>
        <p:spPr>
          <a:xfrm>
            <a:off x="4518158" y="3231767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1C243-17D6-7EB6-C61A-4BFEA8CCBA82}"/>
              </a:ext>
            </a:extLst>
          </p:cNvPr>
          <p:cNvSpPr txBox="1"/>
          <p:nvPr/>
        </p:nvSpPr>
        <p:spPr>
          <a:xfrm>
            <a:off x="4047565" y="324073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C6E94E-5DC3-0F8A-9A04-A8542D56BE28}"/>
              </a:ext>
            </a:extLst>
          </p:cNvPr>
          <p:cNvSpPr/>
          <p:nvPr/>
        </p:nvSpPr>
        <p:spPr>
          <a:xfrm>
            <a:off x="5759770" y="3245214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441D57-68DB-74A2-1BE9-59977EFB8F0E}"/>
              </a:ext>
            </a:extLst>
          </p:cNvPr>
          <p:cNvSpPr txBox="1"/>
          <p:nvPr/>
        </p:nvSpPr>
        <p:spPr>
          <a:xfrm>
            <a:off x="5319346" y="325418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376811-C8DD-57B7-C0C8-D6BC41F7E07F}"/>
              </a:ext>
            </a:extLst>
          </p:cNvPr>
          <p:cNvSpPr txBox="1"/>
          <p:nvPr/>
        </p:nvSpPr>
        <p:spPr>
          <a:xfrm>
            <a:off x="3657300" y="1739150"/>
            <a:ext cx="2744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606146-72B7-B1D9-0BE6-250D672A4E8B}"/>
              </a:ext>
            </a:extLst>
          </p:cNvPr>
          <p:cNvSpPr txBox="1"/>
          <p:nvPr/>
        </p:nvSpPr>
        <p:spPr>
          <a:xfrm>
            <a:off x="3637096" y="2747671"/>
            <a:ext cx="274434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83B47A-8660-0218-0D4F-C6C8C1513D12}"/>
              </a:ext>
            </a:extLst>
          </p:cNvPr>
          <p:cNvSpPr/>
          <p:nvPr/>
        </p:nvSpPr>
        <p:spPr>
          <a:xfrm>
            <a:off x="4554016" y="1129552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9F1765-BB30-D027-1A81-CCB8CA10F004}"/>
              </a:ext>
            </a:extLst>
          </p:cNvPr>
          <p:cNvSpPr txBox="1"/>
          <p:nvPr/>
        </p:nvSpPr>
        <p:spPr>
          <a:xfrm>
            <a:off x="4047565" y="11385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E412B2-E09B-824D-85E7-585153CFDF53}"/>
              </a:ext>
            </a:extLst>
          </p:cNvPr>
          <p:cNvSpPr/>
          <p:nvPr/>
        </p:nvSpPr>
        <p:spPr>
          <a:xfrm>
            <a:off x="5757356" y="1121478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F91C97-2C14-7707-9CE6-9CE0E54713C9}"/>
              </a:ext>
            </a:extLst>
          </p:cNvPr>
          <p:cNvSpPr txBox="1"/>
          <p:nvPr/>
        </p:nvSpPr>
        <p:spPr>
          <a:xfrm>
            <a:off x="5319346" y="1130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241CF6-E2D2-AD32-AC93-FFCA3CF815D9}"/>
              </a:ext>
            </a:extLst>
          </p:cNvPr>
          <p:cNvSpPr/>
          <p:nvPr/>
        </p:nvSpPr>
        <p:spPr>
          <a:xfrm>
            <a:off x="8207979" y="1108036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10E5C7-05E4-A22F-1544-8B3DD707F717}"/>
              </a:ext>
            </a:extLst>
          </p:cNvPr>
          <p:cNvSpPr txBox="1"/>
          <p:nvPr/>
        </p:nvSpPr>
        <p:spPr>
          <a:xfrm>
            <a:off x="7413834" y="11071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A3C3BE-2E81-8BE8-5F00-0046EFC3ECBE}"/>
              </a:ext>
            </a:extLst>
          </p:cNvPr>
          <p:cNvSpPr/>
          <p:nvPr/>
        </p:nvSpPr>
        <p:spPr>
          <a:xfrm>
            <a:off x="8207978" y="1591233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A73C65-D03C-5B38-F000-F30FA681BF5E}"/>
              </a:ext>
            </a:extLst>
          </p:cNvPr>
          <p:cNvSpPr txBox="1"/>
          <p:nvPr/>
        </p:nvSpPr>
        <p:spPr>
          <a:xfrm>
            <a:off x="7404870" y="156882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FD36A2-3BB4-CFEB-076A-28658192D64E}"/>
              </a:ext>
            </a:extLst>
          </p:cNvPr>
          <p:cNvSpPr/>
          <p:nvPr/>
        </p:nvSpPr>
        <p:spPr>
          <a:xfrm>
            <a:off x="8212462" y="2094150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147C22-8D93-3B5B-BAEB-685274446A93}"/>
              </a:ext>
            </a:extLst>
          </p:cNvPr>
          <p:cNvSpPr txBox="1"/>
          <p:nvPr/>
        </p:nvSpPr>
        <p:spPr>
          <a:xfrm>
            <a:off x="7418317" y="209325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83F41E-419C-4356-74B6-EE49AC5084AB}"/>
              </a:ext>
            </a:extLst>
          </p:cNvPr>
          <p:cNvSpPr/>
          <p:nvPr/>
        </p:nvSpPr>
        <p:spPr>
          <a:xfrm>
            <a:off x="8212461" y="2577347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A156B6-E954-C544-4C6A-9D0ACF186469}"/>
              </a:ext>
            </a:extLst>
          </p:cNvPr>
          <p:cNvSpPr txBox="1"/>
          <p:nvPr/>
        </p:nvSpPr>
        <p:spPr>
          <a:xfrm>
            <a:off x="7409353" y="255493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93CF5E-CECF-F226-8103-C1DE99E670F2}"/>
              </a:ext>
            </a:extLst>
          </p:cNvPr>
          <p:cNvSpPr/>
          <p:nvPr/>
        </p:nvSpPr>
        <p:spPr>
          <a:xfrm>
            <a:off x="8207977" y="3089225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E49115-BCFC-C989-FBDF-FEF4EF53F955}"/>
              </a:ext>
            </a:extLst>
          </p:cNvPr>
          <p:cNvSpPr txBox="1"/>
          <p:nvPr/>
        </p:nvSpPr>
        <p:spPr>
          <a:xfrm>
            <a:off x="7413832" y="308833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26B610-1669-E2FD-C4D0-D692B9C221F6}"/>
              </a:ext>
            </a:extLst>
          </p:cNvPr>
          <p:cNvSpPr/>
          <p:nvPr/>
        </p:nvSpPr>
        <p:spPr>
          <a:xfrm>
            <a:off x="8207976" y="3572422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65E415-0782-86B7-1AC5-F677BF0724BF}"/>
              </a:ext>
            </a:extLst>
          </p:cNvPr>
          <p:cNvSpPr txBox="1"/>
          <p:nvPr/>
        </p:nvSpPr>
        <p:spPr>
          <a:xfrm>
            <a:off x="7404868" y="35500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982B24-DDE0-3031-491B-8104305A75A9}"/>
              </a:ext>
            </a:extLst>
          </p:cNvPr>
          <p:cNvSpPr/>
          <p:nvPr/>
        </p:nvSpPr>
        <p:spPr>
          <a:xfrm>
            <a:off x="8212460" y="4075339"/>
            <a:ext cx="602281" cy="36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B9A677-BA2C-06A9-7CD1-DBB75D768975}"/>
              </a:ext>
            </a:extLst>
          </p:cNvPr>
          <p:cNvSpPr/>
          <p:nvPr/>
        </p:nvSpPr>
        <p:spPr>
          <a:xfrm>
            <a:off x="8212459" y="4558536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56C596-0587-6DA2-3D4A-47D9F9818B81}"/>
              </a:ext>
            </a:extLst>
          </p:cNvPr>
          <p:cNvSpPr txBox="1"/>
          <p:nvPr/>
        </p:nvSpPr>
        <p:spPr>
          <a:xfrm>
            <a:off x="7409351" y="453612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140809-0A4A-E3B8-1FD6-D5EBE8A8580A}"/>
              </a:ext>
            </a:extLst>
          </p:cNvPr>
          <p:cNvSpPr/>
          <p:nvPr/>
        </p:nvSpPr>
        <p:spPr>
          <a:xfrm>
            <a:off x="8187975" y="5088335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A9DD33-3A66-4C84-FD83-F05E8F9FC138}"/>
              </a:ext>
            </a:extLst>
          </p:cNvPr>
          <p:cNvSpPr txBox="1"/>
          <p:nvPr/>
        </p:nvSpPr>
        <p:spPr>
          <a:xfrm>
            <a:off x="7393830" y="508744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96EC4A-8513-5D34-2021-6E5E79308A90}"/>
              </a:ext>
            </a:extLst>
          </p:cNvPr>
          <p:cNvSpPr/>
          <p:nvPr/>
        </p:nvSpPr>
        <p:spPr>
          <a:xfrm>
            <a:off x="8187974" y="5571532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A08078-3C2F-2B36-7DBF-EC3E4C97E5CF}"/>
              </a:ext>
            </a:extLst>
          </p:cNvPr>
          <p:cNvSpPr txBox="1"/>
          <p:nvPr/>
        </p:nvSpPr>
        <p:spPr>
          <a:xfrm>
            <a:off x="7384866" y="554912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8C662F-F23E-5D29-8206-F51B97DDD5FC}"/>
              </a:ext>
            </a:extLst>
          </p:cNvPr>
          <p:cNvSpPr txBox="1"/>
          <p:nvPr/>
        </p:nvSpPr>
        <p:spPr>
          <a:xfrm>
            <a:off x="4083424" y="378751"/>
            <a:ext cx="23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Processing Unit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FC1F11-0298-18A4-A009-F8975BA376C7}"/>
              </a:ext>
            </a:extLst>
          </p:cNvPr>
          <p:cNvSpPr txBox="1"/>
          <p:nvPr/>
        </p:nvSpPr>
        <p:spPr>
          <a:xfrm>
            <a:off x="7035384" y="368909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Memory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396A53-BDA5-95C7-319E-849D9F20F5F2}"/>
              </a:ext>
            </a:extLst>
          </p:cNvPr>
          <p:cNvSpPr/>
          <p:nvPr/>
        </p:nvSpPr>
        <p:spPr>
          <a:xfrm>
            <a:off x="10805007" y="1123728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84072A-C8F6-37F6-8393-BE94F645F405}"/>
              </a:ext>
            </a:extLst>
          </p:cNvPr>
          <p:cNvSpPr txBox="1"/>
          <p:nvPr/>
        </p:nvSpPr>
        <p:spPr>
          <a:xfrm>
            <a:off x="10010862" y="11228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8D1756-1EF1-1379-E6F2-E5A8F23DE5A1}"/>
              </a:ext>
            </a:extLst>
          </p:cNvPr>
          <p:cNvSpPr/>
          <p:nvPr/>
        </p:nvSpPr>
        <p:spPr>
          <a:xfrm>
            <a:off x="10805006" y="1606925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36F44E-428D-6CAD-3180-630F8FC7294E}"/>
              </a:ext>
            </a:extLst>
          </p:cNvPr>
          <p:cNvSpPr txBox="1"/>
          <p:nvPr/>
        </p:nvSpPr>
        <p:spPr>
          <a:xfrm>
            <a:off x="10001898" y="158451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F192790-2A04-B72A-3832-05586CAD7826}"/>
              </a:ext>
            </a:extLst>
          </p:cNvPr>
          <p:cNvSpPr/>
          <p:nvPr/>
        </p:nvSpPr>
        <p:spPr>
          <a:xfrm>
            <a:off x="10809490" y="2109842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6DADD1-E128-EEF6-E880-846B0A405E28}"/>
              </a:ext>
            </a:extLst>
          </p:cNvPr>
          <p:cNvSpPr txBox="1"/>
          <p:nvPr/>
        </p:nvSpPr>
        <p:spPr>
          <a:xfrm>
            <a:off x="10015345" y="210894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EC31F42-FC52-900D-4D88-6FE7C03DDBA5}"/>
              </a:ext>
            </a:extLst>
          </p:cNvPr>
          <p:cNvSpPr/>
          <p:nvPr/>
        </p:nvSpPr>
        <p:spPr>
          <a:xfrm>
            <a:off x="10809489" y="2593039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A985B6-A17A-08D4-C904-9BA51F731A9C}"/>
              </a:ext>
            </a:extLst>
          </p:cNvPr>
          <p:cNvSpPr txBox="1"/>
          <p:nvPr/>
        </p:nvSpPr>
        <p:spPr>
          <a:xfrm>
            <a:off x="10006381" y="25706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2C534B-BF8C-0138-2830-1C5B29DA0FFA}"/>
              </a:ext>
            </a:extLst>
          </p:cNvPr>
          <p:cNvSpPr/>
          <p:nvPr/>
        </p:nvSpPr>
        <p:spPr>
          <a:xfrm>
            <a:off x="10805005" y="3104917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E9AAA0-2149-3F02-12C6-05B6C95F9511}"/>
              </a:ext>
            </a:extLst>
          </p:cNvPr>
          <p:cNvSpPr txBox="1"/>
          <p:nvPr/>
        </p:nvSpPr>
        <p:spPr>
          <a:xfrm>
            <a:off x="10010860" y="310402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1070EB0-814F-0CD6-A6F3-AB7FE0E3880F}"/>
              </a:ext>
            </a:extLst>
          </p:cNvPr>
          <p:cNvSpPr/>
          <p:nvPr/>
        </p:nvSpPr>
        <p:spPr>
          <a:xfrm>
            <a:off x="10805004" y="3588114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E6EFA01-C6F6-DFDB-F837-073D02127612}"/>
              </a:ext>
            </a:extLst>
          </p:cNvPr>
          <p:cNvSpPr txBox="1"/>
          <p:nvPr/>
        </p:nvSpPr>
        <p:spPr>
          <a:xfrm>
            <a:off x="10001896" y="35657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A1F241-4456-F80A-A4BD-9ABCD6C7524D}"/>
              </a:ext>
            </a:extLst>
          </p:cNvPr>
          <p:cNvSpPr/>
          <p:nvPr/>
        </p:nvSpPr>
        <p:spPr>
          <a:xfrm>
            <a:off x="10809488" y="4091031"/>
            <a:ext cx="602281" cy="36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E8AA331-3AC7-50FC-4248-13F9A29DB163}"/>
              </a:ext>
            </a:extLst>
          </p:cNvPr>
          <p:cNvSpPr/>
          <p:nvPr/>
        </p:nvSpPr>
        <p:spPr>
          <a:xfrm>
            <a:off x="10809487" y="4574228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8B801F-1DD9-E17B-48CB-1862CE2E9E37}"/>
              </a:ext>
            </a:extLst>
          </p:cNvPr>
          <p:cNvSpPr txBox="1"/>
          <p:nvPr/>
        </p:nvSpPr>
        <p:spPr>
          <a:xfrm>
            <a:off x="10006379" y="455181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3AE2E05-714D-E6FB-0DBE-F60F29EB8105}"/>
              </a:ext>
            </a:extLst>
          </p:cNvPr>
          <p:cNvSpPr/>
          <p:nvPr/>
        </p:nvSpPr>
        <p:spPr>
          <a:xfrm>
            <a:off x="10785003" y="5104027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62C54A8-6933-356B-1787-4657D1C2B5CB}"/>
              </a:ext>
            </a:extLst>
          </p:cNvPr>
          <p:cNvSpPr txBox="1"/>
          <p:nvPr/>
        </p:nvSpPr>
        <p:spPr>
          <a:xfrm>
            <a:off x="9990858" y="51031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B1E7350-E927-C437-D824-05BA55E409DB}"/>
              </a:ext>
            </a:extLst>
          </p:cNvPr>
          <p:cNvSpPr/>
          <p:nvPr/>
        </p:nvSpPr>
        <p:spPr>
          <a:xfrm>
            <a:off x="10785002" y="5587224"/>
            <a:ext cx="602281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0C26C1-C6B6-9E5E-16C7-A055022EF606}"/>
              </a:ext>
            </a:extLst>
          </p:cNvPr>
          <p:cNvSpPr txBox="1"/>
          <p:nvPr/>
        </p:nvSpPr>
        <p:spPr>
          <a:xfrm>
            <a:off x="9981894" y="556481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0xFF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0DA503F-16C9-93C3-9A72-FB7D42609A82}"/>
              </a:ext>
            </a:extLst>
          </p:cNvPr>
          <p:cNvSpPr txBox="1"/>
          <p:nvPr/>
        </p:nvSpPr>
        <p:spPr>
          <a:xfrm>
            <a:off x="9957845" y="411943"/>
            <a:ext cx="153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 Memory</a:t>
            </a:r>
          </a:p>
        </p:txBody>
      </p:sp>
      <p:sp>
        <p:nvSpPr>
          <p:cNvPr id="103" name="Title 102">
            <a:extLst>
              <a:ext uri="{FF2B5EF4-FFF2-40B4-BE49-F238E27FC236}">
                <a16:creationId xmlns:a16="http://schemas.microsoft.com/office/drawing/2014/main" id="{12557D53-9A2F-4386-AF8D-4AF8E2E9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774" y="4588289"/>
            <a:ext cx="3362990" cy="1325563"/>
          </a:xfrm>
        </p:spPr>
        <p:txBody>
          <a:bodyPr/>
          <a:lstStyle/>
          <a:p>
            <a:r>
              <a:rPr lang="en-US" dirty="0"/>
              <a:t>CDC8512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126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402-64A5-2193-B8C1-FB1FB025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 Instruction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269F2-B75C-712C-7CCB-A32271A1CF59}"/>
              </a:ext>
            </a:extLst>
          </p:cNvPr>
          <p:cNvGrpSpPr/>
          <p:nvPr/>
        </p:nvGrpSpPr>
        <p:grpSpPr>
          <a:xfrm>
            <a:off x="1528425" y="3178823"/>
            <a:ext cx="3478581" cy="369333"/>
            <a:chOff x="1528425" y="1995487"/>
            <a:chExt cx="3478581" cy="3693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57A29E-9016-3F32-E7BE-7F8FB6CFE772}"/>
                </a:ext>
              </a:extLst>
            </p:cNvPr>
            <p:cNvSpPr/>
            <p:nvPr/>
          </p:nvSpPr>
          <p:spPr>
            <a:xfrm>
              <a:off x="1528425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6C3E23-D57B-69B9-4640-701865D18BE9}"/>
                </a:ext>
              </a:extLst>
            </p:cNvPr>
            <p:cNvSpPr/>
            <p:nvPr/>
          </p:nvSpPr>
          <p:spPr>
            <a:xfrm>
              <a:off x="1963212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AE2393-306F-25C4-E7C7-0C0071520AB8}"/>
                </a:ext>
              </a:extLst>
            </p:cNvPr>
            <p:cNvSpPr/>
            <p:nvPr/>
          </p:nvSpPr>
          <p:spPr>
            <a:xfrm>
              <a:off x="2398057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EE9A4C-C10E-A3AC-8D69-2E1217EDA4CE}"/>
                </a:ext>
              </a:extLst>
            </p:cNvPr>
            <p:cNvSpPr/>
            <p:nvPr/>
          </p:nvSpPr>
          <p:spPr>
            <a:xfrm>
              <a:off x="2832844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4A6076-3768-BB9B-2E6A-C1D91481C722}"/>
                </a:ext>
              </a:extLst>
            </p:cNvPr>
            <p:cNvSpPr/>
            <p:nvPr/>
          </p:nvSpPr>
          <p:spPr>
            <a:xfrm>
              <a:off x="3267742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CE0CAF-316B-4205-37F4-89910820B556}"/>
                </a:ext>
              </a:extLst>
            </p:cNvPr>
            <p:cNvSpPr/>
            <p:nvPr/>
          </p:nvSpPr>
          <p:spPr>
            <a:xfrm>
              <a:off x="3702529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369AED-359C-9080-B757-122C972B21D7}"/>
                </a:ext>
              </a:extLst>
            </p:cNvPr>
            <p:cNvSpPr/>
            <p:nvPr/>
          </p:nvSpPr>
          <p:spPr>
            <a:xfrm>
              <a:off x="4137374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680262-CBC8-52F0-189A-9D1D9B4E8076}"/>
                </a:ext>
              </a:extLst>
            </p:cNvPr>
            <p:cNvSpPr/>
            <p:nvPr/>
          </p:nvSpPr>
          <p:spPr>
            <a:xfrm>
              <a:off x="4572161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C6FCC78-C045-108B-A231-E73006D936FE}"/>
              </a:ext>
            </a:extLst>
          </p:cNvPr>
          <p:cNvSpPr txBox="1"/>
          <p:nvPr/>
        </p:nvSpPr>
        <p:spPr>
          <a:xfrm>
            <a:off x="6096000" y="1905164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HALT    # Stop the CPU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72114B-E76D-86E5-5173-FE14B89BEB65}"/>
              </a:ext>
            </a:extLst>
          </p:cNvPr>
          <p:cNvSpPr/>
          <p:nvPr/>
        </p:nvSpPr>
        <p:spPr>
          <a:xfrm>
            <a:off x="1494750" y="3121442"/>
            <a:ext cx="892045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402-64A5-2193-B8C1-FB1FB025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Register Instruction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269F2-B75C-712C-7CCB-A32271A1CF59}"/>
              </a:ext>
            </a:extLst>
          </p:cNvPr>
          <p:cNvGrpSpPr/>
          <p:nvPr/>
        </p:nvGrpSpPr>
        <p:grpSpPr>
          <a:xfrm>
            <a:off x="1528425" y="3178823"/>
            <a:ext cx="3478581" cy="369333"/>
            <a:chOff x="1528425" y="1995487"/>
            <a:chExt cx="3478581" cy="3693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57A29E-9016-3F32-E7BE-7F8FB6CFE772}"/>
                </a:ext>
              </a:extLst>
            </p:cNvPr>
            <p:cNvSpPr/>
            <p:nvPr/>
          </p:nvSpPr>
          <p:spPr>
            <a:xfrm>
              <a:off x="1528425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6C3E23-D57B-69B9-4640-701865D18BE9}"/>
                </a:ext>
              </a:extLst>
            </p:cNvPr>
            <p:cNvSpPr/>
            <p:nvPr/>
          </p:nvSpPr>
          <p:spPr>
            <a:xfrm>
              <a:off x="1963212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AE2393-306F-25C4-E7C7-0C0071520AB8}"/>
                </a:ext>
              </a:extLst>
            </p:cNvPr>
            <p:cNvSpPr/>
            <p:nvPr/>
          </p:nvSpPr>
          <p:spPr>
            <a:xfrm>
              <a:off x="2398057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EE9A4C-C10E-A3AC-8D69-2E1217EDA4CE}"/>
                </a:ext>
              </a:extLst>
            </p:cNvPr>
            <p:cNvSpPr/>
            <p:nvPr/>
          </p:nvSpPr>
          <p:spPr>
            <a:xfrm>
              <a:off x="2832844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4A6076-3768-BB9B-2E6A-C1D91481C722}"/>
                </a:ext>
              </a:extLst>
            </p:cNvPr>
            <p:cNvSpPr/>
            <p:nvPr/>
          </p:nvSpPr>
          <p:spPr>
            <a:xfrm>
              <a:off x="3267742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CE0CAF-316B-4205-37F4-89910820B556}"/>
                </a:ext>
              </a:extLst>
            </p:cNvPr>
            <p:cNvSpPr/>
            <p:nvPr/>
          </p:nvSpPr>
          <p:spPr>
            <a:xfrm>
              <a:off x="3702529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369AED-359C-9080-B757-122C972B21D7}"/>
                </a:ext>
              </a:extLst>
            </p:cNvPr>
            <p:cNvSpPr/>
            <p:nvPr/>
          </p:nvSpPr>
          <p:spPr>
            <a:xfrm>
              <a:off x="4137374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680262-CBC8-52F0-189A-9D1D9B4E8076}"/>
                </a:ext>
              </a:extLst>
            </p:cNvPr>
            <p:cNvSpPr/>
            <p:nvPr/>
          </p:nvSpPr>
          <p:spPr>
            <a:xfrm>
              <a:off x="4572161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5266729-ACB9-E482-B523-3F9B110373AA}"/>
              </a:ext>
            </a:extLst>
          </p:cNvPr>
          <p:cNvSpPr txBox="1"/>
          <p:nvPr/>
        </p:nvSpPr>
        <p:spPr>
          <a:xfrm>
            <a:off x="6096000" y="1905164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INC X2  # Add 1 to X2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7CC98-6CCB-00CE-BB43-D56C857ACB77}"/>
              </a:ext>
            </a:extLst>
          </p:cNvPr>
          <p:cNvSpPr/>
          <p:nvPr/>
        </p:nvSpPr>
        <p:spPr>
          <a:xfrm>
            <a:off x="1494750" y="3121442"/>
            <a:ext cx="2170744" cy="4840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D1F36-7107-D2EB-84BA-9CE417146E2F}"/>
              </a:ext>
            </a:extLst>
          </p:cNvPr>
          <p:cNvSpPr/>
          <p:nvPr/>
        </p:nvSpPr>
        <p:spPr>
          <a:xfrm>
            <a:off x="3713791" y="3129713"/>
            <a:ext cx="1330250" cy="4840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6A2B1D30-80D8-1772-B793-BBE0B2CC1542}"/>
              </a:ext>
            </a:extLst>
          </p:cNvPr>
          <p:cNvSpPr/>
          <p:nvPr/>
        </p:nvSpPr>
        <p:spPr>
          <a:xfrm rot="16200000">
            <a:off x="4440337" y="3549351"/>
            <a:ext cx="362272" cy="869685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035E2-3CE9-9B6E-9889-1CEBCDD0E99B}"/>
              </a:ext>
            </a:extLst>
          </p:cNvPr>
          <p:cNvSpPr txBox="1"/>
          <p:nvPr/>
        </p:nvSpPr>
        <p:spPr>
          <a:xfrm>
            <a:off x="4142818" y="4344821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Number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617A25-2B37-A6A3-FD88-7FBADF1BAA0E}"/>
              </a:ext>
            </a:extLst>
          </p:cNvPr>
          <p:cNvSpPr txBox="1"/>
          <p:nvPr/>
        </p:nvSpPr>
        <p:spPr>
          <a:xfrm>
            <a:off x="3247686" y="5230298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A register</a:t>
            </a:r>
          </a:p>
          <a:p>
            <a:r>
              <a:rPr lang="en-US" dirty="0"/>
              <a:t>1 = X register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69FF53-09C9-49DE-6FD6-8F8275040F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3931213" y="3548155"/>
            <a:ext cx="26732" cy="1682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DBF7D409-200F-3A73-317A-9BE10AA5619A}"/>
              </a:ext>
            </a:extLst>
          </p:cNvPr>
          <p:cNvSpPr/>
          <p:nvPr/>
        </p:nvSpPr>
        <p:spPr>
          <a:xfrm rot="5400000">
            <a:off x="4154520" y="2200111"/>
            <a:ext cx="362272" cy="1266254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F1E588-6674-972E-B495-523EB7381141}"/>
              </a:ext>
            </a:extLst>
          </p:cNvPr>
          <p:cNvSpPr txBox="1"/>
          <p:nvPr/>
        </p:nvSpPr>
        <p:spPr>
          <a:xfrm>
            <a:off x="3884699" y="2131409"/>
            <a:ext cx="9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78183E26-6E6E-D765-AD39-6B0087D27BC2}"/>
              </a:ext>
            </a:extLst>
          </p:cNvPr>
          <p:cNvSpPr/>
          <p:nvPr/>
        </p:nvSpPr>
        <p:spPr>
          <a:xfrm rot="5400000">
            <a:off x="2398984" y="1747866"/>
            <a:ext cx="362273" cy="2170744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47EDF9-9D4B-DA1B-69A0-F87DAF7A0586}"/>
              </a:ext>
            </a:extLst>
          </p:cNvPr>
          <p:cNvSpPr txBox="1"/>
          <p:nvPr/>
        </p:nvSpPr>
        <p:spPr>
          <a:xfrm>
            <a:off x="1645343" y="2131409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Increment Register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E5947-A000-0F53-DB5E-E9D3D4C3972F}"/>
              </a:ext>
            </a:extLst>
          </p:cNvPr>
          <p:cNvSpPr/>
          <p:nvPr/>
        </p:nvSpPr>
        <p:spPr>
          <a:xfrm>
            <a:off x="1494750" y="3121442"/>
            <a:ext cx="892045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1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402-64A5-2193-B8C1-FB1FB025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Byte Instruction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269F2-B75C-712C-7CCB-A32271A1CF59}"/>
              </a:ext>
            </a:extLst>
          </p:cNvPr>
          <p:cNvGrpSpPr/>
          <p:nvPr/>
        </p:nvGrpSpPr>
        <p:grpSpPr>
          <a:xfrm>
            <a:off x="1528425" y="3178823"/>
            <a:ext cx="3478581" cy="369333"/>
            <a:chOff x="1528425" y="1995487"/>
            <a:chExt cx="3478581" cy="3693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57A29E-9016-3F32-E7BE-7F8FB6CFE772}"/>
                </a:ext>
              </a:extLst>
            </p:cNvPr>
            <p:cNvSpPr/>
            <p:nvPr/>
          </p:nvSpPr>
          <p:spPr>
            <a:xfrm>
              <a:off x="1528425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6C3E23-D57B-69B9-4640-701865D18BE9}"/>
                </a:ext>
              </a:extLst>
            </p:cNvPr>
            <p:cNvSpPr/>
            <p:nvPr/>
          </p:nvSpPr>
          <p:spPr>
            <a:xfrm>
              <a:off x="1963212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AE2393-306F-25C4-E7C7-0C0071520AB8}"/>
                </a:ext>
              </a:extLst>
            </p:cNvPr>
            <p:cNvSpPr/>
            <p:nvPr/>
          </p:nvSpPr>
          <p:spPr>
            <a:xfrm>
              <a:off x="2398057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EE9A4C-C10E-A3AC-8D69-2E1217EDA4CE}"/>
                </a:ext>
              </a:extLst>
            </p:cNvPr>
            <p:cNvSpPr/>
            <p:nvPr/>
          </p:nvSpPr>
          <p:spPr>
            <a:xfrm>
              <a:off x="2832844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4A6076-3768-BB9B-2E6A-C1D91481C722}"/>
                </a:ext>
              </a:extLst>
            </p:cNvPr>
            <p:cNvSpPr/>
            <p:nvPr/>
          </p:nvSpPr>
          <p:spPr>
            <a:xfrm>
              <a:off x="3267742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CE0CAF-316B-4205-37F4-89910820B556}"/>
                </a:ext>
              </a:extLst>
            </p:cNvPr>
            <p:cNvSpPr/>
            <p:nvPr/>
          </p:nvSpPr>
          <p:spPr>
            <a:xfrm>
              <a:off x="3702529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369AED-359C-9080-B757-122C972B21D7}"/>
                </a:ext>
              </a:extLst>
            </p:cNvPr>
            <p:cNvSpPr/>
            <p:nvPr/>
          </p:nvSpPr>
          <p:spPr>
            <a:xfrm>
              <a:off x="4137374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680262-CBC8-52F0-189A-9D1D9B4E8076}"/>
                </a:ext>
              </a:extLst>
            </p:cNvPr>
            <p:cNvSpPr/>
            <p:nvPr/>
          </p:nvSpPr>
          <p:spPr>
            <a:xfrm>
              <a:off x="4572161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5266729-ACB9-E482-B523-3F9B110373AA}"/>
              </a:ext>
            </a:extLst>
          </p:cNvPr>
          <p:cNvSpPr txBox="1"/>
          <p:nvPr/>
        </p:nvSpPr>
        <p:spPr>
          <a:xfrm>
            <a:off x="6972472" y="2605883"/>
            <a:ext cx="438132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SX0 0x43 # Set X0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SX0 67   # Set X0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SC0 'C'  # Set X0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7CC98-6CCB-00CE-BB43-D56C857ACB77}"/>
              </a:ext>
            </a:extLst>
          </p:cNvPr>
          <p:cNvSpPr/>
          <p:nvPr/>
        </p:nvSpPr>
        <p:spPr>
          <a:xfrm>
            <a:off x="1494750" y="3121442"/>
            <a:ext cx="2170744" cy="4840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D1F36-7107-D2EB-84BA-9CE417146E2F}"/>
              </a:ext>
            </a:extLst>
          </p:cNvPr>
          <p:cNvSpPr/>
          <p:nvPr/>
        </p:nvSpPr>
        <p:spPr>
          <a:xfrm>
            <a:off x="3713791" y="3129713"/>
            <a:ext cx="1330250" cy="4840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6A2B1D30-80D8-1772-B793-BBE0B2CC1542}"/>
              </a:ext>
            </a:extLst>
          </p:cNvPr>
          <p:cNvSpPr/>
          <p:nvPr/>
        </p:nvSpPr>
        <p:spPr>
          <a:xfrm rot="16200000">
            <a:off x="4440337" y="3549351"/>
            <a:ext cx="362272" cy="869685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035E2-3CE9-9B6E-9889-1CEBCDD0E99B}"/>
              </a:ext>
            </a:extLst>
          </p:cNvPr>
          <p:cNvSpPr txBox="1"/>
          <p:nvPr/>
        </p:nvSpPr>
        <p:spPr>
          <a:xfrm>
            <a:off x="4142818" y="4344821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Number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617A25-2B37-A6A3-FD88-7FBADF1BAA0E}"/>
              </a:ext>
            </a:extLst>
          </p:cNvPr>
          <p:cNvSpPr txBox="1"/>
          <p:nvPr/>
        </p:nvSpPr>
        <p:spPr>
          <a:xfrm>
            <a:off x="3247686" y="5230298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A register</a:t>
            </a:r>
          </a:p>
          <a:p>
            <a:r>
              <a:rPr lang="en-US" dirty="0"/>
              <a:t>1 = X register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69FF53-09C9-49DE-6FD6-8F8275040F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3931213" y="3548155"/>
            <a:ext cx="26732" cy="1682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DBF7D409-200F-3A73-317A-9BE10AA5619A}"/>
              </a:ext>
            </a:extLst>
          </p:cNvPr>
          <p:cNvSpPr/>
          <p:nvPr/>
        </p:nvSpPr>
        <p:spPr>
          <a:xfrm rot="5400000">
            <a:off x="4154520" y="2200111"/>
            <a:ext cx="362272" cy="1266254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78183E26-6E6E-D765-AD39-6B0087D27BC2}"/>
              </a:ext>
            </a:extLst>
          </p:cNvPr>
          <p:cNvSpPr/>
          <p:nvPr/>
        </p:nvSpPr>
        <p:spPr>
          <a:xfrm rot="5400000">
            <a:off x="2398984" y="1747866"/>
            <a:ext cx="362273" cy="2170744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F2CDA-ECC3-150E-59EE-644A434E1E6D}"/>
              </a:ext>
            </a:extLst>
          </p:cNvPr>
          <p:cNvSpPr/>
          <p:nvPr/>
        </p:nvSpPr>
        <p:spPr>
          <a:xfrm>
            <a:off x="5310296" y="3170692"/>
            <a:ext cx="834543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0x43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7845A3-0FB9-6B7F-B807-E901978CAFE0}"/>
              </a:ext>
            </a:extLst>
          </p:cNvPr>
          <p:cNvSpPr/>
          <p:nvPr/>
        </p:nvSpPr>
        <p:spPr>
          <a:xfrm>
            <a:off x="1494750" y="3121442"/>
            <a:ext cx="892045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3402-64A5-2193-B8C1-FB1FB025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to Register Copy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269F2-B75C-712C-7CCB-A32271A1CF59}"/>
              </a:ext>
            </a:extLst>
          </p:cNvPr>
          <p:cNvGrpSpPr/>
          <p:nvPr/>
        </p:nvGrpSpPr>
        <p:grpSpPr>
          <a:xfrm>
            <a:off x="1528425" y="3178823"/>
            <a:ext cx="3478581" cy="369333"/>
            <a:chOff x="1528425" y="1995487"/>
            <a:chExt cx="3478581" cy="3693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57A29E-9016-3F32-E7BE-7F8FB6CFE772}"/>
                </a:ext>
              </a:extLst>
            </p:cNvPr>
            <p:cNvSpPr/>
            <p:nvPr/>
          </p:nvSpPr>
          <p:spPr>
            <a:xfrm>
              <a:off x="1528425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6C3E23-D57B-69B9-4640-701865D18BE9}"/>
                </a:ext>
              </a:extLst>
            </p:cNvPr>
            <p:cNvSpPr/>
            <p:nvPr/>
          </p:nvSpPr>
          <p:spPr>
            <a:xfrm>
              <a:off x="1963212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AE2393-306F-25C4-E7C7-0C0071520AB8}"/>
                </a:ext>
              </a:extLst>
            </p:cNvPr>
            <p:cNvSpPr/>
            <p:nvPr/>
          </p:nvSpPr>
          <p:spPr>
            <a:xfrm>
              <a:off x="2398057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EE9A4C-C10E-A3AC-8D69-2E1217EDA4CE}"/>
                </a:ext>
              </a:extLst>
            </p:cNvPr>
            <p:cNvSpPr/>
            <p:nvPr/>
          </p:nvSpPr>
          <p:spPr>
            <a:xfrm>
              <a:off x="2832844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4A6076-3768-BB9B-2E6A-C1D91481C722}"/>
                </a:ext>
              </a:extLst>
            </p:cNvPr>
            <p:cNvSpPr/>
            <p:nvPr/>
          </p:nvSpPr>
          <p:spPr>
            <a:xfrm>
              <a:off x="3267742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CE0CAF-316B-4205-37F4-89910820B556}"/>
                </a:ext>
              </a:extLst>
            </p:cNvPr>
            <p:cNvSpPr/>
            <p:nvPr/>
          </p:nvSpPr>
          <p:spPr>
            <a:xfrm>
              <a:off x="3702529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369AED-359C-9080-B757-122C972B21D7}"/>
                </a:ext>
              </a:extLst>
            </p:cNvPr>
            <p:cNvSpPr/>
            <p:nvPr/>
          </p:nvSpPr>
          <p:spPr>
            <a:xfrm>
              <a:off x="4137374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680262-CBC8-52F0-189A-9D1D9B4E8076}"/>
                </a:ext>
              </a:extLst>
            </p:cNvPr>
            <p:cNvSpPr/>
            <p:nvPr/>
          </p:nvSpPr>
          <p:spPr>
            <a:xfrm>
              <a:off x="4572161" y="1995487"/>
              <a:ext cx="434845" cy="369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5266729-ACB9-E482-B523-3F9B110373AA}"/>
              </a:ext>
            </a:extLst>
          </p:cNvPr>
          <p:cNvSpPr txBox="1"/>
          <p:nvPr/>
        </p:nvSpPr>
        <p:spPr>
          <a:xfrm>
            <a:off x="6096000" y="1905164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SX3 A1  # Copy A1 to X3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7BF21-8984-7729-7B45-FD078B17392E}"/>
              </a:ext>
            </a:extLst>
          </p:cNvPr>
          <p:cNvSpPr/>
          <p:nvPr/>
        </p:nvSpPr>
        <p:spPr>
          <a:xfrm>
            <a:off x="2372279" y="3121442"/>
            <a:ext cx="1330250" cy="4840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74DCD8F-8B6D-9407-77A0-DCDAA676BAEF}"/>
              </a:ext>
            </a:extLst>
          </p:cNvPr>
          <p:cNvSpPr/>
          <p:nvPr/>
        </p:nvSpPr>
        <p:spPr>
          <a:xfrm rot="16200000">
            <a:off x="3086551" y="3532809"/>
            <a:ext cx="362272" cy="869685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E145A-3601-8CBA-5F9D-69F74605B6E9}"/>
              </a:ext>
            </a:extLst>
          </p:cNvPr>
          <p:cNvSpPr txBox="1"/>
          <p:nvPr/>
        </p:nvSpPr>
        <p:spPr>
          <a:xfrm>
            <a:off x="2789032" y="4328279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Number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EE718-D411-D342-5493-9599815BB5A2}"/>
              </a:ext>
            </a:extLst>
          </p:cNvPr>
          <p:cNvSpPr txBox="1"/>
          <p:nvPr/>
        </p:nvSpPr>
        <p:spPr>
          <a:xfrm>
            <a:off x="1194962" y="4314832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A register</a:t>
            </a:r>
          </a:p>
          <a:p>
            <a:r>
              <a:rPr lang="en-US" dirty="0"/>
              <a:t>1 = X register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11C4A7-0BB9-E7E6-DE21-8A8CA506AB59}"/>
              </a:ext>
            </a:extLst>
          </p:cNvPr>
          <p:cNvCxnSpPr>
            <a:stCxn id="19" idx="0"/>
            <a:endCxn id="8" idx="2"/>
          </p:cNvCxnSpPr>
          <p:nvPr/>
        </p:nvCxnSpPr>
        <p:spPr>
          <a:xfrm flipV="1">
            <a:off x="1905221" y="3548156"/>
            <a:ext cx="710259" cy="766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D1F36-7107-D2EB-84BA-9CE417146E2F}"/>
              </a:ext>
            </a:extLst>
          </p:cNvPr>
          <p:cNvSpPr/>
          <p:nvPr/>
        </p:nvSpPr>
        <p:spPr>
          <a:xfrm>
            <a:off x="3713791" y="3129713"/>
            <a:ext cx="1330250" cy="4840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6A2B1D30-80D8-1772-B793-BBE0B2CC1542}"/>
              </a:ext>
            </a:extLst>
          </p:cNvPr>
          <p:cNvSpPr/>
          <p:nvPr/>
        </p:nvSpPr>
        <p:spPr>
          <a:xfrm rot="16200000">
            <a:off x="4440337" y="3549351"/>
            <a:ext cx="362272" cy="869685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C035E2-3CE9-9B6E-9889-1CEBCDD0E99B}"/>
              </a:ext>
            </a:extLst>
          </p:cNvPr>
          <p:cNvSpPr txBox="1"/>
          <p:nvPr/>
        </p:nvSpPr>
        <p:spPr>
          <a:xfrm>
            <a:off x="4142818" y="4344821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Number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617A25-2B37-A6A3-FD88-7FBADF1BAA0E}"/>
              </a:ext>
            </a:extLst>
          </p:cNvPr>
          <p:cNvSpPr txBox="1"/>
          <p:nvPr/>
        </p:nvSpPr>
        <p:spPr>
          <a:xfrm>
            <a:off x="3247686" y="5230298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A register</a:t>
            </a:r>
          </a:p>
          <a:p>
            <a:r>
              <a:rPr lang="en-US" dirty="0"/>
              <a:t>1 = X register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69FF53-09C9-49DE-6FD6-8F8275040F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3931213" y="3548155"/>
            <a:ext cx="26732" cy="1682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1641CB4D-A73B-4737-2B33-77A098B363DA}"/>
              </a:ext>
            </a:extLst>
          </p:cNvPr>
          <p:cNvSpPr/>
          <p:nvPr/>
        </p:nvSpPr>
        <p:spPr>
          <a:xfrm rot="5400000">
            <a:off x="2888268" y="2208244"/>
            <a:ext cx="362272" cy="1266254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BF7D409-200F-3A73-317A-9BE10AA5619A}"/>
              </a:ext>
            </a:extLst>
          </p:cNvPr>
          <p:cNvSpPr/>
          <p:nvPr/>
        </p:nvSpPr>
        <p:spPr>
          <a:xfrm rot="5400000">
            <a:off x="4154520" y="2200111"/>
            <a:ext cx="362272" cy="1266254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F34071-755B-6B11-CDAF-87D08E2BE375}"/>
              </a:ext>
            </a:extLst>
          </p:cNvPr>
          <p:cNvSpPr txBox="1"/>
          <p:nvPr/>
        </p:nvSpPr>
        <p:spPr>
          <a:xfrm>
            <a:off x="2621727" y="1914044"/>
            <a:ext cx="940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F1E588-6674-972E-B495-523EB7381141}"/>
              </a:ext>
            </a:extLst>
          </p:cNvPr>
          <p:cNvSpPr txBox="1"/>
          <p:nvPr/>
        </p:nvSpPr>
        <p:spPr>
          <a:xfrm>
            <a:off x="3728710" y="1908616"/>
            <a:ext cx="126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78183E26-6E6E-D765-AD39-6B0087D27BC2}"/>
              </a:ext>
            </a:extLst>
          </p:cNvPr>
          <p:cNvSpPr/>
          <p:nvPr/>
        </p:nvSpPr>
        <p:spPr>
          <a:xfrm rot="5400000">
            <a:off x="1777143" y="2369708"/>
            <a:ext cx="362272" cy="92705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47EDF9-9D4B-DA1B-69A0-F87DAF7A0586}"/>
              </a:ext>
            </a:extLst>
          </p:cNvPr>
          <p:cNvSpPr txBox="1"/>
          <p:nvPr/>
        </p:nvSpPr>
        <p:spPr>
          <a:xfrm>
            <a:off x="1496347" y="1914044"/>
            <a:ext cx="9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Register</a:t>
            </a:r>
          </a:p>
          <a:p>
            <a:pPr algn="ctr"/>
            <a:r>
              <a:rPr lang="en-US" dirty="0"/>
              <a:t>Copy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475088-3631-E1AE-A247-C29DEBC6CCA7}"/>
              </a:ext>
            </a:extLst>
          </p:cNvPr>
          <p:cNvSpPr/>
          <p:nvPr/>
        </p:nvSpPr>
        <p:spPr>
          <a:xfrm>
            <a:off x="1487951" y="3125754"/>
            <a:ext cx="892045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405</Words>
  <Application>Microsoft Macintosh PowerPoint</Application>
  <PresentationFormat>Widescreen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The CDC 8512 Microprocessor</vt:lpstr>
      <vt:lpstr>About the CDC6500</vt:lpstr>
      <vt:lpstr>PowerPoint Presentation</vt:lpstr>
      <vt:lpstr>CDC8512 Architecture</vt:lpstr>
      <vt:lpstr>Halt Instruction</vt:lpstr>
      <vt:lpstr>Single Register Instruction</vt:lpstr>
      <vt:lpstr>Two Byte Instruction</vt:lpstr>
      <vt:lpstr>Register to Register Copy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CDC 8512 MicroProcessor</dc:title>
  <dc:creator>Severance, Charles</dc:creator>
  <cp:lastModifiedBy>Severance, Charles</cp:lastModifiedBy>
  <cp:revision>6</cp:revision>
  <dcterms:created xsi:type="dcterms:W3CDTF">2023-02-08T12:14:18Z</dcterms:created>
  <dcterms:modified xsi:type="dcterms:W3CDTF">2023-02-08T15:21:15Z</dcterms:modified>
</cp:coreProperties>
</file>