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4" r:id="rId3"/>
    <p:sldId id="335" r:id="rId4"/>
    <p:sldId id="336" r:id="rId5"/>
    <p:sldId id="338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59"/>
    <p:restoredTop sz="96327"/>
  </p:normalViewPr>
  <p:slideViewPr>
    <p:cSldViewPr snapToGrid="0">
      <p:cViewPr>
        <p:scale>
          <a:sx n="140" d="100"/>
          <a:sy n="140" d="100"/>
        </p:scale>
        <p:origin x="1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8/11/25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State </a:t>
            </a:r>
            <a:r>
              <a:rPr lang="en-US" dirty="0" err="1"/>
              <a:t>Compting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transistor</a:t>
            </a:r>
          </a:p>
          <a:p>
            <a:pPr lvl="1"/>
            <a:r>
              <a:rPr lang="en-US" dirty="0"/>
              <a:t>Faster than a relay or tube</a:t>
            </a:r>
          </a:p>
          <a:p>
            <a:pPr lvl="1"/>
            <a:r>
              <a:rPr lang="en-US" dirty="0"/>
              <a:t>Far less heat and electricity</a:t>
            </a:r>
          </a:p>
          <a:p>
            <a:pPr lvl="1"/>
            <a:r>
              <a:rPr lang="en-US" dirty="0"/>
              <a:t>Far more reliable and long lasting</a:t>
            </a:r>
          </a:p>
          <a:p>
            <a:pPr lvl="1"/>
            <a:r>
              <a:rPr lang="en-US" dirty="0"/>
              <a:t>No moving parts</a:t>
            </a:r>
          </a:p>
          <a:p>
            <a:r>
              <a:rPr lang="en-US" dirty="0"/>
              <a:t>Replaced tubes for amplifiers</a:t>
            </a:r>
          </a:p>
          <a:p>
            <a:pPr lvl="1"/>
            <a:r>
              <a:rPr lang="en-US" dirty="0"/>
              <a:t>Transistor radios</a:t>
            </a:r>
          </a:p>
          <a:p>
            <a:r>
              <a:rPr lang="en-US" dirty="0"/>
              <a:t>Computing applications – PNP and NPN</a:t>
            </a:r>
          </a:p>
          <a:p>
            <a:pPr lvl="1"/>
            <a:r>
              <a:rPr lang="en-US" dirty="0"/>
              <a:t>NPN – Conduct with input is high</a:t>
            </a:r>
          </a:p>
          <a:p>
            <a:pPr lvl="1"/>
            <a:r>
              <a:rPr lang="en-US" dirty="0"/>
              <a:t>PNP – Stop conducting </a:t>
            </a:r>
            <a:r>
              <a:rPr lang="en-US"/>
              <a:t>when input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ight Arrow 66">
            <a:extLst>
              <a:ext uri="{FF2B5EF4-FFF2-40B4-BE49-F238E27FC236}">
                <a16:creationId xmlns:a16="http://schemas.microsoft.com/office/drawing/2014/main" id="{754158E9-138C-8756-626D-C7760C542A24}"/>
              </a:ext>
            </a:extLst>
          </p:cNvPr>
          <p:cNvSpPr/>
          <p:nvPr/>
        </p:nvSpPr>
        <p:spPr>
          <a:xfrm rot="16200000">
            <a:off x="9623749" y="3916809"/>
            <a:ext cx="438528" cy="644989"/>
          </a:xfrm>
          <a:prstGeom prst="rightArrow">
            <a:avLst>
              <a:gd name="adj1" fmla="val 50000"/>
              <a:gd name="adj2" fmla="val 3501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E0F9-BA14-A320-9722-E6D9E7E9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Valves / Tubes / Vacuum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B857-7423-805D-C5AB-71999ECE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193" cy="4351338"/>
          </a:xfrm>
        </p:spPr>
        <p:txBody>
          <a:bodyPr/>
          <a:lstStyle/>
          <a:p>
            <a:r>
              <a:rPr lang="en-US" dirty="0"/>
              <a:t>The first purely electronic devices to store data and do computations were called "Valves" in the UK</a:t>
            </a:r>
          </a:p>
          <a:p>
            <a:pPr lvl="1"/>
            <a:r>
              <a:rPr lang="en-US" dirty="0"/>
              <a:t>About 1000 times faster than physical relays</a:t>
            </a:r>
          </a:p>
          <a:p>
            <a:r>
              <a:rPr lang="en-US" dirty="0"/>
              <a:t>Designed to amplify analog signals</a:t>
            </a:r>
          </a:p>
          <a:p>
            <a:r>
              <a:rPr lang="en-US" dirty="0"/>
              <a:t>Early application long distance analog telephone calls – needed an amplifier every 10 miles or so</a:t>
            </a:r>
          </a:p>
          <a:p>
            <a:r>
              <a:rPr lang="en-US" dirty="0"/>
              <a:t>Tube was invented in 1912 Dr. Lee Deforest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B81F70-64E3-2C82-A583-6D0C56D4311B}"/>
              </a:ext>
            </a:extLst>
          </p:cNvPr>
          <p:cNvSpPr/>
          <p:nvPr/>
        </p:nvSpPr>
        <p:spPr>
          <a:xfrm>
            <a:off x="9286486" y="3700305"/>
            <a:ext cx="1107831" cy="11078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5AFF37-C9AD-FC5F-55F4-EAB982525207}"/>
              </a:ext>
            </a:extLst>
          </p:cNvPr>
          <p:cNvCxnSpPr>
            <a:cxnSpLocks/>
          </p:cNvCxnSpPr>
          <p:nvPr/>
        </p:nvCxnSpPr>
        <p:spPr>
          <a:xfrm>
            <a:off x="9568476" y="3994273"/>
            <a:ext cx="54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07D903-E3A4-A877-F214-632D651712F8}"/>
              </a:ext>
            </a:extLst>
          </p:cNvPr>
          <p:cNvGrpSpPr/>
          <p:nvPr/>
        </p:nvGrpSpPr>
        <p:grpSpPr>
          <a:xfrm>
            <a:off x="9597413" y="4514291"/>
            <a:ext cx="485977" cy="130560"/>
            <a:chOff x="4096796" y="4190231"/>
            <a:chExt cx="4302808" cy="11559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DD4142-B17B-244A-926D-5C34B7E5D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578" y="4190231"/>
              <a:ext cx="3384863" cy="1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593420-0152-7EBB-15D6-9C467CFC5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6796" y="4190231"/>
              <a:ext cx="461163" cy="1155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A421DD-0286-65DA-314E-0C661431BE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8441" y="4190231"/>
              <a:ext cx="461163" cy="1155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4B6FE3-666B-7FDE-ED62-C9A8EF17533C}"/>
              </a:ext>
            </a:extLst>
          </p:cNvPr>
          <p:cNvCxnSpPr>
            <a:cxnSpLocks/>
          </p:cNvCxnSpPr>
          <p:nvPr/>
        </p:nvCxnSpPr>
        <p:spPr>
          <a:xfrm>
            <a:off x="9514024" y="4254220"/>
            <a:ext cx="65275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A8AA-FC58-2DA7-89DA-3BD9A85D82DC}"/>
              </a:ext>
            </a:extLst>
          </p:cNvPr>
          <p:cNvCxnSpPr>
            <a:cxnSpLocks/>
          </p:cNvCxnSpPr>
          <p:nvPr/>
        </p:nvCxnSpPr>
        <p:spPr>
          <a:xfrm>
            <a:off x="8623295" y="4254220"/>
            <a:ext cx="9451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0E417-626E-45E2-EE86-4CCFEE47ED8A}"/>
              </a:ext>
            </a:extLst>
          </p:cNvPr>
          <p:cNvCxnSpPr>
            <a:cxnSpLocks/>
          </p:cNvCxnSpPr>
          <p:nvPr/>
        </p:nvCxnSpPr>
        <p:spPr>
          <a:xfrm>
            <a:off x="9840154" y="3009766"/>
            <a:ext cx="0" cy="984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6DEA5-1BE2-99D3-4ECC-0F1E3D0EBD0A}"/>
              </a:ext>
            </a:extLst>
          </p:cNvPr>
          <p:cNvCxnSpPr>
            <a:cxnSpLocks/>
          </p:cNvCxnSpPr>
          <p:nvPr/>
        </p:nvCxnSpPr>
        <p:spPr>
          <a:xfrm>
            <a:off x="9840154" y="4514291"/>
            <a:ext cx="0" cy="578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D7E41-2764-905F-6B9A-84B8AC6B3FAB}"/>
              </a:ext>
            </a:extLst>
          </p:cNvPr>
          <p:cNvSpPr txBox="1"/>
          <p:nvPr/>
        </p:nvSpPr>
        <p:spPr>
          <a:xfrm>
            <a:off x="9498963" y="2915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2466F5-EB59-8878-7973-52B7BA9F5FBD}"/>
              </a:ext>
            </a:extLst>
          </p:cNvPr>
          <p:cNvCxnSpPr>
            <a:cxnSpLocks/>
          </p:cNvCxnSpPr>
          <p:nvPr/>
        </p:nvCxnSpPr>
        <p:spPr>
          <a:xfrm>
            <a:off x="9840154" y="3429000"/>
            <a:ext cx="935363" cy="344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79E178-AEED-5C9A-D3EE-898270FC9B84}"/>
              </a:ext>
            </a:extLst>
          </p:cNvPr>
          <p:cNvSpPr txBox="1"/>
          <p:nvPr/>
        </p:nvSpPr>
        <p:spPr>
          <a:xfrm>
            <a:off x="9618809" y="4963104"/>
            <a:ext cx="49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⏚</a:t>
            </a:r>
          </a:p>
        </p:txBody>
      </p:sp>
      <p:pic>
        <p:nvPicPr>
          <p:cNvPr id="47" name="Picture 46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0E44A89E-B71F-6D0D-A0E3-BE71BC30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7768269" y="4025294"/>
            <a:ext cx="1220008" cy="488997"/>
          </a:xfrm>
          <a:prstGeom prst="rect">
            <a:avLst/>
          </a:prstGeom>
        </p:spPr>
      </p:pic>
      <p:pic>
        <p:nvPicPr>
          <p:cNvPr id="48" name="Picture 47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AC3D72D0-E6F9-0EDA-A0D5-8FEC3CBF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10337981" y="2835782"/>
            <a:ext cx="1220008" cy="1255237"/>
          </a:xfrm>
          <a:prstGeom prst="rect">
            <a:avLst/>
          </a:prstGeom>
        </p:spPr>
      </p:pic>
      <p:pic>
        <p:nvPicPr>
          <p:cNvPr id="50" name="Picture 49" descr="A telephone pole with power lines&#10;&#10;AI-generated content may be incorrect.">
            <a:extLst>
              <a:ext uri="{FF2B5EF4-FFF2-40B4-BE49-F238E27FC236}">
                <a16:creationId xmlns:a16="http://schemas.microsoft.com/office/drawing/2014/main" id="{1A5C0E9C-A83E-AEFF-6081-03C9A561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82273" y="983722"/>
            <a:ext cx="1880169" cy="1410127"/>
          </a:xfrm>
          <a:prstGeom prst="rect">
            <a:avLst/>
          </a:prstGeom>
        </p:spPr>
      </p:pic>
      <p:pic>
        <p:nvPicPr>
          <p:cNvPr id="58" name="Picture 57" descr="A close-up of a glass&#10;&#10;AI-generated content may be incorrect.">
            <a:extLst>
              <a:ext uri="{FF2B5EF4-FFF2-40B4-BE49-F238E27FC236}">
                <a16:creationId xmlns:a16="http://schemas.microsoft.com/office/drawing/2014/main" id="{81EED50B-4AC6-343E-B237-AE3B58463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760" y="748701"/>
            <a:ext cx="908450" cy="19125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1F32C8-7988-E4D0-844F-5396463C345A}"/>
              </a:ext>
            </a:extLst>
          </p:cNvPr>
          <p:cNvSpPr txBox="1"/>
          <p:nvPr/>
        </p:nvSpPr>
        <p:spPr>
          <a:xfrm>
            <a:off x="5463513" y="59013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Vacuum_tube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5C75D2-8CD2-3B0C-2C15-EECBA98EE07E}"/>
              </a:ext>
            </a:extLst>
          </p:cNvPr>
          <p:cNvSpPr txBox="1"/>
          <p:nvPr/>
        </p:nvSpPr>
        <p:spPr>
          <a:xfrm>
            <a:off x="8019170" y="4460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C0F8E-26B6-C964-A9F1-043D1BC45648}"/>
              </a:ext>
            </a:extLst>
          </p:cNvPr>
          <p:cNvSpPr txBox="1"/>
          <p:nvPr/>
        </p:nvSpPr>
        <p:spPr>
          <a:xfrm>
            <a:off x="10423502" y="409085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28BEB-EA82-732A-8A47-E3D1C8330D19}"/>
              </a:ext>
            </a:extLst>
          </p:cNvPr>
          <p:cNvSpPr txBox="1"/>
          <p:nvPr/>
        </p:nvSpPr>
        <p:spPr>
          <a:xfrm>
            <a:off x="8779238" y="4718204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B48605-552D-8C16-7F15-3C66108538AA}"/>
              </a:ext>
            </a:extLst>
          </p:cNvPr>
          <p:cNvSpPr txBox="1"/>
          <p:nvPr/>
        </p:nvSpPr>
        <p:spPr>
          <a:xfrm>
            <a:off x="8764703" y="347795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5EC367-E4A9-32FF-7F64-7992063CA702}"/>
              </a:ext>
            </a:extLst>
          </p:cNvPr>
          <p:cNvSpPr txBox="1"/>
          <p:nvPr/>
        </p:nvSpPr>
        <p:spPr>
          <a:xfrm>
            <a:off x="11126447" y="2988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91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798B-7E70-BEB6-F169-7FBB9E0C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"Digital" Valves /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27F6-2B11-EDB6-B9C0-83A0D1C8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9016" cy="4127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of tubes could be tweaked so to move quickly from low voltage to high voltage as the input voltage increased	</a:t>
            </a:r>
          </a:p>
          <a:p>
            <a:pPr lvl="1"/>
            <a:r>
              <a:rPr lang="en-US" dirty="0"/>
              <a:t>Voltage low = off</a:t>
            </a:r>
          </a:p>
          <a:p>
            <a:pPr lvl="1"/>
            <a:r>
              <a:rPr lang="en-US" dirty="0"/>
              <a:t>Voltage high = on</a:t>
            </a:r>
          </a:p>
          <a:p>
            <a:r>
              <a:rPr lang="en-US" dirty="0"/>
              <a:t>With the correct design, a range of slightly lower input would be lifted on output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797A69-4A3E-F909-C44C-9EE13DC63A93}"/>
              </a:ext>
            </a:extLst>
          </p:cNvPr>
          <p:cNvCxnSpPr/>
          <p:nvPr/>
        </p:nvCxnSpPr>
        <p:spPr>
          <a:xfrm>
            <a:off x="6766560" y="2075688"/>
            <a:ext cx="0" cy="2916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D57EB2-7307-3AF8-4E58-1786D776AC9E}"/>
              </a:ext>
            </a:extLst>
          </p:cNvPr>
          <p:cNvCxnSpPr>
            <a:cxnSpLocks/>
          </p:cNvCxnSpPr>
          <p:nvPr/>
        </p:nvCxnSpPr>
        <p:spPr>
          <a:xfrm>
            <a:off x="6766560" y="4992624"/>
            <a:ext cx="3639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5246D9BE-68AA-C3BE-7385-5E75B9BF0FCF}"/>
              </a:ext>
            </a:extLst>
          </p:cNvPr>
          <p:cNvSpPr/>
          <p:nvPr/>
        </p:nvSpPr>
        <p:spPr>
          <a:xfrm>
            <a:off x="6867144" y="2404459"/>
            <a:ext cx="3538698" cy="2407964"/>
          </a:xfrm>
          <a:custGeom>
            <a:avLst/>
            <a:gdLst>
              <a:gd name="connsiteX0" fmla="*/ 0 w 3218688"/>
              <a:gd name="connsiteY0" fmla="*/ 2306774 h 2356133"/>
              <a:gd name="connsiteX1" fmla="*/ 868680 w 3218688"/>
              <a:gd name="connsiteY1" fmla="*/ 2297630 h 2356133"/>
              <a:gd name="connsiteX2" fmla="*/ 1344168 w 3218688"/>
              <a:gd name="connsiteY2" fmla="*/ 1721558 h 2356133"/>
              <a:gd name="connsiteX3" fmla="*/ 1901952 w 3218688"/>
              <a:gd name="connsiteY3" fmla="*/ 642566 h 2356133"/>
              <a:gd name="connsiteX4" fmla="*/ 2487168 w 3218688"/>
              <a:gd name="connsiteY4" fmla="*/ 84782 h 2356133"/>
              <a:gd name="connsiteX5" fmla="*/ 3218688 w 3218688"/>
              <a:gd name="connsiteY5" fmla="*/ 11630 h 2356133"/>
              <a:gd name="connsiteX0" fmla="*/ 0 w 3218688"/>
              <a:gd name="connsiteY0" fmla="*/ 2352494 h 2382604"/>
              <a:gd name="connsiteX1" fmla="*/ 868680 w 3218688"/>
              <a:gd name="connsiteY1" fmla="*/ 2297630 h 2382604"/>
              <a:gd name="connsiteX2" fmla="*/ 1344168 w 3218688"/>
              <a:gd name="connsiteY2" fmla="*/ 1721558 h 2382604"/>
              <a:gd name="connsiteX3" fmla="*/ 1901952 w 3218688"/>
              <a:gd name="connsiteY3" fmla="*/ 642566 h 2382604"/>
              <a:gd name="connsiteX4" fmla="*/ 2487168 w 3218688"/>
              <a:gd name="connsiteY4" fmla="*/ 84782 h 2382604"/>
              <a:gd name="connsiteX5" fmla="*/ 3218688 w 3218688"/>
              <a:gd name="connsiteY5" fmla="*/ 11630 h 238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8688" h="2382604">
                <a:moveTo>
                  <a:pt x="0" y="2352494"/>
                </a:moveTo>
                <a:cubicBezTo>
                  <a:pt x="322326" y="2396690"/>
                  <a:pt x="644652" y="2402786"/>
                  <a:pt x="868680" y="2297630"/>
                </a:cubicBezTo>
                <a:cubicBezTo>
                  <a:pt x="1092708" y="2192474"/>
                  <a:pt x="1171956" y="1997402"/>
                  <a:pt x="1344168" y="1721558"/>
                </a:cubicBezTo>
                <a:cubicBezTo>
                  <a:pt x="1516380" y="1445714"/>
                  <a:pt x="1711452" y="915362"/>
                  <a:pt x="1901952" y="642566"/>
                </a:cubicBezTo>
                <a:cubicBezTo>
                  <a:pt x="2092452" y="369770"/>
                  <a:pt x="2267712" y="189938"/>
                  <a:pt x="2487168" y="84782"/>
                </a:cubicBezTo>
                <a:cubicBezTo>
                  <a:pt x="2706624" y="-20374"/>
                  <a:pt x="2962656" y="-4372"/>
                  <a:pt x="3218688" y="1163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821B3E8-DBCF-634E-062D-1FBE03CF3C3E}"/>
              </a:ext>
            </a:extLst>
          </p:cNvPr>
          <p:cNvSpPr/>
          <p:nvPr/>
        </p:nvSpPr>
        <p:spPr>
          <a:xfrm>
            <a:off x="6885431" y="2373713"/>
            <a:ext cx="3520411" cy="2472407"/>
          </a:xfrm>
          <a:custGeom>
            <a:avLst/>
            <a:gdLst>
              <a:gd name="connsiteX0" fmla="*/ 0 w 3136392"/>
              <a:gd name="connsiteY0" fmla="*/ 2311176 h 2480509"/>
              <a:gd name="connsiteX1" fmla="*/ 1463040 w 3136392"/>
              <a:gd name="connsiteY1" fmla="*/ 2274600 h 2480509"/>
              <a:gd name="connsiteX2" fmla="*/ 1801368 w 3136392"/>
              <a:gd name="connsiteY2" fmla="*/ 262920 h 2480509"/>
              <a:gd name="connsiteX3" fmla="*/ 3136392 w 3136392"/>
              <a:gd name="connsiteY3" fmla="*/ 6888 h 2480509"/>
              <a:gd name="connsiteX0" fmla="*/ 0 w 3136392"/>
              <a:gd name="connsiteY0" fmla="*/ 2311176 h 2377760"/>
              <a:gd name="connsiteX1" fmla="*/ 1472184 w 3136392"/>
              <a:gd name="connsiteY1" fmla="*/ 2009424 h 2377760"/>
              <a:gd name="connsiteX2" fmla="*/ 1801368 w 3136392"/>
              <a:gd name="connsiteY2" fmla="*/ 262920 h 2377760"/>
              <a:gd name="connsiteX3" fmla="*/ 3136392 w 3136392"/>
              <a:gd name="connsiteY3" fmla="*/ 6888 h 2377760"/>
              <a:gd name="connsiteX0" fmla="*/ 0 w 3136392"/>
              <a:gd name="connsiteY0" fmla="*/ 2430048 h 2480048"/>
              <a:gd name="connsiteX1" fmla="*/ 1472184 w 3136392"/>
              <a:gd name="connsiteY1" fmla="*/ 2009424 h 2480048"/>
              <a:gd name="connsiteX2" fmla="*/ 1801368 w 3136392"/>
              <a:gd name="connsiteY2" fmla="*/ 262920 h 2480048"/>
              <a:gd name="connsiteX3" fmla="*/ 3136392 w 3136392"/>
              <a:gd name="connsiteY3" fmla="*/ 6888 h 2480048"/>
              <a:gd name="connsiteX0" fmla="*/ 0 w 3136392"/>
              <a:gd name="connsiteY0" fmla="*/ 2430048 h 2475723"/>
              <a:gd name="connsiteX1" fmla="*/ 999685 w 3136392"/>
              <a:gd name="connsiteY1" fmla="*/ 1972848 h 2475723"/>
              <a:gd name="connsiteX2" fmla="*/ 1801368 w 3136392"/>
              <a:gd name="connsiteY2" fmla="*/ 262920 h 2475723"/>
              <a:gd name="connsiteX3" fmla="*/ 3136392 w 3136392"/>
              <a:gd name="connsiteY3" fmla="*/ 6888 h 2475723"/>
              <a:gd name="connsiteX0" fmla="*/ 0 w 3136392"/>
              <a:gd name="connsiteY0" fmla="*/ 2426886 h 2472408"/>
              <a:gd name="connsiteX1" fmla="*/ 999685 w 3136392"/>
              <a:gd name="connsiteY1" fmla="*/ 1969686 h 2472408"/>
              <a:gd name="connsiteX2" fmla="*/ 1296283 w 3136392"/>
              <a:gd name="connsiteY2" fmla="*/ 268902 h 2472408"/>
              <a:gd name="connsiteX3" fmla="*/ 3136392 w 3136392"/>
              <a:gd name="connsiteY3" fmla="*/ 3726 h 24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392" h="2472408">
                <a:moveTo>
                  <a:pt x="0" y="2426886"/>
                </a:moveTo>
                <a:cubicBezTo>
                  <a:pt x="581406" y="2579286"/>
                  <a:pt x="783638" y="2329350"/>
                  <a:pt x="999685" y="1969686"/>
                </a:cubicBezTo>
                <a:cubicBezTo>
                  <a:pt x="1215732" y="1610022"/>
                  <a:pt x="1017391" y="646854"/>
                  <a:pt x="1296283" y="268902"/>
                </a:cubicBezTo>
                <a:cubicBezTo>
                  <a:pt x="1575175" y="-109050"/>
                  <a:pt x="2889504" y="31158"/>
                  <a:pt x="3136392" y="372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6E4B132-156B-FCB2-CE45-A5E17AC40BE7}"/>
              </a:ext>
            </a:extLst>
          </p:cNvPr>
          <p:cNvSpPr/>
          <p:nvPr/>
        </p:nvSpPr>
        <p:spPr>
          <a:xfrm rot="16200000">
            <a:off x="8046705" y="1959493"/>
            <a:ext cx="137160" cy="4846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50F74-2D3F-3BBB-F117-6378A17BA7D3}"/>
              </a:ext>
            </a:extLst>
          </p:cNvPr>
          <p:cNvSpPr txBox="1"/>
          <p:nvPr/>
        </p:nvSpPr>
        <p:spPr>
          <a:xfrm>
            <a:off x="7561992" y="17986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4F634-6A0B-1F5A-F23F-8749901ABE57}"/>
              </a:ext>
            </a:extLst>
          </p:cNvPr>
          <p:cNvSpPr txBox="1"/>
          <p:nvPr/>
        </p:nvSpPr>
        <p:spPr>
          <a:xfrm>
            <a:off x="9423778" y="292474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Audio</a:t>
            </a:r>
          </a:p>
          <a:p>
            <a:r>
              <a:rPr lang="en-US" dirty="0">
                <a:solidFill>
                  <a:schemeClr val="accent1"/>
                </a:solidFill>
              </a:rPr>
              <a:t>Amplifier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AFA32-7041-3312-95B6-E98649FC7617}"/>
              </a:ext>
            </a:extLst>
          </p:cNvPr>
          <p:cNvSpPr txBox="1"/>
          <p:nvPr/>
        </p:nvSpPr>
        <p:spPr>
          <a:xfrm>
            <a:off x="7019682" y="3025297"/>
            <a:ext cx="87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Digital</a:t>
            </a:r>
          </a:p>
          <a:p>
            <a:r>
              <a:rPr lang="en-US" dirty="0">
                <a:solidFill>
                  <a:srgbClr val="FF0000"/>
                </a:solidFill>
              </a:rPr>
              <a:t>"Valve"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ED635-71FD-4F56-C168-C5D16CDA93A9}"/>
              </a:ext>
            </a:extLst>
          </p:cNvPr>
          <p:cNvSpPr txBox="1"/>
          <p:nvPr/>
        </p:nvSpPr>
        <p:spPr>
          <a:xfrm>
            <a:off x="8121293" y="50848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2C306-821E-E47D-66D6-EE9DFC6ACE40}"/>
              </a:ext>
            </a:extLst>
          </p:cNvPr>
          <p:cNvSpPr txBox="1"/>
          <p:nvPr/>
        </p:nvSpPr>
        <p:spPr>
          <a:xfrm rot="16200000">
            <a:off x="5474195" y="33354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Voltage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6AF2BBA-DF16-F82B-5676-6BDD7E60D557}"/>
              </a:ext>
            </a:extLst>
          </p:cNvPr>
          <p:cNvSpPr/>
          <p:nvPr/>
        </p:nvSpPr>
        <p:spPr>
          <a:xfrm rot="5400000" flipV="1">
            <a:off x="9309457" y="3371786"/>
            <a:ext cx="181122" cy="20482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056CE-CA16-AB56-B80A-8F540FF3A34A}"/>
              </a:ext>
            </a:extLst>
          </p:cNvPr>
          <p:cNvSpPr txBox="1"/>
          <p:nvPr/>
        </p:nvSpPr>
        <p:spPr>
          <a:xfrm>
            <a:off x="8772731" y="4489224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Regenerate</a:t>
            </a:r>
          </a:p>
        </p:txBody>
      </p:sp>
      <p:pic>
        <p:nvPicPr>
          <p:cNvPr id="22" name="Picture 21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BFA6A733-A271-941B-E020-7A216156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9252455" y="3429899"/>
            <a:ext cx="1220008" cy="48899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3A685B9-950E-97C1-F9D6-EDD2DA08E055}"/>
              </a:ext>
            </a:extLst>
          </p:cNvPr>
          <p:cNvGrpSpPr/>
          <p:nvPr/>
        </p:nvGrpSpPr>
        <p:grpSpPr>
          <a:xfrm>
            <a:off x="7101371" y="3693306"/>
            <a:ext cx="734091" cy="279132"/>
            <a:chOff x="6885431" y="5702808"/>
            <a:chExt cx="1069849" cy="31394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9E3396-A0AE-BCFF-3078-F86049E77607}"/>
                </a:ext>
              </a:extLst>
            </p:cNvPr>
            <p:cNvCxnSpPr>
              <a:cxnSpLocks/>
            </p:cNvCxnSpPr>
            <p:nvPr/>
          </p:nvCxnSpPr>
          <p:spPr>
            <a:xfrm>
              <a:off x="6885431" y="6016752"/>
              <a:ext cx="182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01854E-97E1-C8F9-1620-F4A4CD7EF360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89" y="5705856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915329-6707-1C92-8D1D-4A858FD03035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89" y="5705856"/>
              <a:ext cx="2382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2A619B-42EE-1B30-102F-5EB1ADFEE72D}"/>
                </a:ext>
              </a:extLst>
            </p:cNvPr>
            <p:cNvCxnSpPr>
              <a:cxnSpLocks/>
            </p:cNvCxnSpPr>
            <p:nvPr/>
          </p:nvCxnSpPr>
          <p:spPr>
            <a:xfrm>
              <a:off x="7306056" y="5705856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24F982-3EB6-61E3-D4AB-70B8EAEBA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6056" y="6013704"/>
              <a:ext cx="255936" cy="3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B1755C-3BF1-4FDF-6F65-63BC584FA75A}"/>
                </a:ext>
              </a:extLst>
            </p:cNvPr>
            <p:cNvCxnSpPr>
              <a:cxnSpLocks/>
            </p:cNvCxnSpPr>
            <p:nvPr/>
          </p:nvCxnSpPr>
          <p:spPr>
            <a:xfrm>
              <a:off x="7561992" y="5702808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F9F064-4DCF-C0C6-6255-B44E4E90F87A}"/>
                </a:ext>
              </a:extLst>
            </p:cNvPr>
            <p:cNvCxnSpPr>
              <a:cxnSpLocks/>
            </p:cNvCxnSpPr>
            <p:nvPr/>
          </p:nvCxnSpPr>
          <p:spPr>
            <a:xfrm>
              <a:off x="7561992" y="5702808"/>
              <a:ext cx="2382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D0234-D350-F862-2F12-244D1312E404}"/>
                </a:ext>
              </a:extLst>
            </p:cNvPr>
            <p:cNvCxnSpPr>
              <a:cxnSpLocks/>
            </p:cNvCxnSpPr>
            <p:nvPr/>
          </p:nvCxnSpPr>
          <p:spPr>
            <a:xfrm>
              <a:off x="7800259" y="5702808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8EA389-B89A-6ECD-AFDA-FD82CEB9B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259" y="6013704"/>
              <a:ext cx="1550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CFE3-5B27-3F25-AD4D-6B6620B9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7C38-19F9-61A0-0D8C-C231B954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8" cy="4351338"/>
          </a:xfrm>
        </p:spPr>
        <p:txBody>
          <a:bodyPr/>
          <a:lstStyle/>
          <a:p>
            <a:r>
              <a:rPr lang="en-US" dirty="0"/>
              <a:t>Building a better Triode (Tube)</a:t>
            </a:r>
          </a:p>
        </p:txBody>
      </p:sp>
      <p:pic>
        <p:nvPicPr>
          <p:cNvPr id="5" name="Picture 4" descr="Several different types of electronic components&#10;&#10;AI-generated content may be incorrect.">
            <a:extLst>
              <a:ext uri="{FF2B5EF4-FFF2-40B4-BE49-F238E27FC236}">
                <a16:creationId xmlns:a16="http://schemas.microsoft.com/office/drawing/2014/main" id="{AF892666-4CC3-7DD5-5364-EF5A6178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027906"/>
            <a:ext cx="2464410" cy="20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F1E44-A73E-2C39-F2F1-4A30238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Flaws of Valves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B591-DA80-BCEB-8C90-F9F3D335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Take lots of power per switch / bit</a:t>
            </a:r>
          </a:p>
          <a:p>
            <a:r>
              <a:rPr lang="en-US" sz="2000" dirty="0"/>
              <a:t>Lots of heat because each tube usually had a heater to make it easier to generate ions</a:t>
            </a:r>
          </a:p>
          <a:p>
            <a:r>
              <a:rPr lang="en-US" sz="2000" dirty="0"/>
              <a:t>Physically large</a:t>
            </a:r>
          </a:p>
          <a:p>
            <a:r>
              <a:rPr lang="en-US" sz="2000" dirty="0"/>
              <a:t>Expensive to manufacture</a:t>
            </a:r>
          </a:p>
          <a:p>
            <a:r>
              <a:rPr lang="en-US" sz="2000" dirty="0"/>
              <a:t>Made a comforting humming noise</a:t>
            </a:r>
          </a:p>
          <a:p>
            <a:r>
              <a:rPr lang="en-US" sz="2000" dirty="0"/>
              <a:t>Electronic glow in the dark</a:t>
            </a:r>
          </a:p>
        </p:txBody>
      </p:sp>
      <p:pic>
        <p:nvPicPr>
          <p:cNvPr id="5" name="Picture 4" descr="A close-up of a glass jar&#10;&#10;AI-generated content may be incorrect.">
            <a:extLst>
              <a:ext uri="{FF2B5EF4-FFF2-40B4-BE49-F238E27FC236}">
                <a16:creationId xmlns:a16="http://schemas.microsoft.com/office/drawing/2014/main" id="{C76B073A-4751-D6E1-E61B-01D3ED3E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9185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2867E-D1C2-EC0F-8A28-FDC1FBEC1706}"/>
              </a:ext>
            </a:extLst>
          </p:cNvPr>
          <p:cNvSpPr txBox="1"/>
          <p:nvPr/>
        </p:nvSpPr>
        <p:spPr>
          <a:xfrm>
            <a:off x="7738110" y="6008901"/>
            <a:ext cx="455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Valve_amplifier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281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Solid State Compting</vt:lpstr>
      <vt:lpstr>Outline </vt:lpstr>
      <vt:lpstr>Valves / Tubes / Vacuum Tubes</vt:lpstr>
      <vt:lpstr>Building "Digital" Valves / Tubes</vt:lpstr>
      <vt:lpstr>Transistors</vt:lpstr>
      <vt:lpstr>Flaws of Valves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19</cp:revision>
  <dcterms:created xsi:type="dcterms:W3CDTF">2023-02-25T13:30:24Z</dcterms:created>
  <dcterms:modified xsi:type="dcterms:W3CDTF">2025-08-11T15:30:36Z</dcterms:modified>
</cp:coreProperties>
</file>