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335" r:id="rId3"/>
    <p:sldId id="328" r:id="rId4"/>
    <p:sldId id="331" r:id="rId5"/>
    <p:sldId id="336" r:id="rId6"/>
    <p:sldId id="333" r:id="rId7"/>
    <p:sldId id="337" r:id="rId8"/>
    <p:sldId id="332" r:id="rId9"/>
    <p:sldId id="327" r:id="rId10"/>
    <p:sldId id="33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5" d="100"/>
          <a:sy n="125" d="100"/>
        </p:scale>
        <p:origin x="1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E4B27-158B-1840-8CA3-211E21B1E2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4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Short History of Software (repetitive computing)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www.ca4e.com</a:t>
            </a:r>
          </a:p>
          <a:p>
            <a:r>
              <a:rPr lang="en-US" dirty="0" err="1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CF79-720B-078A-D0BC-383C99C5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3A621-8AF2-A13F-2EF9-98124D5DE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FABE-D154-45C4-EB89-20D893B8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9695-6C39-025A-08B9-9646655C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Turing Machine – What can be computed?</a:t>
            </a:r>
          </a:p>
          <a:p>
            <a:r>
              <a:rPr lang="en-US" dirty="0"/>
              <a:t>Paper Tape</a:t>
            </a:r>
          </a:p>
          <a:p>
            <a:r>
              <a:rPr lang="en-US" dirty="0"/>
              <a:t>Punched Cards</a:t>
            </a:r>
          </a:p>
          <a:p>
            <a:r>
              <a:rPr lang="en-US" dirty="0"/>
              <a:t>Compiler process</a:t>
            </a:r>
          </a:p>
          <a:p>
            <a:r>
              <a:rPr lang="en-US" dirty="0"/>
              <a:t>Compile / Interpret</a:t>
            </a:r>
          </a:p>
          <a:p>
            <a:r>
              <a:rPr lang="en-US" dirty="0" err="1"/>
              <a:t>Hexdump</a:t>
            </a:r>
            <a:r>
              <a:rPr lang="en-US" dirty="0"/>
              <a:t> various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5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A2B-484E-DE2C-A813-6014CDB1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Turing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922D-DD2E-E642-B3B3-6FC73FDFE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3326667"/>
          </a:xfrm>
        </p:spPr>
        <p:txBody>
          <a:bodyPr>
            <a:normAutofit/>
          </a:bodyPr>
          <a:lstStyle/>
          <a:p>
            <a:r>
              <a:rPr lang="en-US" dirty="0"/>
              <a:t>Alan Turing did theoretical work as to what could be "computed"</a:t>
            </a:r>
          </a:p>
          <a:p>
            <a:r>
              <a:rPr lang="en-US" dirty="0"/>
              <a:t>Proposed a "Turing Machine" as the definition of foundation of "computability"</a:t>
            </a:r>
          </a:p>
          <a:p>
            <a:endParaRPr lang="en-US" dirty="0"/>
          </a:p>
        </p:txBody>
      </p:sp>
      <p:pic>
        <p:nvPicPr>
          <p:cNvPr id="5" name="Picture 4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A8D18598-DF32-B1F1-4687-4C8BA1AC48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29247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pic>
        <p:nvPicPr>
          <p:cNvPr id="7" name="Picture 6" descr="A picture containing indoor&#10;&#10;Description automatically generated">
            <a:extLst>
              <a:ext uri="{FF2B5EF4-FFF2-40B4-BE49-F238E27FC236}">
                <a16:creationId xmlns:a16="http://schemas.microsoft.com/office/drawing/2014/main" id="{826B229A-B0B4-EEB4-8A36-4F8D82460C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36" r="12368" b="4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97987F-AB73-11F4-EF44-62D67A72310E}"/>
              </a:ext>
            </a:extLst>
          </p:cNvPr>
          <p:cNvSpPr txBox="1"/>
          <p:nvPr/>
        </p:nvSpPr>
        <p:spPr>
          <a:xfrm>
            <a:off x="1239812" y="5635814"/>
            <a:ext cx="6101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Alan_Turing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Turing_machine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0BAD1-FF47-02EF-796B-EE30432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"Touring Machine"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4E96-BEFB-CA84-EB36-83557DCB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939806"/>
          </a:xfrm>
        </p:spPr>
        <p:txBody>
          <a:bodyPr>
            <a:normAutofit/>
          </a:bodyPr>
          <a:lstStyle/>
          <a:p>
            <a:r>
              <a:rPr lang="en-US" dirty="0"/>
              <a:t>A highly simplified "Turing Machine"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256 Characters of "tape memory"</a:t>
            </a:r>
          </a:p>
          <a:p>
            <a:r>
              <a:rPr lang="en-US" dirty="0">
                <a:sym typeface="Wingdings" pitchFamily="2" charset="2"/>
              </a:rPr>
              <a:t>Three instructions</a:t>
            </a:r>
          </a:p>
          <a:p>
            <a:pPr lvl="1"/>
            <a:r>
              <a:rPr lang="en-US" dirty="0">
                <a:sym typeface="Wingdings" pitchFamily="2" charset="2"/>
              </a:rPr>
              <a:t>Move left &lt;</a:t>
            </a:r>
          </a:p>
          <a:p>
            <a:pPr lvl="1"/>
            <a:r>
              <a:rPr lang="en-US" dirty="0">
                <a:sym typeface="Wingdings" pitchFamily="2" charset="2"/>
              </a:rPr>
              <a:t>Move Right &gt;</a:t>
            </a:r>
          </a:p>
          <a:p>
            <a:pPr lvl="1"/>
            <a:r>
              <a:rPr lang="en-US" dirty="0">
                <a:sym typeface="Wingdings" pitchFamily="2" charset="2"/>
              </a:rPr>
              <a:t>Store character 42 (*)</a:t>
            </a:r>
            <a:endParaRPr lang="en-US" dirty="0"/>
          </a:p>
        </p:txBody>
      </p:sp>
      <p:pic>
        <p:nvPicPr>
          <p:cNvPr id="6" name="Picture 5" descr="A picture containing indoor&#10;&#10;Description automatically generated">
            <a:extLst>
              <a:ext uri="{FF2B5EF4-FFF2-40B4-BE49-F238E27FC236}">
                <a16:creationId xmlns:a16="http://schemas.microsoft.com/office/drawing/2014/main" id="{3DEE61DA-DF42-CCBC-8AB5-375AA699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107" y="1027906"/>
            <a:ext cx="4211516" cy="28076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C17BE9-2ECE-8C89-00F5-77623813506A}"/>
              </a:ext>
            </a:extLst>
          </p:cNvPr>
          <p:cNvSpPr txBox="1"/>
          <p:nvPr/>
        </p:nvSpPr>
        <p:spPr>
          <a:xfrm>
            <a:off x="6096000" y="4498364"/>
            <a:ext cx="51475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Touring Machine Program: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 &gt; 114 &gt; 105 &gt; 97 &gt; 110 &lt; &lt; &lt; &lt; 66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Brian</a:t>
            </a:r>
          </a:p>
        </p:txBody>
      </p:sp>
    </p:spTree>
    <p:extLst>
      <p:ext uri="{BB962C8B-B14F-4D97-AF65-F5344CB8AC3E}">
        <p14:creationId xmlns:p14="http://schemas.microsoft.com/office/powerpoint/2010/main" val="1048671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72BE-E0B6-D3FE-E6FF-79559DAD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Colossus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A7A4-FA05-132F-07D4-6FF8A184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3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FEF0-C8E5-2F2C-98C0-3CE48473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Programs with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013F3-EB74-1B54-1EFD-24209446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82490" cy="4351338"/>
          </a:xfrm>
        </p:spPr>
        <p:txBody>
          <a:bodyPr/>
          <a:lstStyle/>
          <a:p>
            <a:r>
              <a:rPr lang="en-US" dirty="0"/>
              <a:t>In the old days, we encoded programs on paper tape</a:t>
            </a:r>
          </a:p>
        </p:txBody>
      </p:sp>
      <p:pic>
        <p:nvPicPr>
          <p:cNvPr id="5" name="Picture 4" descr="A picture of a paper tape reader">
            <a:extLst>
              <a:ext uri="{FF2B5EF4-FFF2-40B4-BE49-F238E27FC236}">
                <a16:creationId xmlns:a16="http://schemas.microsoft.com/office/drawing/2014/main" id="{A45F08D1-F4FD-6857-726A-96D1B8FE1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482" r="35771"/>
          <a:stretch/>
        </p:blipFill>
        <p:spPr>
          <a:xfrm>
            <a:off x="8807116" y="681037"/>
            <a:ext cx="2885391" cy="22317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BE1BD9-6337-560C-65E3-D51B7374B97E}"/>
              </a:ext>
            </a:extLst>
          </p:cNvPr>
          <p:cNvSpPr txBox="1"/>
          <p:nvPr/>
        </p:nvSpPr>
        <p:spPr>
          <a:xfrm>
            <a:off x="7795369" y="6124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Punched_tape</a:t>
            </a:r>
            <a:endParaRPr lang="en-US" dirty="0"/>
          </a:p>
        </p:txBody>
      </p:sp>
      <p:pic>
        <p:nvPicPr>
          <p:cNvPr id="10" name="Picture 9" descr="A punched paper tape&#10;">
            <a:extLst>
              <a:ext uri="{FF2B5EF4-FFF2-40B4-BE49-F238E27FC236}">
                <a16:creationId xmlns:a16="http://schemas.microsoft.com/office/drawing/2014/main" id="{BD49EA0C-A3ED-099F-F2C0-19E61772A8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067" t="37074" r="16512" b="29037"/>
          <a:stretch/>
        </p:blipFill>
        <p:spPr>
          <a:xfrm rot="5400000">
            <a:off x="935515" y="3742340"/>
            <a:ext cx="2550319" cy="227170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8270B4-E9F2-2A2D-C02E-D4755B6E0840}"/>
              </a:ext>
            </a:extLst>
          </p:cNvPr>
          <p:cNvSpPr/>
          <p:nvPr/>
        </p:nvSpPr>
        <p:spPr>
          <a:xfrm>
            <a:off x="3818372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127295-E999-F69B-21D1-97B320ACB76D}"/>
              </a:ext>
            </a:extLst>
          </p:cNvPr>
          <p:cNvSpPr/>
          <p:nvPr/>
        </p:nvSpPr>
        <p:spPr>
          <a:xfrm>
            <a:off x="425315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480F94-2BC8-8161-041E-D9D3DFF020CF}"/>
              </a:ext>
            </a:extLst>
          </p:cNvPr>
          <p:cNvSpPr/>
          <p:nvPr/>
        </p:nvSpPr>
        <p:spPr>
          <a:xfrm>
            <a:off x="4688004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4080D-3C18-85FC-F52E-7B761453DC02}"/>
              </a:ext>
            </a:extLst>
          </p:cNvPr>
          <p:cNvSpPr/>
          <p:nvPr/>
        </p:nvSpPr>
        <p:spPr>
          <a:xfrm>
            <a:off x="512279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DEF1B8-F4E7-D84F-AA5E-F8211801E7BE}"/>
              </a:ext>
            </a:extLst>
          </p:cNvPr>
          <p:cNvSpPr/>
          <p:nvPr/>
        </p:nvSpPr>
        <p:spPr>
          <a:xfrm>
            <a:off x="5557689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7E4C44-4BF5-EBD4-6702-C31A30D1FF18}"/>
              </a:ext>
            </a:extLst>
          </p:cNvPr>
          <p:cNvSpPr/>
          <p:nvPr/>
        </p:nvSpPr>
        <p:spPr>
          <a:xfrm>
            <a:off x="5992476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DFE1A-0704-C20A-4000-0CD15EC0AB9F}"/>
              </a:ext>
            </a:extLst>
          </p:cNvPr>
          <p:cNvSpPr/>
          <p:nvPr/>
        </p:nvSpPr>
        <p:spPr>
          <a:xfrm>
            <a:off x="6427321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D5BF4-0C85-C54B-6636-012EDBCD545E}"/>
              </a:ext>
            </a:extLst>
          </p:cNvPr>
          <p:cNvSpPr/>
          <p:nvPr/>
        </p:nvSpPr>
        <p:spPr>
          <a:xfrm>
            <a:off x="6862108" y="4027320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A5E1C-AE97-D596-5E04-7AF6CF7E244E}"/>
              </a:ext>
            </a:extLst>
          </p:cNvPr>
          <p:cNvSpPr txBox="1"/>
          <p:nvPr/>
        </p:nvSpPr>
        <p:spPr>
          <a:xfrm>
            <a:off x="4553683" y="4531590"/>
            <a:ext cx="15730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Hex: 2E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ASCII Period (.)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5CB2B7-0F9D-47DA-B02E-9238B62070F7}"/>
              </a:ext>
            </a:extLst>
          </p:cNvPr>
          <p:cNvSpPr/>
          <p:nvPr/>
        </p:nvSpPr>
        <p:spPr>
          <a:xfrm>
            <a:off x="1110273" y="4099209"/>
            <a:ext cx="2236255" cy="169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picture with two punched paper tapes, one yellow and one pink">
            <a:extLst>
              <a:ext uri="{FF2B5EF4-FFF2-40B4-BE49-F238E27FC236}">
                <a16:creationId xmlns:a16="http://schemas.microsoft.com/office/drawing/2014/main" id="{018F93DB-D98D-E065-7A95-355F9A7C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21" y="3411676"/>
            <a:ext cx="3302486" cy="22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0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3D9C-ADE4-7B41-86DC-0F03AA04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Punched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00AB-296F-9DCB-3F95-02044C97D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56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4CE40-7A8B-6F3A-0A5D-85640AB3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Touring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C50EA-1158-491D-F7D9-41407772F7F9}"/>
              </a:ext>
            </a:extLst>
          </p:cNvPr>
          <p:cNvSpPr/>
          <p:nvPr/>
        </p:nvSpPr>
        <p:spPr>
          <a:xfrm>
            <a:off x="1440502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F94745-B7B7-FC9C-022D-ACE5B7157051}"/>
              </a:ext>
            </a:extLst>
          </p:cNvPr>
          <p:cNvSpPr/>
          <p:nvPr/>
        </p:nvSpPr>
        <p:spPr>
          <a:xfrm>
            <a:off x="187528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F12C47-06B0-0E2A-EBF3-1CE0C2E85151}"/>
              </a:ext>
            </a:extLst>
          </p:cNvPr>
          <p:cNvSpPr/>
          <p:nvPr/>
        </p:nvSpPr>
        <p:spPr>
          <a:xfrm>
            <a:off x="2310134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E9051B-7AC8-C505-3EF7-73050B387A88}"/>
              </a:ext>
            </a:extLst>
          </p:cNvPr>
          <p:cNvSpPr/>
          <p:nvPr/>
        </p:nvSpPr>
        <p:spPr>
          <a:xfrm>
            <a:off x="274492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003BA-487A-817B-9243-5631CA10AD04}"/>
              </a:ext>
            </a:extLst>
          </p:cNvPr>
          <p:cNvSpPr/>
          <p:nvPr/>
        </p:nvSpPr>
        <p:spPr>
          <a:xfrm>
            <a:off x="3179819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81D0B3-5157-A2FE-C480-A150AA561873}"/>
              </a:ext>
            </a:extLst>
          </p:cNvPr>
          <p:cNvSpPr/>
          <p:nvPr/>
        </p:nvSpPr>
        <p:spPr>
          <a:xfrm>
            <a:off x="3614606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1DB2F3-CFEB-536C-01D5-52DD0A9A9EE7}"/>
              </a:ext>
            </a:extLst>
          </p:cNvPr>
          <p:cNvSpPr/>
          <p:nvPr/>
        </p:nvSpPr>
        <p:spPr>
          <a:xfrm>
            <a:off x="4049451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FCB296-2052-9B51-8081-E342A234ECE3}"/>
              </a:ext>
            </a:extLst>
          </p:cNvPr>
          <p:cNvSpPr/>
          <p:nvPr/>
        </p:nvSpPr>
        <p:spPr>
          <a:xfrm>
            <a:off x="4484238" y="2088577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6B997-99A7-C78B-9833-FEA9810C21A2}"/>
              </a:ext>
            </a:extLst>
          </p:cNvPr>
          <p:cNvSpPr/>
          <p:nvPr/>
        </p:nvSpPr>
        <p:spPr>
          <a:xfrm>
            <a:off x="1440502" y="2025730"/>
            <a:ext cx="869632" cy="4840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4135F3-A1E8-805E-F8DD-E82A62BB75FA}"/>
              </a:ext>
            </a:extLst>
          </p:cNvPr>
          <p:cNvSpPr txBox="1"/>
          <p:nvPr/>
        </p:nvSpPr>
        <p:spPr>
          <a:xfrm>
            <a:off x="1743042" y="1396605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char (big endian)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0F99C9-8045-E02E-A815-53347BC1D039}"/>
              </a:ext>
            </a:extLst>
          </p:cNvPr>
          <p:cNvSpPr txBox="1"/>
          <p:nvPr/>
        </p:nvSpPr>
        <p:spPr>
          <a:xfrm>
            <a:off x="1362945" y="2779825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866E8F-2C70-41BC-AA26-1F0F1B3EF919}"/>
              </a:ext>
            </a:extLst>
          </p:cNvPr>
          <p:cNvSpPr/>
          <p:nvPr/>
        </p:nvSpPr>
        <p:spPr>
          <a:xfrm>
            <a:off x="1432561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AF4814-E074-FFB9-7052-DD4790501835}"/>
              </a:ext>
            </a:extLst>
          </p:cNvPr>
          <p:cNvSpPr/>
          <p:nvPr/>
        </p:nvSpPr>
        <p:spPr>
          <a:xfrm>
            <a:off x="1867348" y="336238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3A2DB1-0770-6850-2DEB-D39DDCFE57CD}"/>
              </a:ext>
            </a:extLst>
          </p:cNvPr>
          <p:cNvSpPr/>
          <p:nvPr/>
        </p:nvSpPr>
        <p:spPr>
          <a:xfrm>
            <a:off x="1432561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9640A-D9BD-52C9-4B3E-DEAAD558FEEA}"/>
              </a:ext>
            </a:extLst>
          </p:cNvPr>
          <p:cNvSpPr/>
          <p:nvPr/>
        </p:nvSpPr>
        <p:spPr>
          <a:xfrm>
            <a:off x="1867348" y="3967425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2EBB29-CAE5-3E17-9C3B-249181468C07}"/>
              </a:ext>
            </a:extLst>
          </p:cNvPr>
          <p:cNvSpPr/>
          <p:nvPr/>
        </p:nvSpPr>
        <p:spPr>
          <a:xfrm>
            <a:off x="1455433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E6430B-D5C0-BB03-B40E-6FFF881EC7E5}"/>
              </a:ext>
            </a:extLst>
          </p:cNvPr>
          <p:cNvSpPr/>
          <p:nvPr/>
        </p:nvSpPr>
        <p:spPr>
          <a:xfrm>
            <a:off x="1890220" y="4521553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41A269-59BE-73F9-5843-9A0456275D63}"/>
              </a:ext>
            </a:extLst>
          </p:cNvPr>
          <p:cNvSpPr/>
          <p:nvPr/>
        </p:nvSpPr>
        <p:spPr>
          <a:xfrm>
            <a:off x="1455433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BA5BC7-25C2-3AF6-657C-56D99A76EC64}"/>
              </a:ext>
            </a:extLst>
          </p:cNvPr>
          <p:cNvSpPr/>
          <p:nvPr/>
        </p:nvSpPr>
        <p:spPr>
          <a:xfrm>
            <a:off x="1890220" y="5075551"/>
            <a:ext cx="434845" cy="369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829C9F-F334-7B8E-0AFA-E716EADB19D6}"/>
              </a:ext>
            </a:extLst>
          </p:cNvPr>
          <p:cNvSpPr txBox="1"/>
          <p:nvPr/>
        </p:nvSpPr>
        <p:spPr>
          <a:xfrm>
            <a:off x="2636462" y="3362381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(0) Store this character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DC04C-8FC6-0E00-AF6F-CFD1F97B946D}"/>
              </a:ext>
            </a:extLst>
          </p:cNvPr>
          <p:cNvSpPr txBox="1"/>
          <p:nvPr/>
        </p:nvSpPr>
        <p:spPr>
          <a:xfrm>
            <a:off x="2636462" y="3967425"/>
            <a:ext cx="232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Store this character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228B06-725B-5874-0C7E-F4DF3601EF3C}"/>
              </a:ext>
            </a:extLst>
          </p:cNvPr>
          <p:cNvSpPr txBox="1"/>
          <p:nvPr/>
        </p:nvSpPr>
        <p:spPr>
          <a:xfrm>
            <a:off x="2636462" y="5075551"/>
            <a:ext cx="14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 Move Left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470C2-44B5-D290-3A67-6DFE2403AAE5}"/>
              </a:ext>
            </a:extLst>
          </p:cNvPr>
          <p:cNvSpPr txBox="1"/>
          <p:nvPr/>
        </p:nvSpPr>
        <p:spPr>
          <a:xfrm>
            <a:off x="2636462" y="4521553"/>
            <a:ext cx="152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Move right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B52604-7BD2-8D18-74AD-D0C88DC80407}"/>
              </a:ext>
            </a:extLst>
          </p:cNvPr>
          <p:cNvSpPr txBox="1"/>
          <p:nvPr/>
        </p:nvSpPr>
        <p:spPr>
          <a:xfrm>
            <a:off x="7505740" y="1998199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DC525C-BCBE-B62D-12F5-BFB71DAC8F5D}"/>
              </a:ext>
            </a:extLst>
          </p:cNvPr>
          <p:cNvSpPr txBox="1"/>
          <p:nvPr/>
        </p:nvSpPr>
        <p:spPr>
          <a:xfrm>
            <a:off x="9200656" y="1992544"/>
            <a:ext cx="9140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985837-5529-5870-A189-EB4AC385DE8C}"/>
              </a:ext>
            </a:extLst>
          </p:cNvPr>
          <p:cNvSpPr txBox="1"/>
          <p:nvPr/>
        </p:nvSpPr>
        <p:spPr>
          <a:xfrm>
            <a:off x="7504644" y="1273658"/>
            <a:ext cx="10406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3FE50F-91C7-0D96-5CE0-A129172A49CE}"/>
              </a:ext>
            </a:extLst>
          </p:cNvPr>
          <p:cNvSpPr txBox="1"/>
          <p:nvPr/>
        </p:nvSpPr>
        <p:spPr>
          <a:xfrm>
            <a:off x="9046376" y="1341232"/>
            <a:ext cx="816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Hex</a:t>
            </a:r>
          </a:p>
        </p:txBody>
      </p:sp>
    </p:spTree>
    <p:extLst>
      <p:ext uri="{BB962C8B-B14F-4D97-AF65-F5344CB8AC3E}">
        <p14:creationId xmlns:p14="http://schemas.microsoft.com/office/powerpoint/2010/main" val="14534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18FBA-C247-EB80-D4B6-7507BCCF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6.7 Fields – Getting at the bits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27CF-2FB7-5A58-99EF-532D13FCA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948363" cy="18570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a struct with small unsigned integers we can allocate, arrange, and pack values as small as a single bit</a:t>
            </a:r>
          </a:p>
          <a:p>
            <a:pPr lvl="1"/>
            <a:r>
              <a:rPr lang="en-US" dirty="0"/>
              <a:t>Big endian – High to low layout</a:t>
            </a:r>
          </a:p>
          <a:p>
            <a:pPr lvl="1"/>
            <a:r>
              <a:rPr lang="en-US" dirty="0"/>
              <a:t>Little endian – Low to high layout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25B85-BA0B-622F-33FD-072C4127C06C}"/>
              </a:ext>
            </a:extLst>
          </p:cNvPr>
          <p:cNvSpPr txBox="1"/>
          <p:nvPr/>
        </p:nvSpPr>
        <p:spPr>
          <a:xfrm>
            <a:off x="7303337" y="1554162"/>
            <a:ext cx="37641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char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struct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low : 6;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unsigned top : 2;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parts;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union instruction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0xF1;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("%s %x %x\n",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ch2b2(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inst.ch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inst.parts.top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inst.</a:t>
            </a:r>
            <a:r>
              <a:rPr lang="en-US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parts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.low);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43918-EEFC-E122-8F14-80E946B0A301}"/>
              </a:ext>
            </a:extLst>
          </p:cNvPr>
          <p:cNvSpPr txBox="1"/>
          <p:nvPr/>
        </p:nvSpPr>
        <p:spPr>
          <a:xfrm>
            <a:off x="10746560" y="6338986"/>
            <a:ext cx="1382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kr_06_11.c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1DA0E-797C-8B0A-96A0-3EF00EA0A8AC}"/>
              </a:ext>
            </a:extLst>
          </p:cNvPr>
          <p:cNvSpPr txBox="1"/>
          <p:nvPr/>
        </p:nvSpPr>
        <p:spPr>
          <a:xfrm>
            <a:off x="1339452" y="4241324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11110001 3 31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A52CD-6F77-1026-48D3-EFDDBA752CDF}"/>
              </a:ext>
            </a:extLst>
          </p:cNvPr>
          <p:cNvSpPr/>
          <p:nvPr/>
        </p:nvSpPr>
        <p:spPr>
          <a:xfrm>
            <a:off x="1310876" y="4241324"/>
            <a:ext cx="603648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424ADB-0CE6-B25B-F172-93F619BB17E9}"/>
              </a:ext>
            </a:extLst>
          </p:cNvPr>
          <p:cNvSpPr/>
          <p:nvPr/>
        </p:nvSpPr>
        <p:spPr>
          <a:xfrm>
            <a:off x="1928810" y="4237355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35C830-13D6-8F25-FAEB-EE5CBEDB1CE5}"/>
              </a:ext>
            </a:extLst>
          </p:cNvPr>
          <p:cNvSpPr txBox="1"/>
          <p:nvPr/>
        </p:nvSpPr>
        <p:spPr>
          <a:xfrm>
            <a:off x="1310876" y="381631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Endian Output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9F214-E8F2-93D0-464B-24A03BAA22B2}"/>
              </a:ext>
            </a:extLst>
          </p:cNvPr>
          <p:cNvSpPr txBox="1"/>
          <p:nvPr/>
        </p:nvSpPr>
        <p:spPr>
          <a:xfrm>
            <a:off x="1331832" y="5568870"/>
            <a:ext cx="44172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10001111 3 31</a:t>
            </a:r>
            <a:endParaRPr lang="en-US" sz="3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7874B6-F85C-2F13-D790-3CB786DD8959}"/>
              </a:ext>
            </a:extLst>
          </p:cNvPr>
          <p:cNvSpPr/>
          <p:nvPr/>
        </p:nvSpPr>
        <p:spPr>
          <a:xfrm>
            <a:off x="2891789" y="5568870"/>
            <a:ext cx="50863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9FAC7-B533-756A-82BC-173842B6BCF0}"/>
              </a:ext>
            </a:extLst>
          </p:cNvPr>
          <p:cNvSpPr/>
          <p:nvPr/>
        </p:nvSpPr>
        <p:spPr>
          <a:xfrm>
            <a:off x="1420174" y="5568870"/>
            <a:ext cx="1471615" cy="5847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33F9B8-82EF-166E-A2B3-E55DE0425578}"/>
              </a:ext>
            </a:extLst>
          </p:cNvPr>
          <p:cNvSpPr txBox="1"/>
          <p:nvPr/>
        </p:nvSpPr>
        <p:spPr>
          <a:xfrm>
            <a:off x="1303256" y="5134579"/>
            <a:ext cx="2072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 Output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385310-96B4-D2BB-D43E-31DAD30278CA}"/>
              </a:ext>
            </a:extLst>
          </p:cNvPr>
          <p:cNvCxnSpPr/>
          <p:nvPr/>
        </p:nvCxnSpPr>
        <p:spPr>
          <a:xfrm flipH="1">
            <a:off x="1420174" y="633898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3AF1A0-E298-461F-925C-F8C075349624}"/>
              </a:ext>
            </a:extLst>
          </p:cNvPr>
          <p:cNvCxnSpPr>
            <a:cxnSpLocks/>
          </p:cNvCxnSpPr>
          <p:nvPr/>
        </p:nvCxnSpPr>
        <p:spPr>
          <a:xfrm>
            <a:off x="1361715" y="4959766"/>
            <a:ext cx="19560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421</Words>
  <Application>Microsoft Macintosh PowerPoint</Application>
  <PresentationFormat>Widescreen</PresentationFormat>
  <Paragraphs>126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Menlo</vt:lpstr>
      <vt:lpstr>Wingdings</vt:lpstr>
      <vt:lpstr>Office Theme</vt:lpstr>
      <vt:lpstr>A Short History of Software (repetitive computing)</vt:lpstr>
      <vt:lpstr>Outline</vt:lpstr>
      <vt:lpstr>Turing Machine</vt:lpstr>
      <vt:lpstr>"Touring Machine"</vt:lpstr>
      <vt:lpstr>Colossus</vt:lpstr>
      <vt:lpstr>Writing Programs with Bits</vt:lpstr>
      <vt:lpstr>Punched Cards</vt:lpstr>
      <vt:lpstr>Binary Touring Machine</vt:lpstr>
      <vt:lpstr>6.7 Fields – Getting at the bits </vt:lpstr>
      <vt:lpstr>Compiler Phases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18</cp:revision>
  <dcterms:created xsi:type="dcterms:W3CDTF">2023-02-25T13:30:24Z</dcterms:created>
  <dcterms:modified xsi:type="dcterms:W3CDTF">2025-09-23T12:26:02Z</dcterms:modified>
</cp:coreProperties>
</file>