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335" r:id="rId3"/>
    <p:sldId id="328" r:id="rId4"/>
    <p:sldId id="331" r:id="rId5"/>
    <p:sldId id="330" r:id="rId6"/>
    <p:sldId id="329" r:id="rId7"/>
    <p:sldId id="333" r:id="rId8"/>
    <p:sldId id="332" r:id="rId9"/>
    <p:sldId id="32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>
      <p:cViewPr varScale="1">
        <p:scale>
          <a:sx n="127" d="100"/>
          <a:sy n="127" d="100"/>
        </p:scale>
        <p:origin x="5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74C8C0-0C1E-D447-A6DA-5BF9E732D1EF}" type="datetimeFigureOut">
              <a:rPr lang="en-US" smtClean="0"/>
              <a:t>8/26/25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4414A0-4E43-B244-BF62-FDB8F3884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126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7E4B27-158B-1840-8CA3-211E21B1E2A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442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37EEE-A3CF-443A-2482-35E18D99A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7F8B9C-F5BA-17F9-0A1A-E9665612F7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8F8FBE-FBBE-A0CC-FC42-3FF15B010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8/26/25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E2043-136C-34E3-9B5E-AC338246D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856A4-24F1-F505-9F17-D7CBFCAEE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495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A8AD7-CB39-F4FD-60C8-BAB75817C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BE9A8A-5BCD-ACF0-C136-CDF4EF43F4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72173-7BCD-6D53-45A8-FCA73BB26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8/26/25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F32C7C-335D-7160-23CE-C24A4F786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CEB18-C173-EFB3-1C85-A031B2984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187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DC207-D54F-2803-D3CC-9C09125C69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02E1E2-9E3B-784D-3CE4-2296C22F67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06E86C-E00B-BD36-A411-67778DF47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8/26/25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6F92B7-B14D-6AB6-B8C9-06EE3BCF4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C8E9E8-5085-B615-86BC-FA6AF9D53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906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DBEDB-C75D-A176-F1E1-2D61BD641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0EA41-92F4-D93D-5DF9-8B79882ED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3330B2-BD20-D788-65A6-746C9CD14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8/26/25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741D4E-2093-22B2-0224-6CCBB3626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9B169-B36C-E793-5F8A-BFAD72B3E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717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E088F-0963-1409-208E-743C84B47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88810C-6BA9-7DB2-3B0B-720C42B3C5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42797A-1838-CB89-1256-14F12FF16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8/26/25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1F2D03-E3A0-4FEA-0011-C37F65BB1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F4D0B-2CE2-143E-8B6E-602564B89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268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19120-C89A-B32D-C285-5A1F7A2A9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7ABE6-B752-F669-D1B4-AC8F049FCE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313714-0478-85A7-EDB7-9D329DB61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DCCEE-DA65-5FEA-DBE1-A4FFB71A4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8/26/25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AFB5A0-AAA7-A256-BA01-54C1A2476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DF0E0C-8C61-C6B0-8D2F-98C1C0F1B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047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E5963-B75A-5C26-1085-A924CA350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1618E1-9250-45C9-B6CB-F5EC9FCD44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64F8B2-EBF4-1934-4B10-E0E23D984E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5E85D9-CA66-2837-5A04-B23B866065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E643F1-9724-47B2-6CDC-D890213F27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301FAC-E8AC-52D9-1A16-B217F1A60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8/26/25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5BFE5D-39D1-6E86-A570-37A00E3A7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4A485E-6264-CBC0-1FF3-552D8DDBF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702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4FFF0-D8D3-C301-C696-45BC20EBE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81B914-1337-0FD9-892B-B99F460A2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8/26/25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C03B48-34D2-3263-7740-5983D6F7F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575E22-D3FA-A3BE-F2D4-6CCB10CD9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14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DE6F61-7AE2-FCC6-43FD-ED979C4E6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8/26/25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772E01-7045-0DD5-9E9A-B9D643B3B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433559-F5B7-5AA5-561B-0308F9F19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754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62457-9C61-FB3A-E090-794F70CCC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0A638-5B5A-F81F-B2BB-7D4BC2CCD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6FA28D-530E-D553-BD5E-0834C69562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31CD66-9BCC-71D8-DC72-F5912A2DE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8/26/25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B4C7AA-84C9-DE87-FFC9-13E44AFAF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813F64-36A6-C563-B8F8-7149E9CCD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494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4AE18-9F94-F919-8625-C0724FDF2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6D54EC-1B48-2A18-CDF8-E331B4674B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EC52F0-4853-2AF7-6240-A9A13CC434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48310-14CE-7E1E-AC35-4A75EA9F6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8/26/25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0B3B96-74D7-0A95-CBCC-E43B376DA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DE2FF1-191F-F55E-1038-7A84E4073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341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368CCB-F95C-78B8-AB3B-75046B538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B051CA-AE6B-5AD3-B31B-D128E8361E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A44A3A-5FE8-9765-97A4-8D78B80645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8E255-8371-B349-B2F5-F8C6C9FF431B}" type="datetimeFigureOut">
              <a:rPr lang="en-US" smtClean="0"/>
              <a:t>8/26/25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77786-E37B-BA0A-FBBA-967E2DAF5F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B0ED85-D531-06A4-DD93-B6A9AC1AC7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400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41B36-9C62-3FFE-74C5-B0303391BA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Short History of Software (repetitive computing)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AFB11C-46EE-C1B0-9B56-FAD330B5A7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Dr. Charles R. Severance</a:t>
            </a:r>
          </a:p>
          <a:p>
            <a:r>
              <a:rPr lang="en-US" dirty="0"/>
              <a:t>www.ca4e.com</a:t>
            </a:r>
          </a:p>
          <a:p>
            <a:r>
              <a:rPr lang="en-US" dirty="0" err="1"/>
              <a:t>online.dr-chuck.com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149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DFABE-D154-45C4-EB89-20D893B81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99695-6C39-025A-08B9-9646655C0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Turing Machine</a:t>
            </a:r>
          </a:p>
          <a:p>
            <a:r>
              <a:rPr lang="en-US" dirty="0"/>
              <a:t>Wires on a "board"</a:t>
            </a:r>
          </a:p>
          <a:p>
            <a:r>
              <a:rPr lang="en-US" dirty="0"/>
              <a:t>Paper Tape</a:t>
            </a:r>
          </a:p>
          <a:p>
            <a:r>
              <a:rPr lang="en-US" dirty="0"/>
              <a:t>Compiler process</a:t>
            </a:r>
          </a:p>
          <a:p>
            <a:r>
              <a:rPr lang="en-US" dirty="0"/>
              <a:t>JVM</a:t>
            </a:r>
          </a:p>
          <a:p>
            <a:r>
              <a:rPr lang="en-US" dirty="0"/>
              <a:t>WASM</a:t>
            </a:r>
          </a:p>
          <a:p>
            <a:r>
              <a:rPr lang="en-US" dirty="0"/>
              <a:t>Emulators – Game Emulators</a:t>
            </a:r>
          </a:p>
          <a:p>
            <a:r>
              <a:rPr lang="en-US" dirty="0"/>
              <a:t>Virtual Machines</a:t>
            </a:r>
          </a:p>
          <a:p>
            <a:r>
              <a:rPr lang="en-US" dirty="0"/>
              <a:t>Compile / Interpret</a:t>
            </a:r>
          </a:p>
          <a:p>
            <a:r>
              <a:rPr lang="en-US" dirty="0" err="1"/>
              <a:t>Hexdump</a:t>
            </a:r>
            <a:r>
              <a:rPr lang="en-US"/>
              <a:t> various files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059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BDA2B-484E-DE2C-A813-6014CDB1F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45810"/>
            <a:ext cx="5120561" cy="1325563"/>
          </a:xfrm>
        </p:spPr>
        <p:txBody>
          <a:bodyPr>
            <a:normAutofit/>
          </a:bodyPr>
          <a:lstStyle/>
          <a:p>
            <a:r>
              <a:rPr lang="en-US" dirty="0"/>
              <a:t>Turing Machine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8922D-DD2E-E642-B3B3-6FC73FDFE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092194" cy="3326667"/>
          </a:xfrm>
        </p:spPr>
        <p:txBody>
          <a:bodyPr>
            <a:normAutofit/>
          </a:bodyPr>
          <a:lstStyle/>
          <a:p>
            <a:r>
              <a:rPr lang="en-US" dirty="0"/>
              <a:t>Alan Turing did theoretical work as to what could be "computed"</a:t>
            </a:r>
          </a:p>
          <a:p>
            <a:r>
              <a:rPr lang="en-US" dirty="0"/>
              <a:t>Proposed a "Turing Machine" as the definition of foundation of "computability"</a:t>
            </a:r>
          </a:p>
          <a:p>
            <a:endParaRPr lang="en-US" dirty="0"/>
          </a:p>
        </p:txBody>
      </p:sp>
      <p:pic>
        <p:nvPicPr>
          <p:cNvPr id="5" name="Picture 4" descr="A person in a suit&#10;&#10;Description automatically generated with medium confidence">
            <a:extLst>
              <a:ext uri="{FF2B5EF4-FFF2-40B4-BE49-F238E27FC236}">
                <a16:creationId xmlns:a16="http://schemas.microsoft.com/office/drawing/2014/main" id="{A8D18598-DF32-B1F1-4687-4C8BA1AC48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" b="29247"/>
          <a:stretch/>
        </p:blipFill>
        <p:spPr>
          <a:xfrm>
            <a:off x="7901259" y="2727729"/>
            <a:ext cx="4290741" cy="4130271"/>
          </a:xfrm>
          <a:custGeom>
            <a:avLst/>
            <a:gdLst/>
            <a:ahLst/>
            <a:cxnLst/>
            <a:rect l="l" t="t" r="r" b="b"/>
            <a:pathLst>
              <a:path w="4290741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1" y="751286"/>
                </a:lnTo>
                <a:lnTo>
                  <a:pt x="4290741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</p:spPr>
      </p:pic>
      <p:pic>
        <p:nvPicPr>
          <p:cNvPr id="7" name="Picture 6" descr="A picture containing indoor&#10;&#10;Description automatically generated">
            <a:extLst>
              <a:ext uri="{FF2B5EF4-FFF2-40B4-BE49-F238E27FC236}">
                <a16:creationId xmlns:a16="http://schemas.microsoft.com/office/drawing/2014/main" id="{826B229A-B0B4-EEB4-8A36-4F8D82460C9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536" r="12368" b="4"/>
          <a:stretch/>
        </p:blipFill>
        <p:spPr>
          <a:xfrm>
            <a:off x="6261607" y="1"/>
            <a:ext cx="3519312" cy="3007909"/>
          </a:xfrm>
          <a:custGeom>
            <a:avLst/>
            <a:gdLst/>
            <a:ahLst/>
            <a:cxnLst/>
            <a:rect l="l" t="t" r="r" b="b"/>
            <a:pathLst>
              <a:path w="3519312" h="3007909">
                <a:moveTo>
                  <a:pt x="519780" y="0"/>
                </a:moveTo>
                <a:lnTo>
                  <a:pt x="2999532" y="0"/>
                </a:lnTo>
                <a:lnTo>
                  <a:pt x="3003921" y="3989"/>
                </a:lnTo>
                <a:cubicBezTo>
                  <a:pt x="3322356" y="322424"/>
                  <a:pt x="3519312" y="762338"/>
                  <a:pt x="3519312" y="1248253"/>
                </a:cubicBezTo>
                <a:cubicBezTo>
                  <a:pt x="3519312" y="2220084"/>
                  <a:pt x="2731487" y="3007909"/>
                  <a:pt x="1759656" y="3007909"/>
                </a:cubicBezTo>
                <a:cubicBezTo>
                  <a:pt x="787826" y="3007909"/>
                  <a:pt x="0" y="2220084"/>
                  <a:pt x="0" y="1248253"/>
                </a:cubicBezTo>
                <a:cubicBezTo>
                  <a:pt x="0" y="762338"/>
                  <a:pt x="196957" y="322424"/>
                  <a:pt x="515392" y="3989"/>
                </a:cubicBezTo>
                <a:close/>
              </a:path>
            </a:pathLst>
          </a:cu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797987F-AB73-11F4-EF44-62D67A72310E}"/>
              </a:ext>
            </a:extLst>
          </p:cNvPr>
          <p:cNvSpPr txBox="1"/>
          <p:nvPr/>
        </p:nvSpPr>
        <p:spPr>
          <a:xfrm>
            <a:off x="1239812" y="5635814"/>
            <a:ext cx="61018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Alan_Turing</a:t>
            </a:r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Turing_machine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730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0BAD1-FF47-02EF-796B-EE30432C0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"Touring Machine"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E4E96-BEFB-CA84-EB36-83557DCB36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2939806"/>
          </a:xfrm>
        </p:spPr>
        <p:txBody>
          <a:bodyPr>
            <a:normAutofit/>
          </a:bodyPr>
          <a:lstStyle/>
          <a:p>
            <a:r>
              <a:rPr lang="en-US" dirty="0"/>
              <a:t>A highly simplified "Turing Machine" </a:t>
            </a:r>
            <a:r>
              <a:rPr lang="en-US" dirty="0">
                <a:sym typeface="Wingdings" pitchFamily="2" charset="2"/>
              </a:rPr>
              <a:t></a:t>
            </a:r>
          </a:p>
          <a:p>
            <a:r>
              <a:rPr lang="en-US" dirty="0">
                <a:sym typeface="Wingdings" pitchFamily="2" charset="2"/>
              </a:rPr>
              <a:t>256 Characters of "tape memory"</a:t>
            </a:r>
          </a:p>
          <a:p>
            <a:r>
              <a:rPr lang="en-US" dirty="0">
                <a:sym typeface="Wingdings" pitchFamily="2" charset="2"/>
              </a:rPr>
              <a:t>Three instructions</a:t>
            </a:r>
          </a:p>
          <a:p>
            <a:pPr lvl="1"/>
            <a:r>
              <a:rPr lang="en-US" dirty="0">
                <a:sym typeface="Wingdings" pitchFamily="2" charset="2"/>
              </a:rPr>
              <a:t>Move left &lt;</a:t>
            </a:r>
          </a:p>
          <a:p>
            <a:pPr lvl="1"/>
            <a:r>
              <a:rPr lang="en-US" dirty="0">
                <a:sym typeface="Wingdings" pitchFamily="2" charset="2"/>
              </a:rPr>
              <a:t>Move Right &gt;</a:t>
            </a:r>
          </a:p>
          <a:p>
            <a:pPr lvl="1"/>
            <a:r>
              <a:rPr lang="en-US" dirty="0">
                <a:sym typeface="Wingdings" pitchFamily="2" charset="2"/>
              </a:rPr>
              <a:t>Store character 42 (*)</a:t>
            </a:r>
            <a:endParaRPr lang="en-US" dirty="0"/>
          </a:p>
        </p:txBody>
      </p:sp>
      <p:pic>
        <p:nvPicPr>
          <p:cNvPr id="6" name="Picture 5" descr="A picture containing indoor&#10;&#10;Description automatically generated">
            <a:extLst>
              <a:ext uri="{FF2B5EF4-FFF2-40B4-BE49-F238E27FC236}">
                <a16:creationId xmlns:a16="http://schemas.microsoft.com/office/drawing/2014/main" id="{3DEE61DA-DF42-CCBC-8AB5-375AA699D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3107" y="1027906"/>
            <a:ext cx="4211516" cy="280767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0C17BE9-2ECE-8C89-00F5-77623813506A}"/>
              </a:ext>
            </a:extLst>
          </p:cNvPr>
          <p:cNvSpPr txBox="1"/>
          <p:nvPr/>
        </p:nvSpPr>
        <p:spPr>
          <a:xfrm>
            <a:off x="6096000" y="4498364"/>
            <a:ext cx="514756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 Touring Machine Program: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42 &gt; 114 &gt; 105 &gt; 97 &gt; 110 &lt; &lt; &lt; &lt; 66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Output: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Brian</a:t>
            </a:r>
          </a:p>
        </p:txBody>
      </p:sp>
    </p:spTree>
    <p:extLst>
      <p:ext uri="{BB962C8B-B14F-4D97-AF65-F5344CB8AC3E}">
        <p14:creationId xmlns:p14="http://schemas.microsoft.com/office/powerpoint/2010/main" val="1048671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FD18E3A-C036-ED0C-FC83-C253716A9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052646" cy="1325563"/>
          </a:xfrm>
        </p:spPr>
        <p:txBody>
          <a:bodyPr/>
          <a:lstStyle/>
          <a:p>
            <a:r>
              <a:rPr lang="en-US" dirty="0"/>
              <a:t>Computer Architecture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49A90A1-4D95-195B-A460-922DCA09E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71292" cy="3873194"/>
          </a:xfrm>
        </p:spPr>
        <p:txBody>
          <a:bodyPr>
            <a:normAutofit/>
          </a:bodyPr>
          <a:lstStyle/>
          <a:p>
            <a:r>
              <a:rPr lang="en-US" dirty="0"/>
              <a:t>Within the computer data is moved using electric wires</a:t>
            </a:r>
          </a:p>
          <a:p>
            <a:r>
              <a:rPr lang="en-US" dirty="0"/>
              <a:t>Each wire generally has a voltage that is either a "0" or "1"</a:t>
            </a:r>
          </a:p>
          <a:p>
            <a:r>
              <a:rPr lang="en-US" dirty="0"/>
              <a:t>Wires connect components like the CPU, Memory, or other devices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2DE2D932-74E9-C4E7-4DB7-F46E04FBC2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1156" y="1175201"/>
            <a:ext cx="5658615" cy="4067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C714407-5B02-6E11-CFD0-67CDEE2219CD}"/>
              </a:ext>
            </a:extLst>
          </p:cNvPr>
          <p:cNvSpPr txBox="1"/>
          <p:nvPr/>
        </p:nvSpPr>
        <p:spPr>
          <a:xfrm>
            <a:off x="1064968" y="5833756"/>
            <a:ext cx="61018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Printed_circuit_board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C366E4-A1E8-1708-F1AA-965C56860991}"/>
              </a:ext>
            </a:extLst>
          </p:cNvPr>
          <p:cNvSpPr txBox="1"/>
          <p:nvPr/>
        </p:nvSpPr>
        <p:spPr>
          <a:xfrm>
            <a:off x="7653167" y="5398477"/>
            <a:ext cx="32992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 sound chip from a 1980's </a:t>
            </a:r>
          </a:p>
          <a:p>
            <a:pPr algn="ctr"/>
            <a:r>
              <a:rPr lang="en-US" dirty="0"/>
              <a:t>Commodore 64 connected to the</a:t>
            </a:r>
          </a:p>
          <a:p>
            <a:pPr algn="ctr"/>
            <a:r>
              <a:rPr lang="en-US" dirty="0"/>
              <a:t>motherboard</a:t>
            </a:r>
          </a:p>
        </p:txBody>
      </p:sp>
    </p:spTree>
    <p:extLst>
      <p:ext uri="{BB962C8B-B14F-4D97-AF65-F5344CB8AC3E}">
        <p14:creationId xmlns:p14="http://schemas.microsoft.com/office/powerpoint/2010/main" val="3066853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BDA2B-484E-DE2C-A813-6014CDB1F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Wires transfer data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3262C08-B4AE-EC53-A205-1E12C4D95C9F}"/>
              </a:ext>
            </a:extLst>
          </p:cNvPr>
          <p:cNvSpPr/>
          <p:nvPr/>
        </p:nvSpPr>
        <p:spPr>
          <a:xfrm>
            <a:off x="2224458" y="1899964"/>
            <a:ext cx="2004646" cy="3967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Central</a:t>
            </a:r>
          </a:p>
          <a:p>
            <a:pPr algn="ctr"/>
            <a:r>
              <a:rPr lang="en-US" sz="2400" dirty="0"/>
              <a:t>Processor</a:t>
            </a:r>
          </a:p>
          <a:p>
            <a:pPr algn="ctr"/>
            <a:r>
              <a:rPr lang="en-US" sz="2400" dirty="0"/>
              <a:t>Unit (CPU)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Registers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+ - * /</a:t>
            </a:r>
          </a:p>
          <a:p>
            <a:pPr algn="ctr"/>
            <a:r>
              <a:rPr lang="en-US" sz="2400" dirty="0"/>
              <a:t>&lt; &gt; == !=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A27892-A523-42FD-C2CD-71EDC7DCC595}"/>
              </a:ext>
            </a:extLst>
          </p:cNvPr>
          <p:cNvSpPr/>
          <p:nvPr/>
        </p:nvSpPr>
        <p:spPr>
          <a:xfrm>
            <a:off x="7062628" y="1899964"/>
            <a:ext cx="2004646" cy="3967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Memory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43D0EEE-28CE-0FA1-5280-65CA72F3F383}"/>
              </a:ext>
            </a:extLst>
          </p:cNvPr>
          <p:cNvGrpSpPr/>
          <p:nvPr/>
        </p:nvGrpSpPr>
        <p:grpSpPr>
          <a:xfrm>
            <a:off x="4300277" y="2266030"/>
            <a:ext cx="2691179" cy="619125"/>
            <a:chOff x="4757477" y="2237458"/>
            <a:chExt cx="2691179" cy="619125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EE3227B-EC9B-A8DF-6677-0E4FE1199F8D}"/>
                </a:ext>
              </a:extLst>
            </p:cNvPr>
            <p:cNvGrpSpPr/>
            <p:nvPr/>
          </p:nvGrpSpPr>
          <p:grpSpPr>
            <a:xfrm>
              <a:off x="4757477" y="2237458"/>
              <a:ext cx="2691179" cy="619125"/>
              <a:chOff x="4954465" y="4400550"/>
              <a:chExt cx="2691179" cy="1219200"/>
            </a:xfrm>
          </p:grpSpPr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9C5207C0-8848-AF4A-E08B-0365A831E9E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54465" y="4400550"/>
                <a:ext cx="2691179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8412EB49-82AF-1131-5BFD-D1C101559CF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54465" y="4552950"/>
                <a:ext cx="2691179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31DAC600-5E15-D82C-9AB0-26125D86840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54465" y="4705350"/>
                <a:ext cx="2691179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2CB64720-E419-7D4B-C0ED-784375D4FD3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54465" y="4857750"/>
                <a:ext cx="2691179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3100C8E9-EED3-BEB2-2CB2-F687499570C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54465" y="5010150"/>
                <a:ext cx="2691179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0C6747F1-FF7E-8637-74D7-E51AC654ED5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54465" y="5162550"/>
                <a:ext cx="2691179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F5FEF0E3-1BB7-34B9-309A-82F25BAB2A2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54465" y="5314950"/>
                <a:ext cx="2691179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C4FDF4CA-B107-DB79-ED2F-80AFC3041D4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54465" y="5467350"/>
                <a:ext cx="2691179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92AE7FE8-3464-3E0B-DCB2-59E4667397F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54465" y="5619750"/>
                <a:ext cx="2691179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B26762B-70F6-8B51-8DC5-E36F491F867C}"/>
                </a:ext>
              </a:extLst>
            </p:cNvPr>
            <p:cNvSpPr txBox="1"/>
            <p:nvPr/>
          </p:nvSpPr>
          <p:spPr>
            <a:xfrm>
              <a:off x="5457377" y="2362354"/>
              <a:ext cx="129137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Instructions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804C609-4A16-CB92-46DF-6E69DD76A365}"/>
              </a:ext>
            </a:extLst>
          </p:cNvPr>
          <p:cNvGrpSpPr/>
          <p:nvPr/>
        </p:nvGrpSpPr>
        <p:grpSpPr>
          <a:xfrm>
            <a:off x="4300277" y="3579933"/>
            <a:ext cx="2691179" cy="619125"/>
            <a:chOff x="4757477" y="3465633"/>
            <a:chExt cx="2691179" cy="619125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63B1A9FC-2AAC-906F-DE7D-705FB6D7C6C9}"/>
                </a:ext>
              </a:extLst>
            </p:cNvPr>
            <p:cNvGrpSpPr/>
            <p:nvPr/>
          </p:nvGrpSpPr>
          <p:grpSpPr>
            <a:xfrm flipH="1">
              <a:off x="4757477" y="3465633"/>
              <a:ext cx="2691179" cy="619125"/>
              <a:chOff x="4954465" y="4400550"/>
              <a:chExt cx="2691179" cy="1219200"/>
            </a:xfrm>
          </p:grpSpPr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30FCA3A1-9954-FC74-2235-8F61DAEDF90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54465" y="4400550"/>
                <a:ext cx="2691179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E8D7B201-6DC4-9244-2080-2E68429883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54465" y="4552950"/>
                <a:ext cx="2691179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CEBBA59C-D0DF-FEB9-53B1-F558DB9111C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54465" y="4705350"/>
                <a:ext cx="2691179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E7D7F73C-9787-11DC-3CF6-94E2923BD4E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54465" y="4857750"/>
                <a:ext cx="2691179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5D26A449-DB92-C87F-47D5-46A59A70060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54465" y="5010150"/>
                <a:ext cx="2691179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BF5FB7CE-410A-87B9-7234-CABAD2D7867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54465" y="5162550"/>
                <a:ext cx="2691179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C5FA74CD-FBE4-92C9-1670-14B97FCC8C9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54465" y="5314950"/>
                <a:ext cx="2691179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9127C434-AF55-A9F5-E3C4-13F989AC7E4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54465" y="5467350"/>
                <a:ext cx="2691179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10EB3969-836A-50E0-E6E5-92CA2225375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54465" y="5619750"/>
                <a:ext cx="2691179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0B54C37-A009-6256-F421-A12F13CDB9E3}"/>
                </a:ext>
              </a:extLst>
            </p:cNvPr>
            <p:cNvSpPr txBox="1"/>
            <p:nvPr/>
          </p:nvSpPr>
          <p:spPr>
            <a:xfrm>
              <a:off x="5533744" y="3590529"/>
              <a:ext cx="113864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Addresses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DCE8FB7-B4C4-8FDD-ACF4-8D113D087AF2}"/>
              </a:ext>
            </a:extLst>
          </p:cNvPr>
          <p:cNvGrpSpPr/>
          <p:nvPr/>
        </p:nvGrpSpPr>
        <p:grpSpPr>
          <a:xfrm>
            <a:off x="4300277" y="4878634"/>
            <a:ext cx="2691179" cy="619125"/>
            <a:chOff x="4757477" y="4764334"/>
            <a:chExt cx="2691179" cy="619125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1E71D9B3-DA51-1178-48EA-E4B5867A1A8C}"/>
                </a:ext>
              </a:extLst>
            </p:cNvPr>
            <p:cNvGrpSpPr/>
            <p:nvPr/>
          </p:nvGrpSpPr>
          <p:grpSpPr>
            <a:xfrm>
              <a:off x="4757477" y="4764334"/>
              <a:ext cx="2691179" cy="619125"/>
              <a:chOff x="4954465" y="4400550"/>
              <a:chExt cx="2691179" cy="1219200"/>
            </a:xfrm>
          </p:grpSpPr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8E45A857-B225-C2FE-753C-B44B423CF1B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54465" y="4400550"/>
                <a:ext cx="2691179" cy="0"/>
              </a:xfrm>
              <a:prstGeom prst="straightConnector1">
                <a:avLst/>
              </a:prstGeom>
              <a:ln w="28575"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5C87C1D4-5F7B-5694-C08B-68B4F2D1D15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54465" y="4552950"/>
                <a:ext cx="2691179" cy="0"/>
              </a:xfrm>
              <a:prstGeom prst="straightConnector1">
                <a:avLst/>
              </a:prstGeom>
              <a:ln w="28575"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CF2CD6EF-EF45-9EA8-48D2-C7B578261B1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54465" y="4705350"/>
                <a:ext cx="2691179" cy="0"/>
              </a:xfrm>
              <a:prstGeom prst="straightConnector1">
                <a:avLst/>
              </a:prstGeom>
              <a:ln w="28575"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8C8AD621-BBCA-D036-08F0-DA3AE21B5C9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54465" y="4857750"/>
                <a:ext cx="2691179" cy="0"/>
              </a:xfrm>
              <a:prstGeom prst="straightConnector1">
                <a:avLst/>
              </a:prstGeom>
              <a:ln w="28575"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0C40282E-6F1C-2DAB-CD15-70ABF98430E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54465" y="5010150"/>
                <a:ext cx="2691179" cy="0"/>
              </a:xfrm>
              <a:prstGeom prst="straightConnector1">
                <a:avLst/>
              </a:prstGeom>
              <a:ln w="28575"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D926E8D5-66C2-EBF7-8F9E-17C86E7DF40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54465" y="5162550"/>
                <a:ext cx="2691179" cy="0"/>
              </a:xfrm>
              <a:prstGeom prst="straightConnector1">
                <a:avLst/>
              </a:prstGeom>
              <a:ln w="28575"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8541075D-3080-F9E6-28C4-3242FB36F9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54465" y="5314950"/>
                <a:ext cx="2691179" cy="0"/>
              </a:xfrm>
              <a:prstGeom prst="straightConnector1">
                <a:avLst/>
              </a:prstGeom>
              <a:ln w="28575"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99A337F5-9E13-54FE-2D91-26768C7FFC5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54465" y="5467350"/>
                <a:ext cx="2691179" cy="0"/>
              </a:xfrm>
              <a:prstGeom prst="straightConnector1">
                <a:avLst/>
              </a:prstGeom>
              <a:ln w="28575"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DEFEB9BE-21EC-BCFA-D71B-378D13BCE4F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54465" y="5619750"/>
                <a:ext cx="2691179" cy="0"/>
              </a:xfrm>
              <a:prstGeom prst="straightConnector1">
                <a:avLst/>
              </a:prstGeom>
              <a:ln w="28575"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0D9D0DD-DBB6-D002-6ECE-E6368743FC5A}"/>
                </a:ext>
              </a:extLst>
            </p:cNvPr>
            <p:cNvSpPr txBox="1"/>
            <p:nvPr/>
          </p:nvSpPr>
          <p:spPr>
            <a:xfrm>
              <a:off x="5247992" y="4889230"/>
              <a:ext cx="171014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Load/Store Data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35066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DFEF0-C8E5-2F2C-98C0-3CE484732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Programs with Bits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013F3-EB74-1B54-1EFD-242094463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82490" cy="4351338"/>
          </a:xfrm>
        </p:spPr>
        <p:txBody>
          <a:bodyPr/>
          <a:lstStyle/>
          <a:p>
            <a:r>
              <a:rPr lang="en-US" dirty="0"/>
              <a:t>In the old days, we encoded programs on paper tape</a:t>
            </a:r>
          </a:p>
        </p:txBody>
      </p:sp>
      <p:pic>
        <p:nvPicPr>
          <p:cNvPr id="5" name="Picture 4" descr="A picture of a paper tape reader">
            <a:extLst>
              <a:ext uri="{FF2B5EF4-FFF2-40B4-BE49-F238E27FC236}">
                <a16:creationId xmlns:a16="http://schemas.microsoft.com/office/drawing/2014/main" id="{A45F08D1-F4FD-6857-726A-96D1B8FE14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482" r="35771"/>
          <a:stretch/>
        </p:blipFill>
        <p:spPr>
          <a:xfrm>
            <a:off x="8807116" y="681037"/>
            <a:ext cx="2885391" cy="223174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DBE1BD9-6337-560C-65E3-D51B7374B97E}"/>
              </a:ext>
            </a:extLst>
          </p:cNvPr>
          <p:cNvSpPr txBox="1"/>
          <p:nvPr/>
        </p:nvSpPr>
        <p:spPr>
          <a:xfrm>
            <a:off x="7795369" y="612413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Punched_tape</a:t>
            </a:r>
            <a:endParaRPr lang="en-US" dirty="0"/>
          </a:p>
        </p:txBody>
      </p:sp>
      <p:pic>
        <p:nvPicPr>
          <p:cNvPr id="10" name="Picture 9" descr="A punched paper tape&#10;">
            <a:extLst>
              <a:ext uri="{FF2B5EF4-FFF2-40B4-BE49-F238E27FC236}">
                <a16:creationId xmlns:a16="http://schemas.microsoft.com/office/drawing/2014/main" id="{BD49EA0C-A3ED-099F-F2C0-19E61772A8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067" t="37074" r="16512" b="29037"/>
          <a:stretch/>
        </p:blipFill>
        <p:spPr>
          <a:xfrm rot="5400000">
            <a:off x="935515" y="3742340"/>
            <a:ext cx="2550319" cy="2271707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08270B4-E9F2-2A2D-C02E-D4755B6E0840}"/>
              </a:ext>
            </a:extLst>
          </p:cNvPr>
          <p:cNvSpPr/>
          <p:nvPr/>
        </p:nvSpPr>
        <p:spPr>
          <a:xfrm>
            <a:off x="3818372" y="4027320"/>
            <a:ext cx="434845" cy="369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B127295-E999-F69B-21D1-97B320ACB76D}"/>
              </a:ext>
            </a:extLst>
          </p:cNvPr>
          <p:cNvSpPr/>
          <p:nvPr/>
        </p:nvSpPr>
        <p:spPr>
          <a:xfrm>
            <a:off x="4253159" y="4027320"/>
            <a:ext cx="434845" cy="369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3480F94-2BC8-8161-041E-D9D3DFF020CF}"/>
              </a:ext>
            </a:extLst>
          </p:cNvPr>
          <p:cNvSpPr/>
          <p:nvPr/>
        </p:nvSpPr>
        <p:spPr>
          <a:xfrm>
            <a:off x="4688004" y="4027320"/>
            <a:ext cx="434845" cy="369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3C4080D-3C18-85FC-F52E-7B761453DC02}"/>
              </a:ext>
            </a:extLst>
          </p:cNvPr>
          <p:cNvSpPr/>
          <p:nvPr/>
        </p:nvSpPr>
        <p:spPr>
          <a:xfrm>
            <a:off x="5122791" y="4027320"/>
            <a:ext cx="434845" cy="369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2DEF1B8-F4E7-D84F-AA5E-F8211801E7BE}"/>
              </a:ext>
            </a:extLst>
          </p:cNvPr>
          <p:cNvSpPr/>
          <p:nvPr/>
        </p:nvSpPr>
        <p:spPr>
          <a:xfrm>
            <a:off x="5557689" y="4027320"/>
            <a:ext cx="434845" cy="369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C7E4C44-4BF5-EBD4-6702-C31A30D1FF18}"/>
              </a:ext>
            </a:extLst>
          </p:cNvPr>
          <p:cNvSpPr/>
          <p:nvPr/>
        </p:nvSpPr>
        <p:spPr>
          <a:xfrm>
            <a:off x="5992476" y="4027320"/>
            <a:ext cx="434845" cy="369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80DFE1A-0704-C20A-4000-0CD15EC0AB9F}"/>
              </a:ext>
            </a:extLst>
          </p:cNvPr>
          <p:cNvSpPr/>
          <p:nvPr/>
        </p:nvSpPr>
        <p:spPr>
          <a:xfrm>
            <a:off x="6427321" y="4027320"/>
            <a:ext cx="434845" cy="369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2AD5BF4-0C85-C54B-6636-012EDBCD545E}"/>
              </a:ext>
            </a:extLst>
          </p:cNvPr>
          <p:cNvSpPr/>
          <p:nvPr/>
        </p:nvSpPr>
        <p:spPr>
          <a:xfrm>
            <a:off x="6862108" y="4027320"/>
            <a:ext cx="434845" cy="369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90A5E1C-AE97-D596-5E04-7AF6CF7E244E}"/>
              </a:ext>
            </a:extLst>
          </p:cNvPr>
          <p:cNvSpPr txBox="1"/>
          <p:nvPr/>
        </p:nvSpPr>
        <p:spPr>
          <a:xfrm>
            <a:off x="4553683" y="4531590"/>
            <a:ext cx="157305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Hex: 2E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ASCII Period (.)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15CB2B7-0F9D-47DA-B02E-9238B62070F7}"/>
              </a:ext>
            </a:extLst>
          </p:cNvPr>
          <p:cNvSpPr/>
          <p:nvPr/>
        </p:nvSpPr>
        <p:spPr>
          <a:xfrm>
            <a:off x="1110273" y="4099209"/>
            <a:ext cx="2236255" cy="1691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 descr="A picture with two punched paper tapes, one yellow and one pink">
            <a:extLst>
              <a:ext uri="{FF2B5EF4-FFF2-40B4-BE49-F238E27FC236}">
                <a16:creationId xmlns:a16="http://schemas.microsoft.com/office/drawing/2014/main" id="{018F93DB-D98D-E065-7A95-355F9A7C60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0021" y="3411676"/>
            <a:ext cx="3302486" cy="2206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600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4CE40-7A8B-6F3A-0A5D-85640AB38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Touring Machine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5C50EA-1158-491D-F7D9-41407772F7F9}"/>
              </a:ext>
            </a:extLst>
          </p:cNvPr>
          <p:cNvSpPr/>
          <p:nvPr/>
        </p:nvSpPr>
        <p:spPr>
          <a:xfrm>
            <a:off x="1440502" y="2088577"/>
            <a:ext cx="434845" cy="369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F94745-B7B7-FC9C-022D-ACE5B7157051}"/>
              </a:ext>
            </a:extLst>
          </p:cNvPr>
          <p:cNvSpPr/>
          <p:nvPr/>
        </p:nvSpPr>
        <p:spPr>
          <a:xfrm>
            <a:off x="1875289" y="2088577"/>
            <a:ext cx="434845" cy="369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F12C47-06B0-0E2A-EBF3-1CE0C2E85151}"/>
              </a:ext>
            </a:extLst>
          </p:cNvPr>
          <p:cNvSpPr/>
          <p:nvPr/>
        </p:nvSpPr>
        <p:spPr>
          <a:xfrm>
            <a:off x="2310134" y="2088577"/>
            <a:ext cx="434845" cy="369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AE9051B-7AC8-C505-3EF7-73050B387A88}"/>
              </a:ext>
            </a:extLst>
          </p:cNvPr>
          <p:cNvSpPr/>
          <p:nvPr/>
        </p:nvSpPr>
        <p:spPr>
          <a:xfrm>
            <a:off x="2744921" y="2088577"/>
            <a:ext cx="434845" cy="369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C003BA-487A-817B-9243-5631CA10AD04}"/>
              </a:ext>
            </a:extLst>
          </p:cNvPr>
          <p:cNvSpPr/>
          <p:nvPr/>
        </p:nvSpPr>
        <p:spPr>
          <a:xfrm>
            <a:off x="3179819" y="2088577"/>
            <a:ext cx="434845" cy="369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181D0B3-5157-A2FE-C480-A150AA561873}"/>
              </a:ext>
            </a:extLst>
          </p:cNvPr>
          <p:cNvSpPr/>
          <p:nvPr/>
        </p:nvSpPr>
        <p:spPr>
          <a:xfrm>
            <a:off x="3614606" y="2088577"/>
            <a:ext cx="434845" cy="369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41DB2F3-CFEB-536C-01D5-52DD0A9A9EE7}"/>
              </a:ext>
            </a:extLst>
          </p:cNvPr>
          <p:cNvSpPr/>
          <p:nvPr/>
        </p:nvSpPr>
        <p:spPr>
          <a:xfrm>
            <a:off x="4049451" y="2088577"/>
            <a:ext cx="434845" cy="369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8FCB296-2052-9B51-8081-E342A234ECE3}"/>
              </a:ext>
            </a:extLst>
          </p:cNvPr>
          <p:cNvSpPr/>
          <p:nvPr/>
        </p:nvSpPr>
        <p:spPr>
          <a:xfrm>
            <a:off x="4484238" y="2088577"/>
            <a:ext cx="434845" cy="369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7F6B997-99A7-C78B-9833-FEA9810C21A2}"/>
              </a:ext>
            </a:extLst>
          </p:cNvPr>
          <p:cNvSpPr/>
          <p:nvPr/>
        </p:nvSpPr>
        <p:spPr>
          <a:xfrm>
            <a:off x="1440502" y="2025730"/>
            <a:ext cx="869632" cy="4840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4135F3-A1E8-805E-F8DD-E82A62BB75FA}"/>
              </a:ext>
            </a:extLst>
          </p:cNvPr>
          <p:cNvSpPr txBox="1"/>
          <p:nvPr/>
        </p:nvSpPr>
        <p:spPr>
          <a:xfrm>
            <a:off x="1743042" y="1396605"/>
            <a:ext cx="30460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char (big endian)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50F99C9-8045-E02E-A815-53347BC1D039}"/>
              </a:ext>
            </a:extLst>
          </p:cNvPr>
          <p:cNvSpPr txBox="1"/>
          <p:nvPr/>
        </p:nvSpPr>
        <p:spPr>
          <a:xfrm>
            <a:off x="1362945" y="2779825"/>
            <a:ext cx="99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 Code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866E8F-2C70-41BC-AA26-1F0F1B3EF919}"/>
              </a:ext>
            </a:extLst>
          </p:cNvPr>
          <p:cNvSpPr/>
          <p:nvPr/>
        </p:nvSpPr>
        <p:spPr>
          <a:xfrm>
            <a:off x="1432561" y="3362381"/>
            <a:ext cx="434845" cy="369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1AF4814-E074-FFB9-7052-DD4790501835}"/>
              </a:ext>
            </a:extLst>
          </p:cNvPr>
          <p:cNvSpPr/>
          <p:nvPr/>
        </p:nvSpPr>
        <p:spPr>
          <a:xfrm>
            <a:off x="1867348" y="3362381"/>
            <a:ext cx="434845" cy="369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13A2DB1-0770-6850-2DEB-D39DDCFE57CD}"/>
              </a:ext>
            </a:extLst>
          </p:cNvPr>
          <p:cNvSpPr/>
          <p:nvPr/>
        </p:nvSpPr>
        <p:spPr>
          <a:xfrm>
            <a:off x="1432561" y="3967425"/>
            <a:ext cx="434845" cy="369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129640A-D9BD-52C9-4B3E-DEAAD558FEEA}"/>
              </a:ext>
            </a:extLst>
          </p:cNvPr>
          <p:cNvSpPr/>
          <p:nvPr/>
        </p:nvSpPr>
        <p:spPr>
          <a:xfrm>
            <a:off x="1867348" y="3967425"/>
            <a:ext cx="434845" cy="369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A2EBB29-CAE5-3E17-9C3B-249181468C07}"/>
              </a:ext>
            </a:extLst>
          </p:cNvPr>
          <p:cNvSpPr/>
          <p:nvPr/>
        </p:nvSpPr>
        <p:spPr>
          <a:xfrm>
            <a:off x="1455433" y="4521553"/>
            <a:ext cx="434845" cy="369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BE6430B-D5C0-BB03-B40E-6FFF881EC7E5}"/>
              </a:ext>
            </a:extLst>
          </p:cNvPr>
          <p:cNvSpPr/>
          <p:nvPr/>
        </p:nvSpPr>
        <p:spPr>
          <a:xfrm>
            <a:off x="1890220" y="4521553"/>
            <a:ext cx="434845" cy="369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841A269-59BE-73F9-5843-9A0456275D63}"/>
              </a:ext>
            </a:extLst>
          </p:cNvPr>
          <p:cNvSpPr/>
          <p:nvPr/>
        </p:nvSpPr>
        <p:spPr>
          <a:xfrm>
            <a:off x="1455433" y="5075551"/>
            <a:ext cx="434845" cy="369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DBA5BC7-25C2-3AF6-657C-56D99A76EC64}"/>
              </a:ext>
            </a:extLst>
          </p:cNvPr>
          <p:cNvSpPr/>
          <p:nvPr/>
        </p:nvSpPr>
        <p:spPr>
          <a:xfrm>
            <a:off x="1890220" y="5075551"/>
            <a:ext cx="434845" cy="369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8829C9F-F334-7B8E-0AFA-E716EADB19D6}"/>
              </a:ext>
            </a:extLst>
          </p:cNvPr>
          <p:cNvSpPr txBox="1"/>
          <p:nvPr/>
        </p:nvSpPr>
        <p:spPr>
          <a:xfrm>
            <a:off x="2636462" y="3362381"/>
            <a:ext cx="232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(0) Store this character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3DDC04C-8FC6-0E00-AF6F-CFD1F97B946D}"/>
              </a:ext>
            </a:extLst>
          </p:cNvPr>
          <p:cNvSpPr txBox="1"/>
          <p:nvPr/>
        </p:nvSpPr>
        <p:spPr>
          <a:xfrm>
            <a:off x="2636462" y="3967425"/>
            <a:ext cx="232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(1) Store this character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6228B06-725B-5874-0C7E-F4DF3601EF3C}"/>
              </a:ext>
            </a:extLst>
          </p:cNvPr>
          <p:cNvSpPr txBox="1"/>
          <p:nvPr/>
        </p:nvSpPr>
        <p:spPr>
          <a:xfrm>
            <a:off x="2636462" y="5075551"/>
            <a:ext cx="14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(3) Move Left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FB470C2-44B5-D290-3A67-6DFE2403AAE5}"/>
              </a:ext>
            </a:extLst>
          </p:cNvPr>
          <p:cNvSpPr txBox="1"/>
          <p:nvPr/>
        </p:nvSpPr>
        <p:spPr>
          <a:xfrm>
            <a:off x="2636462" y="4521553"/>
            <a:ext cx="1522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(2) Move right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EB52604-7BD2-8D18-74AD-D0C88DC80407}"/>
              </a:ext>
            </a:extLst>
          </p:cNvPr>
          <p:cNvSpPr txBox="1"/>
          <p:nvPr/>
        </p:nvSpPr>
        <p:spPr>
          <a:xfrm>
            <a:off x="7505740" y="1998199"/>
            <a:ext cx="914033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42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114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105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97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110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66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7DC525C-BCBE-B62D-12F5-BFB71DAC8F5D}"/>
              </a:ext>
            </a:extLst>
          </p:cNvPr>
          <p:cNvSpPr txBox="1"/>
          <p:nvPr/>
        </p:nvSpPr>
        <p:spPr>
          <a:xfrm>
            <a:off x="9200656" y="1992544"/>
            <a:ext cx="914033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2A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80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72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80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69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80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97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80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6E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C0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C0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C0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C0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66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1985837-5529-5870-A189-EB4AC385DE8C}"/>
              </a:ext>
            </a:extLst>
          </p:cNvPr>
          <p:cNvSpPr txBox="1"/>
          <p:nvPr/>
        </p:nvSpPr>
        <p:spPr>
          <a:xfrm>
            <a:off x="7504644" y="1273658"/>
            <a:ext cx="10406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Code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B3FE50F-91C7-0D96-5CE0-A129172A49CE}"/>
              </a:ext>
            </a:extLst>
          </p:cNvPr>
          <p:cNvSpPr txBox="1"/>
          <p:nvPr/>
        </p:nvSpPr>
        <p:spPr>
          <a:xfrm>
            <a:off x="9046376" y="1341232"/>
            <a:ext cx="8164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Hex</a:t>
            </a:r>
          </a:p>
        </p:txBody>
      </p:sp>
    </p:spTree>
    <p:extLst>
      <p:ext uri="{BB962C8B-B14F-4D97-AF65-F5344CB8AC3E}">
        <p14:creationId xmlns:p14="http://schemas.microsoft.com/office/powerpoint/2010/main" val="1453407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18FBA-C247-EB80-D4B6-7507BCCF4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6.7 Fields – Getting at the bits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127CF-2FB7-5A58-99EF-532D13FCA4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948363" cy="185702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Using a struct with small unsigned integers we can allocate, arrange, and pack values as small as a single bit</a:t>
            </a:r>
          </a:p>
          <a:p>
            <a:pPr lvl="1"/>
            <a:r>
              <a:rPr lang="en-US" dirty="0"/>
              <a:t>Big endian – High to low layout</a:t>
            </a:r>
          </a:p>
          <a:p>
            <a:pPr lvl="1"/>
            <a:r>
              <a:rPr lang="en-US" dirty="0"/>
              <a:t>Little endian – Low to high layout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925B85-BA0B-622F-33FD-072C4127C06C}"/>
              </a:ext>
            </a:extLst>
          </p:cNvPr>
          <p:cNvSpPr txBox="1"/>
          <p:nvPr/>
        </p:nvSpPr>
        <p:spPr>
          <a:xfrm>
            <a:off x="7303337" y="1554162"/>
            <a:ext cx="3764172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union instruction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char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struct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unsigned low : 6;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unsigned top : 2;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 parts;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 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union instruction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inst.ch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0xF1;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("%s %x %x\n",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ch2b2(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inst.ch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inst.parts.top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inst.</a:t>
            </a:r>
            <a:r>
              <a:rPr lang="en-US" sz="1600" b="1" err="1">
                <a:latin typeface="Courier New" panose="02070309020205020404" pitchFamily="49" charset="0"/>
                <a:cs typeface="Courier New" panose="02070309020205020404" pitchFamily="49" charset="0"/>
              </a:rPr>
              <a:t>parts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.low);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943918-EEFC-E122-8F14-80E946B0A301}"/>
              </a:ext>
            </a:extLst>
          </p:cNvPr>
          <p:cNvSpPr txBox="1"/>
          <p:nvPr/>
        </p:nvSpPr>
        <p:spPr>
          <a:xfrm>
            <a:off x="10746560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kr_06_11.c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51DA0E-797C-8B0A-96A0-3EF00EA0A8AC}"/>
              </a:ext>
            </a:extLst>
          </p:cNvPr>
          <p:cNvSpPr txBox="1"/>
          <p:nvPr/>
        </p:nvSpPr>
        <p:spPr>
          <a:xfrm>
            <a:off x="1339452" y="4241324"/>
            <a:ext cx="441721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11110001 3 31</a:t>
            </a:r>
            <a:endParaRPr lang="en-US" sz="32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8A52CD-6F77-1026-48D3-EFDDBA752CDF}"/>
              </a:ext>
            </a:extLst>
          </p:cNvPr>
          <p:cNvSpPr/>
          <p:nvPr/>
        </p:nvSpPr>
        <p:spPr>
          <a:xfrm>
            <a:off x="1310876" y="4241324"/>
            <a:ext cx="603648" cy="5847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0424ADB-0CE6-B25B-F172-93F619BB17E9}"/>
              </a:ext>
            </a:extLst>
          </p:cNvPr>
          <p:cNvSpPr/>
          <p:nvPr/>
        </p:nvSpPr>
        <p:spPr>
          <a:xfrm>
            <a:off x="1928810" y="4237355"/>
            <a:ext cx="1471615" cy="5847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35C830-13D6-8F25-FAEB-EE5CBEDB1CE5}"/>
              </a:ext>
            </a:extLst>
          </p:cNvPr>
          <p:cNvSpPr txBox="1"/>
          <p:nvPr/>
        </p:nvSpPr>
        <p:spPr>
          <a:xfrm>
            <a:off x="1310876" y="3816319"/>
            <a:ext cx="18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Big Endian Output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39F214-E8F2-93D0-464B-24A03BAA22B2}"/>
              </a:ext>
            </a:extLst>
          </p:cNvPr>
          <p:cNvSpPr txBox="1"/>
          <p:nvPr/>
        </p:nvSpPr>
        <p:spPr>
          <a:xfrm>
            <a:off x="1331832" y="5568870"/>
            <a:ext cx="441721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10001111 3 31</a:t>
            </a:r>
            <a:endParaRPr lang="en-US" sz="32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67874B6-F85C-2F13-D790-3CB786DD8959}"/>
              </a:ext>
            </a:extLst>
          </p:cNvPr>
          <p:cNvSpPr/>
          <p:nvPr/>
        </p:nvSpPr>
        <p:spPr>
          <a:xfrm>
            <a:off x="2891789" y="5568870"/>
            <a:ext cx="508635" cy="5847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AA9FAC7-B533-756A-82BC-173842B6BCF0}"/>
              </a:ext>
            </a:extLst>
          </p:cNvPr>
          <p:cNvSpPr/>
          <p:nvPr/>
        </p:nvSpPr>
        <p:spPr>
          <a:xfrm>
            <a:off x="1420174" y="5568870"/>
            <a:ext cx="1471615" cy="5847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033F9B8-82EF-166E-A2B3-E55DE0425578}"/>
              </a:ext>
            </a:extLst>
          </p:cNvPr>
          <p:cNvSpPr txBox="1"/>
          <p:nvPr/>
        </p:nvSpPr>
        <p:spPr>
          <a:xfrm>
            <a:off x="1303256" y="5134579"/>
            <a:ext cx="2072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Little Endian Output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1385310-96B4-D2BB-D43E-31DAD30278CA}"/>
              </a:ext>
            </a:extLst>
          </p:cNvPr>
          <p:cNvCxnSpPr/>
          <p:nvPr/>
        </p:nvCxnSpPr>
        <p:spPr>
          <a:xfrm flipH="1">
            <a:off x="1420174" y="6338986"/>
            <a:ext cx="195602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33AF1A0-E298-461F-925C-F8C075349624}"/>
              </a:ext>
            </a:extLst>
          </p:cNvPr>
          <p:cNvCxnSpPr>
            <a:cxnSpLocks/>
          </p:cNvCxnSpPr>
          <p:nvPr/>
        </p:nvCxnSpPr>
        <p:spPr>
          <a:xfrm>
            <a:off x="1361715" y="4959766"/>
            <a:ext cx="195602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425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514</Words>
  <Application>Microsoft Macintosh PowerPoint</Application>
  <PresentationFormat>Widescreen</PresentationFormat>
  <Paragraphs>148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Menlo</vt:lpstr>
      <vt:lpstr>Wingdings</vt:lpstr>
      <vt:lpstr>Office Theme</vt:lpstr>
      <vt:lpstr>A Short History of Software (repetitive computing)</vt:lpstr>
      <vt:lpstr>Outline</vt:lpstr>
      <vt:lpstr>Turing Machine</vt:lpstr>
      <vt:lpstr>"Touring Machine"</vt:lpstr>
      <vt:lpstr>Computer Architecture</vt:lpstr>
      <vt:lpstr>Wires transfer data</vt:lpstr>
      <vt:lpstr>Writing Programs with Bits</vt:lpstr>
      <vt:lpstr>Binary Touring Machine</vt:lpstr>
      <vt:lpstr>6.7 Fields – Getting at the bits 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Orientation</dc:title>
  <dc:creator>Severance, Charles</dc:creator>
  <cp:lastModifiedBy>Severance, Charles</cp:lastModifiedBy>
  <cp:revision>16</cp:revision>
  <dcterms:created xsi:type="dcterms:W3CDTF">2023-02-25T13:30:24Z</dcterms:created>
  <dcterms:modified xsi:type="dcterms:W3CDTF">2025-08-26T12:31:08Z</dcterms:modified>
</cp:coreProperties>
</file>