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34" r:id="rId3"/>
    <p:sldId id="328" r:id="rId4"/>
    <p:sldId id="331" r:id="rId5"/>
    <p:sldId id="330" r:id="rId6"/>
    <p:sldId id="329" r:id="rId7"/>
    <p:sldId id="333" r:id="rId8"/>
    <p:sldId id="332" r:id="rId9"/>
    <p:sldId id="32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5" d="100"/>
          <a:sy n="125" d="100"/>
        </p:scale>
        <p:origin x="1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4C8C0-0C1E-D447-A6DA-5BF9E732D1EF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414A0-4E43-B244-BF62-FDB8F388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4B27-158B-1840-8CA3-211E21B1E2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4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Short History of Software (repetitive computing)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www.ca4e.com</a:t>
            </a:r>
          </a:p>
          <a:p>
            <a:r>
              <a:rPr lang="en-US" dirty="0" err="1"/>
              <a:t>online.dr-chuck.com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364A-BD83-EF2C-87F0-F771A1DB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BF61-9935-A27D-1DFC-01E97268A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Purpose</a:t>
            </a:r>
          </a:p>
          <a:p>
            <a:pPr lvl="1"/>
            <a:r>
              <a:rPr lang="en-US" dirty="0"/>
              <a:t>Mechanical Multipliers</a:t>
            </a:r>
          </a:p>
          <a:p>
            <a:pPr lvl="1"/>
            <a:r>
              <a:rPr lang="en-US" dirty="0"/>
              <a:t>Babbage Difference Engine</a:t>
            </a:r>
          </a:p>
          <a:p>
            <a:r>
              <a:rPr lang="en-US"/>
              <a:t>Electromecha</a:t>
            </a:r>
          </a:p>
          <a:p>
            <a:r>
              <a:rPr lang="en-US" dirty="0"/>
              <a:t>Electronic Computers – Tubes (Colossus)</a:t>
            </a:r>
          </a:p>
          <a:p>
            <a:r>
              <a:rPr lang="en-US" dirty="0"/>
              <a:t>Computers (a.k.a. "one who computes")</a:t>
            </a:r>
          </a:p>
          <a:p>
            <a:endParaRPr lang="en-US" dirty="0"/>
          </a:p>
          <a:p>
            <a:r>
              <a:rPr lang="en-US" dirty="0"/>
              <a:t>Solid State Computers – Thousands of transistors (PDP-1)</a:t>
            </a:r>
          </a:p>
          <a:p>
            <a:r>
              <a:rPr lang="en-US" dirty="0"/>
              <a:t>Modern Very Large Scale Integration (billions of transistors) </a:t>
            </a:r>
          </a:p>
        </p:txBody>
      </p:sp>
    </p:spTree>
    <p:extLst>
      <p:ext uri="{BB962C8B-B14F-4D97-AF65-F5344CB8AC3E}">
        <p14:creationId xmlns:p14="http://schemas.microsoft.com/office/powerpoint/2010/main" val="66696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DA2B-484E-DE2C-A813-6014CDB1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US" dirty="0"/>
              <a:t>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922D-DD2E-E642-B3B3-6FC73FDF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3326667"/>
          </a:xfrm>
        </p:spPr>
        <p:txBody>
          <a:bodyPr>
            <a:normAutofit/>
          </a:bodyPr>
          <a:lstStyle/>
          <a:p>
            <a:r>
              <a:rPr lang="en-US" dirty="0"/>
              <a:t>Homage to the concept of a "Turing Machine" </a:t>
            </a:r>
          </a:p>
          <a:p>
            <a:r>
              <a:rPr lang="en-US" dirty="0"/>
              <a:t>Alan Turing did theoretical work as to what could be "computed"</a:t>
            </a:r>
          </a:p>
          <a:p>
            <a:r>
              <a:rPr lang="en-US" dirty="0"/>
              <a:t>Proposed a "Turing Machine" as the definition of foundation of "computability"</a:t>
            </a:r>
          </a:p>
          <a:p>
            <a:endParaRPr lang="en-US" dirty="0"/>
          </a:p>
        </p:txBody>
      </p:sp>
      <p:pic>
        <p:nvPicPr>
          <p:cNvPr id="5" name="Picture 4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A8D18598-DF32-B1F1-4687-4C8BA1AC4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9247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826B229A-B0B4-EEB4-8A36-4F8D82460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36" r="12368" b="4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97987F-AB73-11F4-EF44-62D67A72310E}"/>
              </a:ext>
            </a:extLst>
          </p:cNvPr>
          <p:cNvSpPr txBox="1"/>
          <p:nvPr/>
        </p:nvSpPr>
        <p:spPr>
          <a:xfrm>
            <a:off x="1239812" y="5635814"/>
            <a:ext cx="6101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Alan_Turing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Turing_machine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3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BAD1-FF47-02EF-796B-EE30432C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"Touring Machine"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4E96-BEFB-CA84-EB36-83557DCB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939806"/>
          </a:xfrm>
        </p:spPr>
        <p:txBody>
          <a:bodyPr>
            <a:normAutofit/>
          </a:bodyPr>
          <a:lstStyle/>
          <a:p>
            <a:r>
              <a:rPr lang="en-US" dirty="0"/>
              <a:t>A highly simplified "Turing Machine"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256 Characters of "tape memory"</a:t>
            </a:r>
          </a:p>
          <a:p>
            <a:r>
              <a:rPr lang="en-US" dirty="0">
                <a:sym typeface="Wingdings" pitchFamily="2" charset="2"/>
              </a:rPr>
              <a:t>Three instructions</a:t>
            </a:r>
          </a:p>
          <a:p>
            <a:pPr lvl="1"/>
            <a:r>
              <a:rPr lang="en-US" dirty="0">
                <a:sym typeface="Wingdings" pitchFamily="2" charset="2"/>
              </a:rPr>
              <a:t>Move left &lt;</a:t>
            </a:r>
          </a:p>
          <a:p>
            <a:pPr lvl="1"/>
            <a:r>
              <a:rPr lang="en-US" dirty="0">
                <a:sym typeface="Wingdings" pitchFamily="2" charset="2"/>
              </a:rPr>
              <a:t>Move Right &gt;</a:t>
            </a:r>
          </a:p>
          <a:p>
            <a:pPr lvl="1"/>
            <a:r>
              <a:rPr lang="en-US" dirty="0">
                <a:sym typeface="Wingdings" pitchFamily="2" charset="2"/>
              </a:rPr>
              <a:t>Store character 42</a:t>
            </a:r>
            <a:endParaRPr lang="en-US" dirty="0"/>
          </a:p>
        </p:txBody>
      </p:sp>
      <p:pic>
        <p:nvPicPr>
          <p:cNvPr id="6" name="Picture 5" descr="A picture containing indoor&#10;&#10;Description automatically generated">
            <a:extLst>
              <a:ext uri="{FF2B5EF4-FFF2-40B4-BE49-F238E27FC236}">
                <a16:creationId xmlns:a16="http://schemas.microsoft.com/office/drawing/2014/main" id="{3DEE61DA-DF42-CCBC-8AB5-375AA699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107" y="1027906"/>
            <a:ext cx="4211516" cy="2807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C17BE9-2ECE-8C89-00F5-77623813506A}"/>
              </a:ext>
            </a:extLst>
          </p:cNvPr>
          <p:cNvSpPr txBox="1"/>
          <p:nvPr/>
        </p:nvSpPr>
        <p:spPr>
          <a:xfrm>
            <a:off x="6096000" y="4498364"/>
            <a:ext cx="5147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Touring Machine Program: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&gt; 114 &gt; 105 &gt; 97 &gt; 110 &lt; &lt; &lt; &lt; 66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Brian</a:t>
            </a:r>
          </a:p>
        </p:txBody>
      </p:sp>
    </p:spTree>
    <p:extLst>
      <p:ext uri="{BB962C8B-B14F-4D97-AF65-F5344CB8AC3E}">
        <p14:creationId xmlns:p14="http://schemas.microsoft.com/office/powerpoint/2010/main" val="104867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18E3A-C036-ED0C-FC83-C253716A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52646" cy="1325563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9A90A1-4D95-195B-A460-922DCA09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1292" cy="3873194"/>
          </a:xfrm>
        </p:spPr>
        <p:txBody>
          <a:bodyPr>
            <a:normAutofit/>
          </a:bodyPr>
          <a:lstStyle/>
          <a:p>
            <a:r>
              <a:rPr lang="en-US" dirty="0"/>
              <a:t>Within the computer data is moved using electric wires</a:t>
            </a:r>
          </a:p>
          <a:p>
            <a:r>
              <a:rPr lang="en-US" dirty="0"/>
              <a:t>Each wire generally has a voltage that is either a "0" or "1"</a:t>
            </a:r>
          </a:p>
          <a:p>
            <a:r>
              <a:rPr lang="en-US" dirty="0"/>
              <a:t>Wires connect components like the CPU, Memory, or other devices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DE2D932-74E9-C4E7-4DB7-F46E04FBC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56" y="1175201"/>
            <a:ext cx="5658615" cy="406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14407-5B02-6E11-CFD0-67CDEE2219CD}"/>
              </a:ext>
            </a:extLst>
          </p:cNvPr>
          <p:cNvSpPr txBox="1"/>
          <p:nvPr/>
        </p:nvSpPr>
        <p:spPr>
          <a:xfrm>
            <a:off x="1064968" y="5833756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Printed_circuit_board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366E4-A1E8-1708-F1AA-965C56860991}"/>
              </a:ext>
            </a:extLst>
          </p:cNvPr>
          <p:cNvSpPr txBox="1"/>
          <p:nvPr/>
        </p:nvSpPr>
        <p:spPr>
          <a:xfrm>
            <a:off x="7653167" y="5398477"/>
            <a:ext cx="3299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sound chip from a 1980's </a:t>
            </a:r>
          </a:p>
          <a:p>
            <a:pPr algn="ctr"/>
            <a:r>
              <a:rPr lang="en-US" dirty="0"/>
              <a:t>Commodore 64 connected to the</a:t>
            </a:r>
          </a:p>
          <a:p>
            <a:pPr algn="ctr"/>
            <a:r>
              <a:rPr lang="en-US" dirty="0"/>
              <a:t>motherboard</a:t>
            </a:r>
          </a:p>
        </p:txBody>
      </p:sp>
    </p:spTree>
    <p:extLst>
      <p:ext uri="{BB962C8B-B14F-4D97-AF65-F5344CB8AC3E}">
        <p14:creationId xmlns:p14="http://schemas.microsoft.com/office/powerpoint/2010/main" val="306685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DA2B-484E-DE2C-A813-6014CDB1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 transfer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262C08-B4AE-EC53-A205-1E12C4D95C9F}"/>
              </a:ext>
            </a:extLst>
          </p:cNvPr>
          <p:cNvSpPr/>
          <p:nvPr/>
        </p:nvSpPr>
        <p:spPr>
          <a:xfrm>
            <a:off x="2224458" y="1899964"/>
            <a:ext cx="2004646" cy="39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Central</a:t>
            </a:r>
          </a:p>
          <a:p>
            <a:pPr algn="ctr"/>
            <a:r>
              <a:rPr lang="en-US" sz="2400" dirty="0"/>
              <a:t>Processor</a:t>
            </a:r>
          </a:p>
          <a:p>
            <a:pPr algn="ctr"/>
            <a:r>
              <a:rPr lang="en-US" sz="2400" dirty="0"/>
              <a:t>Unit (CPU)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Registers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+ - * /</a:t>
            </a:r>
          </a:p>
          <a:p>
            <a:pPr algn="ctr"/>
            <a:r>
              <a:rPr lang="en-US" sz="2400" dirty="0"/>
              <a:t>&lt; &gt; == !=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A27892-A523-42FD-C2CD-71EDC7DCC595}"/>
              </a:ext>
            </a:extLst>
          </p:cNvPr>
          <p:cNvSpPr/>
          <p:nvPr/>
        </p:nvSpPr>
        <p:spPr>
          <a:xfrm>
            <a:off x="7062628" y="1899964"/>
            <a:ext cx="2004646" cy="39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Memory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3D0EEE-28CE-0FA1-5280-65CA72F3F383}"/>
              </a:ext>
            </a:extLst>
          </p:cNvPr>
          <p:cNvGrpSpPr/>
          <p:nvPr/>
        </p:nvGrpSpPr>
        <p:grpSpPr>
          <a:xfrm>
            <a:off x="4300277" y="2266030"/>
            <a:ext cx="2691179" cy="619125"/>
            <a:chOff x="4757477" y="2237458"/>
            <a:chExt cx="2691179" cy="6191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E3227B-EC9B-A8DF-6677-0E4FE1199F8D}"/>
                </a:ext>
              </a:extLst>
            </p:cNvPr>
            <p:cNvGrpSpPr/>
            <p:nvPr/>
          </p:nvGrpSpPr>
          <p:grpSpPr>
            <a:xfrm>
              <a:off x="4757477" y="2237458"/>
              <a:ext cx="2691179" cy="619125"/>
              <a:chOff x="4954465" y="4400550"/>
              <a:chExt cx="2691179" cy="121920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C5207C0-8848-AF4A-E08B-0365A831E9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400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8412EB49-82AF-1131-5BFD-D1C101559C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552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1DAC600-5E15-D82C-9AB0-26125D868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705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CB64720-E419-7D4B-C0ED-784375D4FD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857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100C8E9-EED3-BEB2-2CB2-F687499570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0101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C6747F1-FF7E-8637-74D7-E51AC654ED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162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5FEF0E3-1BB7-34B9-309A-82F25BAB2A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314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4FDF4CA-B107-DB79-ED2F-80AFC3041D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467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2AE7FE8-3464-3E0B-DCB2-59E466739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619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26762B-70F6-8B51-8DC5-E36F491F867C}"/>
                </a:ext>
              </a:extLst>
            </p:cNvPr>
            <p:cNvSpPr txBox="1"/>
            <p:nvPr/>
          </p:nvSpPr>
          <p:spPr>
            <a:xfrm>
              <a:off x="5457377" y="2362354"/>
              <a:ext cx="12913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Instructions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804C609-4A16-CB92-46DF-6E69DD76A365}"/>
              </a:ext>
            </a:extLst>
          </p:cNvPr>
          <p:cNvGrpSpPr/>
          <p:nvPr/>
        </p:nvGrpSpPr>
        <p:grpSpPr>
          <a:xfrm>
            <a:off x="4300277" y="3579933"/>
            <a:ext cx="2691179" cy="619125"/>
            <a:chOff x="4757477" y="3465633"/>
            <a:chExt cx="2691179" cy="6191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3B1A9FC-2AAC-906F-DE7D-705FB6D7C6C9}"/>
                </a:ext>
              </a:extLst>
            </p:cNvPr>
            <p:cNvGrpSpPr/>
            <p:nvPr/>
          </p:nvGrpSpPr>
          <p:grpSpPr>
            <a:xfrm flipH="1">
              <a:off x="4757477" y="3465633"/>
              <a:ext cx="2691179" cy="619125"/>
              <a:chOff x="4954465" y="4400550"/>
              <a:chExt cx="2691179" cy="1219200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0FCA3A1-9954-FC74-2235-8F61DAEDF9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400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8D7B201-6DC4-9244-2080-2E68429883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552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EBBA59C-D0DF-FEB9-53B1-F558DB9111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705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7D7F73C-9787-11DC-3CF6-94E2923BD4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857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D26A449-DB92-C87F-47D5-46A59A7006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0101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F5FB7CE-410A-87B9-7234-CABAD2D786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162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5FA74CD-FBE4-92C9-1670-14B97FCC8C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314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127C434-AF55-A9F5-E3C4-13F989AC7E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467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0EB3969-836A-50E0-E6E5-92CA22253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619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B54C37-A009-6256-F421-A12F13CDB9E3}"/>
                </a:ext>
              </a:extLst>
            </p:cNvPr>
            <p:cNvSpPr txBox="1"/>
            <p:nvPr/>
          </p:nvSpPr>
          <p:spPr>
            <a:xfrm>
              <a:off x="5533744" y="3590529"/>
              <a:ext cx="11386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Addresses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DCE8FB7-B4C4-8FDD-ACF4-8D113D087AF2}"/>
              </a:ext>
            </a:extLst>
          </p:cNvPr>
          <p:cNvGrpSpPr/>
          <p:nvPr/>
        </p:nvGrpSpPr>
        <p:grpSpPr>
          <a:xfrm>
            <a:off x="4300277" y="4878634"/>
            <a:ext cx="2691179" cy="619125"/>
            <a:chOff x="4757477" y="4764334"/>
            <a:chExt cx="2691179" cy="61912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E71D9B3-DA51-1178-48EA-E4B5867A1A8C}"/>
                </a:ext>
              </a:extLst>
            </p:cNvPr>
            <p:cNvGrpSpPr/>
            <p:nvPr/>
          </p:nvGrpSpPr>
          <p:grpSpPr>
            <a:xfrm>
              <a:off x="4757477" y="4764334"/>
              <a:ext cx="2691179" cy="619125"/>
              <a:chOff x="4954465" y="4400550"/>
              <a:chExt cx="2691179" cy="1219200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E45A857-B225-C2FE-753C-B44B423CF1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4005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C87C1D4-5F7B-5694-C08B-68B4F2D1D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5529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F2CD6EF-EF45-9EA8-48D2-C7B578261B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7053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C8AD621-BBCA-D036-08F0-DA3AE21B5C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8577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C40282E-6F1C-2DAB-CD15-70ABF98430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0101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926E8D5-66C2-EBF7-8F9E-17C86E7DF4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1625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541075D-3080-F9E6-28C4-3242FB36F9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3149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9A337F5-9E13-54FE-2D91-26768C7FFC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4673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EFEB9BE-21EC-BCFA-D71B-378D13BCE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6197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D9D0DD-DBB6-D002-6ECE-E6368743FC5A}"/>
                </a:ext>
              </a:extLst>
            </p:cNvPr>
            <p:cNvSpPr txBox="1"/>
            <p:nvPr/>
          </p:nvSpPr>
          <p:spPr>
            <a:xfrm>
              <a:off x="5247992" y="4889230"/>
              <a:ext cx="17101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Load/Store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06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FEF0-C8E5-2F2C-98C0-3CE48473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Programs with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013F3-EB74-1B54-1EFD-242094463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2490" cy="4351338"/>
          </a:xfrm>
        </p:spPr>
        <p:txBody>
          <a:bodyPr/>
          <a:lstStyle/>
          <a:p>
            <a:r>
              <a:rPr lang="en-US" dirty="0"/>
              <a:t>In the old days, we encoded programs on paper tape</a:t>
            </a:r>
          </a:p>
        </p:txBody>
      </p:sp>
      <p:pic>
        <p:nvPicPr>
          <p:cNvPr id="5" name="Picture 4" descr="A picture of a paper tape reader">
            <a:extLst>
              <a:ext uri="{FF2B5EF4-FFF2-40B4-BE49-F238E27FC236}">
                <a16:creationId xmlns:a16="http://schemas.microsoft.com/office/drawing/2014/main" id="{A45F08D1-F4FD-6857-726A-96D1B8FE1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82" r="35771"/>
          <a:stretch/>
        </p:blipFill>
        <p:spPr>
          <a:xfrm>
            <a:off x="8807116" y="681037"/>
            <a:ext cx="2885391" cy="2231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BE1BD9-6337-560C-65E3-D51B7374B97E}"/>
              </a:ext>
            </a:extLst>
          </p:cNvPr>
          <p:cNvSpPr txBox="1"/>
          <p:nvPr/>
        </p:nvSpPr>
        <p:spPr>
          <a:xfrm>
            <a:off x="7795369" y="61241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Punched_tape</a:t>
            </a:r>
            <a:endParaRPr lang="en-US" dirty="0"/>
          </a:p>
        </p:txBody>
      </p:sp>
      <p:pic>
        <p:nvPicPr>
          <p:cNvPr id="10" name="Picture 9" descr="A punched paper tape&#10;">
            <a:extLst>
              <a:ext uri="{FF2B5EF4-FFF2-40B4-BE49-F238E27FC236}">
                <a16:creationId xmlns:a16="http://schemas.microsoft.com/office/drawing/2014/main" id="{BD49EA0C-A3ED-099F-F2C0-19E61772A8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67" t="37074" r="16512" b="29037"/>
          <a:stretch/>
        </p:blipFill>
        <p:spPr>
          <a:xfrm rot="5400000">
            <a:off x="935515" y="3742340"/>
            <a:ext cx="2550319" cy="22717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8270B4-E9F2-2A2D-C02E-D4755B6E0840}"/>
              </a:ext>
            </a:extLst>
          </p:cNvPr>
          <p:cNvSpPr/>
          <p:nvPr/>
        </p:nvSpPr>
        <p:spPr>
          <a:xfrm>
            <a:off x="3818372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127295-E999-F69B-21D1-97B320ACB76D}"/>
              </a:ext>
            </a:extLst>
          </p:cNvPr>
          <p:cNvSpPr/>
          <p:nvPr/>
        </p:nvSpPr>
        <p:spPr>
          <a:xfrm>
            <a:off x="4253159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480F94-2BC8-8161-041E-D9D3DFF020CF}"/>
              </a:ext>
            </a:extLst>
          </p:cNvPr>
          <p:cNvSpPr/>
          <p:nvPr/>
        </p:nvSpPr>
        <p:spPr>
          <a:xfrm>
            <a:off x="4688004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C4080D-3C18-85FC-F52E-7B761453DC02}"/>
              </a:ext>
            </a:extLst>
          </p:cNvPr>
          <p:cNvSpPr/>
          <p:nvPr/>
        </p:nvSpPr>
        <p:spPr>
          <a:xfrm>
            <a:off x="5122791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DEF1B8-F4E7-D84F-AA5E-F8211801E7BE}"/>
              </a:ext>
            </a:extLst>
          </p:cNvPr>
          <p:cNvSpPr/>
          <p:nvPr/>
        </p:nvSpPr>
        <p:spPr>
          <a:xfrm>
            <a:off x="5557689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7E4C44-4BF5-EBD4-6702-C31A30D1FF18}"/>
              </a:ext>
            </a:extLst>
          </p:cNvPr>
          <p:cNvSpPr/>
          <p:nvPr/>
        </p:nvSpPr>
        <p:spPr>
          <a:xfrm>
            <a:off x="5992476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0DFE1A-0704-C20A-4000-0CD15EC0AB9F}"/>
              </a:ext>
            </a:extLst>
          </p:cNvPr>
          <p:cNvSpPr/>
          <p:nvPr/>
        </p:nvSpPr>
        <p:spPr>
          <a:xfrm>
            <a:off x="6427321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AD5BF4-0C85-C54B-6636-012EDBCD545E}"/>
              </a:ext>
            </a:extLst>
          </p:cNvPr>
          <p:cNvSpPr/>
          <p:nvPr/>
        </p:nvSpPr>
        <p:spPr>
          <a:xfrm>
            <a:off x="6862108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0A5E1C-AE97-D596-5E04-7AF6CF7E244E}"/>
              </a:ext>
            </a:extLst>
          </p:cNvPr>
          <p:cNvSpPr txBox="1"/>
          <p:nvPr/>
        </p:nvSpPr>
        <p:spPr>
          <a:xfrm>
            <a:off x="4553683" y="4531590"/>
            <a:ext cx="15730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Hex: 2E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ASCII Period (.)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5CB2B7-0F9D-47DA-B02E-9238B62070F7}"/>
              </a:ext>
            </a:extLst>
          </p:cNvPr>
          <p:cNvSpPr/>
          <p:nvPr/>
        </p:nvSpPr>
        <p:spPr>
          <a:xfrm>
            <a:off x="1110273" y="4099209"/>
            <a:ext cx="2236255" cy="169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picture with two punched paper tapes, one yellow and one pink">
            <a:extLst>
              <a:ext uri="{FF2B5EF4-FFF2-40B4-BE49-F238E27FC236}">
                <a16:creationId xmlns:a16="http://schemas.microsoft.com/office/drawing/2014/main" id="{018F93DB-D98D-E065-7A95-355F9A7C6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21" y="3411676"/>
            <a:ext cx="3302486" cy="22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0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CE40-7A8B-6F3A-0A5D-85640AB3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Touring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5C50EA-1158-491D-F7D9-41407772F7F9}"/>
              </a:ext>
            </a:extLst>
          </p:cNvPr>
          <p:cNvSpPr/>
          <p:nvPr/>
        </p:nvSpPr>
        <p:spPr>
          <a:xfrm>
            <a:off x="1440502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F94745-B7B7-FC9C-022D-ACE5B7157051}"/>
              </a:ext>
            </a:extLst>
          </p:cNvPr>
          <p:cNvSpPr/>
          <p:nvPr/>
        </p:nvSpPr>
        <p:spPr>
          <a:xfrm>
            <a:off x="1875289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F12C47-06B0-0E2A-EBF3-1CE0C2E85151}"/>
              </a:ext>
            </a:extLst>
          </p:cNvPr>
          <p:cNvSpPr/>
          <p:nvPr/>
        </p:nvSpPr>
        <p:spPr>
          <a:xfrm>
            <a:off x="2310134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E9051B-7AC8-C505-3EF7-73050B387A88}"/>
              </a:ext>
            </a:extLst>
          </p:cNvPr>
          <p:cNvSpPr/>
          <p:nvPr/>
        </p:nvSpPr>
        <p:spPr>
          <a:xfrm>
            <a:off x="2744921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003BA-487A-817B-9243-5631CA10AD04}"/>
              </a:ext>
            </a:extLst>
          </p:cNvPr>
          <p:cNvSpPr/>
          <p:nvPr/>
        </p:nvSpPr>
        <p:spPr>
          <a:xfrm>
            <a:off x="3179819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81D0B3-5157-A2FE-C480-A150AA561873}"/>
              </a:ext>
            </a:extLst>
          </p:cNvPr>
          <p:cNvSpPr/>
          <p:nvPr/>
        </p:nvSpPr>
        <p:spPr>
          <a:xfrm>
            <a:off x="3614606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1DB2F3-CFEB-536C-01D5-52DD0A9A9EE7}"/>
              </a:ext>
            </a:extLst>
          </p:cNvPr>
          <p:cNvSpPr/>
          <p:nvPr/>
        </p:nvSpPr>
        <p:spPr>
          <a:xfrm>
            <a:off x="4049451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FCB296-2052-9B51-8081-E342A234ECE3}"/>
              </a:ext>
            </a:extLst>
          </p:cNvPr>
          <p:cNvSpPr/>
          <p:nvPr/>
        </p:nvSpPr>
        <p:spPr>
          <a:xfrm>
            <a:off x="4484238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6B997-99A7-C78B-9833-FEA9810C21A2}"/>
              </a:ext>
            </a:extLst>
          </p:cNvPr>
          <p:cNvSpPr/>
          <p:nvPr/>
        </p:nvSpPr>
        <p:spPr>
          <a:xfrm>
            <a:off x="1440502" y="2025730"/>
            <a:ext cx="869632" cy="484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135F3-A1E8-805E-F8DD-E82A62BB75FA}"/>
              </a:ext>
            </a:extLst>
          </p:cNvPr>
          <p:cNvSpPr txBox="1"/>
          <p:nvPr/>
        </p:nvSpPr>
        <p:spPr>
          <a:xfrm>
            <a:off x="1743042" y="1396605"/>
            <a:ext cx="3046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char (big endian)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0F99C9-8045-E02E-A815-53347BC1D039}"/>
              </a:ext>
            </a:extLst>
          </p:cNvPr>
          <p:cNvSpPr txBox="1"/>
          <p:nvPr/>
        </p:nvSpPr>
        <p:spPr>
          <a:xfrm>
            <a:off x="1362945" y="277982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866E8F-2C70-41BC-AA26-1F0F1B3EF919}"/>
              </a:ext>
            </a:extLst>
          </p:cNvPr>
          <p:cNvSpPr/>
          <p:nvPr/>
        </p:nvSpPr>
        <p:spPr>
          <a:xfrm>
            <a:off x="1432561" y="336238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AF4814-E074-FFB9-7052-DD4790501835}"/>
              </a:ext>
            </a:extLst>
          </p:cNvPr>
          <p:cNvSpPr/>
          <p:nvPr/>
        </p:nvSpPr>
        <p:spPr>
          <a:xfrm>
            <a:off x="1867348" y="336238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3A2DB1-0770-6850-2DEB-D39DDCFE57CD}"/>
              </a:ext>
            </a:extLst>
          </p:cNvPr>
          <p:cNvSpPr/>
          <p:nvPr/>
        </p:nvSpPr>
        <p:spPr>
          <a:xfrm>
            <a:off x="1432561" y="3967425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29640A-D9BD-52C9-4B3E-DEAAD558FEEA}"/>
              </a:ext>
            </a:extLst>
          </p:cNvPr>
          <p:cNvSpPr/>
          <p:nvPr/>
        </p:nvSpPr>
        <p:spPr>
          <a:xfrm>
            <a:off x="1867348" y="3967425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2EBB29-CAE5-3E17-9C3B-249181468C07}"/>
              </a:ext>
            </a:extLst>
          </p:cNvPr>
          <p:cNvSpPr/>
          <p:nvPr/>
        </p:nvSpPr>
        <p:spPr>
          <a:xfrm>
            <a:off x="1455433" y="4521553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E6430B-D5C0-BB03-B40E-6FFF881EC7E5}"/>
              </a:ext>
            </a:extLst>
          </p:cNvPr>
          <p:cNvSpPr/>
          <p:nvPr/>
        </p:nvSpPr>
        <p:spPr>
          <a:xfrm>
            <a:off x="1890220" y="4521553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41A269-59BE-73F9-5843-9A0456275D63}"/>
              </a:ext>
            </a:extLst>
          </p:cNvPr>
          <p:cNvSpPr/>
          <p:nvPr/>
        </p:nvSpPr>
        <p:spPr>
          <a:xfrm>
            <a:off x="1455433" y="507555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BA5BC7-25C2-3AF6-657C-56D99A76EC64}"/>
              </a:ext>
            </a:extLst>
          </p:cNvPr>
          <p:cNvSpPr/>
          <p:nvPr/>
        </p:nvSpPr>
        <p:spPr>
          <a:xfrm>
            <a:off x="1890220" y="507555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829C9F-F334-7B8E-0AFA-E716EADB19D6}"/>
              </a:ext>
            </a:extLst>
          </p:cNvPr>
          <p:cNvSpPr txBox="1"/>
          <p:nvPr/>
        </p:nvSpPr>
        <p:spPr>
          <a:xfrm>
            <a:off x="2636462" y="3362381"/>
            <a:ext cx="232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(0) Store this character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DC04C-8FC6-0E00-AF6F-CFD1F97B946D}"/>
              </a:ext>
            </a:extLst>
          </p:cNvPr>
          <p:cNvSpPr txBox="1"/>
          <p:nvPr/>
        </p:nvSpPr>
        <p:spPr>
          <a:xfrm>
            <a:off x="2636462" y="3967425"/>
            <a:ext cx="232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Store this character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228B06-725B-5874-0C7E-F4DF3601EF3C}"/>
              </a:ext>
            </a:extLst>
          </p:cNvPr>
          <p:cNvSpPr txBox="1"/>
          <p:nvPr/>
        </p:nvSpPr>
        <p:spPr>
          <a:xfrm>
            <a:off x="2636462" y="5075551"/>
            <a:ext cx="14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Move Left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B470C2-44B5-D290-3A67-6DFE2403AAE5}"/>
              </a:ext>
            </a:extLst>
          </p:cNvPr>
          <p:cNvSpPr txBox="1"/>
          <p:nvPr/>
        </p:nvSpPr>
        <p:spPr>
          <a:xfrm>
            <a:off x="2636462" y="4521553"/>
            <a:ext cx="15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Move right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B52604-7BD2-8D18-74AD-D0C88DC80407}"/>
              </a:ext>
            </a:extLst>
          </p:cNvPr>
          <p:cNvSpPr txBox="1"/>
          <p:nvPr/>
        </p:nvSpPr>
        <p:spPr>
          <a:xfrm>
            <a:off x="7505740" y="1998199"/>
            <a:ext cx="9140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DC525C-BCBE-B62D-12F5-BFB71DAC8F5D}"/>
              </a:ext>
            </a:extLst>
          </p:cNvPr>
          <p:cNvSpPr txBox="1"/>
          <p:nvPr/>
        </p:nvSpPr>
        <p:spPr>
          <a:xfrm>
            <a:off x="9200656" y="1992544"/>
            <a:ext cx="9140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985837-5529-5870-A189-EB4AC385DE8C}"/>
              </a:ext>
            </a:extLst>
          </p:cNvPr>
          <p:cNvSpPr txBox="1"/>
          <p:nvPr/>
        </p:nvSpPr>
        <p:spPr>
          <a:xfrm>
            <a:off x="7504644" y="1273658"/>
            <a:ext cx="1040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E50F-91C7-0D96-5CE0-A129172A49CE}"/>
              </a:ext>
            </a:extLst>
          </p:cNvPr>
          <p:cNvSpPr txBox="1"/>
          <p:nvPr/>
        </p:nvSpPr>
        <p:spPr>
          <a:xfrm>
            <a:off x="9046376" y="1341232"/>
            <a:ext cx="816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Hex</a:t>
            </a:r>
          </a:p>
        </p:txBody>
      </p:sp>
    </p:spTree>
    <p:extLst>
      <p:ext uri="{BB962C8B-B14F-4D97-AF65-F5344CB8AC3E}">
        <p14:creationId xmlns:p14="http://schemas.microsoft.com/office/powerpoint/2010/main" val="145340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8FBA-C247-EB80-D4B6-7507BCCF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6.7 Fields – Getting at the bits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27CF-2FB7-5A58-99EF-532D13FC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48363" cy="18570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a struct with small unsigned integers we can allocate, arrange, and pack values as small as a single bit</a:t>
            </a:r>
          </a:p>
          <a:p>
            <a:pPr lvl="1"/>
            <a:r>
              <a:rPr lang="en-US" dirty="0"/>
              <a:t>Big endian – High to low layout</a:t>
            </a:r>
          </a:p>
          <a:p>
            <a:pPr lvl="1"/>
            <a:r>
              <a:rPr lang="en-US" dirty="0"/>
              <a:t>Little endian – Low to high layout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25B85-BA0B-622F-33FD-072C4127C06C}"/>
              </a:ext>
            </a:extLst>
          </p:cNvPr>
          <p:cNvSpPr txBox="1"/>
          <p:nvPr/>
        </p:nvSpPr>
        <p:spPr>
          <a:xfrm>
            <a:off x="7303337" y="1554162"/>
            <a:ext cx="37641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instruction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char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struct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unsigned low : 6;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unsigned top : 2;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parts;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instruction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0xF1;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 %x %x\n",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ch2b2(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inst.parts.top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.low);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43918-EEFC-E122-8F14-80E946B0A301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kr_06_11.c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51DA0E-797C-8B0A-96A0-3EF00EA0A8AC}"/>
              </a:ext>
            </a:extLst>
          </p:cNvPr>
          <p:cNvSpPr txBox="1"/>
          <p:nvPr/>
        </p:nvSpPr>
        <p:spPr>
          <a:xfrm>
            <a:off x="1339452" y="4241324"/>
            <a:ext cx="4417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11110001 3 31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A52CD-6F77-1026-48D3-EFDDBA752CDF}"/>
              </a:ext>
            </a:extLst>
          </p:cNvPr>
          <p:cNvSpPr/>
          <p:nvPr/>
        </p:nvSpPr>
        <p:spPr>
          <a:xfrm>
            <a:off x="1310876" y="4241324"/>
            <a:ext cx="603648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424ADB-0CE6-B25B-F172-93F619BB17E9}"/>
              </a:ext>
            </a:extLst>
          </p:cNvPr>
          <p:cNvSpPr/>
          <p:nvPr/>
        </p:nvSpPr>
        <p:spPr>
          <a:xfrm>
            <a:off x="1928810" y="4237355"/>
            <a:ext cx="147161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5C830-13D6-8F25-FAEB-EE5CBEDB1CE5}"/>
              </a:ext>
            </a:extLst>
          </p:cNvPr>
          <p:cNvSpPr txBox="1"/>
          <p:nvPr/>
        </p:nvSpPr>
        <p:spPr>
          <a:xfrm>
            <a:off x="1310876" y="3816319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Endian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39F214-E8F2-93D0-464B-24A03BAA22B2}"/>
              </a:ext>
            </a:extLst>
          </p:cNvPr>
          <p:cNvSpPr txBox="1"/>
          <p:nvPr/>
        </p:nvSpPr>
        <p:spPr>
          <a:xfrm>
            <a:off x="1331832" y="5568870"/>
            <a:ext cx="4417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10001111 3 31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7874B6-F85C-2F13-D790-3CB786DD8959}"/>
              </a:ext>
            </a:extLst>
          </p:cNvPr>
          <p:cNvSpPr/>
          <p:nvPr/>
        </p:nvSpPr>
        <p:spPr>
          <a:xfrm>
            <a:off x="2891789" y="5568870"/>
            <a:ext cx="50863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A9FAC7-B533-756A-82BC-173842B6BCF0}"/>
              </a:ext>
            </a:extLst>
          </p:cNvPr>
          <p:cNvSpPr/>
          <p:nvPr/>
        </p:nvSpPr>
        <p:spPr>
          <a:xfrm>
            <a:off x="1420174" y="5568870"/>
            <a:ext cx="147161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33F9B8-82EF-166E-A2B3-E55DE0425578}"/>
              </a:ext>
            </a:extLst>
          </p:cNvPr>
          <p:cNvSpPr txBox="1"/>
          <p:nvPr/>
        </p:nvSpPr>
        <p:spPr>
          <a:xfrm>
            <a:off x="1303256" y="5134579"/>
            <a:ext cx="20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 Endian Output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385310-96B4-D2BB-D43E-31DAD30278CA}"/>
              </a:ext>
            </a:extLst>
          </p:cNvPr>
          <p:cNvCxnSpPr/>
          <p:nvPr/>
        </p:nvCxnSpPr>
        <p:spPr>
          <a:xfrm flipH="1">
            <a:off x="1420174" y="6338986"/>
            <a:ext cx="19560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3AF1A0-E298-461F-925C-F8C075349624}"/>
              </a:ext>
            </a:extLst>
          </p:cNvPr>
          <p:cNvCxnSpPr>
            <a:cxnSpLocks/>
          </p:cNvCxnSpPr>
          <p:nvPr/>
        </p:nvCxnSpPr>
        <p:spPr>
          <a:xfrm>
            <a:off x="1361715" y="4959766"/>
            <a:ext cx="19560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545</Words>
  <Application>Microsoft Macintosh PowerPoint</Application>
  <PresentationFormat>Widescreen</PresentationFormat>
  <Paragraphs>148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Menlo</vt:lpstr>
      <vt:lpstr>Wingdings</vt:lpstr>
      <vt:lpstr>Office Theme</vt:lpstr>
      <vt:lpstr>A Short History of Software (repetitive computing)</vt:lpstr>
      <vt:lpstr>Outline </vt:lpstr>
      <vt:lpstr>Turing Machine</vt:lpstr>
      <vt:lpstr>"Touring Machine"</vt:lpstr>
      <vt:lpstr>Computer Architecture</vt:lpstr>
      <vt:lpstr>Wires transfer data</vt:lpstr>
      <vt:lpstr>Writing Programs with Bits</vt:lpstr>
      <vt:lpstr>Binary Touring Machine</vt:lpstr>
      <vt:lpstr>6.7 Fields – Getting at the bits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12</cp:revision>
  <dcterms:created xsi:type="dcterms:W3CDTF">2023-02-25T13:30:24Z</dcterms:created>
  <dcterms:modified xsi:type="dcterms:W3CDTF">2025-04-08T16:20:05Z</dcterms:modified>
</cp:coreProperties>
</file>