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7" r:id="rId3"/>
    <p:sldId id="343" r:id="rId4"/>
    <p:sldId id="344" r:id="rId5"/>
    <p:sldId id="345" r:id="rId6"/>
    <p:sldId id="341" r:id="rId7"/>
    <p:sldId id="346" r:id="rId8"/>
    <p:sldId id="347" r:id="rId9"/>
    <p:sldId id="349" r:id="rId10"/>
    <p:sldId id="348" r:id="rId11"/>
    <p:sldId id="326" r:id="rId12"/>
    <p:sldId id="338" r:id="rId13"/>
    <p:sldId id="339" r:id="rId14"/>
    <p:sldId id="342" r:id="rId15"/>
    <p:sldId id="340" r:id="rId16"/>
    <p:sldId id="284" r:id="rId17"/>
    <p:sldId id="285"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256"/>
    <p:restoredTop sz="96327"/>
  </p:normalViewPr>
  <p:slideViewPr>
    <p:cSldViewPr snapToGrid="0" snapToObjects="1">
      <p:cViewPr varScale="1">
        <p:scale>
          <a:sx n="67" d="100"/>
          <a:sy n="67" d="100"/>
        </p:scale>
        <p:origin x="1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18125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48679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9458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15969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A938A-C9BA-0346-A74F-83EB1631032C}"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72747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A938A-C9BA-0346-A74F-83EB1631032C}" type="datetimeFigureOut">
              <a:rPr lang="en-US" smtClean="0"/>
              <a:t>7/2/24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85427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A938A-C9BA-0346-A74F-83EB1631032C}" type="datetimeFigureOut">
              <a:rPr lang="en-US" smtClean="0"/>
              <a:t>7/2/24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942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A938A-C9BA-0346-A74F-83EB1631032C}" type="datetimeFigureOut">
              <a:rPr lang="en-US" smtClean="0"/>
              <a:t>7/2/24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6959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A938A-C9BA-0346-A74F-83EB1631032C}" type="datetimeFigureOut">
              <a:rPr lang="en-US" smtClean="0"/>
              <a:t>7/2/24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8841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7/2/24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630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7/2/24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52333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13A938A-C9BA-0346-A74F-83EB1631032C}" type="datetimeFigureOut">
              <a:rPr lang="en-US" smtClean="0"/>
              <a:t>7/2/24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2183639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2</a:t>
            </a:r>
            <a:br>
              <a:rPr lang="en-US" dirty="0"/>
            </a:br>
            <a:r>
              <a:rPr lang="en-US" sz="3300" dirty="0"/>
              <a:t>Types, Operators, and Expressions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fontScale="92500"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0580" y="4639324"/>
            <a:ext cx="831056"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714445" y="759155"/>
            <a:ext cx="3640740" cy="3677482"/>
          </a:xfrm>
          <a:prstGeom prst="rect">
            <a:avLst/>
          </a:prstGeom>
          <a:noFill/>
        </p:spPr>
        <p:txBody>
          <a:bodyPr wrap="none" rtlCol="0">
            <a:spAutoFit/>
          </a:bodyPr>
          <a:lstStyle/>
          <a:p>
            <a:r>
              <a:rPr lang="en-US" sz="1013" dirty="0">
                <a:latin typeface="Courier New" panose="02070309020205020404" pitchFamily="49" charset="0"/>
                <a:cs typeface="Courier New" panose="02070309020205020404" pitchFamily="49" charset="0"/>
              </a:rPr>
              <a:t>num = int(input('Enter a base-10 number: '))</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',digit)</a:t>
            </a:r>
          </a:p>
          <a:p>
            <a:r>
              <a:rPr lang="en-US" sz="1013" dirty="0">
                <a:latin typeface="Courier New" panose="02070309020205020404" pitchFamily="49" charset="0"/>
                <a:cs typeface="Courier New" panose="02070309020205020404" pitchFamily="49" charset="0"/>
              </a:rPr>
              <a:t>    out = str(digit)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base-8 is', out)</a:t>
            </a:r>
          </a:p>
          <a:p>
            <a:endParaRPr lang="en-US" sz="1013" dirty="0">
              <a:latin typeface="Courier New" panose="02070309020205020404" pitchFamily="49" charset="0"/>
              <a:cs typeface="Courier New" panose="02070309020205020404" pitchFamily="49" charset="0"/>
            </a:endParaRPr>
          </a:p>
          <a:p>
            <a:r>
              <a:rPr lang="en-US" sz="1013" dirty="0">
                <a:latin typeface="Courier New" panose="02070309020205020404" pitchFamily="49" charset="0"/>
                <a:cs typeface="Courier New" panose="02070309020205020404" pitchFamily="49" charset="0"/>
              </a:rPr>
              <a:t>digits = '0123456789abcdef'</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',digit)</a:t>
            </a:r>
          </a:p>
          <a:p>
            <a:r>
              <a:rPr lang="en-US" sz="1013" dirty="0">
                <a:latin typeface="Courier New" panose="02070309020205020404" pitchFamily="49" charset="0"/>
                <a:cs typeface="Courier New" panose="02070309020205020404" pitchFamily="49" charset="0"/>
              </a:rPr>
              <a:t>    out = digits[digit:digit+1]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base-16 is', out)</a:t>
            </a:r>
            <a:endParaRPr lang="en-US" sz="1013"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6001255" y="895076"/>
            <a:ext cx="2383986" cy="2898101"/>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t>
            </a:r>
            <a:r>
              <a:rPr lang="en-US" sz="1013" dirty="0">
                <a:latin typeface="Courier New" panose="02070309020205020404" pitchFamily="49" charset="0"/>
                <a:cs typeface="Courier New" panose="02070309020205020404" pitchFamily="49" charset="0"/>
              </a:rPr>
              <a:t> python3 kr_02_01.py</a:t>
            </a:r>
          </a:p>
          <a:p>
            <a:r>
              <a:rPr lang="en-US" sz="1013" dirty="0">
                <a:latin typeface="Courier New" panose="02070309020205020404" pitchFamily="49" charset="0"/>
                <a:cs typeface="Courier New" panose="02070309020205020404" pitchFamily="49" charset="0"/>
              </a:rPr>
              <a:t>Enter a base-10 number: </a:t>
            </a:r>
            <a:r>
              <a:rPr lang="en-US" sz="1013" b="1" dirty="0">
                <a:latin typeface="Courier New" panose="02070309020205020404" pitchFamily="49" charset="0"/>
                <a:cs typeface="Courier New" panose="02070309020205020404" pitchFamily="49" charset="0"/>
              </a:rPr>
              <a:t>1234</a:t>
            </a:r>
          </a:p>
          <a:p>
            <a:r>
              <a:rPr lang="en-US" sz="1013" dirty="0">
                <a:latin typeface="Courier New" panose="02070309020205020404" pitchFamily="49" charset="0"/>
                <a:cs typeface="Courier New" panose="02070309020205020404" pitchFamily="49" charset="0"/>
              </a:rPr>
              <a:t>1234 % 8 =  2</a:t>
            </a:r>
          </a:p>
          <a:p>
            <a:r>
              <a:rPr lang="en-US" sz="1013" dirty="0">
                <a:latin typeface="Courier New" panose="02070309020205020404" pitchFamily="49" charset="0"/>
                <a:cs typeface="Courier New" panose="02070309020205020404" pitchFamily="49" charset="0"/>
              </a:rPr>
              <a:t>1234 / 8 =  154</a:t>
            </a:r>
          </a:p>
          <a:p>
            <a:r>
              <a:rPr lang="en-US" sz="1013" dirty="0">
                <a:latin typeface="Courier New" panose="02070309020205020404" pitchFamily="49" charset="0"/>
                <a:cs typeface="Courier New" panose="02070309020205020404" pitchFamily="49" charset="0"/>
              </a:rPr>
              <a:t>154 % 8 =  2</a:t>
            </a:r>
          </a:p>
          <a:p>
            <a:r>
              <a:rPr lang="en-US" sz="1013" dirty="0">
                <a:latin typeface="Courier New" panose="02070309020205020404" pitchFamily="49" charset="0"/>
                <a:cs typeface="Courier New" panose="02070309020205020404" pitchFamily="49" charset="0"/>
              </a:rPr>
              <a:t>154 / 8 =  19</a:t>
            </a:r>
          </a:p>
          <a:p>
            <a:r>
              <a:rPr lang="en-US" sz="1013" dirty="0">
                <a:latin typeface="Courier New" panose="02070309020205020404" pitchFamily="49" charset="0"/>
                <a:cs typeface="Courier New" panose="02070309020205020404" pitchFamily="49" charset="0"/>
              </a:rPr>
              <a:t>19 % 8 =  3</a:t>
            </a:r>
          </a:p>
          <a:p>
            <a:r>
              <a:rPr lang="en-US" sz="1013" dirty="0">
                <a:latin typeface="Courier New" panose="02070309020205020404" pitchFamily="49" charset="0"/>
                <a:cs typeface="Courier New" panose="02070309020205020404" pitchFamily="49" charset="0"/>
              </a:rPr>
              <a:t>19 / 8 =  2</a:t>
            </a:r>
          </a:p>
          <a:p>
            <a:r>
              <a:rPr lang="en-US" sz="1013" dirty="0">
                <a:latin typeface="Courier New" panose="02070309020205020404" pitchFamily="49" charset="0"/>
                <a:cs typeface="Courier New" panose="02070309020205020404" pitchFamily="49" charset="0"/>
              </a:rPr>
              <a:t>2 % 8 =  2</a:t>
            </a:r>
          </a:p>
          <a:p>
            <a:r>
              <a:rPr lang="en-US" sz="1013" dirty="0">
                <a:latin typeface="Courier New" panose="02070309020205020404" pitchFamily="49" charset="0"/>
                <a:cs typeface="Courier New" panose="02070309020205020404" pitchFamily="49" charset="0"/>
              </a:rPr>
              <a:t>2 / 8 =  0</a:t>
            </a:r>
          </a:p>
          <a:p>
            <a:r>
              <a:rPr lang="en-US" sz="1013" b="1" dirty="0">
                <a:latin typeface="Courier New" panose="02070309020205020404" pitchFamily="49" charset="0"/>
                <a:cs typeface="Courier New" panose="02070309020205020404" pitchFamily="49" charset="0"/>
              </a:rPr>
              <a:t>1234 in base-8 is 2322</a:t>
            </a:r>
          </a:p>
          <a:p>
            <a:r>
              <a:rPr lang="en-US" sz="1013" dirty="0">
                <a:latin typeface="Courier New" panose="02070309020205020404" pitchFamily="49" charset="0"/>
                <a:cs typeface="Courier New" panose="02070309020205020404" pitchFamily="49" charset="0"/>
              </a:rPr>
              <a:t>1234 % 16 =  2</a:t>
            </a:r>
          </a:p>
          <a:p>
            <a:r>
              <a:rPr lang="en-US" sz="1013" dirty="0">
                <a:latin typeface="Courier New" panose="02070309020205020404" pitchFamily="49" charset="0"/>
                <a:cs typeface="Courier New" panose="02070309020205020404" pitchFamily="49" charset="0"/>
              </a:rPr>
              <a:t>1234 / 16 =  77</a:t>
            </a:r>
          </a:p>
          <a:p>
            <a:r>
              <a:rPr lang="en-US" sz="1013" dirty="0">
                <a:latin typeface="Courier New" panose="02070309020205020404" pitchFamily="49" charset="0"/>
                <a:cs typeface="Courier New" panose="02070309020205020404" pitchFamily="49" charset="0"/>
              </a:rPr>
              <a:t>77 % 16 =  13</a:t>
            </a:r>
          </a:p>
          <a:p>
            <a:r>
              <a:rPr lang="en-US" sz="1013" dirty="0">
                <a:latin typeface="Courier New" panose="02070309020205020404" pitchFamily="49" charset="0"/>
                <a:cs typeface="Courier New" panose="02070309020205020404" pitchFamily="49" charset="0"/>
              </a:rPr>
              <a:t>77 / 16 =  4</a:t>
            </a:r>
          </a:p>
          <a:p>
            <a:r>
              <a:rPr lang="en-US" sz="1013" dirty="0">
                <a:latin typeface="Courier New" panose="02070309020205020404" pitchFamily="49" charset="0"/>
                <a:cs typeface="Courier New" panose="02070309020205020404" pitchFamily="49" charset="0"/>
              </a:rPr>
              <a:t>4 % 16 =  4</a:t>
            </a:r>
          </a:p>
          <a:p>
            <a:r>
              <a:rPr lang="en-US" sz="1013" dirty="0">
                <a:latin typeface="Courier New" panose="02070309020205020404" pitchFamily="49" charset="0"/>
                <a:cs typeface="Courier New" panose="02070309020205020404" pitchFamily="49" charset="0"/>
              </a:rPr>
              <a:t>4 / 16 =  0</a:t>
            </a:r>
          </a:p>
          <a:p>
            <a:r>
              <a:rPr lang="en-US" sz="1013" b="1" dirty="0">
                <a:latin typeface="Courier New" panose="02070309020205020404" pitchFamily="49" charset="0"/>
                <a:cs typeface="Courier New" panose="02070309020205020404" pitchFamily="49" charset="0"/>
              </a:rPr>
              <a:t>1234 in base-16 is 4d2</a:t>
            </a:r>
            <a:endParaRPr lang="en-US" sz="1013"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kr_02_01.py</a:t>
            </a:r>
          </a:p>
        </p:txBody>
      </p:sp>
    </p:spTree>
    <p:extLst>
      <p:ext uri="{BB962C8B-B14F-4D97-AF65-F5344CB8AC3E}">
        <p14:creationId xmlns:p14="http://schemas.microsoft.com/office/powerpoint/2010/main" val="307452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628650" y="894523"/>
            <a:ext cx="2781300" cy="3549989"/>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720" y="273844"/>
            <a:ext cx="5112863" cy="4083704"/>
          </a:xfrm>
          <a:prstGeom prst="rect">
            <a:avLst/>
          </a:prstGeom>
        </p:spPr>
      </p:pic>
      <p:sp>
        <p:nvSpPr>
          <p:cNvPr id="2" name="Rectangle 1"/>
          <p:cNvSpPr/>
          <p:nvPr/>
        </p:nvSpPr>
        <p:spPr>
          <a:xfrm>
            <a:off x="628650" y="4381611"/>
            <a:ext cx="4572000" cy="404085"/>
          </a:xfrm>
          <a:prstGeom prst="rect">
            <a:avLst/>
          </a:prstGeom>
        </p:spPr>
        <p:txBody>
          <a:bodyPr>
            <a:spAutoFit/>
          </a:bodyPr>
          <a:lstStyle/>
          <a:p>
            <a:r>
              <a:rPr lang="en-US" sz="1013" dirty="0"/>
              <a:t>https://</a:t>
            </a:r>
            <a:r>
              <a:rPr lang="en-US" sz="1013" dirty="0" err="1"/>
              <a:t>en.wikipedia.org</a:t>
            </a:r>
            <a:r>
              <a:rPr lang="en-US" sz="1013" dirty="0"/>
              <a:t>/wiki/ASCII</a:t>
            </a:r>
          </a:p>
          <a:p>
            <a:r>
              <a:rPr lang="en-US" sz="1013" dirty="0"/>
              <a:t>http://</a:t>
            </a:r>
            <a:r>
              <a:rPr lang="en-US" sz="1013" dirty="0" err="1"/>
              <a:t>www.catonmat.net</a:t>
            </a:r>
            <a:r>
              <a:rPr lang="en-US" sz="1013" dirty="0"/>
              <a:t>/download/</a:t>
            </a:r>
            <a:r>
              <a:rPr lang="en-US" sz="1013" dirty="0" err="1"/>
              <a:t>ascii</a:t>
            </a:r>
            <a:r>
              <a:rPr lang="en-US" sz="1013" dirty="0"/>
              <a:t>-cheat-</a:t>
            </a:r>
            <a:r>
              <a:rPr lang="en-US" sz="1013" dirty="0" err="1"/>
              <a:t>sheet.png</a:t>
            </a:r>
            <a:endParaRPr lang="en-US" sz="1013" dirty="0"/>
          </a:p>
        </p:txBody>
      </p:sp>
      <p:sp>
        <p:nvSpPr>
          <p:cNvPr id="6" name="TextBox 5">
            <a:extLst>
              <a:ext uri="{FF2B5EF4-FFF2-40B4-BE49-F238E27FC236}">
                <a16:creationId xmlns:a16="http://schemas.microsoft.com/office/drawing/2014/main" id="{C0E80B83-C131-CADE-C0F2-F2C9028D5843}"/>
              </a:ext>
            </a:extLst>
          </p:cNvPr>
          <p:cNvSpPr txBox="1"/>
          <p:nvPr/>
        </p:nvSpPr>
        <p:spPr>
          <a:xfrm>
            <a:off x="903725" y="2645645"/>
            <a:ext cx="2069798" cy="715837"/>
          </a:xfrm>
          <a:prstGeom prst="rect">
            <a:avLst/>
          </a:prstGeom>
          <a:noFill/>
          <a:ln>
            <a:solidFill>
              <a:schemeClr val="tx1"/>
            </a:solidFill>
          </a:ln>
        </p:spPr>
        <p:txBody>
          <a:bodyPr wrap="none" rtlCol="0">
            <a:spAutoFit/>
          </a:bodyPr>
          <a:lstStyle/>
          <a:p>
            <a:pPr algn="ctr"/>
            <a:r>
              <a:rPr lang="en-US" sz="1013" dirty="0">
                <a:latin typeface="Courier New" panose="02070309020205020404" pitchFamily="49" charset="0"/>
                <a:cs typeface="Courier New" panose="02070309020205020404" pitchFamily="49" charset="0"/>
              </a:rPr>
              <a:t>Upper case H in ASCII is</a:t>
            </a:r>
          </a:p>
          <a:p>
            <a:pPr algn="ctr"/>
            <a:r>
              <a:rPr lang="en-US" sz="1013" dirty="0">
                <a:latin typeface="Courier New" panose="02070309020205020404" pitchFamily="49" charset="0"/>
                <a:cs typeface="Courier New" panose="02070309020205020404" pitchFamily="49" charset="0"/>
              </a:rPr>
              <a:t>72 in base 10</a:t>
            </a:r>
          </a:p>
          <a:p>
            <a:pPr algn="ctr"/>
            <a:r>
              <a:rPr lang="en-US" sz="1013" dirty="0">
                <a:latin typeface="Courier New" panose="02070309020205020404" pitchFamily="49" charset="0"/>
                <a:cs typeface="Courier New" panose="02070309020205020404" pitchFamily="49" charset="0"/>
              </a:rPr>
              <a:t>0x48 in base-16</a:t>
            </a:r>
          </a:p>
          <a:p>
            <a:pPr algn="ctr"/>
            <a:r>
              <a:rPr lang="en-US" sz="1013"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18222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normAutofit/>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628650" y="1369219"/>
            <a:ext cx="7886700" cy="820066"/>
          </a:xfrm>
        </p:spPr>
        <p:txBody>
          <a:bodyPr/>
          <a:lstStyle/>
          <a:p>
            <a:r>
              <a:rPr lang="en-US" dirty="0"/>
              <a:t>The CDC-6500 had 60 bit </a:t>
            </a:r>
            <a:r>
              <a:rPr lang="en-US" b="1" dirty="0"/>
              <a:t>words</a:t>
            </a:r>
            <a:r>
              <a:rPr lang="en-US" dirty="0"/>
              <a:t>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037495" y="2360737"/>
            <a:ext cx="237392" cy="248209"/>
          </a:xfrm>
          <a:prstGeom prst="rect">
            <a:avLst/>
          </a:prstGeom>
          <a:noFill/>
          <a:ln>
            <a:solidFill>
              <a:schemeClr val="tx1"/>
            </a:solidFill>
          </a:ln>
        </p:spPr>
        <p:txBody>
          <a:bodyPr wrap="square" rtlCol="0">
            <a:spAutoFit/>
          </a:bodyPr>
          <a:lstStyle/>
          <a:p>
            <a:r>
              <a:rPr lang="en-US" sz="1013"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274887" y="2360737"/>
            <a:ext cx="237392" cy="248209"/>
          </a:xfrm>
          <a:prstGeom prst="rect">
            <a:avLst/>
          </a:prstGeom>
          <a:noFill/>
          <a:ln>
            <a:solidFill>
              <a:schemeClr val="tx1"/>
            </a:solidFill>
          </a:ln>
        </p:spPr>
        <p:txBody>
          <a:bodyPr wrap="square" rtlCol="0">
            <a:spAutoFit/>
          </a:bodyPr>
          <a:lstStyle/>
          <a:p>
            <a:r>
              <a:rPr lang="en-US" sz="1013"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1512277"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1749669"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1987060"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224457" y="2360737"/>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2461849" y="2360737"/>
            <a:ext cx="237392" cy="248209"/>
          </a:xfrm>
          <a:prstGeom prst="rect">
            <a:avLst/>
          </a:prstGeom>
          <a:noFill/>
          <a:ln>
            <a:solidFill>
              <a:schemeClr val="tx1"/>
            </a:solidFill>
          </a:ln>
        </p:spPr>
        <p:txBody>
          <a:bodyPr wrap="square" rtlCol="0">
            <a:spAutoFit/>
          </a:bodyPr>
          <a:lstStyle/>
          <a:p>
            <a:r>
              <a:rPr lang="en-US" sz="1013"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2699239"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2936631" y="2360737"/>
            <a:ext cx="237392" cy="248209"/>
          </a:xfrm>
          <a:prstGeom prst="rect">
            <a:avLst/>
          </a:prstGeom>
          <a:noFill/>
          <a:ln>
            <a:solidFill>
              <a:schemeClr val="tx1"/>
            </a:solidFill>
          </a:ln>
        </p:spPr>
        <p:txBody>
          <a:bodyPr wrap="square" rtlCol="0">
            <a:spAutoFit/>
          </a:bodyPr>
          <a:lstStyle/>
          <a:p>
            <a:r>
              <a:rPr lang="en-US" sz="1013"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3174022"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046288" y="2756389"/>
            <a:ext cx="237392" cy="248209"/>
          </a:xfrm>
          <a:prstGeom prst="rect">
            <a:avLst/>
          </a:prstGeom>
          <a:noFill/>
          <a:ln>
            <a:solidFill>
              <a:schemeClr val="tx1"/>
            </a:solidFill>
          </a:ln>
        </p:spPr>
        <p:txBody>
          <a:bodyPr wrap="square" rtlCol="0">
            <a:spAutoFit/>
          </a:bodyPr>
          <a:lstStyle/>
          <a:p>
            <a:r>
              <a:rPr lang="en-US" sz="1013"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28368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152107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175846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1995853"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23325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247064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270803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2945424"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3182815" y="2756389"/>
            <a:ext cx="237392" cy="248209"/>
          </a:xfrm>
          <a:prstGeom prst="rect">
            <a:avLst/>
          </a:prstGeom>
          <a:noFill/>
          <a:ln>
            <a:solidFill>
              <a:schemeClr val="tx1"/>
            </a:solidFill>
          </a:ln>
        </p:spPr>
        <p:txBody>
          <a:bodyPr wrap="square" rtlCol="0">
            <a:spAutoFit/>
          </a:bodyPr>
          <a:lstStyle/>
          <a:p>
            <a:r>
              <a:rPr lang="en-US" sz="1013"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4466495" y="2360735"/>
            <a:ext cx="2373920" cy="248209"/>
            <a:chOff x="6564923" y="3335216"/>
            <a:chExt cx="3165226" cy="330945"/>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r>
                <a:rPr lang="en-US" sz="1013"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r>
                <a:rPr lang="en-US" sz="1013"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r>
                <a:rPr lang="en-US" sz="1013"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r>
                <a:rPr lang="en-US" sz="1013"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r>
                <a:rPr lang="en-US" sz="1013"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4466495" y="2826725"/>
            <a:ext cx="2373920" cy="248209"/>
            <a:chOff x="6611816" y="3933090"/>
            <a:chExt cx="3165226" cy="330945"/>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30945"/>
            </a:xfrm>
            <a:prstGeom prst="rect">
              <a:avLst/>
            </a:prstGeom>
            <a:solidFill>
              <a:schemeClr val="tx1"/>
            </a:solidFill>
            <a:ln>
              <a:solidFill>
                <a:schemeClr val="tx1"/>
              </a:solidFill>
            </a:ln>
          </p:spPr>
          <p:txBody>
            <a:bodyPr wrap="square" rtlCol="0">
              <a:spAutoFit/>
            </a:bodyPr>
            <a:lstStyle/>
            <a:p>
              <a:r>
                <a:rPr lang="en-US" sz="1013"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9" y="3933090"/>
              <a:ext cx="316523" cy="330945"/>
            </a:xfrm>
            <a:prstGeom prst="rect">
              <a:avLst/>
            </a:prstGeom>
            <a:solidFill>
              <a:schemeClr val="tx1"/>
            </a:solidFill>
            <a:ln>
              <a:solidFill>
                <a:schemeClr val="tx1"/>
              </a:solidFill>
            </a:ln>
          </p:spPr>
          <p:txBody>
            <a:bodyPr wrap="square" rtlCol="0">
              <a:spAutoFit/>
            </a:bodyPr>
            <a:lstStyle/>
            <a:p>
              <a:r>
                <a:rPr lang="en-US" sz="1013"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2" y="3933090"/>
              <a:ext cx="316523" cy="330945"/>
            </a:xfrm>
            <a:prstGeom prst="rect">
              <a:avLst/>
            </a:prstGeom>
            <a:noFill/>
            <a:ln>
              <a:solidFill>
                <a:schemeClr val="tx1"/>
              </a:solidFill>
            </a:ln>
          </p:spPr>
          <p:txBody>
            <a:bodyPr wrap="square" rtlCol="0">
              <a:spAutoFit/>
            </a:bodyPr>
            <a:lstStyle/>
            <a:p>
              <a:endParaRPr lang="en-US" sz="1013"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30945"/>
            </a:xfrm>
            <a:prstGeom prst="rect">
              <a:avLst/>
            </a:prstGeom>
            <a:solidFill>
              <a:schemeClr val="tx1"/>
            </a:solidFill>
            <a:ln>
              <a:solidFill>
                <a:schemeClr val="tx1"/>
              </a:solidFill>
            </a:ln>
          </p:spPr>
          <p:txBody>
            <a:bodyPr wrap="square" rtlCol="0">
              <a:spAutoFit/>
            </a:bodyPr>
            <a:lstStyle/>
            <a:p>
              <a:endParaRPr lang="en-US" sz="1013"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30945"/>
            </a:xfrm>
            <a:prstGeom prst="rect">
              <a:avLst/>
            </a:prstGeom>
            <a:solidFill>
              <a:schemeClr val="tx1"/>
            </a:solidFill>
            <a:ln>
              <a:solidFill>
                <a:schemeClr val="tx1"/>
              </a:solidFill>
            </a:ln>
          </p:spPr>
          <p:txBody>
            <a:bodyPr wrap="square" rtlCol="0">
              <a:spAutoFit/>
            </a:bodyPr>
            <a:lstStyle/>
            <a:p>
              <a:r>
                <a:rPr lang="en-US" sz="1013"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6" y="3933090"/>
              <a:ext cx="316523" cy="330945"/>
            </a:xfrm>
            <a:prstGeom prst="rect">
              <a:avLst/>
            </a:prstGeom>
            <a:solidFill>
              <a:schemeClr val="tx1"/>
            </a:solidFill>
            <a:ln>
              <a:solidFill>
                <a:schemeClr val="tx1"/>
              </a:solidFill>
            </a:ln>
          </p:spPr>
          <p:txBody>
            <a:bodyPr wrap="square" rtlCol="0">
              <a:spAutoFit/>
            </a:bodyPr>
            <a:lstStyle/>
            <a:p>
              <a:r>
                <a:rPr lang="en-US" sz="1013"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30945"/>
            </a:xfrm>
            <a:prstGeom prst="rect">
              <a:avLst/>
            </a:prstGeom>
            <a:solidFill>
              <a:schemeClr val="tx1"/>
            </a:solidFill>
            <a:ln>
              <a:solidFill>
                <a:schemeClr val="tx1"/>
              </a:solidFill>
            </a:ln>
          </p:spPr>
          <p:txBody>
            <a:bodyPr wrap="square" rtlCol="0">
              <a:spAutoFit/>
            </a:bodyPr>
            <a:lstStyle/>
            <a:p>
              <a:r>
                <a:rPr lang="en-US" sz="1013"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4466495" y="3363056"/>
            <a:ext cx="2373920" cy="248209"/>
            <a:chOff x="6635262" y="4671644"/>
            <a:chExt cx="3165226" cy="330945"/>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endParaRPr lang="en-US" sz="1013"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endParaRPr lang="en-US" sz="1013"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endParaRPr lang="en-US" sz="1013"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endParaRPr lang="en-US" sz="1013"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r>
                <a:rPr lang="en-US" sz="1013"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endParaRPr lang="en-US" sz="1013"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endParaRPr lang="en-US" sz="1013"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endParaRPr lang="en-US" sz="1013"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endParaRPr lang="en-US" sz="1013"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endParaRPr lang="en-US" sz="1013"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4466493" y="3952183"/>
            <a:ext cx="2373920" cy="248209"/>
            <a:chOff x="6635262" y="4671644"/>
            <a:chExt cx="3165226" cy="330945"/>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endParaRPr lang="en-US" sz="1013"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r>
                <a:rPr lang="en-US" sz="1013"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5957777" y="3188243"/>
            <a:ext cx="340918" cy="118696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7250111" y="2826726"/>
            <a:ext cx="641522" cy="248209"/>
          </a:xfrm>
          <a:prstGeom prst="rect">
            <a:avLst/>
          </a:prstGeom>
          <a:noFill/>
        </p:spPr>
        <p:txBody>
          <a:bodyPr wrap="none" rtlCol="0">
            <a:spAutoFit/>
          </a:bodyPr>
          <a:lstStyle/>
          <a:p>
            <a:r>
              <a:rPr lang="en-US" sz="1013"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7250111" y="3363057"/>
            <a:ext cx="764953" cy="248209"/>
          </a:xfrm>
          <a:prstGeom prst="rect">
            <a:avLst/>
          </a:prstGeom>
          <a:noFill/>
        </p:spPr>
        <p:txBody>
          <a:bodyPr wrap="none" rtlCol="0">
            <a:spAutoFit/>
          </a:bodyPr>
          <a:lstStyle/>
          <a:p>
            <a:r>
              <a:rPr lang="en-US" sz="1013"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7250111" y="3952184"/>
            <a:ext cx="599844" cy="248209"/>
          </a:xfrm>
          <a:prstGeom prst="rect">
            <a:avLst/>
          </a:prstGeom>
          <a:noFill/>
        </p:spPr>
        <p:txBody>
          <a:bodyPr wrap="none" rtlCol="0">
            <a:spAutoFit/>
          </a:bodyPr>
          <a:lstStyle/>
          <a:p>
            <a:r>
              <a:rPr lang="en-US" sz="1013"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3411414" y="2484840"/>
            <a:ext cx="1055081" cy="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628650" y="1369219"/>
            <a:ext cx="3943350" cy="3263504"/>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5268537" y="1369219"/>
            <a:ext cx="3582865" cy="1651093"/>
          </a:xfrm>
          <a:prstGeom prst="rect">
            <a:avLst/>
          </a:prstGeom>
          <a:noFill/>
          <a:ln>
            <a:solidFill>
              <a:schemeClr val="accent1"/>
            </a:solidFill>
          </a:ln>
        </p:spPr>
        <p:txBody>
          <a:bodyPr wrap="square" rtlCol="0">
            <a:spAutoFit/>
          </a:bodyPr>
          <a:lstStyle/>
          <a:p>
            <a:r>
              <a:rPr lang="en-US" sz="1013"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sz="1013" i="1" dirty="0" err="1"/>
              <a:t>nUxi</a:t>
            </a:r>
            <a:r>
              <a:rPr lang="en-US" sz="1013" i="1" dirty="0"/>
              <a:t> instead</a:t>
            </a:r>
            <a:r>
              <a:rPr lang="en-US" sz="1013" dirty="0"/>
              <a:t>.</a:t>
            </a:r>
          </a:p>
          <a:p>
            <a:endParaRPr lang="en-US" sz="1013" dirty="0"/>
          </a:p>
          <a:p>
            <a:r>
              <a:rPr lang="en-US" sz="1013" dirty="0"/>
              <a:t>     -- https://</a:t>
            </a:r>
            <a:r>
              <a:rPr lang="en-US" sz="1013" dirty="0" err="1"/>
              <a:t>en.wikipedia.org</a:t>
            </a:r>
            <a:r>
              <a:rPr lang="en-US" sz="1013" dirty="0"/>
              <a:t>/wiki/Endianness</a:t>
            </a:r>
          </a:p>
        </p:txBody>
      </p:sp>
    </p:spTree>
    <p:extLst>
      <p:ext uri="{BB962C8B-B14F-4D97-AF65-F5344CB8AC3E}">
        <p14:creationId xmlns:p14="http://schemas.microsoft.com/office/powerpoint/2010/main" val="204961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628651" y="1163841"/>
            <a:ext cx="5019323" cy="3416320"/>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string.h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int main() {</a:t>
            </a:r>
          </a:p>
          <a:p>
            <a:r>
              <a:rPr lang="en-US" sz="1200" dirty="0">
                <a:latin typeface="Courier New" panose="02070309020205020404" pitchFamily="49" charset="0"/>
                <a:cs typeface="Courier New" panose="02070309020205020404" pitchFamily="49" charset="0"/>
              </a:rPr>
              <a:t>    char s[] = "Hello world";</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 = (int *) &amp;s;</a:t>
            </a:r>
          </a:p>
          <a:p>
            <a:r>
              <a:rPr lang="en-US" sz="1200" dirty="0">
                <a:latin typeface="Courier New" panose="02070309020205020404" pitchFamily="49" charset="0"/>
                <a:cs typeface="Courier New" panose="02070309020205020404" pitchFamily="49" charset="0"/>
              </a:rPr>
              <a:t>    int mask, masked,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 l l e H  o W - o 00 d l r\n");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%08x %08x\n",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mask = 0xff &lt;&lt; 8;</a:t>
            </a:r>
          </a:p>
          <a:p>
            <a:r>
              <a:rPr lang="en-US" sz="1200" dirty="0">
                <a:latin typeface="Courier New" panose="02070309020205020404" pitchFamily="49" charset="0"/>
                <a:cs typeface="Courier New" panose="02070309020205020404" pitchFamily="49" charset="0"/>
              </a:rPr>
              <a:t>    masked =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&amp;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masked &gt;&gt; 8;</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masked);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%c\n",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5969941" y="2075460"/>
            <a:ext cx="2601994" cy="120032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a.out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 e </a:t>
            </a:r>
            <a:r>
              <a:rPr lang="en-US" sz="1200" b="1" dirty="0">
                <a:latin typeface="Courier New" panose="02070309020205020404" pitchFamily="49" charset="0"/>
                <a:cs typeface="Courier New" panose="02070309020205020404" pitchFamily="49" charset="0"/>
              </a:rPr>
              <a:t>H</a:t>
            </a:r>
            <a:r>
              <a:rPr lang="en-US" sz="1200" dirty="0">
                <a:latin typeface="Courier New" panose="02070309020205020404" pitchFamily="49" charset="0"/>
                <a:cs typeface="Courier New" panose="02070309020205020404" pitchFamily="49" charset="0"/>
              </a:rPr>
              <a:t>  o </a:t>
            </a:r>
            <a:r>
              <a:rPr lang="en-US" sz="1200" b="1" dirty="0">
                <a:latin typeface="Courier New" panose="02070309020205020404" pitchFamily="49" charset="0"/>
                <a:cs typeface="Courier New" panose="02070309020205020404" pitchFamily="49" charset="0"/>
              </a:rPr>
              <a:t>W</a:t>
            </a:r>
            <a:r>
              <a:rPr lang="en-US" sz="1200" dirty="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o</a:t>
            </a:r>
            <a:r>
              <a:rPr lang="en-US" sz="1200" dirty="0">
                <a:latin typeface="Courier New" panose="02070309020205020404" pitchFamily="49" charset="0"/>
                <a:cs typeface="Courier New" panose="02070309020205020404" pitchFamily="49" charset="0"/>
              </a:rPr>
              <a:t> 00 </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r</a:t>
            </a:r>
          </a:p>
          <a:p>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6c</a:t>
            </a:r>
            <a:r>
              <a:rPr lang="en-US" sz="1200" dirty="0">
                <a:latin typeface="Courier New" panose="02070309020205020404" pitchFamily="49" charset="0"/>
                <a:cs typeface="Courier New" panose="02070309020205020404" pitchFamily="49" charset="0"/>
              </a:rPr>
              <a:t>65</a:t>
            </a:r>
            <a:r>
              <a:rPr lang="en-US" sz="1200" b="1" dirty="0">
                <a:latin typeface="Courier New" panose="02070309020205020404" pitchFamily="49" charset="0"/>
                <a:cs typeface="Courier New" panose="02070309020205020404" pitchFamily="49" charset="0"/>
              </a:rPr>
              <a:t>48</a:t>
            </a:r>
            <a:r>
              <a:rPr lang="en-US" sz="1200" dirty="0">
                <a:latin typeface="Courier New" panose="02070309020205020404" pitchFamily="49" charset="0"/>
                <a:cs typeface="Courier New" panose="02070309020205020404" pitchFamily="49" charset="0"/>
              </a:rPr>
              <a:t> 6f</a:t>
            </a:r>
            <a:r>
              <a:rPr lang="en-US" sz="1200" b="1" dirty="0">
                <a:latin typeface="Courier New" panose="02070309020205020404" pitchFamily="49" charset="0"/>
                <a:cs typeface="Courier New" panose="02070309020205020404" pitchFamily="49" charset="0"/>
              </a:rPr>
              <a:t>77</a:t>
            </a:r>
            <a:r>
              <a:rPr lang="en-US" sz="1200" dirty="0">
                <a:latin typeface="Courier New" panose="02070309020205020404" pitchFamily="49" charset="0"/>
                <a:cs typeface="Courier New" panose="02070309020205020404" pitchFamily="49" charset="0"/>
              </a:rPr>
              <a:t>20</a:t>
            </a:r>
            <a:r>
              <a:rPr lang="en-US" sz="1200" b="1" dirty="0">
                <a:latin typeface="Courier New" panose="02070309020205020404" pitchFamily="49" charset="0"/>
                <a:cs typeface="Courier New" panose="02070309020205020404" pitchFamily="49" charset="0"/>
              </a:rPr>
              <a:t>6f</a:t>
            </a:r>
            <a:r>
              <a:rPr lang="en-US" sz="1200" dirty="0">
                <a:latin typeface="Courier New" panose="02070309020205020404" pitchFamily="49" charset="0"/>
                <a:cs typeface="Courier New" panose="02070309020205020404" pitchFamily="49" charset="0"/>
              </a:rPr>
              <a:t> 00</a:t>
            </a:r>
            <a:r>
              <a:rPr lang="en-US" sz="1200" b="1" dirty="0">
                <a:latin typeface="Courier New" panose="02070309020205020404" pitchFamily="49" charset="0"/>
                <a:cs typeface="Courier New" panose="02070309020205020404" pitchFamily="49" charset="0"/>
              </a:rPr>
              <a:t>64</a:t>
            </a:r>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72</a:t>
            </a:r>
          </a:p>
          <a:p>
            <a:r>
              <a:rPr lang="en-US" sz="1200" dirty="0">
                <a:latin typeface="Courier New" panose="02070309020205020404" pitchFamily="49" charset="0"/>
                <a:cs typeface="Courier New" panose="02070309020205020404" pitchFamily="49" charset="0"/>
              </a:rPr>
              <a:t>0000ff00</a:t>
            </a:r>
          </a:p>
          <a:p>
            <a:r>
              <a:rPr lang="en-US" sz="1200" dirty="0">
                <a:latin typeface="Courier New" panose="02070309020205020404" pitchFamily="49" charset="0"/>
                <a:cs typeface="Courier New" panose="02070309020205020404" pitchFamily="49" charset="0"/>
              </a:rPr>
              <a:t>00006500</a:t>
            </a:r>
          </a:p>
          <a:p>
            <a:r>
              <a:rPr lang="en-US" sz="1200" dirty="0">
                <a:latin typeface="Courier New" panose="02070309020205020404" pitchFamily="49" charset="0"/>
                <a:cs typeface="Courier New" panose="02070309020205020404" pitchFamily="49" charset="0"/>
              </a:rPr>
              <a:t>00000065 e</a:t>
            </a:r>
            <a:endParaRPr lang="en-US" sz="12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5459369" y="3832824"/>
            <a:ext cx="2387192" cy="404085"/>
          </a:xfrm>
          <a:prstGeom prst="rect">
            <a:avLst/>
          </a:prstGeom>
          <a:noFill/>
        </p:spPr>
        <p:txBody>
          <a:bodyPr wrap="none" rtlCol="0">
            <a:spAutoFit/>
          </a:bodyPr>
          <a:lstStyle/>
          <a:p>
            <a:r>
              <a:rPr lang="en-US" sz="1013" dirty="0"/>
              <a:t>Please don’t try this at home </a:t>
            </a:r>
            <a:r>
              <a:rPr lang="en-US" sz="1013" dirty="0">
                <a:sym typeface="Wingdings" pitchFamily="2" charset="2"/>
              </a:rPr>
              <a:t> </a:t>
            </a:r>
          </a:p>
          <a:p>
            <a:r>
              <a:rPr lang="en-US" sz="1013" dirty="0"/>
              <a:t>https://</a:t>
            </a:r>
            <a:r>
              <a:rPr lang="en-US" sz="1013" dirty="0" err="1"/>
              <a:t>en.wikipedia.org</a:t>
            </a:r>
            <a:r>
              <a:rPr lang="en-US" sz="1013"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kr_02_01.c</a:t>
            </a:r>
          </a:p>
        </p:txBody>
      </p:sp>
    </p:spTree>
    <p:extLst>
      <p:ext uri="{BB962C8B-B14F-4D97-AF65-F5344CB8AC3E}">
        <p14:creationId xmlns:p14="http://schemas.microsoft.com/office/powerpoint/2010/main" val="18110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idx="1"/>
          </p:nvPr>
        </p:nvSpPr>
        <p:spPr/>
        <p:txBody>
          <a:bodyPr/>
          <a:lstStyle/>
          <a:p>
            <a:r>
              <a:rPr lang="en-US" dirty="0"/>
              <a:t>Number Base Conversion (10, 16, 2)</a:t>
            </a:r>
          </a:p>
          <a:p>
            <a:r>
              <a:rPr lang="en-US"/>
              <a:t>Division and a Python 2 story</a:t>
            </a:r>
          </a:p>
          <a:p>
            <a:r>
              <a:rPr lang="en-US"/>
              <a:t>Integers</a:t>
            </a:r>
            <a:endParaRPr lang="en-US" dirty="0"/>
          </a:p>
          <a:p>
            <a:r>
              <a:rPr lang="en-US" dirty="0"/>
              <a:t>Words / Bytes</a:t>
            </a:r>
          </a:p>
          <a:p>
            <a:r>
              <a:rPr lang="en-US" dirty="0"/>
              <a:t>Characters</a:t>
            </a:r>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628651" y="1127017"/>
            <a:ext cx="3791778" cy="1892826"/>
          </a:xfrm>
          <a:prstGeom prst="rect">
            <a:avLst/>
          </a:prstGeom>
          <a:noFill/>
        </p:spPr>
        <p:txBody>
          <a:bodyPr wrap="square" rtlCol="0">
            <a:spAutoFit/>
          </a:bodyPr>
          <a:lstStyle/>
          <a:p>
            <a:r>
              <a:rPr lang="en-US" sz="900" dirty="0"/>
              <a:t>These slides are Copyright 2022-  Charles R. Severance (</a:t>
            </a:r>
            <a:r>
              <a:rPr lang="en-US" sz="900" dirty="0" err="1"/>
              <a:t>online.dr-chuck.com</a:t>
            </a:r>
            <a:r>
              <a:rPr lang="en-US" sz="9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900" dirty="0"/>
          </a:p>
          <a:p>
            <a:r>
              <a:rPr lang="en-US" sz="900" dirty="0"/>
              <a:t>Initial Development: Charles Severance, University of Michigan School of Information</a:t>
            </a:r>
          </a:p>
          <a:p>
            <a:endParaRPr lang="en-US" sz="900" dirty="0"/>
          </a:p>
          <a:p>
            <a:r>
              <a:rPr lang="en-US" sz="900" b="1" dirty="0"/>
              <a:t>Insert new Contributors and Translators here including names and dates</a:t>
            </a:r>
          </a:p>
          <a:p>
            <a:endParaRPr lang="en-US" sz="900" dirty="0"/>
          </a:p>
          <a:p>
            <a:endParaRPr lang="en-US" sz="9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4723573" y="1127016"/>
            <a:ext cx="3791778" cy="369332"/>
          </a:xfrm>
          <a:prstGeom prst="rect">
            <a:avLst/>
          </a:prstGeom>
          <a:noFill/>
        </p:spPr>
        <p:txBody>
          <a:bodyPr wrap="square" rtlCol="0">
            <a:spAutoFit/>
          </a:bodyPr>
          <a:lstStyle/>
          <a:p>
            <a:r>
              <a:rPr lang="en-US" sz="900" b="1" dirty="0"/>
              <a:t>Continue new Contributors and Translators here</a:t>
            </a:r>
          </a:p>
          <a:p>
            <a:endParaRPr lang="en-US" sz="9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a:t>
            </a:r>
            <a:r>
              <a:rPr lang="en-US"/>
              <a:t>extracting bit </a:t>
            </a:r>
            <a:r>
              <a:rPr lang="en-US" dirty="0"/>
              <a:t>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5743575" y="4587479"/>
            <a:ext cx="3305175" cy="248209"/>
          </a:xfrm>
          <a:prstGeom prst="rect">
            <a:avLst/>
          </a:prstGeom>
          <a:noFill/>
        </p:spPr>
        <p:txBody>
          <a:bodyPr wrap="square" rtlCol="0">
            <a:spAutoFit/>
          </a:bodyPr>
          <a:lstStyle/>
          <a:p>
            <a:r>
              <a:rPr lang="en-US" sz="1013" b="1" dirty="0"/>
              <a:t>From the film "The Way We Were" (1973)</a:t>
            </a:r>
          </a:p>
        </p:txBody>
      </p:sp>
    </p:spTree>
    <p:extLst>
      <p:ext uri="{BB962C8B-B14F-4D97-AF65-F5344CB8AC3E}">
        <p14:creationId xmlns:p14="http://schemas.microsoft.com/office/powerpoint/2010/main" val="214911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20000"/>
          </a:bodyPr>
          <a:lstStyle/>
          <a:p>
            <a:r>
              <a:rPr lang="en-US" dirty="0"/>
              <a:t>Python 2 was very popular – but under attack from modern languages</a:t>
            </a:r>
          </a:p>
          <a:p>
            <a:pPr lvl="1"/>
            <a:r>
              <a:rPr lang="en-US" dirty="0"/>
              <a:t>Strings were ASCII (Not Unicode)</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Python 2 division truncated </a:t>
            </a:r>
            <a:r>
              <a:rPr lang="en-US" b="1" i="1" dirty="0"/>
              <a:t>because</a:t>
            </a:r>
            <a:r>
              <a:rPr lang="en-US" dirty="0"/>
              <a:t> C integer division truncated (3/4 == 0)</a:t>
            </a:r>
          </a:p>
        </p:txBody>
      </p:sp>
    </p:spTree>
    <p:extLst>
      <p:ext uri="{BB962C8B-B14F-4D97-AF65-F5344CB8AC3E}">
        <p14:creationId xmlns:p14="http://schemas.microsoft.com/office/powerpoint/2010/main" val="175297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61838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677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1067317"/>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740908" cy="248209"/>
          </a:xfrm>
          <a:prstGeom prst="rect">
            <a:avLst/>
          </a:prstGeom>
          <a:noFill/>
        </p:spPr>
        <p:txBody>
          <a:bodyPr wrap="none" rtlCol="0">
            <a:spAutoFit/>
          </a:bodyPr>
          <a:lstStyle/>
          <a:p>
            <a:r>
              <a:rPr lang="en-US" sz="1013"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1344316"/>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3930307" y="1619772"/>
            <a:ext cx="2373920" cy="248209"/>
            <a:chOff x="6564923" y="3335216"/>
            <a:chExt cx="3165226" cy="330945"/>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3931432" y="1896771"/>
            <a:ext cx="2373920" cy="248209"/>
            <a:chOff x="6564923" y="3335216"/>
            <a:chExt cx="3165226" cy="330945"/>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3927945" y="2613945"/>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27945" y="2890944"/>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0"/>
            <a:ext cx="296876" cy="1154162"/>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2602102"/>
            <a:ext cx="296876" cy="623248"/>
          </a:xfrm>
          <a:prstGeom prst="rect">
            <a:avLst/>
          </a:prstGeom>
          <a:noFill/>
        </p:spPr>
        <p:txBody>
          <a:bodyPr wrap="none" rtlCol="0">
            <a:spAutoFit/>
          </a:bodyPr>
          <a:lstStyle/>
          <a:p>
            <a:r>
              <a:rPr lang="en-US" sz="1725" dirty="0"/>
              <a:t>1</a:t>
            </a:r>
          </a:p>
          <a:p>
            <a:r>
              <a:rPr lang="en-US" sz="1725"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628650" y="4187445"/>
            <a:ext cx="6550547"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4x10</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4623329" y="2625487"/>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6373238" y="1416375"/>
            <a:ext cx="2142111"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4x10=40</a:t>
            </a:r>
          </a:p>
        </p:txBody>
      </p:sp>
    </p:spTree>
    <p:extLst>
      <p:ext uri="{BB962C8B-B14F-4D97-AF65-F5344CB8AC3E}">
        <p14:creationId xmlns:p14="http://schemas.microsoft.com/office/powerpoint/2010/main" val="173497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628650" y="4187445"/>
            <a:ext cx="5795300"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5x8</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+ 2x8</a:t>
            </a:r>
            <a:r>
              <a:rPr lang="en-US" sz="2700" baseline="30000" dirty="0">
                <a:latin typeface="Courier New" panose="02070309020205020404" pitchFamily="49" charset="0"/>
                <a:cs typeface="Courier New" panose="02070309020205020404" pitchFamily="49" charset="0"/>
              </a:rPr>
              <a:t>0 </a:t>
            </a:r>
            <a:r>
              <a:rPr lang="en-US" sz="2700" dirty="0">
                <a:latin typeface="Courier New" panose="02070309020205020404" pitchFamily="49" charset="0"/>
                <a:cs typeface="Courier New" panose="02070309020205020404" pitchFamily="49" charset="0"/>
              </a:rPr>
              <a:t>= 40 + 2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3927947" y="1067318"/>
            <a:ext cx="237392" cy="248209"/>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4165339" y="1067318"/>
            <a:ext cx="237392" cy="248209"/>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4402729" y="1067318"/>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4640121" y="1067318"/>
            <a:ext cx="237392" cy="248209"/>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4877512" y="1067318"/>
            <a:ext cx="237392" cy="248209"/>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5114909" y="1067318"/>
            <a:ext cx="237392" cy="248209"/>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5352301" y="1067318"/>
            <a:ext cx="237392" cy="248209"/>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5589691" y="1067318"/>
            <a:ext cx="237392" cy="248209"/>
          </a:xfrm>
          <a:prstGeom prst="rect">
            <a:avLst/>
          </a:prstGeom>
          <a:noFill/>
          <a:ln>
            <a:solidFill>
              <a:schemeClr val="tx1"/>
            </a:solidFill>
          </a:ln>
        </p:spPr>
        <p:txBody>
          <a:bodyPr wrap="square" rtlCol="0">
            <a:spAutoFit/>
          </a:bodyPr>
          <a:lstStyle/>
          <a:p>
            <a:endParaRPr lang="en-US" sz="1013"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813043" cy="248209"/>
          </a:xfrm>
          <a:prstGeom prst="rect">
            <a:avLst/>
          </a:prstGeom>
          <a:noFill/>
        </p:spPr>
        <p:txBody>
          <a:bodyPr wrap="none" rtlCol="0">
            <a:spAutoFit/>
          </a:bodyPr>
          <a:lstStyle/>
          <a:p>
            <a:r>
              <a:rPr lang="en-US" sz="1013"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3929071" y="1344317"/>
            <a:ext cx="237392" cy="248209"/>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4166463" y="1344317"/>
            <a:ext cx="237392" cy="248209"/>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4403854" y="1344317"/>
            <a:ext cx="237392" cy="248209"/>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4641245" y="1344317"/>
            <a:ext cx="237392" cy="248209"/>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4878637" y="1344317"/>
            <a:ext cx="237392" cy="248209"/>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5116033" y="1344317"/>
            <a:ext cx="237392" cy="248209"/>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5353425" y="1344317"/>
            <a:ext cx="237392" cy="248209"/>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5590816" y="1344317"/>
            <a:ext cx="237392" cy="248209"/>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3930308" y="16197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4167700" y="16197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4405090" y="16197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4642482" y="16197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4879873" y="16197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5117270" y="1619773"/>
            <a:ext cx="237392" cy="248209"/>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5354662" y="1619773"/>
            <a:ext cx="237392" cy="248209"/>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5592052" y="16197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3931432" y="18967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4168824" y="18967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4406215" y="18967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4643606" y="18967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4880998" y="18967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5118394" y="1896772"/>
            <a:ext cx="237392" cy="248209"/>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5355786" y="1896772"/>
            <a:ext cx="237392" cy="248209"/>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5593177" y="1896772"/>
            <a:ext cx="237392" cy="248209"/>
          </a:xfrm>
          <a:prstGeom prst="rect">
            <a:avLst/>
          </a:prstGeom>
          <a:noFill/>
          <a:ln>
            <a:solidFill>
              <a:schemeClr val="tx1"/>
            </a:solidFill>
          </a:ln>
        </p:spPr>
        <p:txBody>
          <a:bodyPr wrap="square" rtlCol="0">
            <a:spAutoFit/>
          </a:bodyPr>
          <a:lstStyle/>
          <a:p>
            <a:endParaRPr lang="en-US" sz="1013"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3918463" y="2912419"/>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18463" y="3189418"/>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1"/>
            <a:ext cx="296876" cy="1419619"/>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68153" y="2900576"/>
            <a:ext cx="296876" cy="623248"/>
          </a:xfrm>
          <a:prstGeom prst="rect">
            <a:avLst/>
          </a:prstGeom>
          <a:noFill/>
        </p:spPr>
        <p:txBody>
          <a:bodyPr wrap="none" rtlCol="0">
            <a:spAutoFit/>
          </a:bodyPr>
          <a:lstStyle/>
          <a:p>
            <a:r>
              <a:rPr lang="en-US" sz="1725" dirty="0"/>
              <a:t>1</a:t>
            </a:r>
          </a:p>
          <a:p>
            <a:r>
              <a:rPr lang="en-US" sz="1725"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3928342" y="2171712"/>
            <a:ext cx="237392" cy="248209"/>
          </a:xfrm>
          <a:prstGeom prst="rect">
            <a:avLst/>
          </a:prstGeom>
          <a:noFill/>
          <a:ln>
            <a:solidFill>
              <a:schemeClr val="tx1"/>
            </a:solidFill>
          </a:ln>
        </p:spPr>
        <p:txBody>
          <a:bodyPr wrap="square" rtlCol="0">
            <a:spAutoFit/>
          </a:bodyPr>
          <a:lstStyle/>
          <a:p>
            <a:endParaRPr lang="en-US" sz="1013"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4165733" y="2171712"/>
            <a:ext cx="237392" cy="248209"/>
          </a:xfrm>
          <a:prstGeom prst="rect">
            <a:avLst/>
          </a:prstGeom>
          <a:noFill/>
          <a:ln>
            <a:solidFill>
              <a:schemeClr val="tx1"/>
            </a:solidFill>
          </a:ln>
        </p:spPr>
        <p:txBody>
          <a:bodyPr wrap="square" rtlCol="0">
            <a:spAutoFit/>
          </a:bodyPr>
          <a:lstStyle/>
          <a:p>
            <a:endParaRPr lang="en-US" sz="1013"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4403124" y="2171712"/>
            <a:ext cx="237392" cy="248209"/>
          </a:xfrm>
          <a:prstGeom prst="rect">
            <a:avLst/>
          </a:prstGeom>
          <a:noFill/>
          <a:ln>
            <a:solidFill>
              <a:schemeClr val="tx1"/>
            </a:solidFill>
          </a:ln>
        </p:spPr>
        <p:txBody>
          <a:bodyPr wrap="square" rtlCol="0">
            <a:spAutoFit/>
          </a:bodyPr>
          <a:lstStyle/>
          <a:p>
            <a:endParaRPr lang="en-US" sz="1013"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4640515" y="2171712"/>
            <a:ext cx="237392" cy="248209"/>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4877907" y="2171712"/>
            <a:ext cx="237392" cy="248209"/>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5115304" y="2171712"/>
            <a:ext cx="237392" cy="248209"/>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5352695" y="2171712"/>
            <a:ext cx="237392" cy="248209"/>
          </a:xfrm>
          <a:prstGeom prst="rect">
            <a:avLst/>
          </a:prstGeom>
          <a:noFill/>
          <a:ln>
            <a:solidFill>
              <a:schemeClr val="tx1"/>
            </a:solidFill>
          </a:ln>
        </p:spPr>
        <p:txBody>
          <a:bodyPr wrap="square" rtlCol="0">
            <a:spAutoFit/>
          </a:bodyPr>
          <a:lstStyle/>
          <a:p>
            <a:endParaRPr lang="en-US" sz="1013"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5590086" y="2171712"/>
            <a:ext cx="237392" cy="248209"/>
          </a:xfrm>
          <a:prstGeom prst="rect">
            <a:avLst/>
          </a:prstGeom>
          <a:noFill/>
          <a:ln>
            <a:solidFill>
              <a:schemeClr val="tx1"/>
            </a:solidFill>
          </a:ln>
        </p:spPr>
        <p:txBody>
          <a:bodyPr wrap="square" rtlCol="0">
            <a:spAutoFit/>
          </a:bodyPr>
          <a:lstStyle/>
          <a:p>
            <a:endParaRPr lang="en-US" sz="1013"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4624546" y="29005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6373239" y="1416375"/>
            <a:ext cx="1654480"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5x8=40</a:t>
            </a:r>
          </a:p>
        </p:txBody>
      </p:sp>
    </p:spTree>
    <p:extLst>
      <p:ext uri="{BB962C8B-B14F-4D97-AF65-F5344CB8AC3E}">
        <p14:creationId xmlns:p14="http://schemas.microsoft.com/office/powerpoint/2010/main" val="31491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628650" y="4178411"/>
            <a:ext cx="8764206"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2x16</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a:t>
            </a:r>
            <a:r>
              <a:rPr lang="en-US" sz="2700">
                <a:latin typeface="Courier New" panose="02070309020205020404" pitchFamily="49" charset="0"/>
                <a:cs typeface="Courier New" panose="02070309020205020404" pitchFamily="49" charset="0"/>
              </a:rPr>
              <a:t>+ 10x10</a:t>
            </a:r>
            <a:r>
              <a:rPr lang="en-US" sz="2700" baseline="30000">
                <a:latin typeface="Courier New" panose="02070309020205020404" pitchFamily="49" charset="0"/>
                <a:cs typeface="Courier New" panose="02070309020205020404" pitchFamily="49" charset="0"/>
              </a:rPr>
              <a:t>0</a:t>
            </a:r>
            <a:r>
              <a:rPr lang="en-US" sz="2700">
                <a:latin typeface="Courier New" panose="02070309020205020404" pitchFamily="49" charset="0"/>
                <a:cs typeface="Courier New" panose="02070309020205020404" pitchFamily="49" charset="0"/>
              </a:rPr>
              <a:t> </a:t>
            </a:r>
            <a:r>
              <a:rPr lang="en-US" sz="2700" dirty="0">
                <a:latin typeface="Courier New" panose="02070309020205020404" pitchFamily="49" charset="0"/>
                <a:cs typeface="Courier New" panose="02070309020205020404" pitchFamily="49" charset="0"/>
              </a:rPr>
              <a:t>= 32 + 10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367372"/>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931665" cy="248209"/>
          </a:xfrm>
          <a:prstGeom prst="rect">
            <a:avLst/>
          </a:prstGeom>
          <a:noFill/>
        </p:spPr>
        <p:txBody>
          <a:bodyPr wrap="none" rtlCol="0">
            <a:spAutoFit/>
          </a:bodyPr>
          <a:lstStyle/>
          <a:p>
            <a:r>
              <a:rPr lang="en-US" sz="1013" dirty="0"/>
              <a:t>Sixteens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644371"/>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6304160" y="3673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541552" y="3673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6778942" y="3673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016334" y="3673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253725" y="3673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7491122" y="3673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6305284" y="6443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542676" y="6443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6780067" y="6443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017458" y="6443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254850" y="6443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7492246" y="644372"/>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376375"/>
            <a:ext cx="296876" cy="623248"/>
          </a:xfrm>
          <a:prstGeom prst="rect">
            <a:avLst/>
          </a:prstGeom>
          <a:noFill/>
        </p:spPr>
        <p:txBody>
          <a:bodyPr wrap="none" rtlCol="0">
            <a:spAutoFit/>
          </a:bodyPr>
          <a:lstStyle/>
          <a:p>
            <a:r>
              <a:rPr lang="en-US" sz="1725" dirty="0"/>
              <a:t>1</a:t>
            </a:r>
          </a:p>
          <a:p>
            <a:r>
              <a:rPr lang="en-US" sz="1725"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1393832"/>
            <a:ext cx="312906" cy="2746906"/>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a:p>
            <a:r>
              <a:rPr lang="en-US" sz="1725" dirty="0"/>
              <a:t>6</a:t>
            </a:r>
          </a:p>
          <a:p>
            <a:r>
              <a:rPr lang="en-US" sz="1725" dirty="0"/>
              <a:t>7</a:t>
            </a:r>
          </a:p>
          <a:p>
            <a:r>
              <a:rPr lang="en-US" sz="1725" dirty="0"/>
              <a:t>8</a:t>
            </a:r>
          </a:p>
          <a:p>
            <a:r>
              <a:rPr lang="en-US" sz="1725" dirty="0"/>
              <a:t>9</a:t>
            </a:r>
          </a:p>
          <a:p>
            <a:r>
              <a:rPr lang="en-US" sz="1725" dirty="0"/>
              <a:t>A</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3947877" y="1027783"/>
            <a:ext cx="2373920" cy="248209"/>
            <a:chOff x="6564923" y="3335216"/>
            <a:chExt cx="3165226" cy="330945"/>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30945"/>
            </a:xfrm>
            <a:prstGeom prst="rect">
              <a:avLst/>
            </a:prstGeom>
            <a:noFill/>
            <a:ln>
              <a:noFill/>
            </a:ln>
          </p:spPr>
          <p:txBody>
            <a:bodyPr wrap="square" rtlCol="0">
              <a:spAutoFit/>
            </a:bodyPr>
            <a:lstStyle/>
            <a:p>
              <a:r>
                <a:rPr lang="en-US" sz="1013"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6" y="3335216"/>
              <a:ext cx="316523" cy="330945"/>
            </a:xfrm>
            <a:prstGeom prst="rect">
              <a:avLst/>
            </a:prstGeom>
            <a:noFill/>
            <a:ln>
              <a:noFill/>
            </a:ln>
          </p:spPr>
          <p:txBody>
            <a:bodyPr wrap="square" rtlCol="0">
              <a:spAutoFit/>
            </a:bodyPr>
            <a:lstStyle/>
            <a:p>
              <a:r>
                <a:rPr lang="en-US" sz="1013"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30945"/>
            </a:xfrm>
            <a:prstGeom prst="rect">
              <a:avLst/>
            </a:prstGeom>
            <a:noFill/>
            <a:ln>
              <a:noFill/>
            </a:ln>
          </p:spPr>
          <p:txBody>
            <a:bodyPr wrap="square" rtlCol="0">
              <a:spAutoFit/>
            </a:bodyPr>
            <a:lstStyle/>
            <a:p>
              <a:r>
                <a:rPr lang="en-US" sz="1013"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30945"/>
            </a:xfrm>
            <a:prstGeom prst="rect">
              <a:avLst/>
            </a:prstGeom>
            <a:noFill/>
            <a:ln>
              <a:noFill/>
            </a:ln>
          </p:spPr>
          <p:txBody>
            <a:bodyPr wrap="square" rtlCol="0">
              <a:spAutoFit/>
            </a:bodyPr>
            <a:lstStyle/>
            <a:p>
              <a:r>
                <a:rPr lang="en-US" sz="1013"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09" y="3335216"/>
              <a:ext cx="316523" cy="330945"/>
            </a:xfrm>
            <a:prstGeom prst="rect">
              <a:avLst/>
            </a:prstGeom>
            <a:noFill/>
            <a:ln>
              <a:noFill/>
            </a:ln>
          </p:spPr>
          <p:txBody>
            <a:bodyPr wrap="square" rtlCol="0">
              <a:spAutoFit/>
            </a:bodyPr>
            <a:lstStyle/>
            <a:p>
              <a:r>
                <a:rPr lang="en-US" sz="1013"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30945"/>
            </a:xfrm>
            <a:prstGeom prst="rect">
              <a:avLst/>
            </a:prstGeom>
            <a:noFill/>
            <a:ln>
              <a:noFill/>
            </a:ln>
          </p:spPr>
          <p:txBody>
            <a:bodyPr wrap="square" rtlCol="0">
              <a:spAutoFit/>
            </a:bodyPr>
            <a:lstStyle/>
            <a:p>
              <a:r>
                <a:rPr lang="en-US" sz="1013"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30945"/>
            </a:xfrm>
            <a:prstGeom prst="rect">
              <a:avLst/>
            </a:prstGeom>
            <a:noFill/>
            <a:ln>
              <a:noFill/>
            </a:ln>
          </p:spPr>
          <p:txBody>
            <a:bodyPr wrap="square" rtlCol="0">
              <a:spAutoFit/>
            </a:bodyPr>
            <a:lstStyle/>
            <a:p>
              <a:r>
                <a:rPr lang="en-US" sz="1013"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3" y="3335216"/>
              <a:ext cx="316523" cy="330945"/>
            </a:xfrm>
            <a:prstGeom prst="rect">
              <a:avLst/>
            </a:prstGeom>
            <a:noFill/>
            <a:ln>
              <a:noFill/>
            </a:ln>
          </p:spPr>
          <p:txBody>
            <a:bodyPr wrap="square" rtlCol="0">
              <a:spAutoFit/>
            </a:bodyPr>
            <a:lstStyle/>
            <a:p>
              <a:r>
                <a:rPr lang="en-US" sz="1013"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30945"/>
            </a:xfrm>
            <a:prstGeom prst="rect">
              <a:avLst/>
            </a:prstGeom>
            <a:noFill/>
            <a:ln>
              <a:noFill/>
            </a:ln>
          </p:spPr>
          <p:txBody>
            <a:bodyPr wrap="square" rtlCol="0">
              <a:spAutoFit/>
            </a:bodyPr>
            <a:lstStyle/>
            <a:p>
              <a:r>
                <a:rPr lang="en-US" sz="1013"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30945"/>
            </a:xfrm>
            <a:prstGeom prst="rect">
              <a:avLst/>
            </a:prstGeom>
            <a:noFill/>
            <a:ln>
              <a:noFill/>
            </a:ln>
          </p:spPr>
          <p:txBody>
            <a:bodyPr wrap="square" rtlCol="0">
              <a:spAutoFit/>
            </a:bodyPr>
            <a:lstStyle/>
            <a:p>
              <a:r>
                <a:rPr lang="en-US" sz="1013"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6324091" y="1027784"/>
            <a:ext cx="237392" cy="248209"/>
          </a:xfrm>
          <a:prstGeom prst="rect">
            <a:avLst/>
          </a:prstGeom>
          <a:noFill/>
          <a:ln>
            <a:noFill/>
          </a:ln>
        </p:spPr>
        <p:txBody>
          <a:bodyPr wrap="square" rtlCol="0">
            <a:spAutoFit/>
          </a:bodyPr>
          <a:lstStyle/>
          <a:p>
            <a:r>
              <a:rPr lang="en-US" sz="1013"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6561482" y="1027784"/>
            <a:ext cx="237392" cy="248209"/>
          </a:xfrm>
          <a:prstGeom prst="rect">
            <a:avLst/>
          </a:prstGeom>
          <a:noFill/>
          <a:ln>
            <a:noFill/>
          </a:ln>
        </p:spPr>
        <p:txBody>
          <a:bodyPr wrap="square" rtlCol="0">
            <a:spAutoFit/>
          </a:bodyPr>
          <a:lstStyle/>
          <a:p>
            <a:r>
              <a:rPr lang="en-US" sz="1013"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6798873" y="1027784"/>
            <a:ext cx="237392" cy="248209"/>
          </a:xfrm>
          <a:prstGeom prst="rect">
            <a:avLst/>
          </a:prstGeom>
          <a:noFill/>
          <a:ln>
            <a:noFill/>
          </a:ln>
        </p:spPr>
        <p:txBody>
          <a:bodyPr wrap="square" rtlCol="0">
            <a:spAutoFit/>
          </a:bodyPr>
          <a:lstStyle/>
          <a:p>
            <a:r>
              <a:rPr lang="en-US" sz="1013"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7036264" y="1027784"/>
            <a:ext cx="237392" cy="248209"/>
          </a:xfrm>
          <a:prstGeom prst="rect">
            <a:avLst/>
          </a:prstGeom>
          <a:noFill/>
          <a:ln>
            <a:noFill/>
          </a:ln>
        </p:spPr>
        <p:txBody>
          <a:bodyPr wrap="square" rtlCol="0">
            <a:spAutoFit/>
          </a:bodyPr>
          <a:lstStyle/>
          <a:p>
            <a:r>
              <a:rPr lang="en-US" sz="1013"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7273656" y="1027784"/>
            <a:ext cx="237392" cy="248209"/>
          </a:xfrm>
          <a:prstGeom prst="rect">
            <a:avLst/>
          </a:prstGeom>
          <a:noFill/>
          <a:ln>
            <a:noFill/>
          </a:ln>
        </p:spPr>
        <p:txBody>
          <a:bodyPr wrap="square" rtlCol="0">
            <a:spAutoFit/>
          </a:bodyPr>
          <a:lstStyle/>
          <a:p>
            <a:r>
              <a:rPr lang="en-US" sz="1013"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7511053" y="1027784"/>
            <a:ext cx="237392" cy="248209"/>
          </a:xfrm>
          <a:prstGeom prst="rect">
            <a:avLst/>
          </a:prstGeom>
          <a:noFill/>
          <a:ln>
            <a:noFill/>
          </a:ln>
        </p:spPr>
        <p:txBody>
          <a:bodyPr wrap="square" rtlCol="0">
            <a:spAutoFit/>
          </a:bodyPr>
          <a:lstStyle/>
          <a:p>
            <a:r>
              <a:rPr lang="en-US" sz="1013" dirty="0"/>
              <a:t>F</a:t>
            </a:r>
          </a:p>
        </p:txBody>
      </p:sp>
      <p:sp>
        <p:nvSpPr>
          <p:cNvPr id="109" name="TextBox 108">
            <a:extLst>
              <a:ext uri="{FF2B5EF4-FFF2-40B4-BE49-F238E27FC236}">
                <a16:creationId xmlns:a16="http://schemas.microsoft.com/office/drawing/2014/main" id="{74099463-2B22-AACB-836A-849AB79BED79}"/>
              </a:ext>
            </a:extLst>
          </p:cNvPr>
          <p:cNvSpPr txBox="1"/>
          <p:nvPr/>
        </p:nvSpPr>
        <p:spPr>
          <a:xfrm>
            <a:off x="4622796" y="2143785"/>
            <a:ext cx="1918756"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A (10)</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6367159" y="1410188"/>
            <a:ext cx="1918755"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16x2=32</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3931591" y="1980497"/>
            <a:ext cx="237392" cy="236774"/>
          </a:xfrm>
          <a:prstGeom prst="rect">
            <a:avLst/>
          </a:prstGeom>
          <a:noFill/>
          <a:ln>
            <a:solidFill>
              <a:schemeClr val="tx1"/>
            </a:solidFill>
          </a:ln>
        </p:spPr>
        <p:txBody>
          <a:bodyPr wrap="square" rtlCol="0">
            <a:spAutoFit/>
          </a:bodyPr>
          <a:lstStyle/>
          <a:p>
            <a:endParaRPr lang="en-US" sz="1013"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3931591" y="2244735"/>
            <a:ext cx="237392" cy="236774"/>
          </a:xfrm>
          <a:prstGeom prst="rect">
            <a:avLst/>
          </a:prstGeom>
          <a:noFill/>
          <a:ln>
            <a:solidFill>
              <a:schemeClr val="tx1"/>
            </a:solidFill>
          </a:ln>
        </p:spPr>
        <p:txBody>
          <a:bodyPr wrap="square" rtlCol="0">
            <a:spAutoFit/>
          </a:bodyPr>
          <a:lstStyle/>
          <a:p>
            <a:endParaRPr lang="en-US" sz="1013"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3931591" y="2511870"/>
            <a:ext cx="237392" cy="236774"/>
          </a:xfrm>
          <a:prstGeom prst="rect">
            <a:avLst/>
          </a:prstGeom>
          <a:noFill/>
          <a:ln>
            <a:solidFill>
              <a:schemeClr val="tx1"/>
            </a:solidFill>
          </a:ln>
        </p:spPr>
        <p:txBody>
          <a:bodyPr wrap="square" rtlCol="0">
            <a:spAutoFit/>
          </a:bodyPr>
          <a:lstStyle/>
          <a:p>
            <a:endParaRPr lang="en-US" sz="1013"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3931591" y="2776107"/>
            <a:ext cx="237392" cy="236774"/>
          </a:xfrm>
          <a:prstGeom prst="rect">
            <a:avLst/>
          </a:prstGeom>
          <a:noFill/>
          <a:ln>
            <a:solidFill>
              <a:schemeClr val="tx1"/>
            </a:solidFill>
          </a:ln>
        </p:spPr>
        <p:txBody>
          <a:bodyPr wrap="square" rtlCol="0">
            <a:spAutoFit/>
          </a:bodyPr>
          <a:lstStyle/>
          <a:p>
            <a:endParaRPr lang="en-US" sz="1013"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3931591" y="1451887"/>
            <a:ext cx="237392" cy="236774"/>
          </a:xfrm>
          <a:prstGeom prst="rect">
            <a:avLst/>
          </a:prstGeom>
          <a:noFill/>
          <a:ln>
            <a:solidFill>
              <a:schemeClr val="tx1"/>
            </a:solidFill>
          </a:ln>
        </p:spPr>
        <p:txBody>
          <a:bodyPr wrap="square" rtlCol="0">
            <a:spAutoFit/>
          </a:bodyPr>
          <a:lstStyle/>
          <a:p>
            <a:endParaRPr lang="en-US" sz="1013"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3931591" y="1716125"/>
            <a:ext cx="237392" cy="236774"/>
          </a:xfrm>
          <a:prstGeom prst="rect">
            <a:avLst/>
          </a:prstGeom>
          <a:noFill/>
          <a:ln>
            <a:solidFill>
              <a:schemeClr val="tx1"/>
            </a:solidFill>
          </a:ln>
        </p:spPr>
        <p:txBody>
          <a:bodyPr wrap="square" rtlCol="0">
            <a:spAutoFit/>
          </a:bodyPr>
          <a:lstStyle/>
          <a:p>
            <a:endParaRPr lang="en-US" sz="1013" dirty="0"/>
          </a:p>
        </p:txBody>
      </p:sp>
      <p:sp>
        <p:nvSpPr>
          <p:cNvPr id="2" name="TextBox 1">
            <a:extLst>
              <a:ext uri="{FF2B5EF4-FFF2-40B4-BE49-F238E27FC236}">
                <a16:creationId xmlns:a16="http://schemas.microsoft.com/office/drawing/2014/main" id="{925C319E-E5DF-D9E6-C325-610012B5ADBE}"/>
              </a:ext>
            </a:extLst>
          </p:cNvPr>
          <p:cNvSpPr txBox="1"/>
          <p:nvPr/>
        </p:nvSpPr>
        <p:spPr>
          <a:xfrm>
            <a:off x="3931591" y="3046610"/>
            <a:ext cx="237392" cy="236774"/>
          </a:xfrm>
          <a:prstGeom prst="rect">
            <a:avLst/>
          </a:prstGeom>
          <a:noFill/>
          <a:ln>
            <a:solidFill>
              <a:schemeClr val="tx1"/>
            </a:solidFill>
          </a:ln>
        </p:spPr>
        <p:txBody>
          <a:bodyPr wrap="square" rtlCol="0">
            <a:spAutoFit/>
          </a:bodyPr>
          <a:lstStyle/>
          <a:p>
            <a:endParaRPr lang="en-US" sz="1013" dirty="0"/>
          </a:p>
        </p:txBody>
      </p:sp>
      <p:sp>
        <p:nvSpPr>
          <p:cNvPr id="3" name="TextBox 2">
            <a:extLst>
              <a:ext uri="{FF2B5EF4-FFF2-40B4-BE49-F238E27FC236}">
                <a16:creationId xmlns:a16="http://schemas.microsoft.com/office/drawing/2014/main" id="{E64A6558-8142-F7CC-6CB0-AA152139A723}"/>
              </a:ext>
            </a:extLst>
          </p:cNvPr>
          <p:cNvSpPr txBox="1"/>
          <p:nvPr/>
        </p:nvSpPr>
        <p:spPr>
          <a:xfrm>
            <a:off x="3931591" y="3310847"/>
            <a:ext cx="237392" cy="236774"/>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F0A6987C-FA59-39EF-2860-CC02F5A67784}"/>
              </a:ext>
            </a:extLst>
          </p:cNvPr>
          <p:cNvSpPr txBox="1"/>
          <p:nvPr/>
        </p:nvSpPr>
        <p:spPr>
          <a:xfrm>
            <a:off x="3931591" y="3577982"/>
            <a:ext cx="237392" cy="236774"/>
          </a:xfrm>
          <a:prstGeom prst="rect">
            <a:avLst/>
          </a:prstGeom>
          <a:noFill/>
          <a:ln>
            <a:solidFill>
              <a:schemeClr val="tx1"/>
            </a:solidFill>
          </a:ln>
        </p:spPr>
        <p:txBody>
          <a:bodyPr wrap="square" rtlCol="0">
            <a:spAutoFit/>
          </a:bodyPr>
          <a:lstStyle/>
          <a:p>
            <a:endParaRPr lang="en-US" sz="1013" dirty="0"/>
          </a:p>
        </p:txBody>
      </p:sp>
      <p:sp>
        <p:nvSpPr>
          <p:cNvPr id="31" name="TextBox 30">
            <a:extLst>
              <a:ext uri="{FF2B5EF4-FFF2-40B4-BE49-F238E27FC236}">
                <a16:creationId xmlns:a16="http://schemas.microsoft.com/office/drawing/2014/main" id="{E9A69AD5-A30D-704E-AC92-E555F83C5ECE}"/>
              </a:ext>
            </a:extLst>
          </p:cNvPr>
          <p:cNvSpPr txBox="1"/>
          <p:nvPr/>
        </p:nvSpPr>
        <p:spPr>
          <a:xfrm>
            <a:off x="3931591" y="3842220"/>
            <a:ext cx="237392" cy="236774"/>
          </a:xfrm>
          <a:prstGeom prst="rect">
            <a:avLst/>
          </a:prstGeom>
          <a:noFill/>
          <a:ln>
            <a:solidFill>
              <a:schemeClr val="tx1"/>
            </a:solidFill>
          </a:ln>
        </p:spPr>
        <p:txBody>
          <a:bodyPr wrap="square" rtlCol="0">
            <a:spAutoFit/>
          </a:bodyPr>
          <a:lstStyle/>
          <a:p>
            <a:endParaRPr lang="en-US" sz="1013" dirty="0"/>
          </a:p>
        </p:txBody>
      </p:sp>
    </p:spTree>
    <p:extLst>
      <p:ext uri="{BB962C8B-B14F-4D97-AF65-F5344CB8AC3E}">
        <p14:creationId xmlns:p14="http://schemas.microsoft.com/office/powerpoint/2010/main" val="1367631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1037</TotalTime>
  <Words>1465</Words>
  <Application>Microsoft Macintosh PowerPoint</Application>
  <PresentationFormat>On-screen Show (16:9)</PresentationFormat>
  <Paragraphs>242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Menlo</vt:lpstr>
      <vt:lpstr>Wingdings</vt:lpstr>
      <vt:lpstr>Office Theme</vt:lpstr>
      <vt:lpstr>K&amp;R Chapter 2 Types, Operators, and Expressions</vt:lpstr>
      <vt:lpstr>Chapter 2 – Unique Areas</vt:lpstr>
      <vt:lpstr>Ah, Division… </vt:lpstr>
      <vt:lpstr>Python 2 to Python 3</vt:lpstr>
      <vt:lpstr>Integer Division in C</vt:lpstr>
      <vt:lpstr>A Quick Tutorial on Number Bases</vt:lpstr>
      <vt:lpstr>Place Value – Base 10</vt:lpstr>
      <vt:lpstr>Place Value – Base 8</vt:lpstr>
      <vt:lpstr>Base 16</vt:lpstr>
      <vt:lpstr>PowerPoint Presentation</vt:lpstr>
      <vt:lpstr>ASCII</vt:lpstr>
      <vt:lpstr>C and UNIX, Byte-Addressable Computers</vt:lpstr>
      <vt:lpstr>CDC-6500 Character Support</vt:lpstr>
      <vt:lpstr>Thanks Ken, Brian, and Dennis!</vt:lpstr>
      <vt:lpstr>Characters, words, and bits in C – Oh My!</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85</cp:revision>
  <cp:lastPrinted>2023-01-20T21:56:25Z</cp:lastPrinted>
  <dcterms:created xsi:type="dcterms:W3CDTF">2022-07-26T07:32:28Z</dcterms:created>
  <dcterms:modified xsi:type="dcterms:W3CDTF">2024-07-02T19:21:25Z</dcterms:modified>
</cp:coreProperties>
</file>