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303" r:id="rId14"/>
    <p:sldId id="290" r:id="rId15"/>
    <p:sldId id="300" r:id="rId16"/>
    <p:sldId id="291" r:id="rId17"/>
    <p:sldId id="301" r:id="rId18"/>
    <p:sldId id="302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60" d="100"/>
          <a:sy n="60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  Sort of.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575959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AFE87-5618-2453-6C4E-B91405308613}"/>
              </a:ext>
            </a:extLst>
          </p:cNvPr>
          <p:cNvSpPr txBox="1"/>
          <p:nvPr/>
        </p:nvSpPr>
        <p:spPr>
          <a:xfrm>
            <a:off x="2679405" y="-10632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</a:t>
            </a:r>
            <a:r>
              <a:rPr lang="en-US" sz="2000" b="1" i="1" dirty="0"/>
              <a:t>*location* </a:t>
            </a:r>
            <a:r>
              <a:rPr lang="en-US" sz="2000" dirty="0"/>
              <a:t>is passed *</a:t>
            </a:r>
            <a:r>
              <a:rPr lang="en-US" sz="2000" b="1" i="1" dirty="0"/>
              <a:t>by value*</a:t>
            </a:r>
            <a:r>
              <a:rPr lang="en-US" sz="2000" dirty="0"/>
              <a:t> (i.e. a copy is made into the stack frame) but no copy is made of the data in the array.  Since the function </a:t>
            </a:r>
            <a:r>
              <a:rPr lang="en-US" sz="2000" b="1" i="1" dirty="0"/>
              <a:t>*knows where* </a:t>
            </a:r>
            <a:r>
              <a:rPr lang="en-US" sz="2000" dirty="0"/>
              <a:t>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8483-D572-DD26-3141-AB9EF8B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8EF9-9A25-9931-40E3-26835266C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7782" cy="4351338"/>
          </a:xfrm>
        </p:spPr>
        <p:txBody>
          <a:bodyPr/>
          <a:lstStyle/>
          <a:p>
            <a:r>
              <a:rPr lang="en-US" dirty="0"/>
              <a:t>Register variables are another nod to assembly language programmers who were concerned about the performance of their code</a:t>
            </a:r>
          </a:p>
          <a:p>
            <a:r>
              <a:rPr lang="en-US" dirty="0"/>
              <a:t>You can’t get the “memory address” of a variable declared as register</a:t>
            </a:r>
          </a:p>
          <a:p>
            <a:r>
              <a:rPr lang="en-US" dirty="0"/>
              <a:t>Likely completely ignored in modern compilers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ECF9C-76D6-4FA0-E07B-3F662601BCD8}"/>
              </a:ext>
            </a:extLst>
          </p:cNvPr>
          <p:cNvSpPr txBox="1"/>
          <p:nvPr/>
        </p:nvSpPr>
        <p:spPr>
          <a:xfrm>
            <a:off x="8915400" y="3136612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int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 char c;</a:t>
            </a:r>
          </a:p>
        </p:txBody>
      </p:sp>
    </p:spTree>
    <p:extLst>
      <p:ext uri="{BB962C8B-B14F-4D97-AF65-F5344CB8AC3E}">
        <p14:creationId xmlns:p14="http://schemas.microsoft.com/office/powerpoint/2010/main" val="12082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</a:t>
            </a:r>
            <a:r>
              <a:rPr lang="en-US">
                <a:solidFill>
                  <a:srgbClr val="FF0000"/>
                </a:solidFill>
              </a:rPr>
              <a:t>and mislead </a:t>
            </a:r>
            <a:r>
              <a:rPr lang="en-US" dirty="0">
                <a:solidFill>
                  <a:srgbClr val="FF0000"/>
                </a:solidFill>
              </a:rPr>
              <a:t>you as to the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(”Ret: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5B4B-9419-C5EF-5C3B-DDA468146540}"/>
              </a:ext>
            </a:extLst>
          </p:cNvPr>
          <p:cNvSpPr txBox="1"/>
          <p:nvPr/>
        </p:nvSpPr>
        <p:spPr>
          <a:xfrm>
            <a:off x="8798708" y="18782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3A52E-14C3-BCB0-1142-2BB78E4611E3}"/>
              </a:ext>
            </a:extLst>
          </p:cNvPr>
          <p:cNvSpPr txBox="1"/>
          <p:nvPr/>
        </p:nvSpPr>
        <p:spPr>
          <a:xfrm>
            <a:off x="4561841" y="671164"/>
            <a:ext cx="2435282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sumup</a:t>
            </a:r>
            <a:r>
              <a:rPr lang="en-US" dirty="0"/>
              <a:t>(3) = 1 + 2 + 3 = 6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 solved many of the problems that led to the ability to build portable applications, things were always in flux</a:t>
            </a:r>
          </a:p>
          <a:p>
            <a:pPr lvl="1"/>
            <a:r>
              <a:rPr lang="en-US" dirty="0"/>
              <a:t>Language evolution</a:t>
            </a:r>
          </a:p>
          <a:p>
            <a:pPr lvl="1"/>
            <a:r>
              <a:rPr lang="en-US" dirty="0"/>
              <a:t>Library evolution</a:t>
            </a:r>
          </a:p>
          <a:p>
            <a:pPr lvl="1"/>
            <a:r>
              <a:rPr lang="en-US" dirty="0"/>
              <a:t>Hardware evolution</a:t>
            </a:r>
          </a:p>
          <a:p>
            <a:pPr lvl="1"/>
            <a:r>
              <a:rPr lang="en-US" dirty="0"/>
              <a:t>Operating system evolution</a:t>
            </a:r>
          </a:p>
          <a:p>
            <a:r>
              <a:rPr lang="en-US" dirty="0"/>
              <a:t>The pre-processor allowed for adjusting to these changes without breaking backwards compatibility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BFAEA-8CE0-231F-3768-5E876AE8E7FA}"/>
              </a:ext>
            </a:extLst>
          </p:cNvPr>
          <p:cNvSpPr txBox="1"/>
          <p:nvPr/>
        </p:nvSpPr>
        <p:spPr>
          <a:xfrm>
            <a:off x="4995417" y="5388570"/>
            <a:ext cx="682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The second incompleteness theorem, an extension of the first, shows that the system cannot demonstrate its own consistency. </a:t>
            </a:r>
          </a:p>
          <a:p>
            <a:r>
              <a:rPr lang="en-US" dirty="0"/>
              <a:t>                        --- </a:t>
            </a:r>
            <a:r>
              <a:rPr lang="en-US" b="1" dirty="0"/>
              <a:t>Gödel's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FBA055-B204-4D02-B979-F74380C365C8}"/>
              </a:ext>
            </a:extLst>
          </p:cNvPr>
          <p:cNvSpPr txBox="1"/>
          <p:nvPr/>
        </p:nvSpPr>
        <p:spPr>
          <a:xfrm>
            <a:off x="985157" y="1773416"/>
            <a:ext cx="27767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 USE_LONG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long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INT_32 int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INT_32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72A3-ECEE-C2C7-3DBC-65EEE84D3D84}"/>
              </a:ext>
            </a:extLst>
          </p:cNvPr>
          <p:cNvSpPr txBox="1"/>
          <p:nvPr/>
        </p:nvSpPr>
        <p:spPr>
          <a:xfrm>
            <a:off x="6958207" y="1784016"/>
            <a:ext cx="487505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puts(const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remove(const char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rewind(FILE *);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char * restrict, ...)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19689AE-0C60-3ACF-0F4B-95870AA81D07}"/>
              </a:ext>
            </a:extLst>
          </p:cNvPr>
          <p:cNvSpPr/>
          <p:nvPr/>
        </p:nvSpPr>
        <p:spPr>
          <a:xfrm>
            <a:off x="3761879" y="3210560"/>
            <a:ext cx="2776722" cy="102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–E kr_04_04.c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4B4657-E39B-3155-1639-E329296F9B09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kr_04_04.c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BB7F8-CECD-E8EF-1ABA-33CF20A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 Source code to C Source code</a:t>
            </a:r>
          </a:p>
        </p:txBody>
      </p:sp>
    </p:spTree>
    <p:extLst>
      <p:ext uri="{BB962C8B-B14F-4D97-AF65-F5344CB8AC3E}">
        <p14:creationId xmlns:p14="http://schemas.microsoft.com/office/powerpoint/2010/main" val="1640140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5D4B3-CA2E-4DD2-B4B8-425FA3188E1F}"/>
              </a:ext>
            </a:extLst>
          </p:cNvPr>
          <p:cNvSpPr txBox="1"/>
          <p:nvPr/>
        </p:nvSpPr>
        <p:spPr>
          <a:xfrm>
            <a:off x="2295525" y="5460762"/>
            <a:ext cx="7172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/csev/xmosaic-1.2/blob/master/</a:t>
            </a:r>
            <a:r>
              <a:rPr lang="en-US" dirty="0" err="1"/>
              <a:t>libwww</a:t>
            </a:r>
            <a:r>
              <a:rPr lang="en-US" dirty="0"/>
              <a:t>/HTTCP.c#L47</a:t>
            </a:r>
          </a:p>
        </p:txBody>
      </p:sp>
      <p:pic>
        <p:nvPicPr>
          <p:cNvPr id="54" name="Picture 53" descr="Source code from XMosaic 1.2 - the precise code is less important than the complexity of the code.&#10;&#10;https://github.com/csev/xmosaic-1.2/blob/master/libwww/HTTCP.c#L47">
            <a:extLst>
              <a:ext uri="{FF2B5EF4-FFF2-40B4-BE49-F238E27FC236}">
                <a16:creationId xmlns:a16="http://schemas.microsoft.com/office/drawing/2014/main" id="{8FEACF99-E0AD-29C6-4DC3-EBB6F7EEB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764"/>
          <a:stretch/>
        </p:blipFill>
        <p:spPr>
          <a:xfrm>
            <a:off x="8249557" y="1027906"/>
            <a:ext cx="3479800" cy="3921207"/>
          </a:xfrm>
          <a:prstGeom prst="rect">
            <a:avLst/>
          </a:prstGeom>
        </p:spPr>
      </p:pic>
      <p:sp>
        <p:nvSpPr>
          <p:cNvPr id="55" name="Title 54">
            <a:extLst>
              <a:ext uri="{FF2B5EF4-FFF2-40B4-BE49-F238E27FC236}">
                <a16:creationId xmlns:a16="http://schemas.microsoft.com/office/drawing/2014/main" id="{83466623-66F6-2D88-B914-BC766E88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real portability …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E3F4C29E-4A05-B52D-B70A-F796B17D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79029" cy="322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example C snippet from </a:t>
            </a:r>
            <a:r>
              <a:rPr lang="en-US" dirty="0" err="1"/>
              <a:t>XMosaic</a:t>
            </a:r>
            <a:r>
              <a:rPr lang="en-US" dirty="0"/>
              <a:t> 1.2 from 1994, we see constant effort to use the pre-processor so we can compile the program on a wide range of operating systems and even versions of those operating systems.</a:t>
            </a:r>
          </a:p>
          <a:p>
            <a:r>
              <a:rPr lang="en-US" dirty="0"/>
              <a:t>The code makes network connections and handles errors</a:t>
            </a:r>
          </a:p>
        </p:txBody>
      </p:sp>
    </p:spTree>
    <p:extLst>
      <p:ext uri="{BB962C8B-B14F-4D97-AF65-F5344CB8AC3E}">
        <p14:creationId xmlns:p14="http://schemas.microsoft.com/office/powerpoint/2010/main" val="1916434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4.7 – Register variables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</a:t>
            </a:r>
            <a:r>
              <a:rPr lang="en-US" sz="1200"/>
              <a:t>Copyright 2023-  </a:t>
            </a:r>
            <a:r>
              <a:rPr lang="en-US" sz="1200" dirty="0"/>
              <a:t>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stack to implement 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Call by </a:t>
            </a:r>
            <a:r>
              <a:rPr lang="en-US" b="1" i="1" dirty="0"/>
              <a:t>value</a:t>
            </a:r>
            <a:r>
              <a:rPr lang="en-US" dirty="0"/>
              <a:t> says that within a function, you can change a parameter and it does not affect the copy of the variable in the main()</a:t>
            </a:r>
          </a:p>
          <a:p>
            <a:r>
              <a:rPr lang="en-US" dirty="0"/>
              <a:t>Parameters are “</a:t>
            </a:r>
            <a:r>
              <a:rPr lang="en-US" b="1" i="1" dirty="0"/>
              <a:t>isolated</a:t>
            </a:r>
            <a:r>
              <a:rPr lang="en-US" dirty="0"/>
              <a:t>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87505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32</a:t>
            </a:r>
          </a:p>
          <a:p>
            <a:r>
              <a:rPr lang="en-US" b="1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2344</Words>
  <Application>Microsoft Macintosh PowerPoint</Application>
  <PresentationFormat>Widescreen</PresentationFormat>
  <Paragraphs>427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Using a stack to implement call by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  Sort of.</vt:lpstr>
      <vt:lpstr>PowerPoint Presentation</vt:lpstr>
      <vt:lpstr>Register Variables</vt:lpstr>
      <vt:lpstr>Recursion, see recursion</vt:lpstr>
      <vt:lpstr>PowerPoint Presentation</vt:lpstr>
      <vt:lpstr>The C Pre Processor</vt:lpstr>
      <vt:lpstr>Transform C Source code to C Source code</vt:lpstr>
      <vt:lpstr>Delivering real portability 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105</cp:revision>
  <dcterms:created xsi:type="dcterms:W3CDTF">2022-07-26T07:32:28Z</dcterms:created>
  <dcterms:modified xsi:type="dcterms:W3CDTF">2024-07-02T19:46:32Z</dcterms:modified>
</cp:coreProperties>
</file>