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20"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45" autoAdjust="0"/>
    <p:restoredTop sz="93566"/>
  </p:normalViewPr>
  <p:slideViewPr>
    <p:cSldViewPr snapToGrid="0" snapToObjects="1">
      <p:cViewPr varScale="1">
        <p:scale>
          <a:sx n="64" d="100"/>
          <a:sy n="64" d="100"/>
        </p:scale>
        <p:origin x="108" y="33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acknowledgements</a:t>
            </a:r>
            <a:r>
              <a:rPr lang="en-US" baseline="0" dirty="0">
                <a:solidFill>
                  <a:schemeClr val="dk2"/>
                </a:solidFill>
              </a:rPr>
              <a:t> page(s)</a:t>
            </a:r>
            <a:r>
              <a:rPr lang="en-US" dirty="0">
                <a:solidFill>
                  <a:schemeClr val="dk2"/>
                </a:solidFill>
              </a:rPr>
              <a:t>.</a:t>
            </a: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www.youtube.com/watch?v=9eMWG3fwiEU"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hyperlink" Target="http://harrypotter.wikia.com/wiki/Salazar_Slytheri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9.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dirty="0">
                <a:solidFill>
                  <a:srgbClr val="FFD966"/>
                </a:solidFill>
                <a:latin typeface="Arial" charset="0"/>
                <a:ea typeface="Arial" charset="0"/>
                <a:cs typeface="Arial" charset="0"/>
                <a:sym typeface="Cabin"/>
              </a:rPr>
              <a:t>Γιατί να προγραμματίσω</a:t>
            </a:r>
            <a:r>
              <a:rPr lang="en-US" sz="7600" dirty="0">
                <a:solidFill>
                  <a:srgbClr val="FFD966"/>
                </a:solidFill>
                <a:latin typeface="Arial" charset="0"/>
                <a:ea typeface="Arial" charset="0"/>
                <a:cs typeface="Arial" charset="0"/>
                <a:sym typeface="Cabin"/>
              </a:rPr>
              <a:t>?</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dirty="0">
                <a:solidFill>
                  <a:schemeClr val="lt1"/>
                </a:solidFill>
                <a:latin typeface="Arial" charset="0"/>
                <a:ea typeface="Arial" charset="0"/>
                <a:cs typeface="Arial" charset="0"/>
                <a:sym typeface="Cabin"/>
              </a:rPr>
              <a:t>Κεφάλαιο</a:t>
            </a:r>
            <a:r>
              <a:rPr lang="en-US" sz="4800" dirty="0">
                <a:solidFill>
                  <a:schemeClr val="lt1"/>
                </a:solidFill>
                <a:latin typeface="Arial" charset="0"/>
                <a:ea typeface="Arial" charset="0"/>
                <a:cs typeface="Arial" charset="0"/>
                <a:sym typeface="Cabin"/>
              </a:rPr>
              <a:t>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Προγράμματα για Ανθρώπους</a:t>
            </a:r>
            <a:r>
              <a:rPr lang="en-US" sz="7600" u="none" strike="noStrike" cap="none" dirty="0">
                <a:solidFill>
                  <a:srgbClr val="FFD966"/>
                </a:solidFill>
                <a:latin typeface="Arial" charset="0"/>
                <a:ea typeface="Arial" charset="0"/>
                <a:cs typeface="Arial" charset="0"/>
                <a:sym typeface="Cabin"/>
              </a:rPr>
              <a:t>...</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
        <p:nvSpPr>
          <p:cNvPr id="8" name="Shape 301">
            <a:extLst>
              <a:ext uri="{FF2B5EF4-FFF2-40B4-BE49-F238E27FC236}">
                <a16:creationId xmlns:a16="http://schemas.microsoft.com/office/drawing/2014/main" id="{99C15FF8-1406-438E-B369-63A6767E07E6}"/>
              </a:ext>
            </a:extLst>
          </p:cNvPr>
          <p:cNvSpPr txBox="1"/>
          <p:nvPr/>
        </p:nvSpPr>
        <p:spPr>
          <a:xfrm>
            <a:off x="1265236" y="1959432"/>
            <a:ext cx="6862764"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όσο ακούγεται η μουσική </a:t>
            </a:r>
            <a:r>
              <a:rPr lang="en-US" sz="2400" u="none" strike="noStrike" cap="none" dirty="0">
                <a:solidFill>
                  <a:schemeClr val="lt1"/>
                </a:solidFill>
                <a:latin typeface="Arial" charset="0"/>
                <a:ea typeface="Arial" charset="0"/>
                <a:cs typeface="Arial" charset="0"/>
                <a:sym typeface="Cabin"/>
              </a:rPr>
              <a:t>:</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a:t>
            </a:r>
            <a:r>
              <a:rPr lang="el-GR" sz="2400" dirty="0">
                <a:solidFill>
                  <a:schemeClr val="lt1"/>
                </a:solidFill>
                <a:latin typeface="Arial" charset="0"/>
                <a:ea typeface="Arial" charset="0"/>
                <a:cs typeface="Arial" charset="0"/>
                <a:sym typeface="Cabin"/>
              </a:rPr>
              <a:t>μπροστά</a:t>
            </a:r>
            <a:r>
              <a:rPr lang="el-GR" sz="2400" u="none" strike="noStrike" cap="none" dirty="0">
                <a:solidFill>
                  <a:schemeClr val="lt1"/>
                </a:solidFill>
                <a:latin typeface="Arial" charset="0"/>
                <a:ea typeface="Arial" charset="0"/>
                <a:cs typeface="Arial" charset="0"/>
                <a:sym typeface="Cabin"/>
              </a:rPr>
              <a:t>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μπροστά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αριστερό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δεξί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στον δεξί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στον αριστερό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a:t>
            </a:r>
            <a:r>
              <a:rPr lang="el-GR" sz="2400" dirty="0">
                <a:solidFill>
                  <a:srgbClr val="FFFF00"/>
                </a:solidFill>
                <a:latin typeface="Arial" charset="0"/>
                <a:cs typeface="Arial" charset="0"/>
                <a:sym typeface="Cabin"/>
              </a:rPr>
              <a:t>χέλι</a:t>
            </a:r>
            <a:r>
              <a:rPr lang="el-GR" sz="2400" u="none" strike="noStrike" cap="none" dirty="0">
                <a:solidFill>
                  <a:schemeClr val="lt1"/>
                </a:solidFill>
                <a:latin typeface="Arial" charset="0"/>
                <a:ea typeface="Arial" charset="0"/>
                <a:cs typeface="Arial" charset="0"/>
                <a:sym typeface="Cabin"/>
              </a:rPr>
              <a:t>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δεξί </a:t>
            </a:r>
            <a:r>
              <a:rPr lang="el-GR" sz="2400" dirty="0">
                <a:solidFill>
                  <a:srgbClr val="FFFF00"/>
                </a:solidFill>
                <a:latin typeface="Arial" charset="0"/>
                <a:cs typeface="Arial" charset="0"/>
                <a:sym typeface="Cabin"/>
              </a:rPr>
              <a:t>ηχείο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αριστερό </a:t>
            </a:r>
            <a:r>
              <a:rPr lang="el-GR" sz="2400" dirty="0">
                <a:solidFill>
                  <a:srgbClr val="FFFF00"/>
                </a:solidFill>
                <a:latin typeface="Arial" charset="0"/>
                <a:cs typeface="Arial" charset="0"/>
                <a:sym typeface="Cabin"/>
              </a:rPr>
              <a:t>ηχείο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αριστερό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δεξί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Άλμα</a:t>
            </a:r>
            <a:endParaRPr lang="en-US" sz="24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Προγράμματα για Ανθρώπους</a:t>
            </a:r>
            <a:r>
              <a:rPr lang="en-US" sz="7600" u="none" strike="noStrike" cap="none" dirty="0">
                <a:solidFill>
                  <a:srgbClr val="FFD966"/>
                </a:solidFill>
                <a:latin typeface="Arial" charset="0"/>
                <a:ea typeface="Arial" charset="0"/>
                <a:cs typeface="Arial" charset="0"/>
                <a:sym typeface="Cabin"/>
              </a:rPr>
              <a:t>...</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256168" y="1954490"/>
            <a:ext cx="675572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όσο ακούγεται η μουσική </a:t>
            </a:r>
            <a:r>
              <a:rPr lang="en-US" sz="2400" u="none" strike="noStrike" cap="none" dirty="0">
                <a:solidFill>
                  <a:schemeClr val="lt1"/>
                </a:solidFill>
                <a:latin typeface="Arial" charset="0"/>
                <a:ea typeface="Arial" charset="0"/>
                <a:cs typeface="Arial" charset="0"/>
                <a:sym typeface="Cabin"/>
              </a:rPr>
              <a:t>:</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a:t>
            </a:r>
            <a:r>
              <a:rPr lang="el-GR" sz="2400" dirty="0">
                <a:solidFill>
                  <a:schemeClr val="lt1"/>
                </a:solidFill>
                <a:latin typeface="Arial" charset="0"/>
                <a:ea typeface="Arial" charset="0"/>
                <a:cs typeface="Arial" charset="0"/>
                <a:sym typeface="Cabin"/>
              </a:rPr>
              <a:t>μπροστά</a:t>
            </a:r>
            <a:r>
              <a:rPr lang="el-GR" sz="2400" u="none" strike="noStrike" cap="none" dirty="0">
                <a:solidFill>
                  <a:schemeClr val="lt1"/>
                </a:solidFill>
                <a:latin typeface="Arial" charset="0"/>
                <a:ea typeface="Arial" charset="0"/>
                <a:cs typeface="Arial" charset="0"/>
                <a:sym typeface="Cabin"/>
              </a:rPr>
              <a:t>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μπροστά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αριστερό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δεξί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στον δεξί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στον αριστερό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a:t>
            </a:r>
            <a:r>
              <a:rPr lang="el-GR" sz="2400" dirty="0">
                <a:solidFill>
                  <a:srgbClr val="00FA00"/>
                </a:solidFill>
                <a:latin typeface="Arial" charset="0"/>
                <a:cs typeface="Arial" charset="0"/>
                <a:sym typeface="Cabin"/>
              </a:rPr>
              <a:t>χέρι</a:t>
            </a:r>
            <a:r>
              <a:rPr lang="el-GR" sz="2400" u="none" strike="noStrike" cap="none" dirty="0">
                <a:solidFill>
                  <a:schemeClr val="lt1"/>
                </a:solidFill>
                <a:latin typeface="Arial" charset="0"/>
                <a:ea typeface="Arial" charset="0"/>
                <a:cs typeface="Arial" charset="0"/>
                <a:sym typeface="Cabin"/>
              </a:rPr>
              <a:t>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δεξί </a:t>
            </a:r>
            <a:r>
              <a:rPr lang="el-GR" sz="2400" u="none" strike="noStrike" cap="none" dirty="0">
                <a:solidFill>
                  <a:srgbClr val="00FA00"/>
                </a:solidFill>
                <a:latin typeface="Arial" charset="0"/>
                <a:ea typeface="Arial" charset="0"/>
                <a:cs typeface="Arial" charset="0"/>
                <a:sym typeface="Cabin"/>
              </a:rPr>
              <a:t>ισχ</a:t>
            </a:r>
            <a:r>
              <a:rPr lang="el-GR" sz="2400" dirty="0">
                <a:solidFill>
                  <a:srgbClr val="00FA00"/>
                </a:solidFill>
                <a:latin typeface="Arial" charset="0"/>
                <a:cs typeface="Arial" charset="0"/>
                <a:sym typeface="Cabin"/>
              </a:rPr>
              <a:t>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αριστερό </a:t>
            </a:r>
            <a:r>
              <a:rPr lang="el-GR" sz="2400" u="none" strike="noStrike" cap="none" dirty="0">
                <a:solidFill>
                  <a:srgbClr val="00FA00"/>
                </a:solidFill>
                <a:latin typeface="Arial" charset="0"/>
                <a:ea typeface="Arial" charset="0"/>
                <a:cs typeface="Arial" charset="0"/>
                <a:sym typeface="Cabin"/>
              </a:rPr>
              <a:t>ισχ</a:t>
            </a:r>
            <a:r>
              <a:rPr lang="el-GR" sz="2400" dirty="0">
                <a:solidFill>
                  <a:srgbClr val="00FA00"/>
                </a:solidFill>
                <a:latin typeface="Arial" charset="0"/>
                <a:cs typeface="Arial" charset="0"/>
                <a:sym typeface="Cabin"/>
              </a:rPr>
              <a:t>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αριστερό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δεξί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Άλμα</a:t>
            </a:r>
            <a:endParaRPr lang="en-US" sz="2400" u="none" strike="noStrike" cap="none" dirty="0">
              <a:solidFill>
                <a:schemeClr val="lt1"/>
              </a:solidFill>
              <a:latin typeface="Arial" charset="0"/>
              <a:ea typeface="Arial" charset="0"/>
              <a:cs typeface="Arial" charset="0"/>
              <a:sym typeface="Cabin"/>
            </a:endParaRP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914400" y="4000500"/>
            <a:ext cx="14630400" cy="1143000"/>
          </a:xfrm>
          <a:prstGeom prst="rect">
            <a:avLst/>
          </a:prstGeom>
          <a:noFill/>
          <a:ln>
            <a:noFill/>
          </a:ln>
        </p:spPr>
        <p:txBody>
          <a:bodyPr lIns="0" tIns="0" rIns="0" bIns="0" anchor="ctr" anchorCtr="0">
            <a:noAutofit/>
          </a:bodyPr>
          <a:lstStyle/>
          <a:p>
            <a:pPr lvl="0" algn="ctr">
              <a:buClr>
                <a:schemeClr val="lt1"/>
              </a:buClr>
              <a:buSzPct val="25000"/>
            </a:pPr>
            <a:r>
              <a:rPr lang="el-GR" sz="3600" dirty="0">
                <a:solidFill>
                  <a:schemeClr val="lt1"/>
                </a:solidFill>
                <a:latin typeface="Arial" charset="0"/>
                <a:ea typeface="Arial" charset="0"/>
                <a:cs typeface="Arial" charset="0"/>
                <a:sym typeface="Cabin"/>
              </a:rPr>
              <a:t>ο κλόουν έτρεξε πίσω από το αυτοκίνητο και το αυτοκίνητο έπεσε πάνω στη σκηνή και η σκηνή έπεσε κάτω στον κλόουν και το αυτοκίνητο</a:t>
            </a:r>
            <a:endParaRPr lang="en-US" sz="3600" u="none" strike="noStrike" cap="none" dirty="0">
              <a:solidFill>
                <a:schemeClr val="lt1"/>
              </a:solidFill>
              <a:latin typeface="Arial" charset="0"/>
              <a:ea typeface="Arial" charset="0"/>
              <a:cs typeface="Arial" charset="0"/>
              <a:sym typeface="Cabin"/>
            </a:endParaRP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Προγράμματα για</a:t>
            </a:r>
            <a:r>
              <a:rPr lang="en-US" sz="7600" u="none" strike="noStrike" cap="none" dirty="0">
                <a:solidFill>
                  <a:srgbClr val="FFD966"/>
                </a:solidFill>
                <a:latin typeface="Arial" charset="0"/>
                <a:ea typeface="Arial" charset="0"/>
                <a:cs typeface="Arial" charset="0"/>
                <a:sym typeface="Cabin"/>
              </a:rPr>
              <a:t>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659936" y="7665396"/>
            <a:ext cx="10485563" cy="338554"/>
          </a:xfrm>
          <a:prstGeom prst="rect">
            <a:avLst/>
          </a:prstGeom>
          <a:noFill/>
        </p:spPr>
        <p:txBody>
          <a:bodyPr wrap="none" rtlCol="0">
            <a:spAutoFit/>
          </a:bodyPr>
          <a:lstStyle/>
          <a:p>
            <a:r>
              <a:rPr lang="el-GR" sz="1600" dirty="0">
                <a:solidFill>
                  <a:schemeClr val="bg1"/>
                </a:solidFill>
              </a:rPr>
              <a:t>Εικόνα</a:t>
            </a:r>
            <a:r>
              <a:rPr lang="en-US" sz="1600" dirty="0">
                <a:solidFill>
                  <a:schemeClr val="bg1"/>
                </a:solidFill>
              </a:rPr>
              <a:t>: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l-GR" sz="7600" dirty="0">
                <a:solidFill>
                  <a:srgbClr val="FFD966"/>
                </a:solidFill>
                <a:latin typeface="Arial" charset="0"/>
                <a:ea typeface="Arial" charset="0"/>
                <a:cs typeface="Arial" charset="0"/>
                <a:sym typeface="Cabin"/>
              </a:rPr>
              <a:t>Προγράμματα για</a:t>
            </a:r>
            <a:r>
              <a:rPr lang="en-US" sz="7600" dirty="0">
                <a:solidFill>
                  <a:srgbClr val="FFD966"/>
                </a:solidFill>
                <a:latin typeface="Arial" charset="0"/>
                <a:ea typeface="Arial" charset="0"/>
                <a:cs typeface="Arial" charset="0"/>
                <a:sym typeface="Cabin"/>
              </a:rPr>
              <a:t> Python</a:t>
            </a:r>
            <a:r>
              <a:rPr lang="en-US" sz="7600" u="none" strike="noStrike" cap="none" dirty="0">
                <a:solidFill>
                  <a:srgbClr val="FFD966"/>
                </a:solidFill>
                <a:latin typeface="Arial" charset="0"/>
                <a:ea typeface="Arial" charset="0"/>
                <a:cs typeface="Arial" charset="0"/>
                <a:sym typeface="Cabin"/>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7" name="TextBox 6"/>
          <p:cNvSpPr txBox="1"/>
          <p:nvPr/>
        </p:nvSpPr>
        <p:spPr>
          <a:xfrm>
            <a:off x="659936" y="7665396"/>
            <a:ext cx="10485563" cy="338554"/>
          </a:xfrm>
          <a:prstGeom prst="rect">
            <a:avLst/>
          </a:prstGeom>
          <a:noFill/>
        </p:spPr>
        <p:txBody>
          <a:bodyPr wrap="none" rtlCol="0">
            <a:spAutoFit/>
          </a:bodyPr>
          <a:lstStyle/>
          <a:p>
            <a:r>
              <a:rPr lang="el-GR" sz="1600" dirty="0">
                <a:solidFill>
                  <a:schemeClr val="bg1"/>
                </a:solidFill>
              </a:rPr>
              <a:t>Εικόνα</a:t>
            </a:r>
            <a:r>
              <a:rPr lang="en-US" sz="1600" dirty="0">
                <a:solidFill>
                  <a:schemeClr val="bg1"/>
                </a:solidFill>
              </a:rPr>
              <a:t>: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194872" y="719847"/>
            <a:ext cx="10343213" cy="7529208"/>
          </a:xfrm>
          <a:prstGeom prst="rect">
            <a:avLst/>
          </a:prstGeom>
          <a:noFill/>
          <a:ln>
            <a:noFill/>
          </a:ln>
        </p:spPr>
        <p:txBody>
          <a:bodyPr lIns="0" tIns="0" rIns="0" bIns="0" anchor="ctr" anchorCtr="0">
            <a:noAutofit/>
          </a:bodyPr>
          <a:lstStyle/>
          <a:p>
            <a:pPr lvl="0">
              <a:buClr>
                <a:srgbClr val="00FF00"/>
              </a:buClr>
              <a:buSzPct val="25000"/>
            </a:pPr>
            <a:r>
              <a:rPr lang="el-GR" sz="2800" dirty="0">
                <a:solidFill>
                  <a:srgbClr val="00FF00"/>
                </a:solidFill>
                <a:latin typeface="Courier"/>
                <a:ea typeface="Courier"/>
                <a:cs typeface="Courier"/>
                <a:sym typeface="Courier New"/>
              </a:rPr>
              <a:t>όνομα</a:t>
            </a:r>
            <a:r>
              <a:rPr lang="en-US" sz="2800" dirty="0">
                <a:solidFill>
                  <a:srgbClr val="00FF00"/>
                </a:solidFill>
                <a:latin typeface="Courier"/>
                <a:ea typeface="Courier"/>
                <a:cs typeface="Courier"/>
                <a:sym typeface="Courier New"/>
              </a:rPr>
              <a:t> = input(‘</a:t>
            </a:r>
            <a:r>
              <a:rPr lang="el-GR" sz="2800" dirty="0">
                <a:solidFill>
                  <a:srgbClr val="00FF00"/>
                </a:solidFill>
                <a:latin typeface="Courier"/>
                <a:ea typeface="Courier"/>
                <a:cs typeface="Courier"/>
                <a:sym typeface="Courier New"/>
              </a:rPr>
              <a:t>Εισάγετε αρχείο</a:t>
            </a:r>
            <a:r>
              <a:rPr lang="en-US" sz="2800" dirty="0">
                <a:solidFill>
                  <a:srgbClr val="00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handle = open(</a:t>
            </a:r>
            <a:r>
              <a:rPr lang="el-GR" sz="2800" dirty="0">
                <a:solidFill>
                  <a:srgbClr val="00FF00"/>
                </a:solidFill>
                <a:latin typeface="Courier"/>
                <a:ea typeface="Courier"/>
                <a:cs typeface="Courier"/>
                <a:sym typeface="Courier New"/>
              </a:rPr>
              <a:t>όνομα</a:t>
            </a:r>
            <a:r>
              <a:rPr lang="en-US" sz="2800" dirty="0">
                <a:solidFill>
                  <a:srgbClr val="00FF00"/>
                </a:solidFill>
                <a:latin typeface="Courier"/>
                <a:ea typeface="Courier"/>
                <a:cs typeface="Courier"/>
                <a:sym typeface="Courier New"/>
              </a:rPr>
              <a:t>)</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l-GR" sz="2800" dirty="0">
                <a:solidFill>
                  <a:srgbClr val="FF00FF"/>
                </a:solidFill>
                <a:latin typeface="Courier"/>
                <a:ea typeface="Courier"/>
                <a:cs typeface="Courier"/>
                <a:sym typeface="Courier New"/>
              </a:rPr>
              <a:t>πλήθη</a:t>
            </a:r>
            <a:r>
              <a:rPr lang="en-US" sz="2800" dirty="0">
                <a:solidFill>
                  <a:srgbClr val="FF00FF"/>
                </a:solidFill>
                <a:latin typeface="Courier"/>
                <a:ea typeface="Courier"/>
                <a:cs typeface="Courier"/>
                <a:sym typeface="Courier New"/>
              </a:rPr>
              <a:t>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a:t>
            </a:r>
            <a:r>
              <a:rPr lang="el-GR" sz="2800" dirty="0">
                <a:solidFill>
                  <a:srgbClr val="FF00FF"/>
                </a:solidFill>
                <a:latin typeface="Courier"/>
                <a:ea typeface="Courier"/>
                <a:cs typeface="Courier"/>
                <a:sym typeface="Courier New"/>
              </a:rPr>
              <a:t>γραμμή</a:t>
            </a:r>
            <a:r>
              <a:rPr lang="en-US" sz="2800" dirty="0">
                <a:solidFill>
                  <a:srgbClr val="FF00FF"/>
                </a:solidFill>
                <a:latin typeface="Courier"/>
                <a:ea typeface="Courier"/>
                <a:cs typeface="Courier"/>
                <a:sym typeface="Courier New"/>
              </a:rPr>
              <a:t> in handle:</a:t>
            </a:r>
          </a:p>
          <a:p>
            <a:pPr lvl="0">
              <a:buClr>
                <a:srgbClr val="00FF00"/>
              </a:buClr>
              <a:buSzPct val="25000"/>
            </a:pPr>
            <a:r>
              <a:rPr lang="en-US" sz="2800" dirty="0">
                <a:solidFill>
                  <a:srgbClr val="FF00FF"/>
                </a:solidFill>
                <a:latin typeface="Courier"/>
                <a:ea typeface="Courier"/>
                <a:cs typeface="Courier"/>
                <a:sym typeface="Courier New"/>
              </a:rPr>
              <a:t>    </a:t>
            </a:r>
            <a:r>
              <a:rPr lang="el-GR" sz="2800" dirty="0">
                <a:solidFill>
                  <a:srgbClr val="FF00FF"/>
                </a:solidFill>
                <a:latin typeface="Courier"/>
                <a:ea typeface="Courier"/>
                <a:cs typeface="Courier"/>
                <a:sym typeface="Courier New"/>
              </a:rPr>
              <a:t>λέξεις</a:t>
            </a:r>
            <a:r>
              <a:rPr lang="en-US" sz="2800" dirty="0">
                <a:solidFill>
                  <a:srgbClr val="FF00FF"/>
                </a:solidFill>
                <a:latin typeface="Courier"/>
                <a:ea typeface="Courier"/>
                <a:cs typeface="Courier"/>
                <a:sym typeface="Courier New"/>
              </a:rPr>
              <a:t> = </a:t>
            </a:r>
            <a:r>
              <a:rPr lang="el-GR" sz="2800" dirty="0">
                <a:solidFill>
                  <a:srgbClr val="FF00FF"/>
                </a:solidFill>
                <a:latin typeface="Courier"/>
                <a:ea typeface="Courier"/>
                <a:cs typeface="Courier"/>
                <a:sym typeface="Courier New"/>
              </a:rPr>
              <a:t>γραμμή</a:t>
            </a:r>
            <a:r>
              <a:rPr lang="en-US" sz="2800" dirty="0">
                <a:solidFill>
                  <a:srgbClr val="FF00FF"/>
                </a:solidFill>
                <a:latin typeface="Courier"/>
                <a:ea typeface="Courier"/>
                <a:cs typeface="Courier"/>
                <a:sym typeface="Courier New"/>
              </a:rPr>
              <a:t>.split()</a:t>
            </a:r>
          </a:p>
          <a:p>
            <a:pPr lvl="0">
              <a:buClr>
                <a:srgbClr val="00FF00"/>
              </a:buClr>
              <a:buSzPct val="25000"/>
            </a:pPr>
            <a:r>
              <a:rPr lang="en-US" sz="2800" dirty="0">
                <a:solidFill>
                  <a:srgbClr val="FF00FF"/>
                </a:solidFill>
                <a:latin typeface="Courier"/>
                <a:ea typeface="Courier"/>
                <a:cs typeface="Courier"/>
                <a:sym typeface="Courier New"/>
              </a:rPr>
              <a:t>    for </a:t>
            </a:r>
            <a:r>
              <a:rPr lang="el-GR" sz="2800" dirty="0">
                <a:solidFill>
                  <a:srgbClr val="FF00FF"/>
                </a:solidFill>
                <a:latin typeface="Courier"/>
                <a:ea typeface="Courier"/>
                <a:cs typeface="Courier"/>
                <a:sym typeface="Courier New"/>
              </a:rPr>
              <a:t>λέξη</a:t>
            </a:r>
            <a:r>
              <a:rPr lang="en-US" sz="2800" dirty="0">
                <a:solidFill>
                  <a:srgbClr val="FF00FF"/>
                </a:solidFill>
                <a:latin typeface="Courier"/>
                <a:ea typeface="Courier"/>
                <a:cs typeface="Courier"/>
                <a:sym typeface="Courier New"/>
              </a:rPr>
              <a:t> in </a:t>
            </a:r>
            <a:r>
              <a:rPr lang="el-GR" sz="2800" dirty="0">
                <a:solidFill>
                  <a:srgbClr val="FF00FF"/>
                </a:solidFill>
                <a:latin typeface="Courier"/>
                <a:ea typeface="Courier"/>
                <a:cs typeface="Courier"/>
                <a:sym typeface="Courier New"/>
              </a:rPr>
              <a:t>λέξεις</a:t>
            </a:r>
            <a:r>
              <a:rPr lang="en-US" sz="2800" dirty="0">
                <a:solidFill>
                  <a:srgbClr val="FF00FF"/>
                </a:solidFill>
                <a:latin typeface="Courier"/>
                <a:ea typeface="Courier"/>
                <a:cs typeface="Courier"/>
                <a:sym typeface="Courier New"/>
              </a:rPr>
              <a:t>:</a:t>
            </a:r>
          </a:p>
          <a:p>
            <a:pPr lvl="0">
              <a:buClr>
                <a:srgbClr val="00FF00"/>
              </a:buClr>
              <a:buSzPct val="25000"/>
            </a:pPr>
            <a:r>
              <a:rPr lang="el-GR" sz="2800" dirty="0">
                <a:solidFill>
                  <a:srgbClr val="FF00FF"/>
                </a:solidFill>
                <a:latin typeface="Courier"/>
                <a:ea typeface="Courier"/>
                <a:cs typeface="Courier"/>
                <a:sym typeface="Courier New"/>
              </a:rPr>
              <a:t>		πλήθη</a:t>
            </a:r>
            <a:r>
              <a:rPr lang="en-US" sz="2800" dirty="0">
                <a:solidFill>
                  <a:srgbClr val="FF00FF"/>
                </a:solidFill>
                <a:latin typeface="Courier"/>
                <a:ea typeface="Courier"/>
                <a:cs typeface="Courier"/>
                <a:sym typeface="Courier New"/>
              </a:rPr>
              <a:t>[</a:t>
            </a:r>
            <a:r>
              <a:rPr lang="el-GR" sz="2800" dirty="0">
                <a:solidFill>
                  <a:srgbClr val="FF00FF"/>
                </a:solidFill>
                <a:latin typeface="Courier"/>
                <a:ea typeface="Courier"/>
                <a:cs typeface="Courier"/>
                <a:sym typeface="Courier New"/>
              </a:rPr>
              <a:t>λέξη</a:t>
            </a:r>
            <a:r>
              <a:rPr lang="en-US" sz="2800" dirty="0">
                <a:solidFill>
                  <a:srgbClr val="FF00FF"/>
                </a:solidFill>
                <a:latin typeface="Courier"/>
                <a:ea typeface="Courier"/>
                <a:cs typeface="Courier"/>
                <a:sym typeface="Courier New"/>
              </a:rPr>
              <a:t>] = </a:t>
            </a:r>
            <a:r>
              <a:rPr lang="el-GR" sz="2800" dirty="0">
                <a:solidFill>
                  <a:srgbClr val="FF00FF"/>
                </a:solidFill>
                <a:latin typeface="Courier"/>
                <a:ea typeface="Courier"/>
                <a:cs typeface="Courier"/>
                <a:sym typeface="Courier New"/>
              </a:rPr>
              <a:t>πλήθη</a:t>
            </a:r>
            <a:r>
              <a:rPr lang="en-US" sz="2800" dirty="0">
                <a:solidFill>
                  <a:srgbClr val="FF00FF"/>
                </a:solidFill>
                <a:latin typeface="Courier"/>
                <a:ea typeface="Courier"/>
                <a:cs typeface="Courier"/>
                <a:sym typeface="Courier New"/>
              </a:rPr>
              <a:t>.get(</a:t>
            </a:r>
            <a:r>
              <a:rPr lang="el-GR" sz="2800" dirty="0">
                <a:solidFill>
                  <a:srgbClr val="FF00FF"/>
                </a:solidFill>
                <a:latin typeface="Courier"/>
                <a:ea typeface="Courier"/>
                <a:cs typeface="Courier"/>
                <a:sym typeface="Courier New"/>
              </a:rPr>
              <a:t>λέξη</a:t>
            </a:r>
            <a:r>
              <a:rPr lang="en-US" sz="2800" dirty="0">
                <a:solidFill>
                  <a:srgbClr val="FF00FF"/>
                </a:solidFill>
                <a:latin typeface="Courier"/>
                <a:ea typeface="Courier"/>
                <a:cs typeface="Courier"/>
                <a:sym typeface="Courier New"/>
              </a:rPr>
              <a:t>,0)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00FFFF"/>
                </a:solidFill>
                <a:latin typeface="Courier"/>
                <a:ea typeface="Courier"/>
                <a:cs typeface="Courier"/>
                <a:sym typeface="Courier New"/>
              </a:rPr>
              <a:t>max</a:t>
            </a:r>
            <a:r>
              <a:rPr lang="el-GR" sz="2800" dirty="0">
                <a:solidFill>
                  <a:srgbClr val="00FFFF"/>
                </a:solidFill>
                <a:latin typeface="Courier"/>
                <a:ea typeface="Courier"/>
                <a:cs typeface="Courier"/>
                <a:sym typeface="Courier New"/>
              </a:rPr>
              <a:t>πλήθος</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max</a:t>
            </a:r>
            <a:r>
              <a:rPr lang="el-GR" sz="2800" dirty="0">
                <a:solidFill>
                  <a:srgbClr val="00FFFF"/>
                </a:solidFill>
                <a:latin typeface="Courier"/>
                <a:ea typeface="Courier"/>
                <a:cs typeface="Courier"/>
                <a:sym typeface="Courier New"/>
              </a:rPr>
              <a:t>λέξη</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l-GR" sz="2800" dirty="0">
                <a:solidFill>
                  <a:srgbClr val="00FFFF"/>
                </a:solidFill>
                <a:latin typeface="Courier"/>
                <a:ea typeface="Courier"/>
                <a:cs typeface="Courier"/>
                <a:sym typeface="Courier New"/>
              </a:rPr>
              <a:t>λέξη</a:t>
            </a:r>
            <a:r>
              <a:rPr lang="en-US" sz="2800" dirty="0">
                <a:solidFill>
                  <a:srgbClr val="00FFFF"/>
                </a:solidFill>
                <a:latin typeface="Courier"/>
                <a:ea typeface="Courier"/>
                <a:cs typeface="Courier"/>
                <a:sym typeface="Courier New"/>
              </a:rPr>
              <a:t>,</a:t>
            </a:r>
            <a:r>
              <a:rPr lang="el-GR" sz="2800" dirty="0">
                <a:solidFill>
                  <a:srgbClr val="00FFFF"/>
                </a:solidFill>
                <a:latin typeface="Courier"/>
                <a:ea typeface="Courier"/>
                <a:cs typeface="Courier"/>
                <a:sym typeface="Courier New"/>
              </a:rPr>
              <a:t>πλήθος</a:t>
            </a:r>
            <a:r>
              <a:rPr lang="en-US" sz="2800" dirty="0">
                <a:solidFill>
                  <a:srgbClr val="00FFFF"/>
                </a:solidFill>
                <a:latin typeface="Courier"/>
                <a:ea typeface="Courier"/>
                <a:cs typeface="Courier"/>
                <a:sym typeface="Courier New"/>
              </a:rPr>
              <a:t> in </a:t>
            </a:r>
            <a:r>
              <a:rPr lang="el-GR" sz="2800" dirty="0">
                <a:solidFill>
                  <a:srgbClr val="00FFFF"/>
                </a:solidFill>
                <a:latin typeface="Courier"/>
                <a:ea typeface="Courier"/>
                <a:cs typeface="Courier"/>
                <a:sym typeface="Courier New"/>
              </a:rPr>
              <a:t>πλήθη</a:t>
            </a:r>
            <a:r>
              <a:rPr lang="en-US" sz="2800" dirty="0">
                <a:solidFill>
                  <a:srgbClr val="00FFFF"/>
                </a:solidFill>
                <a:latin typeface="Courier"/>
                <a:ea typeface="Courier"/>
                <a:cs typeface="Courier"/>
                <a:sym typeface="Courier New"/>
              </a:rPr>
              <a:t>.items():</a:t>
            </a:r>
          </a:p>
          <a:p>
            <a:pPr lvl="0">
              <a:buClr>
                <a:srgbClr val="00FF00"/>
              </a:buClr>
              <a:buSzPct val="25000"/>
            </a:pPr>
            <a:r>
              <a:rPr lang="en-US" sz="2800" dirty="0">
                <a:solidFill>
                  <a:srgbClr val="00FFFF"/>
                </a:solidFill>
                <a:latin typeface="Courier"/>
                <a:ea typeface="Courier"/>
                <a:cs typeface="Courier"/>
                <a:sym typeface="Courier New"/>
              </a:rPr>
              <a:t>    if max</a:t>
            </a:r>
            <a:r>
              <a:rPr lang="el-GR" sz="2800" dirty="0">
                <a:solidFill>
                  <a:srgbClr val="00FFFF"/>
                </a:solidFill>
                <a:latin typeface="Courier"/>
                <a:ea typeface="Courier"/>
                <a:cs typeface="Courier"/>
                <a:sym typeface="Courier New"/>
              </a:rPr>
              <a:t>πλήθος</a:t>
            </a:r>
            <a:r>
              <a:rPr lang="en-US" sz="2800" dirty="0">
                <a:solidFill>
                  <a:srgbClr val="00FFFF"/>
                </a:solidFill>
                <a:latin typeface="Courier"/>
                <a:ea typeface="Courier"/>
                <a:cs typeface="Courier"/>
                <a:sym typeface="Courier New"/>
              </a:rPr>
              <a:t> is None or </a:t>
            </a:r>
            <a:r>
              <a:rPr lang="el-GR" sz="2800" dirty="0">
                <a:solidFill>
                  <a:srgbClr val="00FFFF"/>
                </a:solidFill>
                <a:latin typeface="Courier"/>
                <a:ea typeface="Courier"/>
                <a:cs typeface="Courier"/>
                <a:sym typeface="Courier New"/>
              </a:rPr>
              <a:t>πλήθος</a:t>
            </a:r>
            <a:r>
              <a:rPr lang="en-US" sz="2800" dirty="0">
                <a:solidFill>
                  <a:srgbClr val="00FFFF"/>
                </a:solidFill>
                <a:latin typeface="Courier"/>
                <a:ea typeface="Courier"/>
                <a:cs typeface="Courier"/>
                <a:sym typeface="Courier New"/>
              </a:rPr>
              <a:t> &gt; max</a:t>
            </a:r>
            <a:r>
              <a:rPr lang="el-GR" sz="2800" dirty="0">
                <a:solidFill>
                  <a:srgbClr val="00FFFF"/>
                </a:solidFill>
                <a:latin typeface="Courier"/>
                <a:ea typeface="Courier"/>
                <a:cs typeface="Courier"/>
                <a:sym typeface="Courier New"/>
              </a:rPr>
              <a:t>πλήθος </a:t>
            </a:r>
            <a:r>
              <a:rPr lang="en-US" sz="2800" dirty="0">
                <a:solidFill>
                  <a:srgbClr val="00FFFF"/>
                </a:solidFill>
                <a:latin typeface="Courier"/>
                <a:ea typeface="Courier"/>
                <a:cs typeface="Courier"/>
                <a:sym typeface="Courier New"/>
              </a:rPr>
              <a:t>:</a:t>
            </a:r>
          </a:p>
          <a:p>
            <a:pPr lvl="0">
              <a:buClr>
                <a:srgbClr val="00FF00"/>
              </a:buClr>
              <a:buSzPct val="25000"/>
            </a:pPr>
            <a:r>
              <a:rPr lang="el-GR" sz="2800" dirty="0">
                <a:solidFill>
                  <a:srgbClr val="00FFFF"/>
                </a:solidFill>
                <a:latin typeface="Courier"/>
                <a:ea typeface="Courier"/>
                <a:cs typeface="Courier"/>
                <a:sym typeface="Courier New"/>
              </a:rPr>
              <a:t>		</a:t>
            </a:r>
            <a:r>
              <a:rPr lang="en-US" sz="2800" dirty="0">
                <a:solidFill>
                  <a:srgbClr val="00FFFF"/>
                </a:solidFill>
                <a:latin typeface="Courier"/>
                <a:ea typeface="Courier"/>
                <a:cs typeface="Courier"/>
                <a:sym typeface="Courier New"/>
              </a:rPr>
              <a:t>max</a:t>
            </a:r>
            <a:r>
              <a:rPr lang="el-GR" sz="2800" dirty="0">
                <a:solidFill>
                  <a:srgbClr val="00FFFF"/>
                </a:solidFill>
                <a:latin typeface="Courier"/>
                <a:ea typeface="Courier"/>
                <a:cs typeface="Courier"/>
                <a:sym typeface="Courier New"/>
              </a:rPr>
              <a:t>λέξη</a:t>
            </a:r>
            <a:r>
              <a:rPr lang="en-US" sz="2800" dirty="0">
                <a:solidFill>
                  <a:srgbClr val="00FFFF"/>
                </a:solidFill>
                <a:latin typeface="Courier"/>
                <a:ea typeface="Courier"/>
                <a:cs typeface="Courier"/>
                <a:sym typeface="Courier New"/>
              </a:rPr>
              <a:t> = </a:t>
            </a:r>
            <a:r>
              <a:rPr lang="el-GR" sz="2800" dirty="0">
                <a:solidFill>
                  <a:srgbClr val="00FFFF"/>
                </a:solidFill>
                <a:latin typeface="Courier"/>
                <a:ea typeface="Courier"/>
                <a:cs typeface="Courier"/>
                <a:sym typeface="Courier New"/>
              </a:rPr>
              <a:t>λέξη</a:t>
            </a:r>
            <a:endParaRPr lang="en-US" sz="2800" dirty="0">
              <a:solidFill>
                <a:srgbClr val="00FFFF"/>
              </a:solidFill>
              <a:latin typeface="Courier"/>
              <a:ea typeface="Courier"/>
              <a:cs typeface="Courier"/>
              <a:sym typeface="Courier New"/>
            </a:endParaRPr>
          </a:p>
          <a:p>
            <a:pPr lvl="0">
              <a:buClr>
                <a:srgbClr val="00FF00"/>
              </a:buClr>
              <a:buSzPct val="25000"/>
            </a:pPr>
            <a:r>
              <a:rPr lang="el-GR" sz="2800" dirty="0">
                <a:solidFill>
                  <a:srgbClr val="00FFFF"/>
                </a:solidFill>
                <a:latin typeface="Courier"/>
                <a:ea typeface="Courier"/>
                <a:cs typeface="Courier"/>
                <a:sym typeface="Courier New"/>
              </a:rPr>
              <a:t>		</a:t>
            </a:r>
            <a:r>
              <a:rPr lang="en-US" sz="2800" dirty="0">
                <a:solidFill>
                  <a:srgbClr val="00FFFF"/>
                </a:solidFill>
                <a:latin typeface="Courier"/>
                <a:ea typeface="Courier"/>
                <a:cs typeface="Courier"/>
                <a:sym typeface="Courier New"/>
              </a:rPr>
              <a:t>max</a:t>
            </a:r>
            <a:r>
              <a:rPr lang="el-GR" sz="2800" dirty="0">
                <a:solidFill>
                  <a:srgbClr val="00FFFF"/>
                </a:solidFill>
                <a:latin typeface="Courier"/>
                <a:ea typeface="Courier"/>
                <a:cs typeface="Courier"/>
                <a:sym typeface="Courier New"/>
              </a:rPr>
              <a:t>πλήθος</a:t>
            </a:r>
            <a:r>
              <a:rPr lang="en-US" sz="2800" dirty="0">
                <a:solidFill>
                  <a:srgbClr val="00FFFF"/>
                </a:solidFill>
                <a:latin typeface="Courier"/>
                <a:ea typeface="Courier"/>
                <a:cs typeface="Courier"/>
                <a:sym typeface="Courier New"/>
              </a:rPr>
              <a:t> = </a:t>
            </a:r>
            <a:r>
              <a:rPr lang="el-GR" sz="2800" dirty="0">
                <a:solidFill>
                  <a:srgbClr val="00FFFF"/>
                </a:solidFill>
                <a:latin typeface="Courier"/>
                <a:ea typeface="Courier"/>
                <a:cs typeface="Courier"/>
                <a:sym typeface="Courier New"/>
              </a:rPr>
              <a:t>πλήθος</a:t>
            </a:r>
            <a:endParaRPr lang="en-US" sz="2800" dirty="0">
              <a:solidFill>
                <a:srgbClr val="00FFFF"/>
              </a:solidFill>
              <a:latin typeface="Courier"/>
              <a:ea typeface="Courier"/>
              <a:cs typeface="Courier"/>
              <a:sym typeface="Courier New"/>
            </a:endParaRP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print(max</a:t>
            </a:r>
            <a:r>
              <a:rPr lang="el-GR" sz="2800" dirty="0">
                <a:solidFill>
                  <a:srgbClr val="FF7F00"/>
                </a:solidFill>
                <a:latin typeface="Courier"/>
                <a:ea typeface="Courier"/>
                <a:cs typeface="Courier"/>
                <a:sym typeface="Courier New"/>
              </a:rPr>
              <a:t>λέξη</a:t>
            </a:r>
            <a:r>
              <a:rPr lang="en-US" sz="2800" dirty="0">
                <a:solidFill>
                  <a:srgbClr val="FF7F00"/>
                </a:solidFill>
                <a:latin typeface="Courier"/>
                <a:ea typeface="Courier"/>
                <a:cs typeface="Courier"/>
                <a:sym typeface="Courier New"/>
              </a:rPr>
              <a:t>, max</a:t>
            </a:r>
            <a:r>
              <a:rPr lang="el-GR" sz="2800" dirty="0">
                <a:solidFill>
                  <a:srgbClr val="FF7F00"/>
                </a:solidFill>
                <a:latin typeface="Courier"/>
                <a:ea typeface="Courier"/>
                <a:cs typeface="Courier"/>
                <a:sym typeface="Courier New"/>
              </a:rPr>
              <a:t>πλήθος</a:t>
            </a:r>
            <a:r>
              <a:rPr lang="en-US" sz="2800" dirty="0">
                <a:solidFill>
                  <a:srgbClr val="FF7F00"/>
                </a:solidFill>
                <a:latin typeface="Courier"/>
                <a:ea typeface="Courier"/>
                <a:cs typeface="Courier"/>
                <a:sym typeface="Courier New"/>
              </a:rPr>
              <a:t>)</a:t>
            </a:r>
          </a:p>
        </p:txBody>
      </p:sp>
      <p:sp>
        <p:nvSpPr>
          <p:cNvPr id="338" name="Shape 338"/>
          <p:cNvSpPr txBox="1"/>
          <p:nvPr/>
        </p:nvSpPr>
        <p:spPr>
          <a:xfrm>
            <a:off x="10101943" y="1778000"/>
            <a:ext cx="5579107"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Εισάγετε αρχείο</a:t>
            </a:r>
            <a:r>
              <a:rPr lang="en-US" sz="3600" u="none" strike="noStrike" cap="none" dirty="0">
                <a:solidFill>
                  <a:srgbClr val="FFFF00"/>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339" name="Shape 339"/>
          <p:cNvSpPr txBox="1"/>
          <p:nvPr/>
        </p:nvSpPr>
        <p:spPr>
          <a:xfrm>
            <a:off x="10101943" y="6521450"/>
            <a:ext cx="5579107"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Εισάγετε αρχείο </a:t>
            </a:r>
            <a:r>
              <a:rPr lang="en-US" sz="3600" u="none" strike="noStrike" cap="none" dirty="0">
                <a:solidFill>
                  <a:srgbClr val="FFFF00"/>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the 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155700" y="2594429"/>
            <a:ext cx="13931900" cy="2409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200" u="none" strike="noStrike" cap="none" dirty="0">
                <a:solidFill>
                  <a:srgbClr val="FFD966"/>
                </a:solidFill>
                <a:latin typeface="Arial" charset="0"/>
                <a:ea typeface="Arial" charset="0"/>
                <a:cs typeface="Arial" charset="0"/>
                <a:sym typeface="Cabin"/>
              </a:rPr>
              <a:t>Αρχιτεκτονική Υλικού</a:t>
            </a:r>
            <a:endParaRPr lang="en-US" sz="72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Λογισμικό</a:t>
            </a:r>
            <a:endParaRPr lang="en-US" sz="3200" u="none" strike="noStrike" cap="none" dirty="0">
              <a:solidFill>
                <a:srgbClr val="00FFFF"/>
              </a:solidFill>
              <a:latin typeface="Arial" charset="0"/>
              <a:ea typeface="Arial" charset="0"/>
              <a:cs typeface="Arial" charset="0"/>
              <a:sym typeface="Cabin"/>
            </a:endParaRPr>
          </a:p>
        </p:txBody>
      </p:sp>
      <p:sp>
        <p:nvSpPr>
          <p:cNvPr id="356" name="Shape 356"/>
          <p:cNvSpPr txBox="1"/>
          <p:nvPr/>
        </p:nvSpPr>
        <p:spPr>
          <a:xfrm>
            <a:off x="2583543" y="2121436"/>
            <a:ext cx="2432957" cy="2047878"/>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 και Εξόδου</a:t>
            </a:r>
            <a:endParaRPr lang="en-US" sz="3200" u="none" strike="noStrike" cap="none" dirty="0">
              <a:solidFill>
                <a:schemeClr val="lt1"/>
              </a:solidFill>
              <a:latin typeface="Arial" charset="0"/>
              <a:ea typeface="Arial" charset="0"/>
              <a:cs typeface="Arial" charset="0"/>
              <a:sym typeface="Cabin"/>
            </a:endParaRPr>
          </a:p>
        </p:txBody>
      </p:sp>
      <p:sp>
        <p:nvSpPr>
          <p:cNvPr id="357" name="Shape 357"/>
          <p:cNvSpPr txBox="1"/>
          <p:nvPr/>
        </p:nvSpPr>
        <p:spPr>
          <a:xfrm>
            <a:off x="6469061" y="2134134"/>
            <a:ext cx="2608259" cy="2009774"/>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359" name="Shape 359"/>
          <p:cNvSpPr txBox="1"/>
          <p:nvPr/>
        </p:nvSpPr>
        <p:spPr>
          <a:xfrm>
            <a:off x="11264899" y="3447006"/>
            <a:ext cx="2799443" cy="2166927"/>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718620"/>
            <a:ext cx="2671310" cy="17203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Υπολογιστής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Γενικ</a:t>
            </a:r>
            <a:r>
              <a:rPr lang="el-GR" sz="3600" dirty="0">
                <a:solidFill>
                  <a:schemeClr val="lt1"/>
                </a:solidFill>
                <a:latin typeface="Arial" charset="0"/>
                <a:ea typeface="Arial" charset="0"/>
                <a:cs typeface="Arial" charset="0"/>
                <a:sym typeface="Cabin"/>
              </a:rPr>
              <a:t>ής Χρήσης</a:t>
            </a:r>
            <a:endParaRPr lang="en-US" sz="3600" u="none" strike="noStrike" cap="none" dirty="0">
              <a:solidFill>
                <a:schemeClr val="lt1"/>
              </a:solidFill>
              <a:latin typeface="Arial" charset="0"/>
              <a:ea typeface="Arial" charset="0"/>
              <a:cs typeface="Arial" charset="0"/>
              <a:sym typeface="Cabin"/>
            </a:endParaRP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400" u="none" strike="noStrike" cap="none" dirty="0">
                <a:solidFill>
                  <a:srgbClr val="FFD966"/>
                </a:solidFill>
                <a:latin typeface="Arial" charset="0"/>
                <a:ea typeface="Arial" charset="0"/>
                <a:cs typeface="Arial" charset="0"/>
                <a:sym typeface="Cabin"/>
              </a:rPr>
              <a:t>Ορισμοί</a:t>
            </a:r>
            <a:endParaRPr lang="en-US" sz="7400" u="none" strike="noStrike" cap="none" dirty="0">
              <a:solidFill>
                <a:srgbClr val="FFD966"/>
              </a:solidFill>
              <a:latin typeface="Arial" charset="0"/>
              <a:ea typeface="Arial" charset="0"/>
              <a:cs typeface="Arial" charset="0"/>
              <a:sym typeface="Cabin"/>
            </a:endParaRP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l-GR" sz="3000" u="none" strike="noStrike" cap="none" dirty="0">
                <a:solidFill>
                  <a:srgbClr val="FFFF00"/>
                </a:solidFill>
                <a:latin typeface="Arial" charset="0"/>
                <a:ea typeface="Arial" charset="0"/>
                <a:cs typeface="Arial" charset="0"/>
                <a:sym typeface="Cabin"/>
              </a:rPr>
              <a:t>Κεντρική Μονάδα Επεξεργασίας - </a:t>
            </a:r>
            <a:r>
              <a:rPr lang="en-US" sz="3000" u="none" strike="noStrike" cap="none" dirty="0">
                <a:solidFill>
                  <a:srgbClr val="FFFF00"/>
                </a:solidFill>
                <a:latin typeface="Arial" charset="0"/>
                <a:ea typeface="Arial" charset="0"/>
                <a:cs typeface="Arial" charset="0"/>
                <a:sym typeface="Cabin"/>
              </a:rPr>
              <a:t>CPU</a:t>
            </a:r>
            <a:r>
              <a:rPr lang="el-GR" sz="3000" u="none" strike="noStrike" cap="none" dirty="0">
                <a:solidFill>
                  <a:srgbClr val="FFFF00"/>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Central Processing Unit</a:t>
            </a:r>
            <a:r>
              <a:rPr lang="el-GR" sz="3000" u="none" strike="noStrike" cap="none" dirty="0">
                <a:solidFill>
                  <a:srgbClr val="FFFF00"/>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Εκτελεί το πρόγραμμα - Η CPU αναρωτιέται πάντα "τι να κάνει στη συνέχεια". </a:t>
            </a:r>
            <a:br>
              <a:rPr lang="en-US" sz="3000" u="none" strike="noStrike" cap="none" dirty="0">
                <a:solidFill>
                  <a:srgbClr val="FFFFFF"/>
                </a:solidFill>
                <a:latin typeface="Arial" charset="0"/>
                <a:ea typeface="Arial" charset="0"/>
                <a:cs typeface="Arial" charset="0"/>
                <a:sym typeface="Cabin"/>
              </a:rPr>
            </a:br>
            <a:r>
              <a:rPr lang="el-GR" sz="3000" u="none" strike="noStrike" cap="none" dirty="0">
                <a:solidFill>
                  <a:srgbClr val="FFFFFF"/>
                </a:solidFill>
                <a:latin typeface="Arial" charset="0"/>
                <a:ea typeface="Arial" charset="0"/>
                <a:cs typeface="Arial" charset="0"/>
                <a:sym typeface="Cabin"/>
              </a:rPr>
              <a:t>Όχι ακριβώς ο εγκέφαλος - πολύ χαζ</a:t>
            </a:r>
            <a:r>
              <a:rPr lang="el-GR" sz="3000" dirty="0">
                <a:solidFill>
                  <a:srgbClr val="FFFFFF"/>
                </a:solidFill>
                <a:latin typeface="Arial" charset="0"/>
                <a:ea typeface="Arial" charset="0"/>
                <a:cs typeface="Arial" charset="0"/>
                <a:sym typeface="Cabin"/>
              </a:rPr>
              <a:t>ή</a:t>
            </a:r>
            <a:r>
              <a:rPr lang="el-GR" sz="3000" u="none" strike="noStrike" cap="none" dirty="0">
                <a:solidFill>
                  <a:srgbClr val="FFFFFF"/>
                </a:solidFill>
                <a:latin typeface="Arial" charset="0"/>
                <a:ea typeface="Arial" charset="0"/>
                <a:cs typeface="Arial" charset="0"/>
                <a:sym typeface="Cabin"/>
              </a:rPr>
              <a:t> αλλά πολύ γρήγορη.</a:t>
            </a:r>
            <a:endParaRPr lang="en-US" sz="3000" u="none" strike="noStrike" cap="none" dirty="0">
              <a:solidFill>
                <a:srgbClr val="FFFFFF"/>
              </a:solidFill>
              <a:latin typeface="Arial" charset="0"/>
              <a:ea typeface="Arial" charset="0"/>
              <a:cs typeface="Arial" charset="0"/>
              <a:sym typeface="Cabin"/>
            </a:endParaRPr>
          </a:p>
          <a:p>
            <a:pPr marL="749300" marR="0" lvl="0" indent="-354711" algn="l" rtl="0">
              <a:lnSpc>
                <a:spcPct val="100000"/>
              </a:lnSpc>
              <a:spcBef>
                <a:spcPts val="3500"/>
              </a:spcBef>
              <a:spcAft>
                <a:spcPts val="0"/>
              </a:spcAft>
              <a:buClr>
                <a:srgbClr val="FFFF00"/>
              </a:buClr>
              <a:buSzPct val="100000"/>
              <a:buFont typeface="Cabin"/>
              <a:buChar char="•"/>
            </a:pPr>
            <a:r>
              <a:rPr lang="el-GR" sz="3000" u="none" strike="noStrike" cap="none" dirty="0">
                <a:solidFill>
                  <a:srgbClr val="FFFF00"/>
                </a:solidFill>
                <a:latin typeface="Arial" charset="0"/>
                <a:ea typeface="Arial" charset="0"/>
                <a:cs typeface="Arial" charset="0"/>
                <a:sym typeface="Cabin"/>
              </a:rPr>
              <a:t>Συσκευές Εισόδου</a:t>
            </a:r>
            <a:r>
              <a:rPr lang="en-US" sz="3000" u="none" strike="noStrike" cap="none" dirty="0">
                <a:solidFill>
                  <a:srgbClr val="FFFF00"/>
                </a:solidFill>
                <a:latin typeface="Arial" charset="0"/>
                <a:ea typeface="Arial" charset="0"/>
                <a:cs typeface="Arial" charset="0"/>
                <a:sym typeface="Cabin"/>
              </a:rPr>
              <a:t>:</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Πληκτρολόγιο</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Ποντίκι</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Επιφάνεια Αφής.</a:t>
            </a:r>
            <a:endParaRPr lang="en-US" sz="3000" u="none" strike="noStrike" cap="none" dirty="0">
              <a:solidFill>
                <a:srgbClr val="FFFFFF"/>
              </a:solidFill>
              <a:latin typeface="Arial" charset="0"/>
              <a:ea typeface="Arial" charset="0"/>
              <a:cs typeface="Arial" charset="0"/>
              <a:sym typeface="Cabin"/>
            </a:endParaRPr>
          </a:p>
          <a:p>
            <a:pPr marL="749300" marR="0" lvl="0" indent="-354711" algn="l" rtl="0">
              <a:lnSpc>
                <a:spcPct val="100000"/>
              </a:lnSpc>
              <a:spcBef>
                <a:spcPts val="3500"/>
              </a:spcBef>
              <a:spcAft>
                <a:spcPts val="0"/>
              </a:spcAft>
              <a:buClr>
                <a:srgbClr val="FFFF00"/>
              </a:buClr>
              <a:buSzPct val="100000"/>
              <a:buFont typeface="Cabin"/>
              <a:buChar char="•"/>
            </a:pPr>
            <a:r>
              <a:rPr lang="el-GR" sz="3000" u="none" strike="noStrike" cap="none" dirty="0">
                <a:solidFill>
                  <a:srgbClr val="FFFF00"/>
                </a:solidFill>
                <a:latin typeface="Arial" charset="0"/>
                <a:ea typeface="Arial" charset="0"/>
                <a:cs typeface="Arial" charset="0"/>
                <a:sym typeface="Cabin"/>
              </a:rPr>
              <a:t>Συσκευές</a:t>
            </a:r>
            <a:r>
              <a:rPr lang="en-US" sz="3000" u="none" strike="noStrike" cap="none" dirty="0">
                <a:solidFill>
                  <a:srgbClr val="FFFF00"/>
                </a:solidFill>
                <a:latin typeface="Arial" charset="0"/>
                <a:ea typeface="Arial" charset="0"/>
                <a:cs typeface="Arial" charset="0"/>
                <a:sym typeface="Cabin"/>
              </a:rPr>
              <a:t> </a:t>
            </a:r>
            <a:r>
              <a:rPr lang="el-GR" sz="3000" u="none" strike="noStrike" cap="none" dirty="0">
                <a:solidFill>
                  <a:srgbClr val="FFFF00"/>
                </a:solidFill>
                <a:latin typeface="Arial" charset="0"/>
                <a:ea typeface="Arial" charset="0"/>
                <a:cs typeface="Arial" charset="0"/>
                <a:sym typeface="Cabin"/>
              </a:rPr>
              <a:t>Εξόδου</a:t>
            </a:r>
            <a:r>
              <a:rPr lang="en-US" sz="3000" u="none" strike="noStrike" cap="none" dirty="0">
                <a:solidFill>
                  <a:srgbClr val="FFFF00"/>
                </a:solidFill>
                <a:latin typeface="Arial" charset="0"/>
                <a:ea typeface="Arial" charset="0"/>
                <a:cs typeface="Arial" charset="0"/>
                <a:sym typeface="Cabin"/>
              </a:rPr>
              <a:t>: </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Οθόνη</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Ηχεία</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Εκτυπωτής</a:t>
            </a:r>
            <a:r>
              <a:rPr lang="en-US" sz="3000" u="none" strike="noStrike" cap="none" dirty="0">
                <a:solidFill>
                  <a:srgbClr val="FFFFFF"/>
                </a:solidFill>
                <a:latin typeface="Arial" charset="0"/>
                <a:ea typeface="Arial" charset="0"/>
                <a:cs typeface="Arial" charset="0"/>
                <a:sym typeface="Cabin"/>
              </a:rPr>
              <a:t>, DVD</a:t>
            </a:r>
            <a:r>
              <a:rPr lang="el-GR" sz="3000" u="none" strike="noStrike" cap="none" dirty="0">
                <a:solidFill>
                  <a:srgbClr val="FFFFFF"/>
                </a:solidFill>
                <a:latin typeface="Arial" charset="0"/>
                <a:ea typeface="Arial" charset="0"/>
                <a:cs typeface="Arial" charset="0"/>
                <a:sym typeface="Cabin"/>
              </a:rPr>
              <a:t> εγγραφής.</a:t>
            </a:r>
            <a:endParaRPr lang="en-US" sz="3000" u="none" strike="noStrike" cap="none" dirty="0">
              <a:solidFill>
                <a:srgbClr val="FFFFFF"/>
              </a:solidFill>
              <a:latin typeface="Arial" charset="0"/>
              <a:ea typeface="Arial" charset="0"/>
              <a:cs typeface="Arial" charset="0"/>
              <a:sym typeface="Cabin"/>
            </a:endParaRPr>
          </a:p>
          <a:p>
            <a:pPr marL="749300" marR="0" lvl="0" indent="-354711" algn="l" rtl="0">
              <a:lnSpc>
                <a:spcPct val="100000"/>
              </a:lnSpc>
              <a:spcBef>
                <a:spcPts val="3500"/>
              </a:spcBef>
              <a:spcAft>
                <a:spcPts val="0"/>
              </a:spcAft>
              <a:buClr>
                <a:srgbClr val="FFFF00"/>
              </a:buClr>
              <a:buSzPct val="100000"/>
              <a:buFont typeface="Cabin"/>
              <a:buChar char="•"/>
            </a:pPr>
            <a:r>
              <a:rPr lang="el-GR" sz="3000" u="none" strike="noStrike" cap="none" dirty="0">
                <a:solidFill>
                  <a:srgbClr val="FFFF00"/>
                </a:solidFill>
                <a:latin typeface="Arial" charset="0"/>
                <a:ea typeface="Arial" charset="0"/>
                <a:cs typeface="Arial" charset="0"/>
                <a:sym typeface="Cabin"/>
              </a:rPr>
              <a:t>Κύρια Μνήμη</a:t>
            </a:r>
            <a:r>
              <a:rPr lang="en-US" sz="3000" u="none" strike="noStrike" cap="none" dirty="0">
                <a:solidFill>
                  <a:srgbClr val="FFFF00"/>
                </a:solidFill>
                <a:latin typeface="Arial" charset="0"/>
                <a:ea typeface="Arial" charset="0"/>
                <a:cs typeface="Arial" charset="0"/>
                <a:sym typeface="Cabin"/>
              </a:rPr>
              <a:t>: </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Γρήγορη, μικρή, προσωριν</a:t>
            </a:r>
            <a:r>
              <a:rPr lang="el-GR" sz="3000" dirty="0">
                <a:solidFill>
                  <a:srgbClr val="FFFFFF"/>
                </a:solidFill>
                <a:latin typeface="Arial" charset="0"/>
                <a:ea typeface="Arial" charset="0"/>
                <a:cs typeface="Arial" charset="0"/>
                <a:sym typeface="Cabin"/>
              </a:rPr>
              <a:t>ή αποθήκευση</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αδειάζει κατά την επανεκκίνηση </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γνωστή και </a:t>
            </a:r>
            <a:r>
              <a:rPr lang="el-GR" sz="3000" dirty="0">
                <a:solidFill>
                  <a:srgbClr val="FFFFFF"/>
                </a:solidFill>
                <a:latin typeface="Arial" charset="0"/>
                <a:ea typeface="Arial" charset="0"/>
                <a:cs typeface="Arial" charset="0"/>
                <a:sym typeface="Cabin"/>
              </a:rPr>
              <a:t>ω</a:t>
            </a:r>
            <a:r>
              <a:rPr lang="el-GR" sz="3000" u="none" strike="noStrike" cap="none" dirty="0">
                <a:solidFill>
                  <a:srgbClr val="FFFFFF"/>
                </a:solidFill>
                <a:latin typeface="Arial" charset="0"/>
                <a:ea typeface="Arial" charset="0"/>
                <a:cs typeface="Arial" charset="0"/>
                <a:sym typeface="Cabin"/>
              </a:rPr>
              <a:t>ς</a:t>
            </a:r>
            <a:r>
              <a:rPr lang="en-US" sz="3000" u="none" strike="noStrike" cap="none" dirty="0">
                <a:solidFill>
                  <a:srgbClr val="FFFFFF"/>
                </a:solidFill>
                <a:latin typeface="Arial" charset="0"/>
                <a:ea typeface="Arial" charset="0"/>
                <a:cs typeface="Arial" charset="0"/>
                <a:sym typeface="Cabin"/>
              </a:rPr>
              <a:t> RAM</a:t>
            </a:r>
            <a:r>
              <a:rPr lang="el-GR" sz="3000" u="none" strike="noStrike" cap="none" dirty="0">
                <a:solidFill>
                  <a:srgbClr val="FFFFFF"/>
                </a:solidFill>
                <a:latin typeface="Arial" charset="0"/>
                <a:ea typeface="Arial" charset="0"/>
                <a:cs typeface="Arial" charset="0"/>
                <a:sym typeface="Cabin"/>
              </a:rPr>
              <a:t>.</a:t>
            </a:r>
            <a:endParaRPr lang="en-US" sz="3000" u="none" strike="noStrike" cap="none" dirty="0">
              <a:solidFill>
                <a:srgbClr val="FFFFFF"/>
              </a:solidFill>
              <a:latin typeface="Arial" charset="0"/>
              <a:ea typeface="Arial" charset="0"/>
              <a:cs typeface="Arial" charset="0"/>
              <a:sym typeface="Cabin"/>
            </a:endParaRPr>
          </a:p>
          <a:p>
            <a:pPr marL="749300" marR="0" lvl="0" indent="-354711" algn="l" rtl="0">
              <a:lnSpc>
                <a:spcPct val="100000"/>
              </a:lnSpc>
              <a:spcBef>
                <a:spcPts val="3500"/>
              </a:spcBef>
              <a:spcAft>
                <a:spcPts val="0"/>
              </a:spcAft>
              <a:buClr>
                <a:srgbClr val="FFFF00"/>
              </a:buClr>
              <a:buSzPct val="100000"/>
              <a:buFont typeface="Cabin"/>
              <a:buChar char="•"/>
            </a:pPr>
            <a:r>
              <a:rPr lang="el-GR" sz="3000" u="none" strike="noStrike" cap="none" dirty="0">
                <a:solidFill>
                  <a:srgbClr val="FFFF00"/>
                </a:solidFill>
                <a:latin typeface="Arial" charset="0"/>
                <a:ea typeface="Arial" charset="0"/>
                <a:cs typeface="Arial" charset="0"/>
                <a:sym typeface="Cabin"/>
              </a:rPr>
              <a:t>Δευτερεύουσα Μνήμη</a:t>
            </a:r>
            <a:r>
              <a:rPr lang="en-US" sz="3000" u="none" strike="noStrike" cap="none" dirty="0">
                <a:solidFill>
                  <a:srgbClr val="FFFF00"/>
                </a:solidFill>
                <a:latin typeface="Arial" charset="0"/>
                <a:ea typeface="Arial" charset="0"/>
                <a:cs typeface="Arial" charset="0"/>
                <a:sym typeface="Cabin"/>
              </a:rPr>
              <a:t>:</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Πιο αργή, μεγάλη, μόνιμη αποθήκευση</a:t>
            </a:r>
            <a:r>
              <a:rPr lang="en-US" sz="3000" u="none" strike="noStrike" cap="none" dirty="0">
                <a:solidFill>
                  <a:srgbClr val="FFFFFF"/>
                </a:solidFill>
                <a:latin typeface="Arial" charset="0"/>
                <a:ea typeface="Arial" charset="0"/>
                <a:cs typeface="Arial" charset="0"/>
                <a:sym typeface="Cabin"/>
              </a:rPr>
              <a:t> - </a:t>
            </a:r>
            <a:r>
              <a:rPr lang="el-GR" sz="3000" u="none" strike="noStrike" cap="none" dirty="0">
                <a:solidFill>
                  <a:srgbClr val="FFFFFF"/>
                </a:solidFill>
                <a:latin typeface="Arial" charset="0"/>
                <a:ea typeface="Arial" charset="0"/>
                <a:cs typeface="Arial" charset="0"/>
                <a:sym typeface="Cabin"/>
              </a:rPr>
              <a:t>διατηρείται μέχρι να διαγραφεί </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σκληρός δίσκος / «</a:t>
            </a:r>
            <a:r>
              <a:rPr lang="el-GR" sz="3000" u="none" strike="noStrike" cap="none" dirty="0" err="1">
                <a:solidFill>
                  <a:srgbClr val="FFFFFF"/>
                </a:solidFill>
                <a:latin typeface="Arial" charset="0"/>
                <a:ea typeface="Arial" charset="0"/>
                <a:cs typeface="Arial" charset="0"/>
                <a:sym typeface="Cabin"/>
              </a:rPr>
              <a:t>στικάκι</a:t>
            </a:r>
            <a:r>
              <a:rPr lang="el-GR" sz="3000" u="none" strike="noStrike" cap="none" dirty="0">
                <a:solidFill>
                  <a:srgbClr val="FFFFFF"/>
                </a:solidFill>
                <a:latin typeface="Arial" charset="0"/>
                <a:ea typeface="Arial" charset="0"/>
                <a:cs typeface="Arial" charset="0"/>
                <a:sym typeface="Cabin"/>
              </a:rPr>
              <a:t>» μνήμης</a:t>
            </a:r>
            <a:endParaRPr lang="en-US" sz="3000" u="none" strike="noStrike" cap="none" dirty="0">
              <a:solidFill>
                <a:srgbClr val="FFFFFF"/>
              </a:solidFill>
              <a:latin typeface="Arial" charset="0"/>
              <a:ea typeface="Arial" charset="0"/>
              <a:cs typeface="Arial" charset="0"/>
              <a:sym typeface="Cabin"/>
            </a:endParaRPr>
          </a:p>
        </p:txBody>
      </p:sp>
      <p:pic>
        <p:nvPicPr>
          <p:cNvPr id="373" name="Shape 373"/>
          <p:cNvPicPr preferRelativeResize="0"/>
          <p:nvPr/>
        </p:nvPicPr>
        <p:blipFill rotWithShape="1">
          <a:blip r:embed="rId3">
            <a:alphaModFix/>
          </a:blip>
          <a:srcRect/>
          <a:stretch/>
        </p:blipFill>
        <p:spPr>
          <a:xfrm>
            <a:off x="12821557" y="3672997"/>
            <a:ext cx="2006600" cy="1995486"/>
          </a:xfrm>
          <a:prstGeom prst="rect">
            <a:avLst/>
          </a:prstGeom>
          <a:noFill/>
          <a:ln>
            <a:noFill/>
          </a:ln>
        </p:spPr>
      </p:pic>
      <p:sp>
        <p:nvSpPr>
          <p:cNvPr id="374" name="Shape 374"/>
          <p:cNvSpPr/>
          <p:nvPr/>
        </p:nvSpPr>
        <p:spPr>
          <a:xfrm>
            <a:off x="14071600" y="2864104"/>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r>
              <a:rPr lang="en-US" sz="2600" u="none" strike="noStrike" cap="none" dirty="0">
                <a:solidFill>
                  <a:srgbClr val="000000"/>
                </a:solidFill>
                <a:latin typeface="Arial" charset="0"/>
                <a:ea typeface="Arial" charset="0"/>
                <a:cs typeface="Arial" charset="0"/>
                <a:sym typeface="Cabin"/>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00FF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Λογισμικό</a:t>
            </a:r>
            <a:endParaRPr lang="en-US" sz="3200" u="none" strike="noStrike" cap="none" dirty="0">
              <a:solidFill>
                <a:srgbClr val="00FFFF"/>
              </a:solidFill>
              <a:latin typeface="Arial" charset="0"/>
              <a:ea typeface="Arial" charset="0"/>
              <a:cs typeface="Arial" charset="0"/>
              <a:sym typeface="Cabin"/>
            </a:endParaRPr>
          </a:p>
        </p:txBody>
      </p:sp>
      <p:sp>
        <p:nvSpPr>
          <p:cNvPr id="380" name="Shape 380"/>
          <p:cNvSpPr txBox="1"/>
          <p:nvPr/>
        </p:nvSpPr>
        <p:spPr>
          <a:xfrm>
            <a:off x="2656114" y="2063070"/>
            <a:ext cx="2360385"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 και Εξόδου</a:t>
            </a:r>
            <a:endParaRPr lang="en-US" sz="3200" u="none" strike="noStrike" cap="none" dirty="0">
              <a:solidFill>
                <a:schemeClr val="lt1"/>
              </a:solidFill>
              <a:latin typeface="Arial" charset="0"/>
              <a:ea typeface="Arial" charset="0"/>
              <a:cs typeface="Arial" charset="0"/>
              <a:sym typeface="Cabin"/>
            </a:endParaRPr>
          </a:p>
        </p:txBody>
      </p:sp>
      <p:sp>
        <p:nvSpPr>
          <p:cNvPr id="381" name="Shape 381"/>
          <p:cNvSpPr txBox="1"/>
          <p:nvPr/>
        </p:nvSpPr>
        <p:spPr>
          <a:xfrm>
            <a:off x="6469059" y="2164670"/>
            <a:ext cx="2713041"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382" name="Shape 382"/>
          <p:cNvSpPr txBox="1"/>
          <p:nvPr/>
        </p:nvSpPr>
        <p:spPr>
          <a:xfrm>
            <a:off x="6691085" y="5199970"/>
            <a:ext cx="2298699"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383" name="Shape 383"/>
          <p:cNvSpPr txBox="1"/>
          <p:nvPr/>
        </p:nvSpPr>
        <p:spPr>
          <a:xfrm>
            <a:off x="11264900" y="3371170"/>
            <a:ext cx="27685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0" y="753609"/>
            <a:ext cx="2768599" cy="163353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Υπολογιστής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Γενικ</a:t>
            </a:r>
            <a:r>
              <a:rPr lang="el-GR" sz="3600" dirty="0">
                <a:solidFill>
                  <a:schemeClr val="lt1"/>
                </a:solidFill>
                <a:latin typeface="Arial" charset="0"/>
                <a:ea typeface="Arial" charset="0"/>
                <a:cs typeface="Arial" charset="0"/>
                <a:sym typeface="Cabin"/>
              </a:rPr>
              <a:t>ής Χρήσης</a:t>
            </a:r>
            <a:endParaRPr lang="en-US" sz="3600" u="none" strike="noStrike" cap="none" dirty="0">
              <a:solidFill>
                <a:schemeClr val="lt1"/>
              </a:solidFill>
              <a:latin typeface="Arial" charset="0"/>
              <a:ea typeface="Arial" charset="0"/>
              <a:cs typeface="Arial" charset="0"/>
              <a:sym typeface="Cabin"/>
            </a:endParaRP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pic>
        <p:nvPicPr>
          <p:cNvPr id="391" name="Shape 391"/>
          <p:cNvPicPr preferRelativeResize="0"/>
          <p:nvPr/>
        </p:nvPicPr>
        <p:blipFill rotWithShape="1">
          <a:blip r:embed="rId4">
            <a:alphaModFix/>
          </a:blip>
          <a:srcRect/>
          <a:stretch/>
        </p:blipFill>
        <p:spPr>
          <a:xfrm>
            <a:off x="6806293" y="5325383"/>
            <a:ext cx="457200" cy="649286"/>
          </a:xfrm>
          <a:prstGeom prst="rect">
            <a:avLst/>
          </a:prstGeom>
          <a:noFill/>
          <a:ln>
            <a:noFill/>
          </a:ln>
        </p:spPr>
      </p:pic>
      <p:sp>
        <p:nvSpPr>
          <p:cNvPr id="392" name="Shape 392"/>
          <p:cNvSpPr/>
          <p:nvPr/>
        </p:nvSpPr>
        <p:spPr>
          <a:xfrm>
            <a:off x="7879897" y="4250644"/>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6000" u="none" strike="noStrike" cap="none" dirty="0">
                <a:solidFill>
                  <a:srgbClr val="FFD966"/>
                </a:solidFill>
                <a:latin typeface="Arial" charset="0"/>
                <a:ea typeface="Arial" charset="0"/>
                <a:cs typeface="Arial" charset="0"/>
                <a:sym typeface="Cabin"/>
              </a:rPr>
              <a:t>Οι Υπολογιστές θέλουν να είναι χρήσιμοι</a:t>
            </a:r>
            <a:r>
              <a:rPr lang="en-US" sz="6000" u="none" strike="noStrike" cap="none" dirty="0">
                <a:solidFill>
                  <a:srgbClr val="FFD966"/>
                </a:solidFill>
                <a:latin typeface="Arial" charset="0"/>
                <a:ea typeface="Arial" charset="0"/>
                <a:cs typeface="Arial" charset="0"/>
                <a:sym typeface="Cabin"/>
              </a:rPr>
              <a:t>...</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240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υπολογιστές κατασκευάζονται για έναν σκοπό – για να κάνουν πράγματα για εμάς.</a:t>
            </a:r>
          </a:p>
          <a:p>
            <a:pPr marL="749300" marR="0" lvl="0" indent="-3456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Αλλά πρέπει να τους μιλήσουμε στη γλώσσα τους προκειμένου να τους περιγράψουμε τι θέλουμε να συμβεί. </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Για τους χρήστες είναι εύκολο – κάποιος άλλος πρόσθεσε πολλά διαφορετικά προγράμματα (οδηγίες) στον υπολογιστή και οι χρήστες επιλέγουν απλά αυτό που χρειάζονται.</a:t>
            </a:r>
            <a:endParaRPr lang="en-US" sz="3200" u="none" strike="noStrike" cap="none" dirty="0">
              <a:solidFill>
                <a:schemeClr val="lt1"/>
              </a:solidFill>
              <a:latin typeface="Arial" charset="0"/>
              <a:ea typeface="Arial" charset="0"/>
              <a:cs typeface="Arial" charset="0"/>
              <a:sym typeface="Cabin"/>
            </a:endParaRP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τι;</a:t>
            </a:r>
            <a:endParaRPr lang="en-US" sz="2600" u="none" strike="noStrike" cap="none" dirty="0">
              <a:solidFill>
                <a:srgbClr val="000000"/>
              </a:solidFill>
              <a:latin typeface="Arial" charset="0"/>
              <a:ea typeface="Arial" charset="0"/>
              <a:cs typeface="Arial" charset="0"/>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l-GR" sz="3600" u="none" strike="noStrike" cap="none" dirty="0">
                <a:solidFill>
                  <a:schemeClr val="accent4"/>
                </a:solidFill>
                <a:latin typeface="Arial" charset="0"/>
                <a:ea typeface="Arial" charset="0"/>
                <a:cs typeface="Arial" charset="0"/>
                <a:sym typeface="Cabin"/>
              </a:rPr>
              <a:t>Γλώσσα Μηχανής</a:t>
            </a:r>
            <a:endParaRPr lang="en-US" sz="3600" u="none" strike="noStrike" cap="none" dirty="0">
              <a:solidFill>
                <a:schemeClr val="accent4"/>
              </a:solidFill>
              <a:latin typeface="Arial" charset="0"/>
              <a:ea typeface="Arial" charset="0"/>
              <a:cs typeface="Arial" charset="0"/>
              <a:sym typeface="Cabin"/>
            </a:endParaRPr>
          </a:p>
        </p:txBody>
      </p:sp>
      <p:sp>
        <p:nvSpPr>
          <p:cNvPr id="18" name="Shape 379">
            <a:extLst>
              <a:ext uri="{FF2B5EF4-FFF2-40B4-BE49-F238E27FC236}">
                <a16:creationId xmlns:a16="http://schemas.microsoft.com/office/drawing/2014/main" id="{0E6E7207-B685-44E3-BEB9-A40E8DBB325A}"/>
              </a:ext>
            </a:extLst>
          </p:cNvPr>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00FF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Λογισμικό</a:t>
            </a:r>
            <a:endParaRPr lang="en-US" sz="3200" u="none" strike="noStrike" cap="none" dirty="0">
              <a:solidFill>
                <a:srgbClr val="00FFFF"/>
              </a:solidFill>
              <a:latin typeface="Arial" charset="0"/>
              <a:ea typeface="Arial" charset="0"/>
              <a:cs typeface="Arial" charset="0"/>
              <a:sym typeface="Cabin"/>
            </a:endParaRPr>
          </a:p>
        </p:txBody>
      </p:sp>
      <p:sp>
        <p:nvSpPr>
          <p:cNvPr id="19" name="Shape 380">
            <a:extLst>
              <a:ext uri="{FF2B5EF4-FFF2-40B4-BE49-F238E27FC236}">
                <a16:creationId xmlns:a16="http://schemas.microsoft.com/office/drawing/2014/main" id="{D9E07D35-0332-4CB4-8B66-CD2761582B30}"/>
              </a:ext>
            </a:extLst>
          </p:cNvPr>
          <p:cNvSpPr txBox="1"/>
          <p:nvPr/>
        </p:nvSpPr>
        <p:spPr>
          <a:xfrm>
            <a:off x="2656114" y="2063070"/>
            <a:ext cx="2360385"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 και Εξόδου</a:t>
            </a:r>
            <a:endParaRPr lang="en-US" sz="3200" u="none" strike="noStrike" cap="none" dirty="0">
              <a:solidFill>
                <a:schemeClr val="lt1"/>
              </a:solidFill>
              <a:latin typeface="Arial" charset="0"/>
              <a:ea typeface="Arial" charset="0"/>
              <a:cs typeface="Arial" charset="0"/>
              <a:sym typeface="Cabin"/>
            </a:endParaRPr>
          </a:p>
        </p:txBody>
      </p:sp>
      <p:sp>
        <p:nvSpPr>
          <p:cNvPr id="20" name="Shape 381">
            <a:extLst>
              <a:ext uri="{FF2B5EF4-FFF2-40B4-BE49-F238E27FC236}">
                <a16:creationId xmlns:a16="http://schemas.microsoft.com/office/drawing/2014/main" id="{0BF7BF3E-D99F-4002-97B9-BF9D8BF6FDCD}"/>
              </a:ext>
            </a:extLst>
          </p:cNvPr>
          <p:cNvSpPr txBox="1"/>
          <p:nvPr/>
        </p:nvSpPr>
        <p:spPr>
          <a:xfrm>
            <a:off x="6469059" y="2164670"/>
            <a:ext cx="2713041"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21" name="Shape 382">
            <a:extLst>
              <a:ext uri="{FF2B5EF4-FFF2-40B4-BE49-F238E27FC236}">
                <a16:creationId xmlns:a16="http://schemas.microsoft.com/office/drawing/2014/main" id="{A3897F49-A9F0-4138-A7A7-CB2E55BC063B}"/>
              </a:ext>
            </a:extLst>
          </p:cNvPr>
          <p:cNvSpPr txBox="1"/>
          <p:nvPr/>
        </p:nvSpPr>
        <p:spPr>
          <a:xfrm>
            <a:off x="6691085" y="5199970"/>
            <a:ext cx="2298699"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22" name="Shape 383">
            <a:extLst>
              <a:ext uri="{FF2B5EF4-FFF2-40B4-BE49-F238E27FC236}">
                <a16:creationId xmlns:a16="http://schemas.microsoft.com/office/drawing/2014/main" id="{12B01390-F0E0-406C-9760-1BB5666440A8}"/>
              </a:ext>
            </a:extLst>
          </p:cNvPr>
          <p:cNvSpPr txBox="1"/>
          <p:nvPr/>
        </p:nvSpPr>
        <p:spPr>
          <a:xfrm>
            <a:off x="11264900" y="3371170"/>
            <a:ext cx="27685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23" name="Shape 384">
            <a:extLst>
              <a:ext uri="{FF2B5EF4-FFF2-40B4-BE49-F238E27FC236}">
                <a16:creationId xmlns:a16="http://schemas.microsoft.com/office/drawing/2014/main" id="{FF15C0D4-2EE2-425D-87F0-DDC76F87B475}"/>
              </a:ext>
            </a:extLst>
          </p:cNvPr>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24" name="Shape 385">
            <a:extLst>
              <a:ext uri="{FF2B5EF4-FFF2-40B4-BE49-F238E27FC236}">
                <a16:creationId xmlns:a16="http://schemas.microsoft.com/office/drawing/2014/main" id="{6B5AA5F4-0CA5-4B2B-A1F8-C68939BB7DC3}"/>
              </a:ext>
            </a:extLst>
          </p:cNvPr>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25" name="Shape 386">
            <a:extLst>
              <a:ext uri="{FF2B5EF4-FFF2-40B4-BE49-F238E27FC236}">
                <a16:creationId xmlns:a16="http://schemas.microsoft.com/office/drawing/2014/main" id="{771C011F-C052-4E62-AF9A-1E2D15025B39}"/>
              </a:ext>
            </a:extLst>
          </p:cNvPr>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26" name="Shape 387">
            <a:extLst>
              <a:ext uri="{FF2B5EF4-FFF2-40B4-BE49-F238E27FC236}">
                <a16:creationId xmlns:a16="http://schemas.microsoft.com/office/drawing/2014/main" id="{48A85865-597E-4C5C-9DBC-FD6DA4B6F511}"/>
              </a:ext>
            </a:extLst>
          </p:cNvPr>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27" name="Shape 388">
            <a:extLst>
              <a:ext uri="{FF2B5EF4-FFF2-40B4-BE49-F238E27FC236}">
                <a16:creationId xmlns:a16="http://schemas.microsoft.com/office/drawing/2014/main" id="{29A27279-6075-4137-BB00-163151CC5291}"/>
              </a:ext>
            </a:extLst>
          </p:cNvPr>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28" name="Shape 389">
            <a:extLst>
              <a:ext uri="{FF2B5EF4-FFF2-40B4-BE49-F238E27FC236}">
                <a16:creationId xmlns:a16="http://schemas.microsoft.com/office/drawing/2014/main" id="{E0480916-2CBA-490D-AE2B-C0A952585B8E}"/>
              </a:ext>
            </a:extLst>
          </p:cNvPr>
          <p:cNvSpPr txBox="1"/>
          <p:nvPr/>
        </p:nvSpPr>
        <p:spPr>
          <a:xfrm>
            <a:off x="12438060" y="753609"/>
            <a:ext cx="2768599" cy="163353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Υπολογιστής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Γενικ</a:t>
            </a:r>
            <a:r>
              <a:rPr lang="el-GR" sz="3600" dirty="0">
                <a:solidFill>
                  <a:schemeClr val="lt1"/>
                </a:solidFill>
                <a:latin typeface="Arial" charset="0"/>
                <a:ea typeface="Arial" charset="0"/>
                <a:cs typeface="Arial" charset="0"/>
                <a:sym typeface="Cabin"/>
              </a:rPr>
              <a:t>ής Χρήσης</a:t>
            </a:r>
            <a:endParaRPr lang="en-US" sz="3600" u="none" strike="noStrike" cap="none" dirty="0">
              <a:solidFill>
                <a:schemeClr val="lt1"/>
              </a:solidFill>
              <a:latin typeface="Arial" charset="0"/>
              <a:ea typeface="Arial" charset="0"/>
              <a:cs typeface="Arial" charset="0"/>
              <a:sym typeface="Cabin"/>
            </a:endParaRPr>
          </a:p>
        </p:txBody>
      </p:sp>
      <p:sp>
        <p:nvSpPr>
          <p:cNvPr id="29" name="Shape 390">
            <a:extLst>
              <a:ext uri="{FF2B5EF4-FFF2-40B4-BE49-F238E27FC236}">
                <a16:creationId xmlns:a16="http://schemas.microsoft.com/office/drawing/2014/main" id="{1FB315A4-6194-4B9D-96D9-1445A8CC9118}"/>
              </a:ext>
            </a:extLst>
          </p:cNvPr>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pic>
        <p:nvPicPr>
          <p:cNvPr id="30" name="Shape 391">
            <a:extLst>
              <a:ext uri="{FF2B5EF4-FFF2-40B4-BE49-F238E27FC236}">
                <a16:creationId xmlns:a16="http://schemas.microsoft.com/office/drawing/2014/main" id="{E801E46D-D89F-4CB5-BA8B-BF3FEA82686F}"/>
              </a:ext>
            </a:extLst>
          </p:cNvPr>
          <p:cNvPicPr preferRelativeResize="0"/>
          <p:nvPr/>
        </p:nvPicPr>
        <p:blipFill rotWithShape="1">
          <a:blip r:embed="rId4">
            <a:alphaModFix/>
          </a:blip>
          <a:srcRect/>
          <a:stretch/>
        </p:blipFill>
        <p:spPr>
          <a:xfrm>
            <a:off x="6806293" y="5325383"/>
            <a:ext cx="457200" cy="649286"/>
          </a:xfrm>
          <a:prstGeom prst="rect">
            <a:avLst/>
          </a:prstGeom>
          <a:noFill/>
          <a:ln>
            <a:noFill/>
          </a:ln>
        </p:spPr>
      </p:pic>
      <p:sp>
        <p:nvSpPr>
          <p:cNvPr id="17" name="Shape 410"/>
          <p:cNvSpPr/>
          <p:nvPr/>
        </p:nvSpPr>
        <p:spPr>
          <a:xfrm>
            <a:off x="7840434" y="4361769"/>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00111001</a:t>
            </a:r>
          </a:p>
        </p:txBody>
      </p:sp>
    </p:spTree>
    <p:extLst>
      <p:ext uri="{BB962C8B-B14F-4D97-AF65-F5344CB8AC3E}">
        <p14:creationId xmlns:p14="http://schemas.microsoft.com/office/powerpoint/2010/main" val="96633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Εντελώς καυτή </a:t>
            </a:r>
            <a:r>
              <a:rPr lang="en-US" sz="7200" u="none" strike="noStrike" cap="none" dirty="0">
                <a:solidFill>
                  <a:srgbClr val="FFD966"/>
                </a:solidFill>
                <a:latin typeface="Arial" charset="0"/>
                <a:ea typeface="Arial" charset="0"/>
                <a:cs typeface="Arial" charset="0"/>
                <a:sym typeface="Cabin"/>
              </a:rPr>
              <a:t>CPU</a:t>
            </a: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τι;</a:t>
            </a:r>
            <a:endParaRPr lang="en-US" sz="2600" u="none" strike="noStrike" cap="none" dirty="0">
              <a:solidFill>
                <a:srgbClr val="000000"/>
              </a:solidFill>
              <a:latin typeface="Arial" charset="0"/>
              <a:ea typeface="Arial" charset="0"/>
              <a:cs typeface="Arial"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Σκληρός Δίσκος σε Δράση</a:t>
            </a:r>
            <a:endParaRPr lang="en-US" sz="7200" u="none" strike="noStrike" cap="none" dirty="0">
              <a:solidFill>
                <a:srgbClr val="FFD966"/>
              </a:solidFill>
              <a:latin typeface="Arial" charset="0"/>
              <a:ea typeface="Arial" charset="0"/>
              <a:cs typeface="Arial" charset="0"/>
              <a:sym typeface="Cabin"/>
            </a:endParaRP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200" u="none" strike="noStrike" cap="none" dirty="0">
                <a:solidFill>
                  <a:srgbClr val="FFD966"/>
                </a:solidFill>
                <a:latin typeface="Arial" charset="0"/>
                <a:ea typeface="Arial" charset="0"/>
                <a:cs typeface="Arial" charset="0"/>
                <a:sym typeface="Cabin"/>
              </a:rPr>
              <a:t>Η </a:t>
            </a:r>
            <a:r>
              <a:rPr lang="en-US" sz="7200" u="none" strike="noStrike" cap="none" dirty="0">
                <a:solidFill>
                  <a:srgbClr val="FFD966"/>
                </a:solidFill>
                <a:latin typeface="Arial" charset="0"/>
                <a:ea typeface="Arial" charset="0"/>
                <a:cs typeface="Arial" charset="0"/>
                <a:sym typeface="Cabin"/>
              </a:rPr>
              <a:t>Python </a:t>
            </a:r>
            <a:r>
              <a:rPr lang="el-GR" sz="7200" u="none" strike="noStrike" cap="none" dirty="0">
                <a:solidFill>
                  <a:srgbClr val="FFD966"/>
                </a:solidFill>
                <a:latin typeface="Arial" charset="0"/>
                <a:ea typeface="Arial" charset="0"/>
                <a:cs typeface="Arial" charset="0"/>
                <a:sym typeface="Cabin"/>
              </a:rPr>
              <a:t>ως Γλώσσα</a:t>
            </a:r>
            <a:endParaRPr lang="en-US" sz="72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82057" y="1553029"/>
            <a:ext cx="10927443" cy="515257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4200" u="none" strike="noStrike" cap="none" dirty="0" err="1">
                <a:solidFill>
                  <a:srgbClr val="FFFF00"/>
                </a:solidFill>
                <a:latin typeface="Arial" charset="0"/>
                <a:ea typeface="Arial" charset="0"/>
                <a:cs typeface="Arial" charset="0"/>
                <a:sym typeface="Cabin"/>
              </a:rPr>
              <a:t>Parseltongue</a:t>
            </a:r>
            <a:r>
              <a:rPr lang="el-GR" sz="4200" u="none" strike="noStrike" cap="none" dirty="0">
                <a:solidFill>
                  <a:srgbClr val="FFFF00"/>
                </a:solidFill>
                <a:latin typeface="Arial" charset="0"/>
                <a:ea typeface="Arial" charset="0"/>
                <a:cs typeface="Arial" charset="0"/>
                <a:sym typeface="Cabin"/>
              </a:rPr>
              <a:t> </a:t>
            </a:r>
            <a:r>
              <a:rPr lang="el-GR" sz="4200" dirty="0">
                <a:solidFill>
                  <a:srgbClr val="FFFFFF"/>
                </a:solidFill>
                <a:latin typeface="Arial" charset="0"/>
                <a:cs typeface="Arial" charset="0"/>
                <a:sym typeface="Cabin"/>
              </a:rPr>
              <a:t>είναι η γλώσσα των φιδιών και εκείνων που μπορούν να συνομιλήσουν μαζί τους. Ένα άτομο που μπορεί να μιλήσει </a:t>
            </a:r>
            <a:r>
              <a:rPr lang="el-GR" sz="4200" u="none" strike="noStrike" cap="none" dirty="0" err="1">
                <a:solidFill>
                  <a:srgbClr val="FFFF00"/>
                </a:solidFill>
                <a:latin typeface="Arial" charset="0"/>
                <a:ea typeface="Arial" charset="0"/>
                <a:cs typeface="Arial" charset="0"/>
                <a:sym typeface="Cabin"/>
              </a:rPr>
              <a:t>Parseltongue</a:t>
            </a:r>
            <a:r>
              <a:rPr lang="el-GR" sz="4200" u="none" strike="noStrike" cap="none" dirty="0">
                <a:solidFill>
                  <a:srgbClr val="FFFF00"/>
                </a:solidFill>
                <a:latin typeface="Arial" charset="0"/>
                <a:ea typeface="Arial" charset="0"/>
                <a:cs typeface="Arial" charset="0"/>
                <a:sym typeface="Cabin"/>
              </a:rPr>
              <a:t> </a:t>
            </a:r>
            <a:r>
              <a:rPr lang="el-GR" sz="4200" dirty="0">
                <a:solidFill>
                  <a:srgbClr val="FFFFFF"/>
                </a:solidFill>
                <a:latin typeface="Arial" charset="0"/>
                <a:cs typeface="Arial" charset="0"/>
                <a:sym typeface="Cabin"/>
              </a:rPr>
              <a:t>είναι γνωστό ως </a:t>
            </a:r>
            <a:r>
              <a:rPr lang="el-GR" sz="4200" dirty="0" err="1">
                <a:solidFill>
                  <a:srgbClr val="00FF00"/>
                </a:solidFill>
                <a:latin typeface="Arial" charset="0"/>
                <a:cs typeface="Arial" charset="0"/>
                <a:sym typeface="Cabin"/>
              </a:rPr>
              <a:t>Parselmouth</a:t>
            </a:r>
            <a:r>
              <a:rPr lang="el-GR" sz="4200" u="none" strike="noStrike" cap="none" dirty="0">
                <a:solidFill>
                  <a:srgbClr val="FFFF00"/>
                </a:solidFill>
                <a:latin typeface="Arial" charset="0"/>
                <a:ea typeface="Arial" charset="0"/>
                <a:cs typeface="Arial" charset="0"/>
                <a:sym typeface="Cabin"/>
              </a:rPr>
              <a:t>. </a:t>
            </a:r>
            <a:r>
              <a:rPr lang="el-GR" sz="4200" dirty="0">
                <a:solidFill>
                  <a:srgbClr val="FFFFFF"/>
                </a:solidFill>
                <a:latin typeface="Arial" charset="0"/>
                <a:cs typeface="Arial" charset="0"/>
                <a:sym typeface="Cabin"/>
              </a:rPr>
              <a:t>Είναι μια πολύ σπάνια δεξιότητα και μπορεί να είναι κληρονομική. Σχεδόν όλα τα γνωστά </a:t>
            </a:r>
            <a:r>
              <a:rPr lang="el-GR" sz="4200" dirty="0" err="1">
                <a:solidFill>
                  <a:srgbClr val="00FF00"/>
                </a:solidFill>
                <a:latin typeface="Arial" charset="0"/>
                <a:cs typeface="Arial" charset="0"/>
                <a:sym typeface="Cabin"/>
              </a:rPr>
              <a:t>Parselmouths</a:t>
            </a:r>
            <a:r>
              <a:rPr lang="el-GR" sz="4200" u="none" strike="noStrike" cap="none" dirty="0">
                <a:solidFill>
                  <a:srgbClr val="FFFF00"/>
                </a:solidFill>
                <a:latin typeface="Arial" charset="0"/>
                <a:ea typeface="Arial" charset="0"/>
                <a:cs typeface="Arial" charset="0"/>
                <a:sym typeface="Cabin"/>
              </a:rPr>
              <a:t> </a:t>
            </a:r>
            <a:r>
              <a:rPr lang="el-GR" sz="4200" dirty="0">
                <a:solidFill>
                  <a:srgbClr val="FFFFFF"/>
                </a:solidFill>
                <a:latin typeface="Arial" charset="0"/>
                <a:cs typeface="Arial" charset="0"/>
                <a:sym typeface="Cabin"/>
              </a:rPr>
              <a:t>κατάγονται από το </a:t>
            </a:r>
            <a:br>
              <a:rPr lang="el-GR" sz="4200" dirty="0">
                <a:solidFill>
                  <a:srgbClr val="FFFFFF"/>
                </a:solidFill>
                <a:latin typeface="Arial" charset="0"/>
                <a:cs typeface="Arial" charset="0"/>
                <a:sym typeface="Cabin"/>
              </a:rPr>
            </a:br>
            <a:r>
              <a:rPr lang="en-US" sz="4200" u="sng" strike="noStrike" cap="none" dirty="0">
                <a:solidFill>
                  <a:srgbClr val="F6B26B"/>
                </a:solidFill>
                <a:latin typeface="Arial" charset="0"/>
                <a:ea typeface="Arial" charset="0"/>
                <a:cs typeface="Arial" charset="0"/>
                <a:sym typeface="Cabin"/>
                <a:hlinkClick r:id="rId4"/>
              </a:rPr>
              <a:t>Salazar Slytherin</a:t>
            </a:r>
            <a:r>
              <a:rPr lang="en-US" sz="4200" u="none" strike="noStrike" cap="none" dirty="0">
                <a:solidFill>
                  <a:schemeClr val="bg1"/>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173557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4200" u="none" strike="noStrike" cap="none" dirty="0">
                <a:solidFill>
                  <a:srgbClr val="FFFFFF"/>
                </a:solidFill>
                <a:latin typeface="Arial" charset="0"/>
                <a:ea typeface="Arial" charset="0"/>
                <a:cs typeface="Arial" charset="0"/>
                <a:sym typeface="Cabin"/>
              </a:rPr>
              <a:t>Η </a:t>
            </a:r>
            <a:r>
              <a:rPr lang="el-GR" sz="4200" dirty="0" err="1">
                <a:solidFill>
                  <a:srgbClr val="FFFF00"/>
                </a:solidFill>
                <a:latin typeface="Arial" charset="0"/>
                <a:cs typeface="Arial" charset="0"/>
                <a:sym typeface="Cabin"/>
              </a:rPr>
              <a:t>Python</a:t>
            </a:r>
            <a:r>
              <a:rPr lang="el-GR" sz="4200" u="none" strike="noStrike" cap="none" dirty="0">
                <a:solidFill>
                  <a:srgbClr val="FFFFFF"/>
                </a:solidFill>
                <a:latin typeface="Arial" charset="0"/>
                <a:ea typeface="Arial" charset="0"/>
                <a:cs typeface="Arial" charset="0"/>
                <a:sym typeface="Cabin"/>
              </a:rPr>
              <a:t> είναι η γλώσσα του διερμηνέα </a:t>
            </a:r>
            <a:r>
              <a:rPr lang="el-GR" sz="4200" u="none" strike="noStrike" cap="none" dirty="0" err="1">
                <a:solidFill>
                  <a:srgbClr val="FFFFFF"/>
                </a:solidFill>
                <a:latin typeface="Arial" charset="0"/>
                <a:ea typeface="Arial" charset="0"/>
                <a:cs typeface="Arial" charset="0"/>
                <a:sym typeface="Cabin"/>
              </a:rPr>
              <a:t>Python</a:t>
            </a:r>
            <a:r>
              <a:rPr lang="el-GR" sz="4200" u="none" strike="noStrike" cap="none" dirty="0">
                <a:solidFill>
                  <a:srgbClr val="FFFFFF"/>
                </a:solidFill>
                <a:latin typeface="Arial" charset="0"/>
                <a:ea typeface="Arial" charset="0"/>
                <a:cs typeface="Arial" charset="0"/>
                <a:sym typeface="Cabin"/>
              </a:rPr>
              <a:t> και εκείνων που μπορούν να συνομιλήσουν με αυτήν. Ένα άτομο που μπορεί να μιλήσει </a:t>
            </a:r>
            <a:r>
              <a:rPr lang="el-GR" sz="4200" dirty="0" err="1">
                <a:solidFill>
                  <a:srgbClr val="FFFF00"/>
                </a:solidFill>
                <a:latin typeface="Arial" charset="0"/>
                <a:cs typeface="Arial" charset="0"/>
                <a:sym typeface="Cabin"/>
              </a:rPr>
              <a:t>Python</a:t>
            </a:r>
            <a:r>
              <a:rPr lang="el-GR" sz="4200" u="none" strike="noStrike" cap="none" dirty="0">
                <a:solidFill>
                  <a:srgbClr val="FFFFFF"/>
                </a:solidFill>
                <a:latin typeface="Arial" charset="0"/>
                <a:ea typeface="Arial" charset="0"/>
                <a:cs typeface="Arial" charset="0"/>
                <a:sym typeface="Cabin"/>
              </a:rPr>
              <a:t> είναι γνωστό ως </a:t>
            </a:r>
            <a:r>
              <a:rPr lang="el-GR" sz="4200" dirty="0" err="1">
                <a:solidFill>
                  <a:srgbClr val="00FF00"/>
                </a:solidFill>
                <a:latin typeface="Arial" charset="0"/>
                <a:cs typeface="Arial" charset="0"/>
                <a:sym typeface="Cabin"/>
              </a:rPr>
              <a:t>Pythonista</a:t>
            </a:r>
            <a:r>
              <a:rPr lang="el-GR" sz="4200" u="none" strike="noStrike" cap="none" dirty="0">
                <a:solidFill>
                  <a:srgbClr val="FFFFFF"/>
                </a:solidFill>
                <a:latin typeface="Arial" charset="0"/>
                <a:ea typeface="Arial" charset="0"/>
                <a:cs typeface="Arial" charset="0"/>
                <a:sym typeface="Cabin"/>
              </a:rPr>
              <a:t>. Είναι μια πολύ σπάνια δεξιότητα και μπορεί να είναι κληρονομική. Σχεδόν όλες οι γνωστές </a:t>
            </a:r>
            <a:r>
              <a:rPr lang="el-GR" sz="4200" u="none" strike="noStrike" cap="none" dirty="0" err="1">
                <a:solidFill>
                  <a:srgbClr val="FFFFFF"/>
                </a:solidFill>
                <a:latin typeface="Arial" charset="0"/>
                <a:ea typeface="Arial" charset="0"/>
                <a:cs typeface="Arial" charset="0"/>
                <a:sym typeface="Cabin"/>
              </a:rPr>
              <a:t>Pythonistas</a:t>
            </a:r>
            <a:r>
              <a:rPr lang="el-GR" sz="4200" u="none" strike="noStrike" cap="none" dirty="0">
                <a:solidFill>
                  <a:srgbClr val="FFFFFF"/>
                </a:solidFill>
                <a:latin typeface="Arial" charset="0"/>
                <a:ea typeface="Arial" charset="0"/>
                <a:cs typeface="Arial" charset="0"/>
                <a:sym typeface="Cabin"/>
              </a:rPr>
              <a:t> χρησιμοποιούν λογισμικό που αναπτύχθηκε αρχικά από</a:t>
            </a:r>
            <a:r>
              <a:rPr lang="en-US" sz="4200" u="none" strike="noStrike" cap="none" dirty="0">
                <a:solidFill>
                  <a:srgbClr val="FFFFFF"/>
                </a:solidFill>
                <a:latin typeface="Arial" charset="0"/>
                <a:ea typeface="Arial" charset="0"/>
                <a:cs typeface="Arial" charset="0"/>
                <a:sym typeface="Cabin"/>
              </a:rPr>
              <a:t> </a:t>
            </a:r>
            <a:r>
              <a:rPr lang="en-US" sz="4200" u="none" strike="noStrike" cap="none" dirty="0">
                <a:solidFill>
                  <a:srgbClr val="F6B26B"/>
                </a:solidFill>
                <a:latin typeface="Arial" charset="0"/>
                <a:ea typeface="Arial" charset="0"/>
                <a:cs typeface="Arial" charset="0"/>
                <a:sym typeface="Cabin"/>
              </a:rPr>
              <a:t>Guido van Rossum</a:t>
            </a:r>
            <a:r>
              <a:rPr lang="en-US" sz="4200" u="none" strike="noStrike" cap="none" dirty="0">
                <a:solidFill>
                  <a:schemeClr val="bg1"/>
                </a:solidFill>
                <a:latin typeface="Arial" charset="0"/>
                <a:ea typeface="Arial" charset="0"/>
                <a:cs typeface="Arial" charset="0"/>
                <a:sym typeface="Cabin"/>
              </a:rPr>
              <a:t>.</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653026" y="6306265"/>
            <a:ext cx="3517899" cy="20780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627743" y="768096"/>
            <a:ext cx="15000515"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7400" u="none" strike="noStrike" cap="none" dirty="0">
                <a:solidFill>
                  <a:srgbClr val="FFFF00"/>
                </a:solidFill>
                <a:latin typeface="Arial" charset="0"/>
                <a:ea typeface="Arial" charset="0"/>
                <a:cs typeface="Arial" charset="0"/>
                <a:sym typeface="Cabin"/>
              </a:rPr>
              <a:t>Νέος Μαθητής: </a:t>
            </a:r>
            <a:r>
              <a:rPr lang="el-GR" sz="7400" dirty="0">
                <a:solidFill>
                  <a:srgbClr val="E06666"/>
                </a:solidFill>
                <a:latin typeface="Arial" charset="0"/>
                <a:cs typeface="Arial" charset="0"/>
                <a:sym typeface="Cabin"/>
              </a:rPr>
              <a:t>Σφάλματα</a:t>
            </a:r>
            <a:r>
              <a:rPr lang="el-GR" sz="7400" u="none" strike="noStrike" cap="none" dirty="0">
                <a:solidFill>
                  <a:srgbClr val="FFFF00"/>
                </a:solidFill>
                <a:latin typeface="Arial" charset="0"/>
                <a:ea typeface="Arial" charset="0"/>
                <a:cs typeface="Arial" charset="0"/>
                <a:sym typeface="Cabin"/>
              </a:rPr>
              <a:t> </a:t>
            </a:r>
            <a:r>
              <a:rPr lang="el-GR" sz="7400" dirty="0">
                <a:solidFill>
                  <a:srgbClr val="E06666"/>
                </a:solidFill>
                <a:latin typeface="Arial" charset="0"/>
                <a:cs typeface="Arial" charset="0"/>
                <a:sym typeface="Cabin"/>
              </a:rPr>
              <a:t>Σύνταξης</a:t>
            </a:r>
            <a:endParaRPr lang="en-US" sz="7400" u="none" strike="noStrike" cap="none" dirty="0">
              <a:solidFill>
                <a:srgbClr val="E06666"/>
              </a:solidFill>
              <a:latin typeface="Arial" charset="0"/>
              <a:ea typeface="Arial" charset="0"/>
              <a:cs typeface="Arial" charset="0"/>
              <a:sym typeface="Cabin"/>
            </a:endParaRP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Πρέπει να μάθουμε τη </a:t>
            </a:r>
            <a:r>
              <a:rPr lang="el-GR" sz="3000" dirty="0">
                <a:solidFill>
                  <a:srgbClr val="FFFF00"/>
                </a:solidFill>
                <a:latin typeface="Arial" charset="0"/>
                <a:cs typeface="Arial" charset="0"/>
                <a:sym typeface="Cabin"/>
              </a:rPr>
              <a:t>γλώσσα</a:t>
            </a:r>
            <a:r>
              <a:rPr lang="el-GR" sz="3000" u="none" strike="noStrike" cap="none" dirty="0">
                <a:solidFill>
                  <a:schemeClr val="lt1"/>
                </a:solidFill>
                <a:latin typeface="Arial" charset="0"/>
                <a:ea typeface="Arial" charset="0"/>
                <a:cs typeface="Arial" charset="0"/>
                <a:sym typeface="Cabin"/>
              </a:rPr>
              <a:t> </a:t>
            </a:r>
            <a:r>
              <a:rPr lang="el-GR" sz="3000" dirty="0" err="1">
                <a:solidFill>
                  <a:srgbClr val="FFFF00"/>
                </a:solidFill>
                <a:latin typeface="Arial" charset="0"/>
                <a:cs typeface="Arial" charset="0"/>
                <a:sym typeface="Cabin"/>
              </a:rPr>
              <a:t>Python</a:t>
            </a:r>
            <a:r>
              <a:rPr lang="el-GR" sz="3000" u="none" strike="noStrike" cap="none" dirty="0">
                <a:solidFill>
                  <a:schemeClr val="lt1"/>
                </a:solidFill>
                <a:latin typeface="Arial" charset="0"/>
                <a:ea typeface="Arial" charset="0"/>
                <a:cs typeface="Arial" charset="0"/>
                <a:sym typeface="Cabin"/>
              </a:rPr>
              <a:t> για να μπορούμε να επικοινωνούμε τις οδηγίες μας στην </a:t>
            </a:r>
            <a:r>
              <a:rPr lang="el-GR" sz="3000" u="none" strike="noStrike" cap="none" dirty="0" err="1">
                <a:solidFill>
                  <a:schemeClr val="lt1"/>
                </a:solidFill>
                <a:latin typeface="Arial" charset="0"/>
                <a:ea typeface="Arial" charset="0"/>
                <a:cs typeface="Arial" charset="0"/>
                <a:sym typeface="Cabin"/>
              </a:rPr>
              <a:t>Python</a:t>
            </a:r>
            <a:r>
              <a:rPr lang="el-GR" sz="3000" u="none" strike="noStrike" cap="none" dirty="0">
                <a:solidFill>
                  <a:schemeClr val="lt1"/>
                </a:solidFill>
                <a:latin typeface="Arial" charset="0"/>
                <a:ea typeface="Arial" charset="0"/>
                <a:cs typeface="Arial" charset="0"/>
                <a:sym typeface="Cabin"/>
              </a:rPr>
              <a:t>. Στην αρχή θα κάνουμε πολλά λάθη και θα μιλήσουμε ασυνάρτητα σαν μικρά παιδιά</a:t>
            </a:r>
            <a:r>
              <a:rPr lang="en-US" sz="3000" u="none" strike="noStrike" cap="none" dirty="0">
                <a:solidFill>
                  <a:schemeClr val="lt1"/>
                </a:solidFill>
                <a:latin typeface="Arial" charset="0"/>
                <a:ea typeface="Arial" charset="0"/>
                <a:cs typeface="Arial" charset="0"/>
                <a:sym typeface="Cabin"/>
              </a:rPr>
              <a:t>.</a:t>
            </a:r>
          </a:p>
          <a:p>
            <a:pPr marL="749300" marR="0" lvl="0" indent="-354711" algn="l" rtl="0">
              <a:lnSpc>
                <a:spcPct val="100000"/>
              </a:lnSpc>
              <a:spcBef>
                <a:spcPts val="350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Όταν κάνετε ένα λάθος, ο υπολογιστής δεν σκέφτεται ότι είστε «χαριτωμένος». Λέει </a:t>
            </a:r>
            <a:r>
              <a:rPr lang="el-GR" sz="3000" dirty="0">
                <a:solidFill>
                  <a:srgbClr val="E06666"/>
                </a:solidFill>
                <a:latin typeface="Arial" charset="0"/>
                <a:cs typeface="Arial" charset="0"/>
                <a:sym typeface="Cabin"/>
              </a:rPr>
              <a:t>"σφάλμα σύνταξης" </a:t>
            </a:r>
            <a:r>
              <a:rPr lang="el-GR" sz="3000" u="none" strike="noStrike" cap="none" dirty="0">
                <a:solidFill>
                  <a:schemeClr val="lt1"/>
                </a:solidFill>
                <a:latin typeface="Arial" charset="0"/>
                <a:ea typeface="Arial" charset="0"/>
                <a:cs typeface="Arial" charset="0"/>
                <a:sym typeface="Cabin"/>
              </a:rPr>
              <a:t>- δεδομένου ότι γνωρίζει τη γλώσσα </a:t>
            </a:r>
            <a:r>
              <a:rPr lang="el-GR" sz="3000" dirty="0">
                <a:solidFill>
                  <a:schemeClr val="lt1"/>
                </a:solidFill>
                <a:latin typeface="Arial" charset="0"/>
                <a:ea typeface="Arial" charset="0"/>
                <a:cs typeface="Arial" charset="0"/>
                <a:sym typeface="Cabin"/>
              </a:rPr>
              <a:t>ενώ εσείς </a:t>
            </a:r>
            <a:r>
              <a:rPr lang="el-GR" sz="3000" u="none" strike="noStrike" cap="none" dirty="0">
                <a:solidFill>
                  <a:schemeClr val="lt1"/>
                </a:solidFill>
                <a:latin typeface="Arial" charset="0"/>
                <a:ea typeface="Arial" charset="0"/>
                <a:cs typeface="Arial" charset="0"/>
                <a:sym typeface="Cabin"/>
              </a:rPr>
              <a:t>μόλις τώρα την μαθαίνετε. Η </a:t>
            </a:r>
            <a:r>
              <a:rPr lang="el-GR" sz="3000" u="none" strike="noStrike" cap="none" dirty="0" err="1">
                <a:solidFill>
                  <a:schemeClr val="lt1"/>
                </a:solidFill>
                <a:latin typeface="Arial" charset="0"/>
                <a:ea typeface="Arial" charset="0"/>
                <a:cs typeface="Arial" charset="0"/>
                <a:sym typeface="Cabin"/>
              </a:rPr>
              <a:t>Python</a:t>
            </a:r>
            <a:r>
              <a:rPr lang="el-GR" sz="3000" u="none" strike="noStrike" cap="none" dirty="0">
                <a:solidFill>
                  <a:schemeClr val="lt1"/>
                </a:solidFill>
                <a:latin typeface="Arial" charset="0"/>
                <a:ea typeface="Arial" charset="0"/>
                <a:cs typeface="Arial" charset="0"/>
                <a:sym typeface="Cabin"/>
              </a:rPr>
              <a:t> φαίνεται σαν να είναι σκληρή και αναίσθητη.</a:t>
            </a:r>
            <a:endParaRPr lang="en-US" sz="3000" u="none" strike="noStrike" cap="none" dirty="0">
              <a:solidFill>
                <a:schemeClr val="lt1"/>
              </a:solidFill>
              <a:latin typeface="Arial" charset="0"/>
              <a:ea typeface="Arial" charset="0"/>
              <a:cs typeface="Arial" charset="0"/>
              <a:sym typeface="Cabin"/>
            </a:endParaRPr>
          </a:p>
          <a:p>
            <a:pPr marL="749300" marR="0" lvl="0" indent="-354711" algn="l" rtl="0">
              <a:lnSpc>
                <a:spcPct val="100000"/>
              </a:lnSpc>
              <a:spcBef>
                <a:spcPts val="350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Πρέπει να θυμάστε ότι είστε έξυπνοι και μπορείτε να μάθετε. Ο υπολογιστής είναι απλός και πολύ γρήγορος, αλλά δεν μπορεί να μάθει. Έτσι </a:t>
            </a:r>
            <a:r>
              <a:rPr lang="el-GR" sz="3000" dirty="0">
                <a:solidFill>
                  <a:srgbClr val="FFFF00"/>
                </a:solidFill>
                <a:latin typeface="Arial" charset="0"/>
                <a:cs typeface="Arial" charset="0"/>
                <a:sym typeface="Cabin"/>
              </a:rPr>
              <a:t>είναι πιο εύκολο για εσάς να μάθετε </a:t>
            </a:r>
            <a:r>
              <a:rPr lang="el-GR" sz="3000" dirty="0" err="1">
                <a:solidFill>
                  <a:srgbClr val="FFFF00"/>
                </a:solidFill>
                <a:latin typeface="Arial" charset="0"/>
                <a:cs typeface="Arial" charset="0"/>
                <a:sym typeface="Cabin"/>
              </a:rPr>
              <a:t>Python</a:t>
            </a:r>
            <a:r>
              <a:rPr lang="el-GR" sz="3000" dirty="0">
                <a:solidFill>
                  <a:srgbClr val="FFFF00"/>
                </a:solidFill>
                <a:latin typeface="Arial" charset="0"/>
                <a:cs typeface="Arial" charset="0"/>
                <a:sym typeface="Cabin"/>
              </a:rPr>
              <a:t> παρά για τον υπολογιστή να μάθει Ελληνικά</a:t>
            </a:r>
            <a:r>
              <a:rPr lang="en-US" sz="3000" u="none" strike="noStrike" cap="none" dirty="0">
                <a:solidFill>
                  <a:schemeClr val="lt1"/>
                </a:solidFill>
                <a:latin typeface="Arial" charset="0"/>
                <a:ea typeface="Arial" charset="0"/>
                <a:cs typeface="Arial" charset="0"/>
                <a:sym typeface="Cabin"/>
              </a:rPr>
              <a:t>...</a:t>
            </a:r>
            <a:r>
              <a:rPr lang="el-GR" sz="3000" dirty="0">
                <a:solidFill>
                  <a:srgbClr val="FFFF00"/>
                </a:solidFill>
                <a:latin typeface="Arial" charset="0"/>
                <a:cs typeface="Arial" charset="0"/>
                <a:sym typeface="Cabin"/>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667000"/>
            <a:ext cx="13931900" cy="250008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Μιλώντας στην </a:t>
            </a:r>
            <a:r>
              <a:rPr lang="en-US" sz="7200" u="none" strike="noStrike" cap="none" dirty="0">
                <a:solidFill>
                  <a:srgbClr val="FFD966"/>
                </a:solidFill>
                <a:latin typeface="Arial" charset="0"/>
                <a:ea typeface="Arial" charset="0"/>
                <a:cs typeface="Arial" charset="0"/>
                <a:sym typeface="Cabin"/>
              </a:rPr>
              <a:t>Python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a:solidFill>
                  <a:schemeClr val="lt1"/>
                </a:solidFill>
                <a:latin typeface="Arial" charset="0"/>
                <a:ea typeface="Arial" charset="0"/>
                <a:cs typeface="Arial" charset="0"/>
                <a:sym typeface="Cabin"/>
              </a:rPr>
              <a:t>csev</a:t>
            </a:r>
            <a:r>
              <a:rPr lang="en-US" sz="3600" u="none" strike="noStrike" cap="none"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p>
          <a:p>
            <a:pPr lvl="0">
              <a:buClr>
                <a:schemeClr val="lt1"/>
              </a:buClr>
              <a:buSzPct val="25000"/>
            </a:pPr>
            <a:r>
              <a:rPr lang="en-US" sz="3600" dirty="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369871" cy="858364"/>
            <a:chOff x="6843291" y="2326012"/>
            <a:chExt cx="4369871" cy="856736"/>
          </a:xfrm>
        </p:grpSpPr>
        <p:sp>
          <p:nvSpPr>
            <p:cNvPr id="464" name="Shape 464"/>
            <p:cNvSpPr txBox="1"/>
            <p:nvPr/>
          </p:nvSpPr>
          <p:spPr>
            <a:xfrm>
              <a:off x="8938262"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FF00"/>
                  </a:solidFill>
                  <a:latin typeface="Arial" charset="0"/>
                  <a:ea typeface="Arial" charset="0"/>
                  <a:cs typeface="Arial" charset="0"/>
                  <a:sym typeface="Cabin"/>
                </a:rPr>
                <a:t>Μετά τι;</a:t>
              </a:r>
              <a:endParaRPr lang="en-US" sz="3600" u="none" strike="noStrike" cap="none" dirty="0">
                <a:solidFill>
                  <a:srgbClr val="FFFF00"/>
                </a:solidFill>
                <a:latin typeface="Arial" charset="0"/>
                <a:ea typeface="Arial" charset="0"/>
                <a:cs typeface="Arial" charset="0"/>
                <a:sym typeface="Cabin"/>
              </a:endParaRP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a:solidFill>
                  <a:schemeClr val="lt1"/>
                </a:solidFill>
                <a:latin typeface="Arial" charset="0"/>
                <a:ea typeface="Arial" charset="0"/>
                <a:cs typeface="Arial" charset="0"/>
                <a:sym typeface="Cabin"/>
              </a:rPr>
              <a:t>csev</a:t>
            </a:r>
            <a:r>
              <a:rPr lang="en-US" sz="3600" u="none" strike="noStrike" cap="none"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618835" y="5505311"/>
            <a:ext cx="9536024" cy="211945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Αυτή είναι μια καλή δοκιμή για να βεβαιωθείτε ότι έχετε εγκαταστήσει σωστά την </a:t>
            </a:r>
            <a:r>
              <a:rPr lang="el-GR" sz="3600" u="none" strike="noStrike" cap="none" dirty="0" err="1">
                <a:solidFill>
                  <a:srgbClr val="FFFF00"/>
                </a:solidFill>
                <a:latin typeface="Arial" charset="0"/>
                <a:ea typeface="Arial" charset="0"/>
                <a:cs typeface="Arial" charset="0"/>
                <a:sym typeface="Cabin"/>
              </a:rPr>
              <a:t>Python</a:t>
            </a:r>
            <a:r>
              <a:rPr lang="en-US" sz="3600" u="none" strike="noStrike" cap="none" dirty="0">
                <a:solidFill>
                  <a:srgbClr val="FFFF00"/>
                </a:solidFill>
                <a:latin typeface="Arial" charset="0"/>
                <a:ea typeface="Arial" charset="0"/>
                <a:cs typeface="Arial" charset="0"/>
                <a:sym typeface="Cabin"/>
              </a:rPr>
              <a:t>.  </a:t>
            </a:r>
            <a:br>
              <a:rPr lang="en-US" sz="3600" u="none" strike="noStrike" cap="none" dirty="0">
                <a:solidFill>
                  <a:srgbClr val="FFFF00"/>
                </a:solidFill>
                <a:latin typeface="Arial" charset="0"/>
                <a:ea typeface="Arial" charset="0"/>
                <a:cs typeface="Arial" charset="0"/>
                <a:sym typeface="Cabin"/>
              </a:rPr>
            </a:br>
            <a:r>
              <a:rPr lang="el-GR" sz="3600" dirty="0">
                <a:solidFill>
                  <a:srgbClr val="FFFF00"/>
                </a:solidFill>
                <a:latin typeface="Arial" charset="0"/>
                <a:ea typeface="Arial" charset="0"/>
                <a:cs typeface="Arial" charset="0"/>
                <a:sym typeface="Cabin"/>
              </a:rPr>
              <a:t>Να σημειωθεί ότι και το</a:t>
            </a:r>
            <a:r>
              <a:rPr lang="en-US" sz="3600" u="none" strike="noStrike" cap="none" dirty="0">
                <a:solidFill>
                  <a:srgbClr val="FFFF00"/>
                </a:solidFill>
                <a:latin typeface="Arial" charset="0"/>
                <a:ea typeface="Arial" charset="0"/>
                <a:cs typeface="Arial" charset="0"/>
                <a:sym typeface="Cabin"/>
              </a:rPr>
              <a:t> quit() </a:t>
            </a:r>
            <a:r>
              <a:rPr lang="el-GR" sz="3600" u="none" strike="noStrike" cap="none" dirty="0">
                <a:solidFill>
                  <a:srgbClr val="FFFF00"/>
                </a:solidFill>
                <a:latin typeface="Arial" charset="0"/>
                <a:ea typeface="Arial" charset="0"/>
                <a:cs typeface="Arial" charset="0"/>
                <a:sym typeface="Cabin"/>
              </a:rPr>
              <a:t>επίσης τερματίζει την εκτέλεση της </a:t>
            </a:r>
            <a:r>
              <a:rPr lang="en-US" sz="3600" u="none" strike="noStrike" cap="none" dirty="0">
                <a:solidFill>
                  <a:srgbClr val="FFFF00"/>
                </a:solidFill>
                <a:latin typeface="Arial" charset="0"/>
                <a:ea typeface="Arial" charset="0"/>
                <a:cs typeface="Arial" charset="0"/>
                <a:sym typeface="Cabin"/>
              </a:rPr>
              <a:t>Python.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7680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Οι Προγραμματιστές Προβλέπουν Ανάγκες</a:t>
            </a:r>
            <a:endParaRPr lang="en-US" sz="7200" u="none" strike="noStrike" cap="none" dirty="0">
              <a:solidFill>
                <a:srgbClr val="FFD966"/>
              </a:solidFill>
              <a:latin typeface="Arial" charset="0"/>
              <a:ea typeface="Arial" charset="0"/>
              <a:cs typeface="Arial" charset="0"/>
              <a:sym typeface="Cabin"/>
            </a:endParaRP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εφαρμογές iPhone είναι μια αγορά</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εφαρμογές iPhone έχουν πάνω από 3 δισεκατομμύρια λήψεις</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έχουν εγκαταλείψει τις δουλειές τους για να γίνουν προγραμματιστές iPhone πλήρους απασχόλησης</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γνωρίζουν </a:t>
            </a:r>
            <a:r>
              <a:rPr lang="el-GR" sz="3200" u="none" strike="noStrike" cap="none" dirty="0">
                <a:solidFill>
                  <a:srgbClr val="00FF00"/>
                </a:solidFill>
                <a:latin typeface="Arial" charset="0"/>
                <a:ea typeface="Arial" charset="0"/>
                <a:cs typeface="Arial" charset="0"/>
                <a:sym typeface="Cabin"/>
              </a:rPr>
              <a:t>τρόπους προγραμματισμού</a:t>
            </a:r>
            <a:endParaRPr lang="en-US" sz="3200" u="none" strike="noStrike" cap="none" dirty="0">
              <a:solidFill>
                <a:srgbClr val="00FF00"/>
              </a:solidFill>
              <a:latin typeface="Arial" charset="0"/>
              <a:ea typeface="Arial" charset="0"/>
              <a:cs typeface="Arial" charset="0"/>
              <a:sym typeface="Cabin"/>
            </a:endParaRP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043410" y="5686060"/>
            <a:ext cx="120878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Διάλεξέ με</a:t>
            </a:r>
            <a:r>
              <a:rPr lang="en-US" sz="2600" u="none" strike="noStrike" cap="none" dirty="0">
                <a:solidFill>
                  <a:srgbClr val="000000"/>
                </a:solidFill>
                <a:latin typeface="Arial" charset="0"/>
                <a:ea typeface="Arial" charset="0"/>
                <a:cs typeface="Arial" charset="0"/>
                <a:sym typeface="Cabin"/>
              </a:rPr>
              <a:t>!</a:t>
            </a:r>
          </a:p>
        </p:txBody>
      </p:sp>
      <p:sp>
        <p:nvSpPr>
          <p:cNvPr id="243" name="Shape 243"/>
          <p:cNvSpPr/>
          <p:nvPr/>
        </p:nvSpPr>
        <p:spPr>
          <a:xfrm>
            <a:off x="13092766" y="7039340"/>
            <a:ext cx="1193798"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000" u="none" strike="noStrike" cap="none" dirty="0">
                <a:solidFill>
                  <a:srgbClr val="000000"/>
                </a:solidFill>
                <a:latin typeface="Arial" charset="0"/>
                <a:ea typeface="Arial" charset="0"/>
                <a:cs typeface="Arial" charset="0"/>
                <a:sym typeface="Cabin"/>
              </a:rPr>
              <a:t>Πλήρωσέ</a:t>
            </a:r>
            <a:endParaRPr lang="en-US" sz="2000" u="none" strike="noStrike" cap="none" dirty="0">
              <a:solidFill>
                <a:srgbClr val="0000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000000"/>
              </a:buClr>
              <a:buSzPct val="25000"/>
              <a:buFont typeface="Cabin"/>
              <a:buNone/>
            </a:pPr>
            <a:r>
              <a:rPr lang="el-GR" sz="2000" u="none" strike="noStrike" cap="none" dirty="0">
                <a:solidFill>
                  <a:srgbClr val="000000"/>
                </a:solidFill>
                <a:latin typeface="Arial" charset="0"/>
                <a:ea typeface="Arial" charset="0"/>
                <a:cs typeface="Arial" charset="0"/>
                <a:sym typeface="Cabin"/>
              </a:rPr>
              <a:t>με</a:t>
            </a:r>
            <a:r>
              <a:rPr lang="en-US" sz="2000" u="none" strike="noStrike" cap="none" dirty="0">
                <a:solidFill>
                  <a:srgbClr val="000000"/>
                </a:solidFill>
                <a:latin typeface="Arial" charset="0"/>
                <a:ea typeface="Arial" charset="0"/>
                <a:cs typeface="Arial" charset="0"/>
                <a:sym typeface="Cabin"/>
              </a:rPr>
              <a:t>!</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a:cxnSpLocks/>
          </p:cNvCxnSpPr>
          <p:nvPr/>
        </p:nvCxnSpPr>
        <p:spPr>
          <a:xfrm>
            <a:off x="12376150" y="3783012"/>
            <a:ext cx="701625" cy="3198813"/>
          </a:xfrm>
          <a:prstGeom prst="straightConnector1">
            <a:avLst/>
          </a:prstGeom>
          <a:noFill/>
          <a:ln w="88900" cap="rnd" cmpd="sng">
            <a:solidFill>
              <a:srgbClr val="00FF00"/>
            </a:solidFill>
            <a:prstDash val="solid"/>
            <a:miter/>
            <a:headEnd type="none" w="med" len="med"/>
            <a:tailEnd type="stealth" w="med" len="med"/>
          </a:ln>
        </p:spPr>
      </p:cxnSp>
      <p:sp>
        <p:nvSpPr>
          <p:cNvPr id="17" name="Shape 239">
            <a:extLst>
              <a:ext uri="{FF2B5EF4-FFF2-40B4-BE49-F238E27FC236}">
                <a16:creationId xmlns:a16="http://schemas.microsoft.com/office/drawing/2014/main" id="{C085C39E-69D1-495C-B1D5-4D1F6F1299C4}"/>
              </a:ext>
            </a:extLst>
          </p:cNvPr>
          <p:cNvSpPr/>
          <p:nvPr/>
        </p:nvSpPr>
        <p:spPr>
          <a:xfrm>
            <a:off x="11560593" y="5686060"/>
            <a:ext cx="120878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Διάλεξέ με</a:t>
            </a:r>
            <a:r>
              <a:rPr lang="en-US" sz="2600" u="none" strike="noStrike" cap="none" dirty="0">
                <a:solidFill>
                  <a:srgbClr val="000000"/>
                </a:solidFill>
                <a:latin typeface="Arial" charset="0"/>
                <a:ea typeface="Arial" charset="0"/>
                <a:cs typeface="Arial" charset="0"/>
                <a:sym typeface="Cabin"/>
              </a:rPr>
              <a:t>!</a:t>
            </a:r>
          </a:p>
        </p:txBody>
      </p:sp>
      <p:sp>
        <p:nvSpPr>
          <p:cNvPr id="18" name="Shape 239">
            <a:extLst>
              <a:ext uri="{FF2B5EF4-FFF2-40B4-BE49-F238E27FC236}">
                <a16:creationId xmlns:a16="http://schemas.microsoft.com/office/drawing/2014/main" id="{44CFA8BA-B7B9-42A6-87AE-CA0608571C9F}"/>
              </a:ext>
            </a:extLst>
          </p:cNvPr>
          <p:cNvSpPr/>
          <p:nvPr/>
        </p:nvSpPr>
        <p:spPr>
          <a:xfrm>
            <a:off x="13077775" y="5686060"/>
            <a:ext cx="120878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Διάλεξέ με</a:t>
            </a:r>
            <a:r>
              <a:rPr lang="en-US" sz="2600" u="none" strike="noStrike" cap="none" dirty="0">
                <a:solidFill>
                  <a:srgbClr val="000000"/>
                </a:solidFill>
                <a:latin typeface="Arial" charset="0"/>
                <a:ea typeface="Arial" charset="0"/>
                <a:cs typeface="Arial" charset="0"/>
                <a:sym typeface="Cabin"/>
              </a:rPr>
              <a:t>!</a:t>
            </a:r>
          </a:p>
        </p:txBody>
      </p:sp>
      <p:sp>
        <p:nvSpPr>
          <p:cNvPr id="19" name="Shape 239">
            <a:extLst>
              <a:ext uri="{FF2B5EF4-FFF2-40B4-BE49-F238E27FC236}">
                <a16:creationId xmlns:a16="http://schemas.microsoft.com/office/drawing/2014/main" id="{4AC9A265-C2C1-420D-90B6-B275C1EAE6DA}"/>
              </a:ext>
            </a:extLst>
          </p:cNvPr>
          <p:cNvSpPr/>
          <p:nvPr/>
        </p:nvSpPr>
        <p:spPr>
          <a:xfrm>
            <a:off x="10058400" y="7039341"/>
            <a:ext cx="120878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Διάλεξέ με</a:t>
            </a:r>
            <a:r>
              <a:rPr lang="en-US" sz="2600" u="none" strike="noStrike" cap="none" dirty="0">
                <a:solidFill>
                  <a:srgbClr val="000000"/>
                </a:solidFill>
                <a:latin typeface="Arial" charset="0"/>
                <a:ea typeface="Arial" charset="0"/>
                <a:cs typeface="Arial" charset="0"/>
                <a:sym typeface="Cabin"/>
              </a:rPr>
              <a:t>!</a:t>
            </a:r>
          </a:p>
        </p:txBody>
      </p:sp>
      <p:sp>
        <p:nvSpPr>
          <p:cNvPr id="20" name="Shape 239">
            <a:extLst>
              <a:ext uri="{FF2B5EF4-FFF2-40B4-BE49-F238E27FC236}">
                <a16:creationId xmlns:a16="http://schemas.microsoft.com/office/drawing/2014/main" id="{B96B7AF1-A309-450B-AA54-7CD21DC43AF4}"/>
              </a:ext>
            </a:extLst>
          </p:cNvPr>
          <p:cNvSpPr/>
          <p:nvPr/>
        </p:nvSpPr>
        <p:spPr>
          <a:xfrm>
            <a:off x="11575583" y="7039341"/>
            <a:ext cx="120878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Διάλεξέ με</a:t>
            </a:r>
            <a:r>
              <a:rPr lang="en-US" sz="2600" u="none" strike="noStrike" cap="none" dirty="0">
                <a:solidFill>
                  <a:srgbClr val="000000"/>
                </a:solidFill>
                <a:latin typeface="Arial" charset="0"/>
                <a:ea typeface="Arial" charset="0"/>
                <a:cs typeface="Arial" charset="0"/>
                <a:sym typeface="Cabin"/>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Τι Λέμε;</a:t>
            </a:r>
            <a:endParaRPr lang="en-US" sz="72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Στοιχεία τ</a:t>
            </a:r>
            <a:r>
              <a:rPr lang="el-GR" sz="7600" dirty="0">
                <a:solidFill>
                  <a:srgbClr val="FFD966"/>
                </a:solidFill>
                <a:latin typeface="Arial" charset="0"/>
                <a:ea typeface="Arial" charset="0"/>
                <a:cs typeface="Arial" charset="0"/>
                <a:sym typeface="Cabin"/>
              </a:rPr>
              <a:t>ης</a:t>
            </a:r>
            <a:r>
              <a:rPr lang="en-US" sz="7600" u="none" strike="noStrike" cap="none" dirty="0">
                <a:solidFill>
                  <a:srgbClr val="FFD966"/>
                </a:solidFill>
                <a:latin typeface="Arial" charset="0"/>
                <a:ea typeface="Arial" charset="0"/>
                <a:cs typeface="Arial" charset="0"/>
                <a:sym typeface="Cabin"/>
              </a:rPr>
              <a:t> Python</a:t>
            </a:r>
          </a:p>
        </p:txBody>
      </p:sp>
      <p:sp>
        <p:nvSpPr>
          <p:cNvPr id="489" name="Shape 489"/>
          <p:cNvSpPr txBox="1">
            <a:spLocks noGrp="1"/>
          </p:cNvSpPr>
          <p:nvPr>
            <p:ph type="body" idx="1"/>
          </p:nvPr>
        </p:nvSpPr>
        <p:spPr>
          <a:xfrm>
            <a:off x="711200" y="2133600"/>
            <a:ext cx="14833600" cy="4374893"/>
          </a:xfrm>
          <a:prstGeom prst="rect">
            <a:avLst/>
          </a:prstGeom>
          <a:noFill/>
          <a:ln>
            <a:noFill/>
          </a:ln>
        </p:spPr>
        <p:txBody>
          <a:bodyPr lIns="38100" tIns="38100" rIns="38100" bIns="38100" anchor="ctr" anchorCtr="0">
            <a:noAutofit/>
          </a:bodyPr>
          <a:lstStyle/>
          <a:p>
            <a:pPr marL="787400" marR="0" lvl="0" indent="-571500" algn="l" rtl="0">
              <a:lnSpc>
                <a:spcPct val="100000"/>
              </a:lnSpc>
              <a:spcBef>
                <a:spcPts val="0"/>
              </a:spcBef>
              <a:spcAft>
                <a:spcPts val="0"/>
              </a:spcAft>
              <a:buClr>
                <a:schemeClr val="lt1"/>
              </a:buClr>
              <a:buSzPct val="171000"/>
              <a:buFont typeface="Arial"/>
              <a:buChar char="•"/>
            </a:pPr>
            <a:r>
              <a:rPr lang="el-GR" sz="3600" u="none" strike="noStrike" cap="none" dirty="0">
                <a:solidFill>
                  <a:srgbClr val="FFFF00"/>
                </a:solidFill>
                <a:latin typeface="Arial" charset="0"/>
                <a:ea typeface="Arial" charset="0"/>
                <a:cs typeface="Arial" charset="0"/>
                <a:sym typeface="Cabin"/>
              </a:rPr>
              <a:t>Λεξιλόγιο / Λέξεις </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Μεταβλητές και Δεσμευμένες λέξεις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Κεφάλαιο</a:t>
            </a:r>
            <a:r>
              <a:rPr lang="en-US" sz="3600" u="none" strike="noStrike" cap="none" dirty="0">
                <a:solidFill>
                  <a:schemeClr val="lt1"/>
                </a:solidFill>
                <a:latin typeface="Arial" charset="0"/>
                <a:ea typeface="Arial" charset="0"/>
                <a:cs typeface="Arial" charset="0"/>
                <a:sym typeface="Cabin"/>
              </a:rPr>
              <a:t> 2)</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rgbClr val="FFFF00"/>
                </a:solidFill>
                <a:latin typeface="Arial" charset="0"/>
                <a:ea typeface="Arial" charset="0"/>
                <a:cs typeface="Arial" charset="0"/>
                <a:sym typeface="Cabin"/>
              </a:rPr>
              <a:t>Δομή πρότασης </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έγκυρα πρότυπα σύνταξης </a:t>
            </a:r>
            <a:r>
              <a:rPr lang="en-US" sz="3600" u="none" strike="noStrike" cap="none" dirty="0">
                <a:solidFill>
                  <a:schemeClr val="lt1"/>
                </a:solidFill>
                <a:latin typeface="Arial" charset="0"/>
                <a:ea typeface="Arial" charset="0"/>
                <a:cs typeface="Arial" charset="0"/>
                <a:sym typeface="Cabin"/>
              </a:rPr>
              <a:t>(</a:t>
            </a:r>
            <a:r>
              <a:rPr lang="el-GR" sz="3600" u="none" strike="noStrike" cap="none" dirty="0">
                <a:solidFill>
                  <a:schemeClr val="lt1"/>
                </a:solidFill>
                <a:latin typeface="Arial" charset="0"/>
                <a:ea typeface="Arial" charset="0"/>
                <a:cs typeface="Arial" charset="0"/>
                <a:sym typeface="Cabin"/>
              </a:rPr>
              <a:t>Κεφάλαια</a:t>
            </a:r>
            <a:r>
              <a:rPr lang="en-US" sz="3600" u="none" strike="noStrike" cap="none" dirty="0">
                <a:solidFill>
                  <a:schemeClr val="lt1"/>
                </a:solidFill>
                <a:latin typeface="Arial" charset="0"/>
                <a:ea typeface="Arial" charset="0"/>
                <a:cs typeface="Arial" charset="0"/>
                <a:sym typeface="Cabin"/>
              </a:rPr>
              <a:t> 3-5)</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rgbClr val="FFFF00"/>
                </a:solidFill>
                <a:latin typeface="Arial" charset="0"/>
                <a:ea typeface="Arial" charset="0"/>
                <a:cs typeface="Arial" charset="0"/>
                <a:sym typeface="Cabin"/>
              </a:rPr>
              <a:t>Δομή ιστορίας</a:t>
            </a: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κατασκευή προγράμματος για έναν σκοπό</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7" y="736781"/>
            <a:ext cx="10313539" cy="7568120"/>
          </a:xfrm>
          <a:prstGeom prst="rect">
            <a:avLst/>
          </a:prstGeom>
          <a:noFill/>
          <a:ln>
            <a:noFill/>
          </a:ln>
        </p:spPr>
        <p:txBody>
          <a:bodyPr lIns="0" tIns="0" rIns="0" bIns="0" anchor="ctr" anchorCtr="0">
            <a:noAutofit/>
          </a:bodyPr>
          <a:lstStyle/>
          <a:p>
            <a:pPr lvl="0">
              <a:buClr>
                <a:srgbClr val="00FF00"/>
              </a:buClr>
              <a:buSzPct val="25000"/>
            </a:pPr>
            <a:r>
              <a:rPr lang="el-GR" sz="2800" dirty="0">
                <a:solidFill>
                  <a:srgbClr val="00FF00"/>
                </a:solidFill>
                <a:latin typeface="Courier"/>
                <a:ea typeface="Courier"/>
                <a:cs typeface="Courier"/>
                <a:sym typeface="Courier New"/>
              </a:rPr>
              <a:t>όνομα</a:t>
            </a:r>
            <a:r>
              <a:rPr lang="en-US" sz="2800" dirty="0">
                <a:solidFill>
                  <a:srgbClr val="00FF00"/>
                </a:solidFill>
                <a:latin typeface="Courier"/>
                <a:ea typeface="Courier"/>
                <a:cs typeface="Courier"/>
                <a:sym typeface="Courier New"/>
              </a:rPr>
              <a:t> = input('</a:t>
            </a:r>
            <a:r>
              <a:rPr lang="el-GR" sz="2800" dirty="0">
                <a:solidFill>
                  <a:srgbClr val="00FF00"/>
                </a:solidFill>
                <a:latin typeface="Courier"/>
                <a:ea typeface="Courier"/>
                <a:cs typeface="Courier"/>
                <a:sym typeface="Courier New"/>
              </a:rPr>
              <a:t>Εισάγετε αρχείο</a:t>
            </a:r>
            <a:r>
              <a:rPr lang="en-US" sz="2800" dirty="0">
                <a:solidFill>
                  <a:srgbClr val="00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handle = open(</a:t>
            </a:r>
            <a:r>
              <a:rPr lang="el-GR" sz="2800" dirty="0">
                <a:solidFill>
                  <a:srgbClr val="00FF00"/>
                </a:solidFill>
                <a:latin typeface="Courier"/>
                <a:ea typeface="Courier"/>
                <a:cs typeface="Courier"/>
                <a:sym typeface="Courier New"/>
              </a:rPr>
              <a:t>όνομα</a:t>
            </a:r>
            <a:r>
              <a:rPr lang="en-US" sz="2800" dirty="0">
                <a:solidFill>
                  <a:srgbClr val="00FF00"/>
                </a:solidFill>
                <a:latin typeface="Courier"/>
                <a:ea typeface="Courier"/>
                <a:cs typeface="Courier"/>
                <a:sym typeface="Courier New"/>
              </a:rPr>
              <a:t>)</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l-GR" sz="2800" dirty="0">
                <a:solidFill>
                  <a:srgbClr val="FF00FF"/>
                </a:solidFill>
                <a:latin typeface="Courier"/>
                <a:ea typeface="Courier"/>
                <a:cs typeface="Courier"/>
                <a:sym typeface="Courier New"/>
              </a:rPr>
              <a:t>πλήθη</a:t>
            </a:r>
            <a:r>
              <a:rPr lang="en-US" sz="2800" dirty="0">
                <a:solidFill>
                  <a:srgbClr val="FF00FF"/>
                </a:solidFill>
                <a:latin typeface="Courier"/>
                <a:ea typeface="Courier"/>
                <a:cs typeface="Courier"/>
                <a:sym typeface="Courier New"/>
              </a:rPr>
              <a:t>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a:t>
            </a:r>
            <a:r>
              <a:rPr lang="el-GR" sz="2800" dirty="0">
                <a:solidFill>
                  <a:srgbClr val="FF00FF"/>
                </a:solidFill>
                <a:latin typeface="Courier"/>
                <a:ea typeface="Courier"/>
                <a:cs typeface="Courier"/>
                <a:sym typeface="Courier New"/>
              </a:rPr>
              <a:t>γραμμή</a:t>
            </a:r>
            <a:r>
              <a:rPr lang="en-US" sz="2800" dirty="0">
                <a:solidFill>
                  <a:srgbClr val="FF00FF"/>
                </a:solidFill>
                <a:latin typeface="Courier"/>
                <a:ea typeface="Courier"/>
                <a:cs typeface="Courier"/>
                <a:sym typeface="Courier New"/>
              </a:rPr>
              <a:t> in handle:</a:t>
            </a:r>
          </a:p>
          <a:p>
            <a:pPr lvl="0">
              <a:buClr>
                <a:srgbClr val="00FF00"/>
              </a:buClr>
              <a:buSzPct val="25000"/>
            </a:pPr>
            <a:r>
              <a:rPr lang="en-US" sz="2800" dirty="0">
                <a:solidFill>
                  <a:srgbClr val="FF00FF"/>
                </a:solidFill>
                <a:latin typeface="Courier"/>
                <a:ea typeface="Courier"/>
                <a:cs typeface="Courier"/>
                <a:sym typeface="Courier New"/>
              </a:rPr>
              <a:t>    </a:t>
            </a:r>
            <a:r>
              <a:rPr lang="el-GR" sz="2800" dirty="0">
                <a:solidFill>
                  <a:srgbClr val="FF00FF"/>
                </a:solidFill>
                <a:latin typeface="Courier"/>
                <a:ea typeface="Courier"/>
                <a:cs typeface="Courier"/>
                <a:sym typeface="Courier New"/>
              </a:rPr>
              <a:t>λέξεις</a:t>
            </a:r>
            <a:r>
              <a:rPr lang="en-US" sz="2800" dirty="0">
                <a:solidFill>
                  <a:srgbClr val="FF00FF"/>
                </a:solidFill>
                <a:latin typeface="Courier"/>
                <a:ea typeface="Courier"/>
                <a:cs typeface="Courier"/>
                <a:sym typeface="Courier New"/>
              </a:rPr>
              <a:t> = </a:t>
            </a:r>
            <a:r>
              <a:rPr lang="el-GR" sz="2800" dirty="0">
                <a:solidFill>
                  <a:srgbClr val="FF00FF"/>
                </a:solidFill>
                <a:latin typeface="Courier"/>
                <a:ea typeface="Courier"/>
                <a:cs typeface="Courier"/>
                <a:sym typeface="Courier New"/>
              </a:rPr>
              <a:t>γραμμή</a:t>
            </a:r>
            <a:r>
              <a:rPr lang="en-US" sz="2800" dirty="0">
                <a:solidFill>
                  <a:srgbClr val="FF00FF"/>
                </a:solidFill>
                <a:latin typeface="Courier"/>
                <a:ea typeface="Courier"/>
                <a:cs typeface="Courier"/>
                <a:sym typeface="Courier New"/>
              </a:rPr>
              <a:t>.split()</a:t>
            </a:r>
          </a:p>
          <a:p>
            <a:pPr lvl="0">
              <a:buClr>
                <a:srgbClr val="00FF00"/>
              </a:buClr>
              <a:buSzPct val="25000"/>
            </a:pPr>
            <a:r>
              <a:rPr lang="en-US" sz="2800" dirty="0">
                <a:solidFill>
                  <a:srgbClr val="FF00FF"/>
                </a:solidFill>
                <a:latin typeface="Courier"/>
                <a:ea typeface="Courier"/>
                <a:cs typeface="Courier"/>
                <a:sym typeface="Courier New"/>
              </a:rPr>
              <a:t>    for </a:t>
            </a:r>
            <a:r>
              <a:rPr lang="el-GR" sz="2800" dirty="0">
                <a:solidFill>
                  <a:srgbClr val="FF00FF"/>
                </a:solidFill>
                <a:latin typeface="Courier"/>
                <a:ea typeface="Courier"/>
                <a:cs typeface="Courier"/>
                <a:sym typeface="Courier New"/>
              </a:rPr>
              <a:t>λέξη</a:t>
            </a:r>
            <a:r>
              <a:rPr lang="en-US" sz="2800" dirty="0">
                <a:solidFill>
                  <a:srgbClr val="FF00FF"/>
                </a:solidFill>
                <a:latin typeface="Courier"/>
                <a:ea typeface="Courier"/>
                <a:cs typeface="Courier"/>
                <a:sym typeface="Courier New"/>
              </a:rPr>
              <a:t> in </a:t>
            </a:r>
            <a:r>
              <a:rPr lang="el-GR" sz="2800" dirty="0">
                <a:solidFill>
                  <a:srgbClr val="FF00FF"/>
                </a:solidFill>
                <a:latin typeface="Courier"/>
                <a:ea typeface="Courier"/>
                <a:cs typeface="Courier"/>
                <a:sym typeface="Courier New"/>
              </a:rPr>
              <a:t>λέξεις</a:t>
            </a:r>
            <a:r>
              <a:rPr lang="en-US" sz="2800" dirty="0">
                <a:solidFill>
                  <a:srgbClr val="FF00FF"/>
                </a:solidFill>
                <a:latin typeface="Courier"/>
                <a:ea typeface="Courier"/>
                <a:cs typeface="Courier"/>
                <a:sym typeface="Courier New"/>
              </a:rPr>
              <a:t>:</a:t>
            </a:r>
          </a:p>
          <a:p>
            <a:pPr lvl="0">
              <a:buClr>
                <a:srgbClr val="00FF00"/>
              </a:buClr>
              <a:buSzPct val="25000"/>
            </a:pPr>
            <a:r>
              <a:rPr lang="el-GR" sz="2800" dirty="0">
                <a:solidFill>
                  <a:srgbClr val="FF00FF"/>
                </a:solidFill>
                <a:latin typeface="Courier"/>
                <a:ea typeface="Courier"/>
                <a:cs typeface="Courier"/>
                <a:sym typeface="Courier New"/>
              </a:rPr>
              <a:t>		πλήθη</a:t>
            </a:r>
            <a:r>
              <a:rPr lang="en-US" sz="2800" dirty="0">
                <a:solidFill>
                  <a:srgbClr val="FF00FF"/>
                </a:solidFill>
                <a:latin typeface="Courier"/>
                <a:ea typeface="Courier"/>
                <a:cs typeface="Courier"/>
                <a:sym typeface="Courier New"/>
              </a:rPr>
              <a:t>[</a:t>
            </a:r>
            <a:r>
              <a:rPr lang="el-GR" sz="2800" dirty="0">
                <a:solidFill>
                  <a:srgbClr val="FF00FF"/>
                </a:solidFill>
                <a:latin typeface="Courier"/>
                <a:ea typeface="Courier"/>
                <a:cs typeface="Courier"/>
                <a:sym typeface="Courier New"/>
              </a:rPr>
              <a:t>λέξη</a:t>
            </a:r>
            <a:r>
              <a:rPr lang="en-US" sz="2800" dirty="0">
                <a:solidFill>
                  <a:srgbClr val="FF00FF"/>
                </a:solidFill>
                <a:latin typeface="Courier"/>
                <a:ea typeface="Courier"/>
                <a:cs typeface="Courier"/>
                <a:sym typeface="Courier New"/>
              </a:rPr>
              <a:t>] = </a:t>
            </a:r>
            <a:r>
              <a:rPr lang="el-GR" sz="2800" dirty="0">
                <a:solidFill>
                  <a:srgbClr val="FF00FF"/>
                </a:solidFill>
                <a:latin typeface="Courier"/>
                <a:ea typeface="Courier"/>
                <a:cs typeface="Courier"/>
                <a:sym typeface="Courier New"/>
              </a:rPr>
              <a:t>πλήθη</a:t>
            </a:r>
            <a:r>
              <a:rPr lang="en-US" sz="2800" dirty="0">
                <a:solidFill>
                  <a:srgbClr val="FF00FF"/>
                </a:solidFill>
                <a:latin typeface="Courier"/>
                <a:ea typeface="Courier"/>
                <a:cs typeface="Courier"/>
                <a:sym typeface="Courier New"/>
              </a:rPr>
              <a:t>.get(</a:t>
            </a:r>
            <a:r>
              <a:rPr lang="el-GR" sz="2800" dirty="0">
                <a:solidFill>
                  <a:srgbClr val="FF00FF"/>
                </a:solidFill>
                <a:latin typeface="Courier"/>
                <a:ea typeface="Courier"/>
                <a:cs typeface="Courier"/>
                <a:sym typeface="Courier New"/>
              </a:rPr>
              <a:t>λέξη</a:t>
            </a:r>
            <a:r>
              <a:rPr lang="en-US" sz="2800" dirty="0">
                <a:solidFill>
                  <a:srgbClr val="FF00FF"/>
                </a:solidFill>
                <a:latin typeface="Courier"/>
                <a:ea typeface="Courier"/>
                <a:cs typeface="Courier"/>
                <a:sym typeface="Courier New"/>
              </a:rPr>
              <a:t>,0)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00FFFF"/>
                </a:solidFill>
                <a:latin typeface="Courier"/>
                <a:ea typeface="Courier"/>
                <a:cs typeface="Courier"/>
                <a:sym typeface="Courier New"/>
              </a:rPr>
              <a:t>max</a:t>
            </a:r>
            <a:r>
              <a:rPr lang="el-GR" sz="2800" dirty="0">
                <a:solidFill>
                  <a:srgbClr val="00FFFF"/>
                </a:solidFill>
                <a:latin typeface="Courier"/>
                <a:ea typeface="Courier"/>
                <a:cs typeface="Courier"/>
                <a:sym typeface="Courier New"/>
              </a:rPr>
              <a:t>πλήθος</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max</a:t>
            </a:r>
            <a:r>
              <a:rPr lang="el-GR" sz="2800" dirty="0">
                <a:solidFill>
                  <a:srgbClr val="00FFFF"/>
                </a:solidFill>
                <a:latin typeface="Courier"/>
                <a:ea typeface="Courier"/>
                <a:cs typeface="Courier"/>
                <a:sym typeface="Courier New"/>
              </a:rPr>
              <a:t>λέξη</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l-GR" sz="2800" dirty="0">
                <a:solidFill>
                  <a:srgbClr val="00FFFF"/>
                </a:solidFill>
                <a:latin typeface="Courier"/>
                <a:ea typeface="Courier"/>
                <a:cs typeface="Courier"/>
                <a:sym typeface="Courier New"/>
              </a:rPr>
              <a:t>λέξη</a:t>
            </a:r>
            <a:r>
              <a:rPr lang="en-US" sz="2800" dirty="0">
                <a:solidFill>
                  <a:srgbClr val="00FFFF"/>
                </a:solidFill>
                <a:latin typeface="Courier"/>
                <a:ea typeface="Courier"/>
                <a:cs typeface="Courier"/>
                <a:sym typeface="Courier New"/>
              </a:rPr>
              <a:t>,</a:t>
            </a:r>
            <a:r>
              <a:rPr lang="el-GR" sz="2800" dirty="0">
                <a:solidFill>
                  <a:srgbClr val="00FFFF"/>
                </a:solidFill>
                <a:latin typeface="Courier"/>
                <a:ea typeface="Courier"/>
                <a:cs typeface="Courier"/>
                <a:sym typeface="Courier New"/>
              </a:rPr>
              <a:t>πλήθος</a:t>
            </a:r>
            <a:r>
              <a:rPr lang="en-US" sz="2800" dirty="0">
                <a:solidFill>
                  <a:srgbClr val="00FFFF"/>
                </a:solidFill>
                <a:latin typeface="Courier"/>
                <a:ea typeface="Courier"/>
                <a:cs typeface="Courier"/>
                <a:sym typeface="Courier New"/>
              </a:rPr>
              <a:t> in </a:t>
            </a:r>
            <a:r>
              <a:rPr lang="el-GR" sz="2800" dirty="0">
                <a:solidFill>
                  <a:srgbClr val="00FFFF"/>
                </a:solidFill>
                <a:latin typeface="Courier"/>
                <a:ea typeface="Courier"/>
                <a:cs typeface="Courier"/>
                <a:sym typeface="Courier New"/>
              </a:rPr>
              <a:t>πλήθη</a:t>
            </a:r>
            <a:r>
              <a:rPr lang="en-US" sz="2800" dirty="0">
                <a:solidFill>
                  <a:srgbClr val="00FFFF"/>
                </a:solidFill>
                <a:latin typeface="Courier"/>
                <a:ea typeface="Courier"/>
                <a:cs typeface="Courier"/>
                <a:sym typeface="Courier New"/>
              </a:rPr>
              <a:t>.items():</a:t>
            </a:r>
          </a:p>
          <a:p>
            <a:pPr lvl="0">
              <a:buClr>
                <a:srgbClr val="00FF00"/>
              </a:buClr>
              <a:buSzPct val="25000"/>
            </a:pPr>
            <a:r>
              <a:rPr lang="en-US" sz="2800" dirty="0">
                <a:solidFill>
                  <a:srgbClr val="00FFFF"/>
                </a:solidFill>
                <a:latin typeface="Courier"/>
                <a:ea typeface="Courier"/>
                <a:cs typeface="Courier"/>
                <a:sym typeface="Courier New"/>
              </a:rPr>
              <a:t>    if max</a:t>
            </a:r>
            <a:r>
              <a:rPr lang="el-GR" sz="2800" dirty="0">
                <a:solidFill>
                  <a:srgbClr val="00FFFF"/>
                </a:solidFill>
                <a:latin typeface="Courier"/>
                <a:ea typeface="Courier"/>
                <a:cs typeface="Courier"/>
                <a:sym typeface="Courier New"/>
              </a:rPr>
              <a:t>πλήθος</a:t>
            </a:r>
            <a:r>
              <a:rPr lang="en-US" sz="2800" dirty="0">
                <a:solidFill>
                  <a:srgbClr val="00FFFF"/>
                </a:solidFill>
                <a:latin typeface="Courier"/>
                <a:ea typeface="Courier"/>
                <a:cs typeface="Courier"/>
                <a:sym typeface="Courier New"/>
              </a:rPr>
              <a:t> is None or </a:t>
            </a:r>
            <a:r>
              <a:rPr lang="el-GR" sz="2800" dirty="0">
                <a:solidFill>
                  <a:srgbClr val="00FFFF"/>
                </a:solidFill>
                <a:latin typeface="Courier"/>
                <a:ea typeface="Courier"/>
                <a:cs typeface="Courier"/>
                <a:sym typeface="Courier New"/>
              </a:rPr>
              <a:t>πλήθος</a:t>
            </a:r>
            <a:r>
              <a:rPr lang="en-US" sz="2800" dirty="0">
                <a:solidFill>
                  <a:srgbClr val="00FFFF"/>
                </a:solidFill>
                <a:latin typeface="Courier"/>
                <a:ea typeface="Courier"/>
                <a:cs typeface="Courier"/>
                <a:sym typeface="Courier New"/>
              </a:rPr>
              <a:t> &gt; max</a:t>
            </a:r>
            <a:r>
              <a:rPr lang="el-GR" sz="2800" dirty="0">
                <a:solidFill>
                  <a:srgbClr val="00FFFF"/>
                </a:solidFill>
                <a:latin typeface="Courier"/>
                <a:ea typeface="Courier"/>
                <a:cs typeface="Courier"/>
                <a:sym typeface="Courier New"/>
              </a:rPr>
              <a:t>πλήθος </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max</a:t>
            </a:r>
            <a:r>
              <a:rPr lang="el-GR" sz="2800" dirty="0">
                <a:solidFill>
                  <a:srgbClr val="00FFFF"/>
                </a:solidFill>
                <a:latin typeface="Courier"/>
                <a:ea typeface="Courier"/>
                <a:cs typeface="Courier"/>
                <a:sym typeface="Courier New"/>
              </a:rPr>
              <a:t>λέξη</a:t>
            </a:r>
            <a:r>
              <a:rPr lang="en-US" sz="2800" dirty="0">
                <a:solidFill>
                  <a:srgbClr val="00FFFF"/>
                </a:solidFill>
                <a:latin typeface="Courier"/>
                <a:ea typeface="Courier"/>
                <a:cs typeface="Courier"/>
                <a:sym typeface="Courier New"/>
              </a:rPr>
              <a:t> = </a:t>
            </a:r>
            <a:r>
              <a:rPr lang="el-GR" sz="2800" dirty="0">
                <a:solidFill>
                  <a:srgbClr val="00FFFF"/>
                </a:solidFill>
                <a:latin typeface="Courier"/>
                <a:ea typeface="Courier"/>
                <a:cs typeface="Courier"/>
                <a:sym typeface="Courier New"/>
              </a:rPr>
              <a:t>λέξη</a:t>
            </a:r>
            <a:endParaRPr lang="en-US" sz="2800" dirty="0">
              <a:solidFill>
                <a:srgbClr val="00FFFF"/>
              </a:solidFill>
              <a:latin typeface="Courier"/>
              <a:ea typeface="Courier"/>
              <a:cs typeface="Courier"/>
              <a:sym typeface="Courier New"/>
            </a:endParaRPr>
          </a:p>
          <a:p>
            <a:pPr lvl="0">
              <a:buClr>
                <a:srgbClr val="00FF00"/>
              </a:buClr>
              <a:buSzPct val="25000"/>
            </a:pPr>
            <a:r>
              <a:rPr lang="en-US" sz="2800" dirty="0">
                <a:solidFill>
                  <a:srgbClr val="00FFFF"/>
                </a:solidFill>
                <a:latin typeface="Courier"/>
                <a:ea typeface="Courier"/>
                <a:cs typeface="Courier"/>
                <a:sym typeface="Courier New"/>
              </a:rPr>
              <a:t>		max</a:t>
            </a:r>
            <a:r>
              <a:rPr lang="el-GR" sz="2800" dirty="0">
                <a:solidFill>
                  <a:srgbClr val="00FFFF"/>
                </a:solidFill>
                <a:latin typeface="Courier"/>
                <a:ea typeface="Courier"/>
                <a:cs typeface="Courier"/>
                <a:sym typeface="Courier New"/>
              </a:rPr>
              <a:t>πλήθος</a:t>
            </a:r>
            <a:r>
              <a:rPr lang="en-US" sz="2800" dirty="0">
                <a:solidFill>
                  <a:srgbClr val="00FFFF"/>
                </a:solidFill>
                <a:latin typeface="Courier"/>
                <a:ea typeface="Courier"/>
                <a:cs typeface="Courier"/>
                <a:sym typeface="Courier New"/>
              </a:rPr>
              <a:t> = </a:t>
            </a:r>
            <a:r>
              <a:rPr lang="el-GR" sz="2800" dirty="0">
                <a:solidFill>
                  <a:srgbClr val="00FFFF"/>
                </a:solidFill>
                <a:latin typeface="Courier"/>
                <a:ea typeface="Courier"/>
                <a:cs typeface="Courier"/>
                <a:sym typeface="Courier New"/>
              </a:rPr>
              <a:t>πλήθος</a:t>
            </a:r>
            <a:endParaRPr lang="en-US" sz="2800" dirty="0">
              <a:solidFill>
                <a:srgbClr val="00FFFF"/>
              </a:solidFill>
              <a:latin typeface="Courier"/>
              <a:ea typeface="Courier"/>
              <a:cs typeface="Courier"/>
              <a:sym typeface="Courier New"/>
            </a:endParaRP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print(max</a:t>
            </a:r>
            <a:r>
              <a:rPr lang="el-GR" sz="2800" dirty="0">
                <a:solidFill>
                  <a:srgbClr val="FF7F00"/>
                </a:solidFill>
                <a:latin typeface="Courier"/>
                <a:ea typeface="Courier"/>
                <a:cs typeface="Courier"/>
                <a:sym typeface="Courier New"/>
              </a:rPr>
              <a:t>λέξη</a:t>
            </a:r>
            <a:r>
              <a:rPr lang="en-US" sz="2800" dirty="0">
                <a:solidFill>
                  <a:srgbClr val="FF7F00"/>
                </a:solidFill>
                <a:latin typeface="Courier"/>
                <a:ea typeface="Courier"/>
                <a:cs typeface="Courier"/>
                <a:sym typeface="Courier New"/>
              </a:rPr>
              <a:t>, max</a:t>
            </a:r>
            <a:r>
              <a:rPr lang="el-GR" sz="2800" dirty="0">
                <a:solidFill>
                  <a:srgbClr val="FF7F00"/>
                </a:solidFill>
                <a:latin typeface="Courier"/>
                <a:ea typeface="Courier"/>
                <a:cs typeface="Courier"/>
                <a:sym typeface="Courier New"/>
              </a:rPr>
              <a:t>πλήθος </a:t>
            </a:r>
            <a:r>
              <a:rPr lang="en-US" sz="2800" dirty="0">
                <a:solidFill>
                  <a:srgbClr val="FF7F00"/>
                </a:solidFill>
                <a:latin typeface="Courier"/>
                <a:ea typeface="Courier"/>
                <a:cs typeface="Courier"/>
                <a:sym typeface="Courier New"/>
              </a:rPr>
              <a:t>)</a:t>
            </a:r>
          </a:p>
        </p:txBody>
      </p:sp>
      <p:sp>
        <p:nvSpPr>
          <p:cNvPr id="495" name="Shape 495"/>
          <p:cNvSpPr txBox="1"/>
          <p:nvPr/>
        </p:nvSpPr>
        <p:spPr>
          <a:xfrm>
            <a:off x="10071328" y="6622896"/>
            <a:ext cx="5608411"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Εισάγετε αρχείο </a:t>
            </a:r>
            <a:r>
              <a:rPr lang="en-US" sz="3600" u="none" strike="noStrike" cap="none" dirty="0">
                <a:solidFill>
                  <a:srgbClr val="FFFF00"/>
                </a:solidFill>
                <a:latin typeface="Arial" charset="0"/>
                <a:ea typeface="Arial" charset="0"/>
                <a:cs typeface="Arial" charset="0"/>
                <a:sym typeface="Cabin"/>
              </a:rPr>
              <a:t>: words.txt</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496" name="Shape 496"/>
          <p:cNvSpPr txBox="1"/>
          <p:nvPr/>
        </p:nvSpPr>
        <p:spPr>
          <a:xfrm>
            <a:off x="9245600" y="854945"/>
            <a:ext cx="6247040"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300" u="none" strike="noStrike" cap="none" dirty="0">
                <a:solidFill>
                  <a:schemeClr val="lt1"/>
                </a:solidFill>
                <a:latin typeface="Arial" charset="0"/>
                <a:ea typeface="Arial" charset="0"/>
                <a:cs typeface="Arial" charset="0"/>
                <a:sym typeface="Cabin"/>
              </a:rPr>
              <a:t>Μια σύντομη «ιστορία» σχετικά με το πώς να μετρήσετε τις λέξεις ενός αρχείου με την </a:t>
            </a:r>
            <a:r>
              <a:rPr lang="en-US" sz="4300" u="none" strike="noStrike" cap="none" dirty="0">
                <a:solidFill>
                  <a:schemeClr val="lt1"/>
                </a:solidFill>
                <a:latin typeface="Arial" charset="0"/>
                <a:ea typeface="Arial" charset="0"/>
                <a:cs typeface="Arial" charset="0"/>
                <a:sym typeface="Cabin"/>
              </a:rPr>
              <a:t>Python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Δεσμευμένες Λέξεις</a:t>
            </a:r>
            <a:endParaRPr lang="en-US" sz="7600" u="none" strike="noStrike" cap="none" dirty="0">
              <a:solidFill>
                <a:srgbClr val="FFD966"/>
              </a:solidFill>
              <a:latin typeface="Arial" charset="0"/>
              <a:ea typeface="Arial" charset="0"/>
              <a:cs typeface="Arial" charset="0"/>
              <a:sym typeface="Cabin"/>
            </a:endParaRPr>
          </a:p>
        </p:txBody>
      </p:sp>
      <p:sp>
        <p:nvSpPr>
          <p:cNvPr id="502" name="Shape 502"/>
          <p:cNvSpPr txBox="1">
            <a:spLocks noGrp="1"/>
          </p:cNvSpPr>
          <p:nvPr>
            <p:ph type="body" idx="1"/>
          </p:nvPr>
        </p:nvSpPr>
        <p:spPr>
          <a:xfrm>
            <a:off x="1298892" y="2471135"/>
            <a:ext cx="14144308" cy="1186775"/>
          </a:xfrm>
          <a:prstGeom prst="rect">
            <a:avLst/>
          </a:prstGeom>
          <a:noFill/>
          <a:ln>
            <a:noFill/>
          </a:ln>
        </p:spPr>
        <p:txBody>
          <a:bodyPr lIns="38100" tIns="38100" rIns="38100" bIns="38100" anchor="t"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Δεν μπορείτε να χρησιμοποιήσετε </a:t>
            </a:r>
            <a:r>
              <a:rPr lang="el-GR" sz="3600" u="none" strike="noStrike" cap="none" dirty="0">
                <a:solidFill>
                  <a:srgbClr val="FFFF00"/>
                </a:solidFill>
                <a:latin typeface="Arial" charset="0"/>
                <a:ea typeface="Arial" charset="0"/>
                <a:cs typeface="Arial" charset="0"/>
                <a:sym typeface="Cabin"/>
              </a:rPr>
              <a:t>δεσμευμένες λέξεις </a:t>
            </a:r>
            <a:r>
              <a:rPr lang="el-GR" sz="3600" u="none" strike="noStrike" cap="none" dirty="0">
                <a:solidFill>
                  <a:schemeClr val="lt1"/>
                </a:solidFill>
                <a:latin typeface="Arial" charset="0"/>
                <a:ea typeface="Arial" charset="0"/>
                <a:cs typeface="Arial" charset="0"/>
                <a:sym typeface="Cabin"/>
              </a:rPr>
              <a:t>ως ονόματα μεταβλητών / αναγνωριστικών</a:t>
            </a:r>
            <a:endParaRPr lang="en-US" sz="3600" u="none" strike="noStrike" cap="none" dirty="0">
              <a:solidFill>
                <a:schemeClr val="lt1"/>
              </a:solidFill>
              <a:latin typeface="Arial" charset="0"/>
              <a:ea typeface="Arial" charset="0"/>
              <a:cs typeface="Arial" charset="0"/>
              <a:sym typeface="Cabin"/>
            </a:endParaRP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a:solidFill>
                  <a:srgbClr val="FFFF00"/>
                </a:solidFill>
                <a:latin typeface="Courier" charset="0"/>
                <a:ea typeface="Courier" charset="0"/>
                <a:cs typeface="Courier" charset="0"/>
                <a:sym typeface="Cabin"/>
              </a:rPr>
              <a:t>False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class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return</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finally</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None 	</a:t>
            </a:r>
            <a:r>
              <a:rPr lang="de-DE" sz="3200" dirty="0" err="1">
                <a:solidFill>
                  <a:srgbClr val="FFFF00"/>
                </a:solidFill>
                <a:latin typeface="Courier" charset="0"/>
                <a:ea typeface="Courier" charset="0"/>
                <a:cs typeface="Courier" charset="0"/>
                <a:sym typeface="Cabin"/>
              </a:rPr>
              <a:t>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lambda</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continue</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True 	</a:t>
            </a:r>
            <a:r>
              <a:rPr lang="de-DE" sz="3200" dirty="0" err="1">
                <a:solidFill>
                  <a:srgbClr val="FFFF00"/>
                </a:solidFill>
                <a:latin typeface="Courier" charset="0"/>
                <a:ea typeface="Courier" charset="0"/>
                <a:cs typeface="Courier" charset="0"/>
                <a:sym typeface="Cabin"/>
              </a:rPr>
              <a:t>def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from</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while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nonlocal</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and</a:t>
            </a:r>
            <a:r>
              <a:rPr lang="de-DE" sz="3200" dirty="0">
                <a:solidFill>
                  <a:srgbClr val="FFFF00"/>
                </a:solidFill>
                <a:latin typeface="Courier" charset="0"/>
                <a:ea typeface="Courier" charset="0"/>
                <a:cs typeface="Courier" charset="0"/>
                <a:sym typeface="Cabin"/>
              </a:rPr>
              <a:t> 	del 	global 	not 	</a:t>
            </a:r>
            <a:r>
              <a:rPr lang="de-DE" sz="3200" dirty="0" err="1">
                <a:solidFill>
                  <a:srgbClr val="FFFF00"/>
                </a:solidFill>
                <a:latin typeface="Courier" charset="0"/>
                <a:ea typeface="Courier" charset="0"/>
                <a:cs typeface="Courier" charset="0"/>
                <a:sym typeface="Cabin"/>
              </a:rPr>
              <a:t>with</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try</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yield</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assert</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import</a:t>
            </a:r>
            <a:r>
              <a:rPr lang="de-DE" sz="3200" dirty="0">
                <a:solidFill>
                  <a:srgbClr val="FFFF00"/>
                </a:solidFill>
                <a:latin typeface="Courier" charset="0"/>
                <a:ea typeface="Courier" charset="0"/>
                <a:cs typeface="Courier" charset="0"/>
                <a:sym typeface="Cabin"/>
              </a:rPr>
              <a:t> 	pass</a:t>
            </a:r>
          </a:p>
          <a:p>
            <a:pPr lvl="0">
              <a:buClr>
                <a:srgbClr val="FFFF00"/>
              </a:buClr>
              <a:buSzPct val="25000"/>
            </a:pPr>
            <a:r>
              <a:rPr lang="de-DE" sz="3200" dirty="0">
                <a:solidFill>
                  <a:srgbClr val="FFFF00"/>
                </a:solidFill>
                <a:latin typeface="Courier" charset="0"/>
                <a:ea typeface="Courier" charset="0"/>
                <a:cs typeface="Courier" charset="0"/>
                <a:sym typeface="Cabin"/>
              </a:rPr>
              <a:t>break 	</a:t>
            </a:r>
            <a:r>
              <a:rPr lang="de-DE" sz="3200" dirty="0" err="1">
                <a:solidFill>
                  <a:srgbClr val="FFFF00"/>
                </a:solidFill>
                <a:latin typeface="Courier" charset="0"/>
                <a:ea typeface="Courier" charset="0"/>
                <a:cs typeface="Courier" charset="0"/>
                <a:sym typeface="Cabin"/>
              </a:rPr>
              <a:t>except</a:t>
            </a:r>
            <a:r>
              <a:rPr lang="de-DE" sz="3200" dirty="0">
                <a:solidFill>
                  <a:srgbClr val="FFFF00"/>
                </a:solidFill>
                <a:latin typeface="Courier" charset="0"/>
                <a:ea typeface="Courier" charset="0"/>
                <a:cs typeface="Courier" charset="0"/>
                <a:sym typeface="Cabin"/>
              </a:rPr>
              <a:t> 	in 		</a:t>
            </a:r>
            <a:r>
              <a:rPr lang="de-DE" sz="3200" dirty="0" err="1">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Προτάσεις ή Γραμμές</a:t>
            </a:r>
            <a:endParaRPr lang="en-US" sz="7600" u="none" strike="noStrike" cap="none" dirty="0">
              <a:solidFill>
                <a:srgbClr val="FFD966"/>
              </a:solidFill>
              <a:latin typeface="Arial" charset="0"/>
              <a:ea typeface="Arial" charset="0"/>
              <a:cs typeface="Arial" charset="0"/>
              <a:sym typeface="Cabin"/>
            </a:endParaRP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a:buClr>
                <a:srgbClr val="FFFF00"/>
              </a:buClr>
              <a:buSzPct val="25000"/>
            </a:pPr>
            <a:r>
              <a:rPr lang="en-US" sz="4800" dirty="0">
                <a:solidFill>
                  <a:srgbClr val="FFFF00"/>
                </a:solidFill>
                <a:latin typeface="Courier"/>
                <a:ea typeface="Courier"/>
                <a:cs typeface="Courier"/>
                <a:sym typeface="Courier New"/>
              </a:rPr>
              <a:t>print(</a:t>
            </a:r>
            <a:r>
              <a:rPr lang="en-US" sz="4800" dirty="0">
                <a:solidFill>
                  <a:srgbClr val="FF9900"/>
                </a:solidFill>
                <a:latin typeface="Courier"/>
                <a:ea typeface="Courier"/>
                <a:cs typeface="Courier"/>
                <a:sym typeface="Courier New"/>
              </a:rPr>
              <a:t>x</a:t>
            </a:r>
            <a:r>
              <a:rPr lang="en-US" sz="4800" dirty="0">
                <a:solidFill>
                  <a:srgbClr val="FFFF00"/>
                </a:solidFill>
                <a:latin typeface="Courier"/>
                <a:ea typeface="Courier"/>
                <a:cs typeface="Courier"/>
                <a:sym typeface="Courier New"/>
              </a:rPr>
              <a:t>)</a:t>
            </a:r>
          </a:p>
        </p:txBody>
      </p:sp>
      <p:sp>
        <p:nvSpPr>
          <p:cNvPr id="510" name="Shape 510"/>
          <p:cNvSpPr txBox="1"/>
          <p:nvPr/>
        </p:nvSpPr>
        <p:spPr>
          <a:xfrm>
            <a:off x="1322915" y="7037422"/>
            <a:ext cx="2639485"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4200" u="none" strike="noStrike" cap="none" dirty="0">
                <a:solidFill>
                  <a:srgbClr val="FF9900"/>
                </a:solidFill>
                <a:latin typeface="Arial" charset="0"/>
                <a:ea typeface="Arial" charset="0"/>
                <a:cs typeface="Arial" charset="0"/>
                <a:sym typeface="Cabin"/>
              </a:rPr>
              <a:t>Μεταβλητή</a:t>
            </a:r>
            <a:endParaRPr lang="en-US" sz="4200" u="none" strike="noStrike" cap="none" dirty="0">
              <a:solidFill>
                <a:srgbClr val="FF9900"/>
              </a:solidFill>
              <a:latin typeface="Arial" charset="0"/>
              <a:ea typeface="Arial" charset="0"/>
              <a:cs typeface="Arial" charset="0"/>
              <a:sym typeface="Cabin"/>
            </a:endParaRP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4200" u="none" strike="noStrike" cap="none" dirty="0">
                <a:solidFill>
                  <a:srgbClr val="FFFFFF"/>
                </a:solidFill>
                <a:latin typeface="Arial" charset="0"/>
                <a:ea typeface="Arial" charset="0"/>
                <a:cs typeface="Arial" charset="0"/>
                <a:sym typeface="Cabin"/>
              </a:rPr>
              <a:t>Τελεστής</a:t>
            </a:r>
            <a:endParaRPr lang="en-US" sz="4200" u="none" strike="noStrike" cap="none" dirty="0">
              <a:solidFill>
                <a:srgbClr val="FFFFFF"/>
              </a:solidFill>
              <a:latin typeface="Arial" charset="0"/>
              <a:ea typeface="Arial" charset="0"/>
              <a:cs typeface="Arial" charset="0"/>
              <a:sym typeface="Cabin"/>
            </a:endParaRP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4200" u="none" strike="noStrike" cap="none" dirty="0">
                <a:solidFill>
                  <a:srgbClr val="00FFFF"/>
                </a:solidFill>
                <a:latin typeface="Arial" charset="0"/>
                <a:ea typeface="Arial" charset="0"/>
                <a:cs typeface="Arial" charset="0"/>
                <a:sym typeface="Cabin"/>
              </a:rPr>
              <a:t>Σταθερά</a:t>
            </a:r>
            <a:endParaRPr lang="en-US" sz="4200" u="none" strike="noStrike" cap="none" dirty="0">
              <a:solidFill>
                <a:srgbClr val="00FFFF"/>
              </a:solidFill>
              <a:latin typeface="Arial" charset="0"/>
              <a:ea typeface="Arial" charset="0"/>
              <a:cs typeface="Arial" charset="0"/>
              <a:sym typeface="Cabin"/>
            </a:endParaRP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4200" u="none" strike="noStrike" cap="none" dirty="0">
                <a:solidFill>
                  <a:srgbClr val="FFFF00"/>
                </a:solidFill>
                <a:latin typeface="Arial" charset="0"/>
                <a:ea typeface="Arial" charset="0"/>
                <a:cs typeface="Arial" charset="0"/>
                <a:sym typeface="Cabin"/>
              </a:rPr>
              <a:t>Συνάρτηση</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Εντολή Εκχώρησης Τιμής</a:t>
            </a:r>
            <a:endParaRPr lang="en-US" sz="54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Εκχώρηση με έκφραση</a:t>
            </a:r>
            <a:endParaRPr lang="en-US" sz="54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Εντολή Εκτύπωσης</a:t>
            </a:r>
            <a:endParaRPr lang="en-US" sz="5400" u="none" strike="noStrike" cap="none" dirty="0">
              <a:solidFill>
                <a:schemeClr val="lt1"/>
              </a:solidFill>
              <a:latin typeface="Arial" charset="0"/>
              <a:ea typeface="Arial" charset="0"/>
              <a:cs typeface="Arial" charset="0"/>
              <a:sym typeface="Cabin"/>
            </a:endParaRP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155700" y="2685144"/>
            <a:ext cx="13931900" cy="2536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200" u="none" strike="noStrike" cap="none" dirty="0">
                <a:solidFill>
                  <a:srgbClr val="FFD966"/>
                </a:solidFill>
                <a:latin typeface="Arial" charset="0"/>
                <a:ea typeface="Arial" charset="0"/>
                <a:cs typeface="Arial" charset="0"/>
                <a:sym typeface="Cabin"/>
              </a:rPr>
              <a:t>Παράγραφοι Προγράμματος</a:t>
            </a:r>
            <a:endParaRPr lang="en-US" sz="72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dirty="0">
                <a:solidFill>
                  <a:srgbClr val="FFD966"/>
                </a:solidFill>
                <a:latin typeface="Arial" charset="0"/>
                <a:ea typeface="Arial" charset="0"/>
                <a:cs typeface="Arial" charset="0"/>
                <a:sym typeface="Cabin"/>
              </a:rPr>
              <a:t>Python Scripts</a:t>
            </a:r>
            <a:r>
              <a:rPr lang="el-GR" sz="7400" u="none" strike="noStrike" cap="none" dirty="0">
                <a:solidFill>
                  <a:srgbClr val="FFD966"/>
                </a:solidFill>
                <a:latin typeface="Arial" charset="0"/>
                <a:ea typeface="Arial" charset="0"/>
                <a:cs typeface="Arial" charset="0"/>
                <a:sym typeface="Cabin"/>
              </a:rPr>
              <a:t> (Σενάρια)</a:t>
            </a:r>
            <a:endParaRPr lang="en-US" sz="7400" u="none" strike="noStrike" cap="none" dirty="0">
              <a:solidFill>
                <a:srgbClr val="FFD966"/>
              </a:solidFill>
              <a:latin typeface="Arial" charset="0"/>
              <a:ea typeface="Arial" charset="0"/>
              <a:cs typeface="Arial" charset="0"/>
              <a:sym typeface="Cabin"/>
            </a:endParaRP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 </a:t>
            </a:r>
            <a:r>
              <a:rPr lang="el-GR" sz="3400" u="none" strike="noStrike" cap="none" dirty="0" err="1">
                <a:solidFill>
                  <a:schemeClr val="lt1"/>
                </a:solidFill>
                <a:latin typeface="Arial" charset="0"/>
                <a:ea typeface="Arial" charset="0"/>
                <a:cs typeface="Arial" charset="0"/>
                <a:sym typeface="Cabin"/>
              </a:rPr>
              <a:t>διαδραστική</a:t>
            </a:r>
            <a:r>
              <a:rPr lang="el-GR" sz="3400" u="none" strike="noStrike" cap="none" dirty="0">
                <a:solidFill>
                  <a:schemeClr val="lt1"/>
                </a:solidFill>
                <a:latin typeface="Arial" charset="0"/>
                <a:ea typeface="Arial" charset="0"/>
                <a:cs typeface="Arial" charset="0"/>
                <a:sym typeface="Cabin"/>
              </a:rPr>
              <a:t> </a:t>
            </a:r>
            <a:r>
              <a:rPr lang="el-GR" sz="3400" u="none" strike="noStrike" cap="none" dirty="0" err="1">
                <a:solidFill>
                  <a:schemeClr val="lt1"/>
                </a:solidFill>
                <a:latin typeface="Arial" charset="0"/>
                <a:ea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 είναι καλή για πειραματισμούς και προγράμματα μήκους 3-4 γραμμών</a:t>
            </a:r>
            <a:r>
              <a:rPr lang="en-US" sz="3400" u="none" strike="noStrike" cap="none" dirty="0">
                <a:solidFill>
                  <a:schemeClr val="lt1"/>
                </a:solidFill>
                <a:latin typeface="Arial" charset="0"/>
                <a:ea typeface="Arial" charset="0"/>
                <a:cs typeface="Arial" charset="0"/>
                <a:sym typeface="Cabin"/>
              </a:rPr>
              <a:t>.</a:t>
            </a:r>
          </a:p>
          <a:p>
            <a:pPr marL="749300" marR="0" lvl="0" indent="-380111" algn="l" rtl="0">
              <a:lnSpc>
                <a:spcPct val="100000"/>
              </a:lnSpc>
              <a:spcBef>
                <a:spcPts val="3500"/>
              </a:spcBef>
              <a:spcAft>
                <a:spcPts val="0"/>
              </a:spcAft>
              <a:buClr>
                <a:schemeClr val="lt1"/>
              </a:buClr>
              <a:buSzPct val="100000"/>
              <a:buFont typeface="Cabin"/>
              <a:buChar char="•"/>
            </a:pPr>
            <a:r>
              <a:rPr lang="el-GR" sz="3400" dirty="0">
                <a:solidFill>
                  <a:schemeClr val="lt1"/>
                </a:solidFill>
                <a:latin typeface="Arial" charset="0"/>
                <a:ea typeface="Arial" charset="0"/>
                <a:cs typeface="Arial" charset="0"/>
                <a:sym typeface="Cabin"/>
              </a:rPr>
              <a:t>Τα περισσότερα προγράμματα είναι πολύ μεγαλύτερα, οπότε τα πληκτρολογούμε σε ένα αρχείο και λέμε στην </a:t>
            </a:r>
            <a:r>
              <a:rPr lang="el-GR" sz="3400" dirty="0" err="1">
                <a:solidFill>
                  <a:schemeClr val="lt1"/>
                </a:solidFill>
                <a:latin typeface="Arial" charset="0"/>
                <a:ea typeface="Arial" charset="0"/>
                <a:cs typeface="Arial" charset="0"/>
                <a:sym typeface="Cabin"/>
              </a:rPr>
              <a:t>Python</a:t>
            </a:r>
            <a:r>
              <a:rPr lang="el-GR" sz="3400" dirty="0">
                <a:solidFill>
                  <a:schemeClr val="lt1"/>
                </a:solidFill>
                <a:latin typeface="Arial" charset="0"/>
                <a:ea typeface="Arial" charset="0"/>
                <a:cs typeface="Arial" charset="0"/>
                <a:sym typeface="Cabin"/>
              </a:rPr>
              <a:t> να εκτελέσει τις εντολές του αρχείου</a:t>
            </a:r>
            <a:r>
              <a:rPr lang="en-US" sz="3400" u="none" strike="noStrike" cap="none" dirty="0">
                <a:solidFill>
                  <a:schemeClr val="lt1"/>
                </a:solidFill>
                <a:latin typeface="Arial" charset="0"/>
                <a:ea typeface="Arial" charset="0"/>
                <a:cs typeface="Arial" charset="0"/>
                <a:sym typeface="Cabin"/>
              </a:rPr>
              <a:t>.</a:t>
            </a:r>
          </a:p>
          <a:p>
            <a:pPr marL="749300" marR="0" lvl="0" indent="-380111"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Κατά μία έννοια, «δίνουμε ένα σενάριο στην </a:t>
            </a:r>
            <a:r>
              <a:rPr lang="el-GR" sz="3400" u="none" strike="noStrike" cap="none" dirty="0" err="1">
                <a:solidFill>
                  <a:schemeClr val="lt1"/>
                </a:solidFill>
                <a:latin typeface="Arial" charset="0"/>
                <a:ea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a:t>
            </a:r>
            <a:r>
              <a:rPr lang="en-US" sz="3400" b="0" i="0" u="none" strike="noStrike" cap="none" dirty="0">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Ως σύμβαση, προσθέτουμε ".</a:t>
            </a:r>
            <a:r>
              <a:rPr lang="el-GR" sz="3400" u="none" strike="noStrike" cap="none" dirty="0" err="1">
                <a:solidFill>
                  <a:schemeClr val="lt1"/>
                </a:solidFill>
                <a:latin typeface="Arial" charset="0"/>
                <a:ea typeface="Arial" charset="0"/>
                <a:cs typeface="Arial" charset="0"/>
                <a:sym typeface="Cabin"/>
              </a:rPr>
              <a:t>py</a:t>
            </a:r>
            <a:r>
              <a:rPr lang="el-GR" sz="3400" u="none" strike="noStrike" cap="none" dirty="0">
                <a:solidFill>
                  <a:schemeClr val="lt1"/>
                </a:solidFill>
                <a:latin typeface="Arial" charset="0"/>
                <a:ea typeface="Arial" charset="0"/>
                <a:cs typeface="Arial" charset="0"/>
                <a:sym typeface="Cabin"/>
              </a:rPr>
              <a:t>" ως επίθημα στο τέλος αυτών των αρχείων για να υποδείξουμε ότι περιέχουν </a:t>
            </a:r>
            <a:r>
              <a:rPr lang="el-GR" sz="3400" u="none" strike="noStrike" cap="none" dirty="0" err="1">
                <a:solidFill>
                  <a:schemeClr val="lt1"/>
                </a:solidFill>
                <a:latin typeface="Arial" charset="0"/>
                <a:ea typeface="Arial" charset="0"/>
                <a:cs typeface="Arial" charset="0"/>
                <a:sym typeface="Cabin"/>
              </a:rPr>
              <a:t>Python</a:t>
            </a:r>
            <a:r>
              <a:rPr lang="en-US" sz="34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400" u="none" strike="noStrike" cap="none" dirty="0" err="1">
                <a:solidFill>
                  <a:srgbClr val="FFD966"/>
                </a:solidFill>
                <a:latin typeface="Arial" charset="0"/>
                <a:ea typeface="Arial" charset="0"/>
                <a:cs typeface="Arial" charset="0"/>
                <a:sym typeface="Cabin"/>
              </a:rPr>
              <a:t>Διαδραστικά</a:t>
            </a:r>
            <a:r>
              <a:rPr lang="el-GR" sz="7400" u="none" strike="noStrike" cap="none" dirty="0">
                <a:solidFill>
                  <a:srgbClr val="FFD966"/>
                </a:solidFill>
                <a:latin typeface="Arial" charset="0"/>
                <a:ea typeface="Arial" charset="0"/>
                <a:cs typeface="Arial" charset="0"/>
                <a:sym typeface="Cabin"/>
              </a:rPr>
              <a:t> έναντι Σεναρίου</a:t>
            </a:r>
            <a:endParaRPr lang="en-US" sz="7400" u="none" strike="noStrike" cap="none" dirty="0">
              <a:solidFill>
                <a:srgbClr val="FFD966"/>
              </a:solidFill>
              <a:latin typeface="Arial" charset="0"/>
              <a:ea typeface="Arial" charset="0"/>
              <a:cs typeface="Arial" charset="0"/>
              <a:sym typeface="Cabin"/>
            </a:endParaRP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l-GR" sz="3400" dirty="0" err="1">
                <a:solidFill>
                  <a:srgbClr val="FFFF00"/>
                </a:solidFill>
                <a:latin typeface="Arial" charset="0"/>
                <a:ea typeface="Arial" charset="0"/>
                <a:cs typeface="Arial" charset="0"/>
                <a:sym typeface="Cabin"/>
              </a:rPr>
              <a:t>Διαδραστικά</a:t>
            </a:r>
            <a:endParaRPr lang="en-US" sz="3400" u="none" strike="noStrike" cap="none" dirty="0">
              <a:solidFill>
                <a:srgbClr val="FFFF00"/>
              </a:solidFill>
              <a:latin typeface="Arial" charset="0"/>
              <a:ea typeface="Arial" charset="0"/>
              <a:cs typeface="Arial" charset="0"/>
              <a:sym typeface="Cabin"/>
            </a:endParaRPr>
          </a:p>
          <a:p>
            <a:pPr marL="987425" marR="0" lvl="1" indent="-479425" algn="l" rtl="0">
              <a:lnSpc>
                <a:spcPct val="100000"/>
              </a:lnSpc>
              <a:spcBef>
                <a:spcPts val="3500"/>
              </a:spcBef>
              <a:spcAft>
                <a:spcPts val="0"/>
              </a:spcAft>
              <a:buClr>
                <a:schemeClr val="lt1"/>
              </a:buClr>
              <a:buSzPct val="171000"/>
              <a:buNone/>
            </a:pPr>
            <a:r>
              <a:rPr lang="en-US" sz="3400" u="none" strike="noStrike" cap="none" dirty="0">
                <a:solidFill>
                  <a:schemeClr val="lt1"/>
                </a:solidFill>
                <a:latin typeface="Arial" charset="0"/>
                <a:ea typeface="Arial" charset="0"/>
                <a:cs typeface="Arial" charset="0"/>
                <a:sym typeface="Cabin"/>
              </a:rPr>
              <a:t> -  </a:t>
            </a:r>
            <a:r>
              <a:rPr lang="el-GR" sz="3400" u="none" strike="noStrike" cap="none" dirty="0">
                <a:solidFill>
                  <a:schemeClr val="lt1"/>
                </a:solidFill>
                <a:latin typeface="Arial" charset="0"/>
                <a:ea typeface="Arial" charset="0"/>
                <a:cs typeface="Arial" charset="0"/>
                <a:sym typeface="Cabin"/>
              </a:rPr>
              <a:t>Πληκτρολογείτε απευθείας στην </a:t>
            </a:r>
            <a:r>
              <a:rPr lang="el-GR" sz="3400" u="none" strike="noStrike" cap="none" dirty="0" err="1">
                <a:solidFill>
                  <a:schemeClr val="lt1"/>
                </a:solidFill>
                <a:latin typeface="Arial" charset="0"/>
                <a:ea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 μία γραμμή κάθε φορά και ανταποκρίνεται.</a:t>
            </a:r>
            <a:endParaRPr lang="en-US" sz="34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FF00"/>
              </a:buClr>
              <a:buSzPct val="171000"/>
              <a:buFont typeface="Cabin"/>
              <a:buChar char="•"/>
            </a:pPr>
            <a:r>
              <a:rPr lang="el-GR" sz="3400" u="none" strike="noStrike" cap="none" dirty="0">
                <a:solidFill>
                  <a:srgbClr val="FFFF00"/>
                </a:solidFill>
                <a:latin typeface="Arial" charset="0"/>
                <a:ea typeface="Arial" charset="0"/>
                <a:cs typeface="Arial" charset="0"/>
                <a:sym typeface="Cabin"/>
              </a:rPr>
              <a:t>Σενάριο</a:t>
            </a:r>
            <a:endParaRPr lang="en-US" sz="3400" u="none" strike="noStrike" cap="none" dirty="0">
              <a:solidFill>
                <a:srgbClr val="FFFF00"/>
              </a:solidFill>
              <a:latin typeface="Arial" charset="0"/>
              <a:ea typeface="Arial" charset="0"/>
              <a:cs typeface="Arial" charset="0"/>
              <a:sym typeface="Cabin"/>
            </a:endParaRPr>
          </a:p>
          <a:p>
            <a:pPr marL="900113" marR="0" lvl="1" indent="-392113" algn="l" rtl="0">
              <a:lnSpc>
                <a:spcPct val="100000"/>
              </a:lnSpc>
              <a:spcBef>
                <a:spcPts val="3500"/>
              </a:spcBef>
              <a:spcAft>
                <a:spcPts val="0"/>
              </a:spcAft>
              <a:buClr>
                <a:schemeClr val="lt1"/>
              </a:buClr>
              <a:buSzPct val="171000"/>
              <a:buNone/>
            </a:pPr>
            <a:r>
              <a:rPr lang="en-US" sz="3400" u="none" strike="noStrike" cap="none" dirty="0">
                <a:solidFill>
                  <a:schemeClr val="lt1"/>
                </a:solidFill>
                <a:latin typeface="Arial" charset="0"/>
                <a:ea typeface="Arial" charset="0"/>
                <a:cs typeface="Arial" charset="0"/>
                <a:sym typeface="Cabin"/>
              </a:rPr>
              <a:t> - </a:t>
            </a:r>
            <a:r>
              <a:rPr lang="el-GR" sz="3400" u="none" strike="noStrike" cap="none" dirty="0">
                <a:solidFill>
                  <a:schemeClr val="lt1"/>
                </a:solidFill>
                <a:latin typeface="Arial" charset="0"/>
                <a:ea typeface="Arial" charset="0"/>
                <a:cs typeface="Arial" charset="0"/>
                <a:sym typeface="Cabin"/>
              </a:rPr>
              <a:t>Εισάγετε μια ακολουθία δηλώσεων (γραμμών) σε ένα αρχείο χρησιμοποιώντας έναν επεξεργαστή κειμένου και λέτε στην </a:t>
            </a:r>
            <a:r>
              <a:rPr lang="el-GR" sz="3400" u="none" strike="noStrike" cap="none" dirty="0" err="1">
                <a:solidFill>
                  <a:schemeClr val="lt1"/>
                </a:solidFill>
                <a:latin typeface="Arial" charset="0"/>
                <a:ea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 να εκτελέσει τις δηλώσεις στο αρχείο.</a:t>
            </a:r>
            <a:endParaRPr lang="en-US" sz="34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Βήματα ή Ροή Προγράμματος</a:t>
            </a:r>
            <a:endParaRPr lang="en-US" sz="7600" u="none" strike="noStrike" cap="none" dirty="0">
              <a:solidFill>
                <a:srgbClr val="FFD966"/>
              </a:solidFill>
              <a:latin typeface="Arial" charset="0"/>
              <a:ea typeface="Arial" charset="0"/>
              <a:cs typeface="Arial" charset="0"/>
              <a:sym typeface="Cabin"/>
            </a:endParaRPr>
          </a:p>
        </p:txBody>
      </p:sp>
      <p:sp>
        <p:nvSpPr>
          <p:cNvPr id="545" name="Shape 545"/>
          <p:cNvSpPr txBox="1">
            <a:spLocks noGrp="1"/>
          </p:cNvSpPr>
          <p:nvPr>
            <p:ph type="body" idx="1"/>
          </p:nvPr>
        </p:nvSpPr>
        <p:spPr>
          <a:xfrm>
            <a:off x="812799" y="2133600"/>
            <a:ext cx="14891657" cy="6034087"/>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Όπως μια συνταγή ή κάποιες οδηγίες εγκατάστασης, ένα πρόγραμμα είναι μια </a:t>
            </a:r>
            <a:r>
              <a:rPr lang="el-GR" sz="3600" dirty="0">
                <a:solidFill>
                  <a:srgbClr val="FFFF00"/>
                </a:solidFill>
                <a:latin typeface="Arial" charset="0"/>
                <a:cs typeface="Arial" charset="0"/>
                <a:sym typeface="Cabin"/>
              </a:rPr>
              <a:t>ακολουθία</a:t>
            </a:r>
            <a:r>
              <a:rPr lang="el-GR" sz="3600" u="none" strike="noStrike" cap="none" dirty="0">
                <a:solidFill>
                  <a:schemeClr val="lt1"/>
                </a:solidFill>
                <a:latin typeface="Arial" charset="0"/>
                <a:ea typeface="Arial" charset="0"/>
                <a:cs typeface="Arial" charset="0"/>
                <a:sym typeface="Cabin"/>
              </a:rPr>
              <a:t> βημάτων που πρέπει να γίνουν με τη σειρά</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Ορισμένα βήματα είναι </a:t>
            </a:r>
            <a:r>
              <a:rPr lang="el-GR" sz="3600" dirty="0">
                <a:solidFill>
                  <a:srgbClr val="FFFF00"/>
                </a:solidFill>
                <a:latin typeface="Arial" charset="0"/>
                <a:cs typeface="Arial" charset="0"/>
                <a:sym typeface="Cabin"/>
              </a:rPr>
              <a:t>υπό</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όρους</a:t>
            </a:r>
            <a:r>
              <a:rPr lang="el-GR" sz="3600" u="none" strike="noStrike" cap="none" dirty="0">
                <a:solidFill>
                  <a:schemeClr val="lt1"/>
                </a:solidFill>
                <a:latin typeface="Arial" charset="0"/>
                <a:ea typeface="Arial" charset="0"/>
                <a:cs typeface="Arial" charset="0"/>
                <a:sym typeface="Cabin"/>
              </a:rPr>
              <a:t> - ενδέχεται να παραλειφθούν</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Μερικές φορές ένα βήμα ή μια ομάδα βημάτων πρέπει να </a:t>
            </a:r>
            <a:r>
              <a:rPr lang="el-GR" sz="3600" dirty="0">
                <a:solidFill>
                  <a:srgbClr val="FFFF00"/>
                </a:solidFill>
                <a:latin typeface="Arial" charset="0"/>
                <a:cs typeface="Arial" charset="0"/>
                <a:sym typeface="Cabin"/>
              </a:rPr>
              <a:t>επαναληφθεί</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Μερικές φορές αποθηκεύουμε ένα σύνολο βημάτων που θα χρησιμοποιηθούν ξανά και ξανά, ανάλογα με τις ανάγκες σε διάφορα σημεία σε όλο το πρόγραμμα (Κεφάλαιο </a:t>
            </a:r>
            <a:r>
              <a:rPr lang="en-US" sz="3600" u="none" strike="noStrike" cap="none" dirty="0">
                <a:solidFill>
                  <a:schemeClr val="lt1"/>
                </a:solidFill>
                <a:latin typeface="Arial" charset="0"/>
                <a:ea typeface="Arial" charset="0"/>
                <a:cs typeface="Arial" charset="0"/>
                <a:sym typeface="Cabin"/>
              </a:rPr>
              <a:t>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391886" y="768096"/>
            <a:ext cx="1547222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200" u="none" strike="noStrike" cap="none" dirty="0">
                <a:solidFill>
                  <a:srgbClr val="FFD966"/>
                </a:solidFill>
                <a:latin typeface="Arial" charset="0"/>
                <a:ea typeface="Arial" charset="0"/>
                <a:cs typeface="Arial" charset="0"/>
                <a:sym typeface="Cabin"/>
              </a:rPr>
              <a:t>Διαδοχικά Βήματα - Δομή Ακολουθίας</a:t>
            </a:r>
            <a:endParaRPr lang="en-US" sz="7200" u="none" strike="noStrike" cap="none" dirty="0">
              <a:solidFill>
                <a:srgbClr val="FFD966"/>
              </a:solidFill>
              <a:latin typeface="Arial" charset="0"/>
              <a:ea typeface="Arial" charset="0"/>
              <a:cs typeface="Arial" charset="0"/>
              <a:sym typeface="Cabin"/>
            </a:endParaRP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Πρόγραμμα</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u="none" strike="noStrike" cap="none" dirty="0">
                <a:solidFill>
                  <a:srgbClr val="FFFF00"/>
                </a:solidFill>
                <a:latin typeface="Courier" charset="0"/>
                <a:ea typeface="Courier" charset="0"/>
                <a:cs typeface="Courier" charset="0"/>
                <a:sym typeface="Cabin"/>
              </a:rPr>
              <a:t>print(</a:t>
            </a:r>
            <a:r>
              <a:rPr lang="en-US" sz="3600" u="none" strike="noStrike" cap="none" dirty="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u="none" strike="noStrike" cap="none" dirty="0">
                <a:solidFill>
                  <a:srgbClr val="FFFF00"/>
                </a:solidFill>
                <a:latin typeface="Courier" charset="0"/>
                <a:ea typeface="Courier" charset="0"/>
                <a:cs typeface="Courier" charset="0"/>
                <a:sym typeface="Cabin"/>
              </a:rPr>
              <a:t>print(</a:t>
            </a:r>
            <a:r>
              <a:rPr lang="en-US" sz="3600" u="none" strike="noStrike" cap="none" dirty="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Έξοδος</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4</a:t>
            </a: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5" name="Shape 555"/>
          <p:cNvCxnSpPr/>
          <p:nvPr/>
        </p:nvCxnSpPr>
        <p:spPr>
          <a:xfrm rot="10800000">
            <a:off x="2940049" y="333970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28796"/>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436813"/>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9" name="Shape 559"/>
          <p:cNvCxnSpPr/>
          <p:nvPr/>
        </p:nvCxnSpPr>
        <p:spPr>
          <a:xfrm rot="10800000">
            <a:off x="2940049" y="552555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72056"/>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2783186" cy="613835"/>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986971" y="7168825"/>
            <a:ext cx="13962743" cy="131417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300" u="none" strike="noStrike" cap="none" dirty="0">
                <a:solidFill>
                  <a:schemeClr val="lt1"/>
                </a:solidFill>
                <a:latin typeface="Arial" charset="0"/>
                <a:ea typeface="Arial" charset="0"/>
                <a:cs typeface="Arial" charset="0"/>
                <a:sym typeface="Cabin"/>
              </a:rPr>
              <a:t>Όταν ένα πρόγραμμα εκτελείται, ρέει από το ένα βήμα στο επόμενο. Ως προγραμματιστές, δημιουργούμε «μονοπάτια» για να τα ακολουθήσει το πρόγραμμα</a:t>
            </a:r>
            <a:r>
              <a:rPr lang="en-US" sz="33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Χρήστες ή </a:t>
            </a:r>
            <a:r>
              <a:rPr lang="el-GR" sz="7600" dirty="0">
                <a:solidFill>
                  <a:srgbClr val="FFD966"/>
                </a:solidFill>
                <a:latin typeface="Arial" charset="0"/>
                <a:ea typeface="Arial" charset="0"/>
                <a:cs typeface="Arial" charset="0"/>
                <a:sym typeface="Cabin"/>
              </a:rPr>
              <a:t>Π</a:t>
            </a:r>
            <a:r>
              <a:rPr lang="el-GR" sz="7600" u="none" strike="noStrike" cap="none" dirty="0">
                <a:solidFill>
                  <a:srgbClr val="FFD966"/>
                </a:solidFill>
                <a:latin typeface="Arial" charset="0"/>
                <a:ea typeface="Arial" charset="0"/>
                <a:cs typeface="Arial" charset="0"/>
                <a:sym typeface="Cabin"/>
              </a:rPr>
              <a:t>ρογραμματιστές</a:t>
            </a:r>
            <a:endParaRPr lang="en-US" sz="7600" u="none" strike="noStrike" cap="none" dirty="0">
              <a:solidFill>
                <a:srgbClr val="FFD966"/>
              </a:solidFill>
              <a:latin typeface="Arial" charset="0"/>
              <a:ea typeface="Arial" charset="0"/>
              <a:cs typeface="Arial" charset="0"/>
              <a:sym typeface="Cabin"/>
            </a:endParaRP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χρήστες βλέπουν τους υπολογιστές ως ένα σύνολο εργαλείων - επεξεργαστές κειμένου, υπολογιστικά φύλλα, χάρτες, λίστες υποχρεώσεων </a:t>
            </a:r>
            <a:r>
              <a:rPr lang="el-GR" sz="3200" u="none" strike="noStrike" cap="none" dirty="0" err="1">
                <a:solidFill>
                  <a:schemeClr val="lt1"/>
                </a:solidFill>
                <a:latin typeface="Arial" charset="0"/>
                <a:ea typeface="Arial" charset="0"/>
                <a:cs typeface="Arial" charset="0"/>
                <a:sym typeface="Cabin"/>
              </a:rPr>
              <a:t>κ.λπ</a:t>
            </a:r>
            <a:r>
              <a:rPr lang="en-US" sz="3200" u="none" strike="noStrike" cap="none" dirty="0">
                <a:solidFill>
                  <a:schemeClr val="lt1"/>
                </a:solidFill>
                <a:latin typeface="Arial" charset="0"/>
                <a:ea typeface="Arial" charset="0"/>
                <a:cs typeface="Arial" charset="0"/>
                <a:sym typeface="Cabin"/>
              </a:rPr>
              <a:t>.</a:t>
            </a: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μαθαίνουν τις «ιδιοτροπίες» του υπολογιστή και τη γλώσσα του υπολογιστή</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έχουν κάποια εργαλεία που τους επιτρέπουν να δημιουργήσουν νέα εργαλεία</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συνήθως γράφουν εργαλεία για πολλούς χρήστες και κάποιες φορές κατασκευάζουν μικρούς «βοηθούς» για τον εαυτό τους, για να αυτοματοποιήσουν μια εργασία</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Βήματα Υπό Όρους – Δομή Επιλογής</a:t>
            </a:r>
            <a:endParaRPr lang="en-US" sz="7600" u="none" strike="noStrike" cap="none" dirty="0">
              <a:solidFill>
                <a:srgbClr val="FFD966"/>
              </a:solidFill>
              <a:latin typeface="Arial" charset="0"/>
              <a:ea typeface="Arial" charset="0"/>
              <a:cs typeface="Arial" charset="0"/>
              <a:sym typeface="Cabin"/>
            </a:endParaRPr>
          </a:p>
        </p:txBody>
      </p:sp>
      <p:sp>
        <p:nvSpPr>
          <p:cNvPr id="568" name="Shape 568"/>
          <p:cNvSpPr txBox="1"/>
          <p:nvPr/>
        </p:nvSpPr>
        <p:spPr>
          <a:xfrm>
            <a:off x="13684012" y="4021609"/>
            <a:ext cx="2282862"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Έξοδος</a:t>
            </a:r>
            <a:r>
              <a:rPr lang="en-US" sz="3600" u="none" strike="noStrike" cap="none" dirty="0">
                <a:solidFill>
                  <a:schemeClr val="lt1"/>
                </a:solidFill>
                <a:latin typeface="Arial" charset="0"/>
                <a:ea typeface="Arial" charset="0"/>
                <a:cs typeface="Arial" charset="0"/>
                <a:sym typeface="Cabin"/>
              </a:rPr>
              <a:t>:</a:t>
            </a: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FFFF00"/>
                </a:solidFill>
                <a:latin typeface="Arial" charset="0"/>
                <a:cs typeface="Arial" charset="0"/>
                <a:sym typeface="Cabin"/>
              </a:rPr>
              <a:t>Μικρότερο</a:t>
            </a:r>
            <a:endParaRPr lang="en-US" sz="3600" dirty="0">
              <a:solidFill>
                <a:srgbClr val="FFFF00"/>
              </a:solidFill>
              <a:latin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FFFF00"/>
                </a:solidFill>
                <a:latin typeface="Arial" charset="0"/>
                <a:cs typeface="Arial" charset="0"/>
                <a:sym typeface="Cabin"/>
              </a:rPr>
              <a:t>Τέλος</a:t>
            </a:r>
            <a:r>
              <a:rPr lang="en-US" sz="3600" u="none" strike="noStrike" cap="none" dirty="0">
                <a:solidFill>
                  <a:srgbClr val="FFFF00"/>
                </a:solidFill>
                <a:latin typeface="Arial" charset="0"/>
                <a:ea typeface="Arial" charset="0"/>
                <a:cs typeface="Arial" charset="0"/>
                <a:sym typeface="Cabin"/>
              </a:rPr>
              <a:t> </a:t>
            </a:r>
          </a:p>
        </p:txBody>
      </p:sp>
      <p:sp>
        <p:nvSpPr>
          <p:cNvPr id="569" name="Shape 569"/>
          <p:cNvSpPr txBox="1"/>
          <p:nvPr/>
        </p:nvSpPr>
        <p:spPr>
          <a:xfrm>
            <a:off x="7421562" y="2765425"/>
            <a:ext cx="49797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Πρόγραμμα</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l-GR" sz="2800" dirty="0">
                <a:solidFill>
                  <a:srgbClr val="00FF00"/>
                </a:solidFill>
                <a:sym typeface="Cabin"/>
              </a:rPr>
              <a:t>Μικρότερο</a:t>
            </a:r>
            <a:r>
              <a:rPr lang="en-US" sz="2800"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l-GR" sz="2800" dirty="0">
                <a:solidFill>
                  <a:srgbClr val="00FF00"/>
                </a:solidFill>
                <a:sym typeface="Cabin"/>
              </a:rPr>
              <a:t>Μεγαλύτερο</a:t>
            </a:r>
            <a:r>
              <a:rPr lang="en-US" sz="2800"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sz="2800"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l-GR" sz="2800" u="none" strike="noStrike" cap="none" dirty="0">
                <a:solidFill>
                  <a:srgbClr val="00FF00"/>
                </a:solidFill>
                <a:latin typeface="Courier" charset="0"/>
                <a:ea typeface="Courier" charset="0"/>
                <a:cs typeface="Courier" charset="0"/>
                <a:sym typeface="Cabin"/>
              </a:rPr>
              <a:t>Τέλος</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76387"/>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cxnSpLocks/>
          </p:cNvCxnSpPr>
          <p:nvPr/>
        </p:nvCxnSpPr>
        <p:spPr>
          <a:xfrm flipH="1">
            <a:off x="11945258" y="5123543"/>
            <a:ext cx="1595644" cy="385082"/>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399" y="3352800"/>
            <a:ext cx="3610429"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a:t>
            </a:r>
            <a:r>
              <a:rPr lang="el-GR" sz="3000" u="none" strike="noStrike" cap="none" dirty="0">
                <a:solidFill>
                  <a:schemeClr val="lt1"/>
                </a:solidFill>
                <a:latin typeface="Arial" charset="0"/>
                <a:ea typeface="Arial" charset="0"/>
                <a:cs typeface="Arial" charset="0"/>
                <a:sym typeface="Cabin"/>
              </a:rPr>
              <a:t>Μικρότερο</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97586"/>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399" y="6096000"/>
            <a:ext cx="3610429"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u="none" strike="noStrike" cap="none">
                <a:solidFill>
                  <a:schemeClr val="lt1"/>
                </a:solidFill>
                <a:latin typeface="Arial" charset="0"/>
                <a:ea typeface="Arial" charset="0"/>
                <a:cs typeface="Arial" charset="0"/>
                <a:sym typeface="Cabin"/>
              </a:rPr>
              <a:t>('</a:t>
            </a:r>
            <a:r>
              <a:rPr lang="el-GR" sz="3000">
                <a:solidFill>
                  <a:schemeClr val="lt1"/>
                </a:solidFill>
                <a:latin typeface="Arial" charset="0"/>
                <a:ea typeface="Arial" charset="0"/>
                <a:cs typeface="Arial" charset="0"/>
                <a:sym typeface="Cabin"/>
              </a:rPr>
              <a:t>Μεγαλύτερο</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a:cxnSpLocks/>
          </p:cNvCxnSpPr>
          <p:nvPr/>
        </p:nvCxnSpPr>
        <p:spPr>
          <a:xfrm flipH="1">
            <a:off x="11627077" y="5704114"/>
            <a:ext cx="1913825" cy="114118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a:t>
            </a:r>
            <a:r>
              <a:rPr lang="el-GR" sz="3000" dirty="0">
                <a:solidFill>
                  <a:schemeClr val="lt1"/>
                </a:solidFill>
                <a:latin typeface="Arial" charset="0"/>
                <a:ea typeface="Arial" charset="0"/>
                <a:cs typeface="Arial" charset="0"/>
                <a:sym typeface="Cabin"/>
              </a:rPr>
              <a:t>Τέλος</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u="none" strike="noStrike" cap="none" dirty="0">
                <a:solidFill>
                  <a:srgbClr val="FFFFFF"/>
                </a:solidFill>
                <a:latin typeface="Arial" charset="0"/>
                <a:ea typeface="Arial" charset="0"/>
                <a:cs typeface="Arial" charset="0"/>
                <a:sym typeface="Cabin"/>
              </a:rPr>
              <a:t>Ναι</a:t>
            </a:r>
            <a:endParaRPr lang="en-US" sz="3000" u="none" strike="noStrike" cap="none" dirty="0">
              <a:solidFill>
                <a:srgbClr val="FFFFFF"/>
              </a:solidFill>
              <a:latin typeface="Arial" charset="0"/>
              <a:ea typeface="Arial" charset="0"/>
              <a:cs typeface="Arial" charset="0"/>
              <a:sym typeface="Cabin"/>
            </a:endParaRPr>
          </a:p>
        </p:txBody>
      </p:sp>
      <p:sp>
        <p:nvSpPr>
          <p:cNvPr id="591" name="Shape 591"/>
          <p:cNvSpPr txBox="1"/>
          <p:nvPr/>
        </p:nvSpPr>
        <p:spPr>
          <a:xfrm>
            <a:off x="1652280" y="360926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dirty="0">
                <a:solidFill>
                  <a:srgbClr val="FFFFFF"/>
                </a:solidFill>
                <a:latin typeface="Arial" charset="0"/>
                <a:ea typeface="Arial" charset="0"/>
                <a:cs typeface="Arial" charset="0"/>
                <a:sym typeface="Cabin"/>
              </a:rPr>
              <a:t>Όχι</a:t>
            </a:r>
            <a:endParaRPr lang="en-US" sz="3000" dirty="0">
              <a:solidFill>
                <a:srgbClr val="FFFFFF"/>
              </a:solidFill>
              <a:latin typeface="Arial" charset="0"/>
              <a:ea typeface="Arial" charset="0"/>
              <a:cs typeface="Arial" charset="0"/>
              <a:sym typeface="Cabin"/>
            </a:endParaRPr>
          </a:p>
        </p:txBody>
      </p:sp>
      <p:sp>
        <p:nvSpPr>
          <p:cNvPr id="28" name="Shape 591"/>
          <p:cNvSpPr txBox="1"/>
          <p:nvPr/>
        </p:nvSpPr>
        <p:spPr>
          <a:xfrm>
            <a:off x="1663560" y="6285823"/>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algn="ctr">
              <a:buClr>
                <a:schemeClr val="lt1"/>
              </a:buClr>
              <a:buSzPct val="25000"/>
            </a:pPr>
            <a:r>
              <a:rPr lang="el-GR" sz="3000" dirty="0">
                <a:solidFill>
                  <a:srgbClr val="FFFFFF"/>
                </a:solidFill>
                <a:latin typeface="Arial" charset="0"/>
                <a:ea typeface="Arial" charset="0"/>
                <a:cs typeface="Arial" charset="0"/>
                <a:sym typeface="Cabin"/>
              </a:rPr>
              <a:t>Όχι</a:t>
            </a:r>
            <a:endParaRPr lang="en-US" sz="3000" dirty="0">
              <a:solidFill>
                <a:srgbClr val="FFFFFF"/>
              </a:solidFill>
              <a:latin typeface="Arial" charset="0"/>
              <a:ea typeface="Arial" charset="0"/>
              <a:cs typeface="Arial" charset="0"/>
              <a:sym typeface="Cabin"/>
            </a:endParaRPr>
          </a:p>
        </p:txBody>
      </p:sp>
      <p:sp>
        <p:nvSpPr>
          <p:cNvPr id="29" name="Shape 589"/>
          <p:cNvSpPr txBox="1"/>
          <p:nvPr/>
        </p:nvSpPr>
        <p:spPr>
          <a:xfrm>
            <a:off x="4414837" y="480266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u="none" strike="noStrike" cap="none" dirty="0">
                <a:solidFill>
                  <a:srgbClr val="FFFFFF"/>
                </a:solidFill>
                <a:latin typeface="Arial" charset="0"/>
                <a:ea typeface="Arial" charset="0"/>
                <a:cs typeface="Arial" charset="0"/>
                <a:sym typeface="Cabin"/>
              </a:rPr>
              <a:t>Ναι</a:t>
            </a:r>
            <a:endParaRPr lang="en-US" sz="3000" u="none" strike="noStrike" cap="none" dirty="0">
              <a:solidFill>
                <a:srgbClr val="FFFFFF"/>
              </a:solidFill>
              <a:latin typeface="Arial" charset="0"/>
              <a:ea typeface="Arial" charset="0"/>
              <a:cs typeface="Arial" charset="0"/>
              <a:sym typeface="Cabi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4789601" y="461097"/>
            <a:ext cx="11074627" cy="174556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6600" u="none" strike="noStrike" cap="none" dirty="0">
                <a:solidFill>
                  <a:srgbClr val="FFD966"/>
                </a:solidFill>
                <a:latin typeface="Arial" charset="0"/>
                <a:ea typeface="Arial" charset="0"/>
                <a:cs typeface="Arial" charset="0"/>
                <a:sym typeface="Cabin"/>
              </a:rPr>
              <a:t>Επαναλαμβανόμενα βήματα – Δομή Επανάληψης</a:t>
            </a:r>
            <a:endParaRPr lang="en-US" sz="6600" u="none" strike="noStrike" cap="none" dirty="0">
              <a:solidFill>
                <a:srgbClr val="FFD966"/>
              </a:solidFill>
              <a:latin typeface="Arial" charset="0"/>
              <a:ea typeface="Arial" charset="0"/>
              <a:cs typeface="Arial" charset="0"/>
              <a:sym typeface="Cabin"/>
            </a:endParaRPr>
          </a:p>
        </p:txBody>
      </p:sp>
      <p:sp>
        <p:nvSpPr>
          <p:cNvPr id="597" name="Shape 597"/>
          <p:cNvSpPr txBox="1"/>
          <p:nvPr/>
        </p:nvSpPr>
        <p:spPr>
          <a:xfrm>
            <a:off x="13337271" y="2406332"/>
            <a:ext cx="2406364"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Έξοδος</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FFFF00"/>
                </a:solidFill>
                <a:latin typeface="Arial" charset="0"/>
                <a:ea typeface="Arial" charset="0"/>
                <a:cs typeface="Arial" charset="0"/>
                <a:sym typeface="Cabin"/>
              </a:rPr>
              <a:t>Εκτόξευση</a:t>
            </a:r>
            <a:r>
              <a:rPr lang="en-US" sz="3600" u="none" strike="noStrike" cap="none" dirty="0">
                <a:solidFill>
                  <a:srgbClr val="FFFF00"/>
                </a:solidFill>
                <a:latin typeface="Arial" charset="0"/>
                <a:ea typeface="Arial" charset="0"/>
                <a:cs typeface="Arial" charset="0"/>
                <a:sym typeface="Cabin"/>
              </a:rPr>
              <a:t>!</a:t>
            </a:r>
          </a:p>
        </p:txBody>
      </p:sp>
      <p:sp>
        <p:nvSpPr>
          <p:cNvPr id="598" name="Shape 598"/>
          <p:cNvSpPr txBox="1"/>
          <p:nvPr/>
        </p:nvSpPr>
        <p:spPr>
          <a:xfrm>
            <a:off x="7104810" y="2611795"/>
            <a:ext cx="428232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Πρόγραμμα</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while</a:t>
            </a:r>
            <a:r>
              <a:rPr lang="en-US" sz="2800" u="none" strike="noStrike" cap="none" dirty="0">
                <a:solidFill>
                  <a:srgbClr val="00FF00"/>
                </a:solidFill>
                <a:latin typeface="Courier" charset="0"/>
                <a:ea typeface="Courier" charset="0"/>
                <a:cs typeface="Courier" charset="0"/>
                <a:sym typeface="Cabin"/>
              </a:rPr>
              <a:t> n &gt; 0</a:t>
            </a:r>
            <a:r>
              <a:rPr lang="en-US" sz="2800"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print(</a:t>
            </a:r>
            <a:r>
              <a:rPr lang="en-US" sz="2800" u="none" strike="noStrike" cap="none" dirty="0">
                <a:solidFill>
                  <a:srgbClr val="00FF00"/>
                </a:solidFill>
                <a:latin typeface="Courier" charset="0"/>
                <a:ea typeface="Courier" charset="0"/>
                <a:cs typeface="Courier" charset="0"/>
                <a:sym typeface="Cabin"/>
              </a:rPr>
              <a:t>n</a:t>
            </a:r>
            <a:r>
              <a:rPr lang="en-US" sz="2800" u="none" strike="noStrike" cap="none" dirty="0">
                <a:solidFill>
                  <a:srgbClr val="FFFF00"/>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dirty="0">
                <a:solidFill>
                  <a:srgbClr val="FFFF00"/>
                </a:solidFill>
                <a:latin typeface="Courier" charset="0"/>
                <a:ea typeface="Courier" charset="0"/>
                <a:cs typeface="Courier" charset="0"/>
                <a:sym typeface="Cabin"/>
              </a:rPr>
              <a:t>p</a:t>
            </a:r>
            <a:r>
              <a:rPr lang="en-US" sz="2800" u="none" strike="noStrike" cap="none" dirty="0">
                <a:solidFill>
                  <a:srgbClr val="FFFF00"/>
                </a:solidFill>
                <a:latin typeface="Courier" charset="0"/>
                <a:ea typeface="Courier" charset="0"/>
                <a:cs typeface="Courier" charset="0"/>
                <a:sym typeface="Cabin"/>
              </a:rPr>
              <a:t>rint(</a:t>
            </a:r>
            <a:r>
              <a:rPr lang="en-US" sz="2800" dirty="0">
                <a:solidFill>
                  <a:srgbClr val="00FF00"/>
                </a:solidFill>
                <a:latin typeface="Courier" charset="0"/>
                <a:ea typeface="Courier" charset="0"/>
                <a:cs typeface="Courier" charset="0"/>
                <a:sym typeface="Cabin"/>
              </a:rPr>
              <a:t>'</a:t>
            </a:r>
            <a:r>
              <a:rPr lang="el-GR" sz="2800" u="none" strike="noStrike" cap="none" dirty="0">
                <a:solidFill>
                  <a:srgbClr val="00FF00"/>
                </a:solidFill>
                <a:latin typeface="Courier" charset="0"/>
                <a:ea typeface="Courier" charset="0"/>
                <a:cs typeface="Courier" charset="0"/>
                <a:sym typeface="Cabin"/>
              </a:rPr>
              <a:t>Εκτόξευση</a:t>
            </a:r>
            <a:r>
              <a:rPr lang="en-US" sz="2800" dirty="0">
                <a:solidFill>
                  <a:srgbClr val="00FF00"/>
                </a:solidFill>
                <a:latin typeface="Courier" charset="0"/>
                <a:ea typeface="Courier" charset="0"/>
                <a:cs typeface="Courier" charset="0"/>
                <a:sym typeface="Cabin"/>
              </a:rPr>
              <a:t>!'</a:t>
            </a:r>
            <a:r>
              <a:rPr lang="en-US" sz="2800" b="1" u="none" strike="noStrike" cap="none" dirty="0">
                <a:solidFill>
                  <a:srgbClr val="FFFF00"/>
                </a:solidFill>
                <a:latin typeface="Courier" charset="0"/>
                <a:ea typeface="Courier" charset="0"/>
                <a:cs typeface="Courier" charset="0"/>
                <a:sym typeface="Cabin"/>
              </a:rPr>
              <a:t>)</a:t>
            </a:r>
          </a:p>
        </p:txBody>
      </p:sp>
      <p:cxnSp>
        <p:nvCxnSpPr>
          <p:cNvPr id="599" name="Shape 599"/>
          <p:cNvCxnSpPr/>
          <p:nvPr/>
        </p:nvCxnSpPr>
        <p:spPr>
          <a:xfrm rot="10800000">
            <a:off x="2838336" y="1981647"/>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flipV="1">
            <a:off x="1100137" y="3156217"/>
            <a:ext cx="1" cy="3478786"/>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057774" y="7302180"/>
            <a:ext cx="10719198"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Οι βρόχοι (επαναλαμβανόμενα βήματα) έχουν </a:t>
            </a:r>
            <a:r>
              <a:rPr lang="el-GR" sz="3200" dirty="0">
                <a:solidFill>
                  <a:srgbClr val="00FF00"/>
                </a:solidFill>
                <a:latin typeface="Arial" charset="0"/>
                <a:cs typeface="Arial" charset="0"/>
                <a:sym typeface="Cabin"/>
              </a:rPr>
              <a:t>μεταβλητές</a:t>
            </a:r>
            <a:r>
              <a:rPr lang="el-GR" sz="3200" u="none" strike="noStrike" cap="none" dirty="0">
                <a:solidFill>
                  <a:schemeClr val="lt1"/>
                </a:solidFill>
                <a:latin typeface="Arial" charset="0"/>
                <a:ea typeface="Arial" charset="0"/>
                <a:cs typeface="Arial" charset="0"/>
                <a:sym typeface="Cabin"/>
              </a:rPr>
              <a:t> </a:t>
            </a:r>
            <a:r>
              <a:rPr lang="el-GR" sz="3200" dirty="0">
                <a:solidFill>
                  <a:srgbClr val="00FF00"/>
                </a:solidFill>
                <a:latin typeface="Arial" charset="0"/>
                <a:cs typeface="Arial" charset="0"/>
                <a:sym typeface="Cabin"/>
              </a:rPr>
              <a:t>επανάληψης</a:t>
            </a:r>
            <a:r>
              <a:rPr lang="el-GR" sz="3200" u="none" strike="noStrike" cap="none" dirty="0">
                <a:solidFill>
                  <a:schemeClr val="lt1"/>
                </a:solidFill>
                <a:latin typeface="Arial" charset="0"/>
                <a:ea typeface="Arial" charset="0"/>
                <a:cs typeface="Arial" charset="0"/>
                <a:sym typeface="Cabin"/>
              </a:rPr>
              <a:t> που αλλάζουν κάθε φορά που εκτελείτε ο βρόχος</a:t>
            </a:r>
            <a:r>
              <a:rPr lang="en-US" sz="3200" u="none" strike="noStrike" cap="none" dirty="0">
                <a:solidFill>
                  <a:schemeClr val="lt1"/>
                </a:solidFill>
                <a:latin typeface="Arial" charset="0"/>
                <a:ea typeface="Arial" charset="0"/>
                <a:cs typeface="Arial" charset="0"/>
                <a:sym typeface="Cabin"/>
              </a:rPr>
              <a:t>.</a:t>
            </a:r>
          </a:p>
        </p:txBody>
      </p:sp>
      <p:sp>
        <p:nvSpPr>
          <p:cNvPr id="614" name="Shape 614"/>
          <p:cNvSpPr txBox="1"/>
          <p:nvPr/>
        </p:nvSpPr>
        <p:spPr>
          <a:xfrm>
            <a:off x="777419" y="2406332"/>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FFFFFF"/>
                </a:solidFill>
                <a:latin typeface="Arial" charset="0"/>
                <a:ea typeface="Arial" charset="0"/>
                <a:cs typeface="Arial" charset="0"/>
                <a:sym typeface="Cabin"/>
              </a:rPr>
              <a:t>Όχι</a:t>
            </a:r>
            <a:endParaRPr lang="en-US" sz="3600" u="none" strike="noStrike" cap="none" dirty="0">
              <a:solidFill>
                <a:srgbClr val="FFFFFF"/>
              </a:solidFill>
              <a:latin typeface="Arial" charset="0"/>
              <a:ea typeface="Arial" charset="0"/>
              <a:cs typeface="Arial" charset="0"/>
              <a:sym typeface="Cabin"/>
            </a:endParaRPr>
          </a:p>
        </p:txBody>
      </p:sp>
      <p:sp>
        <p:nvSpPr>
          <p:cNvPr id="615" name="Shape 615"/>
          <p:cNvSpPr txBox="1"/>
          <p:nvPr/>
        </p:nvSpPr>
        <p:spPr>
          <a:xfrm>
            <a:off x="1066801" y="7175767"/>
            <a:ext cx="37228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a:t>
            </a:r>
            <a:r>
              <a:rPr lang="el-GR" sz="3500" dirty="0">
                <a:solidFill>
                  <a:schemeClr val="lt1"/>
                </a:solidFill>
                <a:latin typeface="Arial" charset="0"/>
                <a:ea typeface="Arial" charset="0"/>
                <a:cs typeface="Arial" charset="0"/>
                <a:sym typeface="Cabin"/>
              </a:rPr>
              <a:t>Εκτόξευση</a:t>
            </a:r>
            <a:r>
              <a:rPr lang="en-US" sz="3500" dirty="0">
                <a:solidFill>
                  <a:schemeClr val="lt1"/>
                </a:solidFill>
                <a:latin typeface="Arial" charset="0"/>
                <a:ea typeface="Arial" charset="0"/>
                <a:cs typeface="Arial" charset="0"/>
                <a:sym typeface="Cabin"/>
              </a:rPr>
              <a:t>')</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FFFFFF"/>
                </a:solidFill>
                <a:latin typeface="Arial" charset="0"/>
                <a:ea typeface="Arial" charset="0"/>
                <a:cs typeface="Arial" charset="0"/>
                <a:sym typeface="Cabin"/>
              </a:rPr>
              <a:t>Ναι</a:t>
            </a:r>
            <a:endParaRPr lang="en-US" sz="3600" u="none" strike="noStrike" cap="none" dirty="0">
              <a:solidFill>
                <a:srgbClr val="FFFFFF"/>
              </a:solidFill>
              <a:latin typeface="Arial" charset="0"/>
              <a:ea typeface="Arial" charset="0"/>
              <a:cs typeface="Arial" charset="0"/>
              <a:sym typeface="Cabin"/>
            </a:endParaRP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FFFF"/>
                </a:solidFill>
                <a:latin typeface="Arial" charset="0"/>
                <a:ea typeface="Arial" charset="0"/>
                <a:cs typeface="Arial" charset="0"/>
                <a:sym typeface="Cabin"/>
              </a:rPr>
              <a:t>n)</a:t>
            </a: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stCxn id="606" idx="0"/>
            <a:endCxn id="618" idx="2"/>
          </p:cNvCxnSpPr>
          <p:nvPr/>
        </p:nvCxnSpPr>
        <p:spPr>
          <a:xfrm flipV="1">
            <a:off x="5029250" y="4559666"/>
            <a:ext cx="12700" cy="469801"/>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l-GR" sz="2800" dirty="0">
                <a:solidFill>
                  <a:srgbClr val="FFFF00"/>
                </a:solidFill>
                <a:latin typeface="Courier"/>
                <a:ea typeface="Courier"/>
                <a:cs typeface="Courier"/>
                <a:sym typeface="Courier New"/>
              </a:rPr>
              <a:t>όνομα</a:t>
            </a:r>
            <a:r>
              <a:rPr lang="en-US" sz="2800" dirty="0">
                <a:solidFill>
                  <a:srgbClr val="FFFF00"/>
                </a:solidFill>
                <a:latin typeface="Courier"/>
                <a:ea typeface="Courier"/>
                <a:cs typeface="Courier"/>
                <a:sym typeface="Courier New"/>
              </a:rPr>
              <a:t> = </a:t>
            </a:r>
            <a:r>
              <a:rPr lang="en-US" sz="2800" dirty="0">
                <a:solidFill>
                  <a:schemeClr val="bg1"/>
                </a:solidFill>
                <a:latin typeface="Courier"/>
                <a:ea typeface="Courier"/>
                <a:cs typeface="Courier"/>
                <a:sym typeface="Courier New"/>
              </a:rPr>
              <a:t>input</a:t>
            </a:r>
            <a:r>
              <a:rPr lang="en-US" sz="2800" dirty="0">
                <a:solidFill>
                  <a:srgbClr val="FFFF00"/>
                </a:solidFill>
                <a:latin typeface="Courier"/>
                <a:ea typeface="Courier"/>
                <a:cs typeface="Courier"/>
                <a:sym typeface="Courier New"/>
              </a:rPr>
              <a:t>('</a:t>
            </a:r>
            <a:r>
              <a:rPr lang="el-GR" sz="2800" dirty="0">
                <a:solidFill>
                  <a:srgbClr val="FFFF00"/>
                </a:solidFill>
                <a:latin typeface="Courier"/>
                <a:ea typeface="Courier"/>
                <a:cs typeface="Courier"/>
                <a:sym typeface="Courier New"/>
              </a:rPr>
              <a:t>Εισάγετε αρχείο</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FFFF00"/>
                </a:solidFill>
                <a:latin typeface="Courier"/>
                <a:ea typeface="Courier"/>
                <a:cs typeface="Courier"/>
                <a:sym typeface="Courier New"/>
              </a:rPr>
              <a:t>handle = open(</a:t>
            </a:r>
            <a:r>
              <a:rPr lang="el-GR" sz="2800" dirty="0">
                <a:solidFill>
                  <a:srgbClr val="FFFF00"/>
                </a:solidFill>
                <a:latin typeface="Courier"/>
                <a:ea typeface="Courier"/>
                <a:cs typeface="Courier"/>
                <a:sym typeface="Courier New"/>
              </a:rPr>
              <a:t>όνομα</a:t>
            </a:r>
            <a:r>
              <a:rPr lang="en-US" sz="2800" dirty="0">
                <a:solidFill>
                  <a:srgbClr val="FFFF00"/>
                </a:solidFill>
                <a:latin typeface="Courier"/>
                <a:ea typeface="Courier"/>
                <a:cs typeface="Courier"/>
                <a:sym typeface="Courier New"/>
              </a:rPr>
              <a:t>, 'r')</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l-GR" sz="2800" dirty="0">
                <a:solidFill>
                  <a:srgbClr val="FFFF00"/>
                </a:solidFill>
                <a:latin typeface="Courier"/>
                <a:ea typeface="Courier"/>
                <a:cs typeface="Courier"/>
                <a:sym typeface="Courier New"/>
              </a:rPr>
              <a:t>πλήθη</a:t>
            </a:r>
            <a:r>
              <a:rPr lang="en-US" sz="2800" dirty="0">
                <a:solidFill>
                  <a:srgbClr val="FFFF00"/>
                </a:solidFill>
                <a:latin typeface="Courier"/>
                <a:ea typeface="Courier"/>
                <a:cs typeface="Courier"/>
                <a:sym typeface="Courier New"/>
              </a:rPr>
              <a:t> = </a:t>
            </a:r>
            <a:r>
              <a:rPr lang="en-US" sz="2800" dirty="0" err="1">
                <a:solidFill>
                  <a:srgbClr val="FFFF00"/>
                </a:solidFill>
                <a:latin typeface="Courier"/>
                <a:ea typeface="Courier"/>
                <a:cs typeface="Courier"/>
                <a:sym typeface="Courier New"/>
              </a:rPr>
              <a:t>dict</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for </a:t>
            </a:r>
            <a:r>
              <a:rPr lang="el-GR" sz="2800" dirty="0">
                <a:solidFill>
                  <a:srgbClr val="00FA00"/>
                </a:solidFill>
                <a:latin typeface="Courier"/>
                <a:ea typeface="Courier"/>
                <a:cs typeface="Courier"/>
                <a:sym typeface="Courier New"/>
              </a:rPr>
              <a:t>γραμμή</a:t>
            </a:r>
            <a:r>
              <a:rPr lang="en-US" sz="2800" dirty="0">
                <a:solidFill>
                  <a:srgbClr val="00FA00"/>
                </a:solidFill>
                <a:latin typeface="Courier"/>
                <a:ea typeface="Courier"/>
                <a:cs typeface="Courier"/>
                <a:sym typeface="Courier New"/>
              </a:rPr>
              <a:t> in handle:</a:t>
            </a:r>
          </a:p>
          <a:p>
            <a:pPr lvl="0">
              <a:buClr>
                <a:srgbClr val="00FF00"/>
              </a:buClr>
              <a:buSzPct val="25000"/>
            </a:pPr>
            <a:r>
              <a:rPr lang="en-US" sz="2800" dirty="0">
                <a:solidFill>
                  <a:srgbClr val="00FA00"/>
                </a:solidFill>
                <a:latin typeface="Courier"/>
                <a:ea typeface="Courier"/>
                <a:cs typeface="Courier"/>
                <a:sym typeface="Courier New"/>
              </a:rPr>
              <a:t>    </a:t>
            </a:r>
            <a:r>
              <a:rPr lang="el-GR" sz="2800" dirty="0">
                <a:solidFill>
                  <a:srgbClr val="00FA00"/>
                </a:solidFill>
                <a:latin typeface="Courier"/>
                <a:ea typeface="Courier"/>
                <a:cs typeface="Courier"/>
                <a:sym typeface="Courier New"/>
              </a:rPr>
              <a:t>λέξεις</a:t>
            </a:r>
            <a:r>
              <a:rPr lang="en-US" sz="2800" dirty="0">
                <a:solidFill>
                  <a:srgbClr val="00FA00"/>
                </a:solidFill>
                <a:latin typeface="Courier"/>
                <a:ea typeface="Courier"/>
                <a:cs typeface="Courier"/>
                <a:sym typeface="Courier New"/>
              </a:rPr>
              <a:t> = </a:t>
            </a:r>
            <a:r>
              <a:rPr lang="el-GR" sz="2800" dirty="0">
                <a:solidFill>
                  <a:srgbClr val="00FA00"/>
                </a:solidFill>
                <a:latin typeface="Courier"/>
                <a:ea typeface="Courier"/>
                <a:cs typeface="Courier"/>
                <a:sym typeface="Courier New"/>
              </a:rPr>
              <a:t>γραμμή</a:t>
            </a:r>
            <a:r>
              <a:rPr lang="en-US" sz="2800" dirty="0">
                <a:solidFill>
                  <a:srgbClr val="00FA00"/>
                </a:solidFill>
                <a:latin typeface="Courier"/>
                <a:ea typeface="Courier"/>
                <a:cs typeface="Courier"/>
                <a:sym typeface="Courier New"/>
              </a:rPr>
              <a:t>.split()</a:t>
            </a:r>
          </a:p>
          <a:p>
            <a:pPr lvl="0">
              <a:buClr>
                <a:srgbClr val="00FF00"/>
              </a:buClr>
              <a:buSzPct val="25000"/>
            </a:pPr>
            <a:r>
              <a:rPr lang="en-US" sz="2800" dirty="0">
                <a:solidFill>
                  <a:srgbClr val="00FA00"/>
                </a:solidFill>
                <a:latin typeface="Courier"/>
                <a:ea typeface="Courier"/>
                <a:cs typeface="Courier"/>
                <a:sym typeface="Courier New"/>
              </a:rPr>
              <a:t>    for </a:t>
            </a:r>
            <a:r>
              <a:rPr lang="el-GR" sz="2800" dirty="0">
                <a:solidFill>
                  <a:srgbClr val="00FA00"/>
                </a:solidFill>
                <a:latin typeface="Courier"/>
                <a:ea typeface="Courier"/>
                <a:cs typeface="Courier"/>
                <a:sym typeface="Courier New"/>
              </a:rPr>
              <a:t>λέξη</a:t>
            </a:r>
            <a:r>
              <a:rPr lang="en-US" sz="2800" dirty="0">
                <a:solidFill>
                  <a:srgbClr val="00FA00"/>
                </a:solidFill>
                <a:latin typeface="Courier"/>
                <a:ea typeface="Courier"/>
                <a:cs typeface="Courier"/>
                <a:sym typeface="Courier New"/>
              </a:rPr>
              <a:t> in </a:t>
            </a:r>
            <a:r>
              <a:rPr lang="el-GR" sz="2800" dirty="0">
                <a:solidFill>
                  <a:srgbClr val="00FA00"/>
                </a:solidFill>
                <a:latin typeface="Courier"/>
                <a:ea typeface="Courier"/>
                <a:cs typeface="Courier"/>
                <a:sym typeface="Courier New"/>
              </a:rPr>
              <a:t>λέξεις</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        </a:t>
            </a:r>
            <a:r>
              <a:rPr lang="el-GR" sz="2800" dirty="0">
                <a:solidFill>
                  <a:srgbClr val="00FA00"/>
                </a:solidFill>
                <a:latin typeface="Courier"/>
                <a:ea typeface="Courier"/>
                <a:cs typeface="Courier"/>
                <a:sym typeface="Courier New"/>
              </a:rPr>
              <a:t>πλήθη</a:t>
            </a:r>
            <a:r>
              <a:rPr lang="en-US" sz="2800" dirty="0">
                <a:solidFill>
                  <a:srgbClr val="00FA00"/>
                </a:solidFill>
                <a:latin typeface="Courier"/>
                <a:ea typeface="Courier"/>
                <a:cs typeface="Courier"/>
                <a:sym typeface="Courier New"/>
              </a:rPr>
              <a:t>[</a:t>
            </a:r>
            <a:r>
              <a:rPr lang="el-GR" sz="2800" dirty="0">
                <a:solidFill>
                  <a:srgbClr val="00FA00"/>
                </a:solidFill>
                <a:latin typeface="Courier"/>
                <a:ea typeface="Courier"/>
                <a:cs typeface="Courier"/>
                <a:sym typeface="Courier New"/>
              </a:rPr>
              <a:t>λέξη</a:t>
            </a:r>
            <a:r>
              <a:rPr lang="en-US" sz="2800" dirty="0">
                <a:solidFill>
                  <a:srgbClr val="00FA00"/>
                </a:solidFill>
                <a:latin typeface="Courier"/>
                <a:ea typeface="Courier"/>
                <a:cs typeface="Courier"/>
                <a:sym typeface="Courier New"/>
              </a:rPr>
              <a:t>] = </a:t>
            </a:r>
            <a:r>
              <a:rPr lang="el-GR" sz="2800" dirty="0">
                <a:solidFill>
                  <a:srgbClr val="00FA00"/>
                </a:solidFill>
                <a:latin typeface="Courier"/>
                <a:ea typeface="Courier"/>
                <a:cs typeface="Courier"/>
                <a:sym typeface="Courier New"/>
              </a:rPr>
              <a:t>πλήθη</a:t>
            </a:r>
            <a:r>
              <a:rPr lang="en-US" sz="2800" dirty="0">
                <a:solidFill>
                  <a:srgbClr val="00FA00"/>
                </a:solidFill>
                <a:latin typeface="Courier"/>
                <a:ea typeface="Courier"/>
                <a:cs typeface="Courier"/>
                <a:sym typeface="Courier New"/>
              </a:rPr>
              <a:t>.get(</a:t>
            </a:r>
            <a:r>
              <a:rPr lang="el-GR" sz="2800" dirty="0">
                <a:solidFill>
                  <a:srgbClr val="00FA00"/>
                </a:solidFill>
                <a:latin typeface="Courier"/>
                <a:ea typeface="Courier"/>
                <a:cs typeface="Courier"/>
                <a:sym typeface="Courier New"/>
              </a:rPr>
              <a:t>λέξη</a:t>
            </a:r>
            <a:r>
              <a:rPr lang="en-US" sz="2800" dirty="0">
                <a:solidFill>
                  <a:srgbClr val="00FA00"/>
                </a:solidFill>
                <a:latin typeface="Courier"/>
                <a:ea typeface="Courier"/>
                <a:cs typeface="Courier"/>
                <a:sym typeface="Courier New"/>
              </a:rPr>
              <a:t>,0)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max</a:t>
            </a:r>
            <a:r>
              <a:rPr lang="el-GR" sz="2800" dirty="0">
                <a:solidFill>
                  <a:srgbClr val="FFFF00"/>
                </a:solidFill>
                <a:latin typeface="Courier"/>
                <a:ea typeface="Courier"/>
                <a:cs typeface="Courier"/>
                <a:sym typeface="Courier New"/>
              </a:rPr>
              <a:t>πλήθος</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a:solidFill>
                  <a:srgbClr val="FFFF00"/>
                </a:solidFill>
                <a:latin typeface="Courier"/>
                <a:ea typeface="Courier"/>
                <a:cs typeface="Courier"/>
                <a:sym typeface="Courier New"/>
              </a:rPr>
              <a:t>max</a:t>
            </a:r>
            <a:r>
              <a:rPr lang="el-GR" sz="2800" dirty="0">
                <a:solidFill>
                  <a:srgbClr val="FFFF00"/>
                </a:solidFill>
                <a:latin typeface="Courier"/>
                <a:ea typeface="Courier"/>
                <a:cs typeface="Courier"/>
                <a:sym typeface="Courier New"/>
              </a:rPr>
              <a:t>λέξη</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a:solidFill>
                  <a:srgbClr val="00FA00"/>
                </a:solidFill>
                <a:latin typeface="Courier"/>
                <a:ea typeface="Courier"/>
                <a:cs typeface="Courier"/>
                <a:sym typeface="Courier New"/>
              </a:rPr>
              <a:t>for </a:t>
            </a:r>
            <a:r>
              <a:rPr lang="el-GR" sz="2800" dirty="0">
                <a:solidFill>
                  <a:srgbClr val="00FA00"/>
                </a:solidFill>
                <a:latin typeface="Courier"/>
                <a:ea typeface="Courier"/>
                <a:cs typeface="Courier"/>
                <a:sym typeface="Courier New"/>
              </a:rPr>
              <a:t>λέξη</a:t>
            </a:r>
            <a:r>
              <a:rPr lang="en-US" sz="2800" dirty="0">
                <a:solidFill>
                  <a:srgbClr val="00FA00"/>
                </a:solidFill>
                <a:latin typeface="Courier"/>
                <a:ea typeface="Courier"/>
                <a:cs typeface="Courier"/>
                <a:sym typeface="Courier New"/>
              </a:rPr>
              <a:t>,count in </a:t>
            </a:r>
            <a:r>
              <a:rPr lang="el-GR" sz="2800" dirty="0">
                <a:solidFill>
                  <a:srgbClr val="00FA00"/>
                </a:solidFill>
                <a:latin typeface="Courier"/>
                <a:ea typeface="Courier"/>
                <a:cs typeface="Courier"/>
                <a:sym typeface="Courier New"/>
              </a:rPr>
              <a:t>πλήθη</a:t>
            </a:r>
            <a:r>
              <a:rPr lang="en-US" sz="2800" dirty="0">
                <a:solidFill>
                  <a:srgbClr val="00FA00"/>
                </a:solidFill>
                <a:latin typeface="Courier"/>
                <a:ea typeface="Courier"/>
                <a:cs typeface="Courier"/>
                <a:sym typeface="Courier New"/>
              </a:rPr>
              <a:t>.items():</a:t>
            </a:r>
          </a:p>
          <a:p>
            <a:pPr lvl="0">
              <a:buClr>
                <a:srgbClr val="00FF00"/>
              </a:buClr>
              <a:buSzPct val="25000"/>
            </a:pPr>
            <a:r>
              <a:rPr lang="en-US" sz="2800" dirty="0">
                <a:solidFill>
                  <a:srgbClr val="FF9300"/>
                </a:solidFill>
                <a:latin typeface="Courier"/>
                <a:ea typeface="Courier"/>
                <a:cs typeface="Courier"/>
                <a:sym typeface="Courier New"/>
              </a:rPr>
              <a:t>    if max</a:t>
            </a:r>
            <a:r>
              <a:rPr lang="el-GR" sz="2800" dirty="0">
                <a:solidFill>
                  <a:srgbClr val="FF9300"/>
                </a:solidFill>
                <a:latin typeface="Courier"/>
                <a:ea typeface="Courier"/>
                <a:cs typeface="Courier"/>
                <a:sym typeface="Courier New"/>
              </a:rPr>
              <a:t>πλήθος</a:t>
            </a:r>
            <a:r>
              <a:rPr lang="en-US" sz="2800" dirty="0">
                <a:solidFill>
                  <a:srgbClr val="FF9300"/>
                </a:solidFill>
                <a:latin typeface="Courier"/>
                <a:ea typeface="Courier"/>
                <a:cs typeface="Courier"/>
                <a:sym typeface="Courier New"/>
              </a:rPr>
              <a:t> is None or </a:t>
            </a:r>
            <a:r>
              <a:rPr lang="el-GR" sz="2800" dirty="0">
                <a:solidFill>
                  <a:srgbClr val="FF9300"/>
                </a:solidFill>
                <a:latin typeface="Courier"/>
                <a:ea typeface="Courier"/>
                <a:cs typeface="Courier"/>
                <a:sym typeface="Courier New"/>
              </a:rPr>
              <a:t>πλήθος</a:t>
            </a:r>
            <a:r>
              <a:rPr lang="en-US" sz="2800" dirty="0">
                <a:solidFill>
                  <a:srgbClr val="FF9300"/>
                </a:solidFill>
                <a:latin typeface="Courier"/>
                <a:ea typeface="Courier"/>
                <a:cs typeface="Courier"/>
                <a:sym typeface="Courier New"/>
              </a:rPr>
              <a:t> &gt; max</a:t>
            </a:r>
            <a:r>
              <a:rPr lang="el-GR" sz="2800" dirty="0">
                <a:solidFill>
                  <a:srgbClr val="FF9300"/>
                </a:solidFill>
                <a:latin typeface="Courier"/>
                <a:ea typeface="Courier"/>
                <a:cs typeface="Courier"/>
                <a:sym typeface="Courier New"/>
              </a:rPr>
              <a:t>πλήθος</a:t>
            </a:r>
            <a:r>
              <a:rPr lang="en-US" sz="2800" dirty="0">
                <a:solidFill>
                  <a:srgbClr val="FF93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max</a:t>
            </a:r>
            <a:r>
              <a:rPr lang="el-GR" sz="2800" dirty="0">
                <a:solidFill>
                  <a:srgbClr val="FF9300"/>
                </a:solidFill>
                <a:latin typeface="Courier"/>
                <a:ea typeface="Courier"/>
                <a:cs typeface="Courier"/>
                <a:sym typeface="Courier New"/>
              </a:rPr>
              <a:t>λέξη</a:t>
            </a:r>
            <a:r>
              <a:rPr lang="en-US" sz="2800" dirty="0">
                <a:solidFill>
                  <a:srgbClr val="FF9300"/>
                </a:solidFill>
                <a:latin typeface="Courier"/>
                <a:ea typeface="Courier"/>
                <a:cs typeface="Courier"/>
                <a:sym typeface="Courier New"/>
              </a:rPr>
              <a:t> = </a:t>
            </a:r>
            <a:r>
              <a:rPr lang="el-GR" sz="2800" dirty="0">
                <a:solidFill>
                  <a:srgbClr val="FF9300"/>
                </a:solidFill>
                <a:latin typeface="Courier"/>
                <a:ea typeface="Courier"/>
                <a:cs typeface="Courier"/>
                <a:sym typeface="Courier New"/>
              </a:rPr>
              <a:t>λέξη</a:t>
            </a:r>
            <a:endParaRPr lang="en-US" sz="2800" dirty="0">
              <a:solidFill>
                <a:srgbClr val="FF9300"/>
              </a:solidFill>
              <a:latin typeface="Courier"/>
              <a:ea typeface="Courier"/>
              <a:cs typeface="Courier"/>
              <a:sym typeface="Courier New"/>
            </a:endParaRPr>
          </a:p>
          <a:p>
            <a:pPr lvl="0">
              <a:buClr>
                <a:srgbClr val="00FF00"/>
              </a:buClr>
              <a:buSzPct val="25000"/>
            </a:pPr>
            <a:r>
              <a:rPr lang="en-US" sz="2800" dirty="0">
                <a:solidFill>
                  <a:srgbClr val="FF9300"/>
                </a:solidFill>
                <a:latin typeface="Courier"/>
                <a:ea typeface="Courier"/>
                <a:cs typeface="Courier"/>
                <a:sym typeface="Courier New"/>
              </a:rPr>
              <a:t>        max</a:t>
            </a:r>
            <a:r>
              <a:rPr lang="el-GR" sz="2800" dirty="0">
                <a:solidFill>
                  <a:srgbClr val="FF9300"/>
                </a:solidFill>
                <a:latin typeface="Courier"/>
                <a:ea typeface="Courier"/>
                <a:cs typeface="Courier"/>
                <a:sym typeface="Courier New"/>
              </a:rPr>
              <a:t>πλήθος</a:t>
            </a:r>
            <a:r>
              <a:rPr lang="en-US" sz="2800" dirty="0">
                <a:solidFill>
                  <a:srgbClr val="FF9300"/>
                </a:solidFill>
                <a:latin typeface="Courier"/>
                <a:ea typeface="Courier"/>
                <a:cs typeface="Courier"/>
                <a:sym typeface="Courier New"/>
              </a:rPr>
              <a:t> = </a:t>
            </a:r>
            <a:r>
              <a:rPr lang="el-GR" sz="2800" dirty="0">
                <a:solidFill>
                  <a:srgbClr val="FF9300"/>
                </a:solidFill>
                <a:latin typeface="Courier"/>
                <a:ea typeface="Courier"/>
                <a:cs typeface="Courier"/>
                <a:sym typeface="Courier New"/>
              </a:rPr>
              <a:t>πλήθος</a:t>
            </a:r>
            <a:endParaRPr lang="en-US" sz="2800" dirty="0">
              <a:solidFill>
                <a:srgbClr val="FF9300"/>
              </a:solidFill>
              <a:latin typeface="Courier"/>
              <a:ea typeface="Courier"/>
              <a:cs typeface="Courier"/>
              <a:sym typeface="Courier New"/>
            </a:endParaRP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print(max</a:t>
            </a:r>
            <a:r>
              <a:rPr lang="el-GR" sz="2800" dirty="0">
                <a:solidFill>
                  <a:srgbClr val="FFFF00"/>
                </a:solidFill>
                <a:latin typeface="Courier"/>
                <a:ea typeface="Courier"/>
                <a:cs typeface="Courier"/>
                <a:sym typeface="Courier New"/>
              </a:rPr>
              <a:t>λέξη</a:t>
            </a:r>
            <a:r>
              <a:rPr lang="en-US" sz="2800" dirty="0">
                <a:solidFill>
                  <a:srgbClr val="FFFF00"/>
                </a:solidFill>
                <a:latin typeface="Courier"/>
                <a:ea typeface="Courier"/>
                <a:cs typeface="Courier"/>
                <a:sym typeface="Courier New"/>
              </a:rPr>
              <a:t>, max</a:t>
            </a:r>
            <a:r>
              <a:rPr lang="el-GR" sz="2800" dirty="0">
                <a:solidFill>
                  <a:srgbClr val="FFFF00"/>
                </a:solidFill>
                <a:latin typeface="Courier"/>
                <a:ea typeface="Courier"/>
                <a:cs typeface="Courier"/>
                <a:sym typeface="Courier New"/>
              </a:rPr>
              <a:t>πλήθος</a:t>
            </a:r>
            <a:r>
              <a:rPr lang="en-US" sz="2800" dirty="0">
                <a:solidFill>
                  <a:srgbClr val="FFFF00"/>
                </a:solidFill>
                <a:latin typeface="Courier"/>
                <a:ea typeface="Courier"/>
                <a:cs typeface="Courier"/>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l-GR" sz="3000" dirty="0">
                <a:solidFill>
                  <a:srgbClr val="FFFF00"/>
                </a:solidFill>
                <a:latin typeface="Arial" charset="0"/>
                <a:ea typeface="Arial" charset="0"/>
                <a:cs typeface="Arial" charset="0"/>
                <a:sym typeface="Cabin"/>
              </a:rPr>
              <a:t>Ακολουθία</a:t>
            </a:r>
            <a:endParaRPr lang="en-US" sz="3000" dirty="0">
              <a:solidFill>
                <a:srgbClr val="FFFF00"/>
              </a:solidFill>
              <a:latin typeface="Arial" charset="0"/>
              <a:ea typeface="Arial" charset="0"/>
              <a:cs typeface="Arial" charset="0"/>
              <a:sym typeface="Cabin"/>
            </a:endParaRPr>
          </a:p>
          <a:p>
            <a:pPr marL="0" marR="0" lvl="0" indent="0" algn="ctr" rtl="0">
              <a:lnSpc>
                <a:spcPct val="150000"/>
              </a:lnSpc>
              <a:spcBef>
                <a:spcPts val="0"/>
              </a:spcBef>
              <a:spcAft>
                <a:spcPts val="0"/>
              </a:spcAft>
              <a:buClr>
                <a:srgbClr val="FF00FF"/>
              </a:buClr>
              <a:buSzPct val="25000"/>
              <a:buFont typeface="Cabin"/>
              <a:buNone/>
            </a:pPr>
            <a:r>
              <a:rPr lang="el-GR" sz="3000" dirty="0">
                <a:solidFill>
                  <a:srgbClr val="00FF00"/>
                </a:solidFill>
                <a:latin typeface="Arial" charset="0"/>
                <a:ea typeface="Arial" charset="0"/>
                <a:cs typeface="Arial" charset="0"/>
                <a:sym typeface="Cabin"/>
              </a:rPr>
              <a:t>Επανάληψη</a:t>
            </a:r>
            <a:endParaRPr lang="en-US" sz="3000" dirty="0">
              <a:solidFill>
                <a:srgbClr val="00FF00"/>
              </a:solidFill>
              <a:latin typeface="Arial" charset="0"/>
              <a:ea typeface="Arial" charset="0"/>
              <a:cs typeface="Arial" charset="0"/>
              <a:sym typeface="Cabin"/>
            </a:endParaRPr>
          </a:p>
          <a:p>
            <a:pPr marL="0" marR="0" lvl="0" indent="0" algn="ctr" rtl="0">
              <a:lnSpc>
                <a:spcPct val="150000"/>
              </a:lnSpc>
              <a:spcBef>
                <a:spcPts val="0"/>
              </a:spcBef>
              <a:spcAft>
                <a:spcPts val="0"/>
              </a:spcAft>
              <a:buClr>
                <a:srgbClr val="FF00FF"/>
              </a:buClr>
              <a:buSzPct val="25000"/>
              <a:buFont typeface="Cabin"/>
              <a:buNone/>
            </a:pPr>
            <a:r>
              <a:rPr lang="el-GR" sz="3000" dirty="0">
                <a:solidFill>
                  <a:srgbClr val="FF9900"/>
                </a:solidFill>
                <a:latin typeface="Arial" charset="0"/>
                <a:ea typeface="Arial" charset="0"/>
                <a:cs typeface="Arial" charset="0"/>
                <a:sym typeface="Cabin"/>
              </a:rPr>
              <a:t>Επιλογή</a:t>
            </a:r>
            <a:endParaRPr lang="en-US" sz="3000" dirty="0">
              <a:solidFill>
                <a:srgbClr val="FF9900"/>
              </a:solidFill>
              <a:latin typeface="Arial" charset="0"/>
              <a:ea typeface="Arial" charset="0"/>
              <a:cs typeface="Arial" charset="0"/>
              <a:sym typeface="Cabi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338761" y="778213"/>
            <a:ext cx="10035299" cy="7548664"/>
          </a:xfrm>
          <a:prstGeom prst="rect">
            <a:avLst/>
          </a:prstGeom>
          <a:noFill/>
          <a:ln>
            <a:noFill/>
          </a:ln>
        </p:spPr>
        <p:txBody>
          <a:bodyPr lIns="0" tIns="0" rIns="0" bIns="0" anchor="ctr" anchorCtr="0">
            <a:noAutofit/>
          </a:bodyPr>
          <a:lstStyle/>
          <a:p>
            <a:pPr lvl="0">
              <a:buClr>
                <a:srgbClr val="00FF00"/>
              </a:buClr>
              <a:buSzPct val="25000"/>
            </a:pPr>
            <a:r>
              <a:rPr lang="el-GR" sz="2800" dirty="0">
                <a:solidFill>
                  <a:srgbClr val="FFFF00"/>
                </a:solidFill>
                <a:latin typeface="Courier"/>
                <a:ea typeface="Courier"/>
                <a:cs typeface="Courier"/>
                <a:sym typeface="Courier New"/>
              </a:rPr>
              <a:t>όνομα</a:t>
            </a:r>
            <a:r>
              <a:rPr lang="en-US" sz="2800" dirty="0">
                <a:solidFill>
                  <a:srgbClr val="FFFF00"/>
                </a:solidFill>
                <a:latin typeface="Courier"/>
                <a:ea typeface="Courier"/>
                <a:cs typeface="Courier"/>
                <a:sym typeface="Courier New"/>
              </a:rPr>
              <a:t> = </a:t>
            </a:r>
            <a:r>
              <a:rPr lang="en-US" sz="2800" dirty="0">
                <a:solidFill>
                  <a:schemeClr val="bg1"/>
                </a:solidFill>
                <a:latin typeface="Courier"/>
                <a:ea typeface="Courier"/>
                <a:cs typeface="Courier"/>
                <a:sym typeface="Courier New"/>
              </a:rPr>
              <a:t>input</a:t>
            </a:r>
            <a:r>
              <a:rPr lang="en-US" sz="2800" dirty="0">
                <a:solidFill>
                  <a:srgbClr val="FFFF00"/>
                </a:solidFill>
                <a:latin typeface="Courier"/>
                <a:ea typeface="Courier"/>
                <a:cs typeface="Courier"/>
                <a:sym typeface="Courier New"/>
              </a:rPr>
              <a:t>('</a:t>
            </a:r>
            <a:r>
              <a:rPr lang="el-GR" sz="2800" dirty="0">
                <a:solidFill>
                  <a:srgbClr val="FFFF00"/>
                </a:solidFill>
                <a:latin typeface="Courier"/>
                <a:ea typeface="Courier"/>
                <a:cs typeface="Courier"/>
                <a:sym typeface="Courier New"/>
              </a:rPr>
              <a:t>Εισάγετε αρχείο</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FFFF00"/>
                </a:solidFill>
                <a:latin typeface="Courier"/>
                <a:ea typeface="Courier"/>
                <a:cs typeface="Courier"/>
                <a:sym typeface="Courier New"/>
              </a:rPr>
              <a:t>handle = open(</a:t>
            </a:r>
            <a:r>
              <a:rPr lang="el-GR" sz="2800" dirty="0">
                <a:solidFill>
                  <a:srgbClr val="FFFF00"/>
                </a:solidFill>
                <a:latin typeface="Courier"/>
                <a:ea typeface="Courier"/>
                <a:cs typeface="Courier"/>
                <a:sym typeface="Courier New"/>
              </a:rPr>
              <a:t>όνομα</a:t>
            </a:r>
            <a:r>
              <a:rPr lang="en-US" sz="2800" dirty="0">
                <a:solidFill>
                  <a:srgbClr val="FFFF00"/>
                </a:solidFill>
                <a:latin typeface="Courier"/>
                <a:ea typeface="Courier"/>
                <a:cs typeface="Courier"/>
                <a:sym typeface="Courier New"/>
              </a:rPr>
              <a:t>, 'r')</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l-GR" sz="2800" dirty="0">
                <a:solidFill>
                  <a:srgbClr val="FFFF00"/>
                </a:solidFill>
                <a:latin typeface="Courier"/>
                <a:ea typeface="Courier"/>
                <a:cs typeface="Courier"/>
                <a:sym typeface="Courier New"/>
              </a:rPr>
              <a:t>πλήθη</a:t>
            </a:r>
            <a:r>
              <a:rPr lang="en-US" sz="2800" dirty="0">
                <a:solidFill>
                  <a:srgbClr val="FFFF00"/>
                </a:solidFill>
                <a:latin typeface="Courier"/>
                <a:ea typeface="Courier"/>
                <a:cs typeface="Courier"/>
                <a:sym typeface="Courier New"/>
              </a:rPr>
              <a:t> = </a:t>
            </a:r>
            <a:r>
              <a:rPr lang="en-US" sz="2800" dirty="0" err="1">
                <a:solidFill>
                  <a:srgbClr val="FFFF00"/>
                </a:solidFill>
                <a:latin typeface="Courier"/>
                <a:ea typeface="Courier"/>
                <a:cs typeface="Courier"/>
                <a:sym typeface="Courier New"/>
              </a:rPr>
              <a:t>dict</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for </a:t>
            </a:r>
            <a:r>
              <a:rPr lang="el-GR" sz="2800" dirty="0">
                <a:solidFill>
                  <a:srgbClr val="00FA00"/>
                </a:solidFill>
                <a:latin typeface="Courier"/>
                <a:ea typeface="Courier"/>
                <a:cs typeface="Courier"/>
                <a:sym typeface="Courier New"/>
              </a:rPr>
              <a:t>γραμμή</a:t>
            </a:r>
            <a:r>
              <a:rPr lang="en-US" sz="2800" dirty="0">
                <a:solidFill>
                  <a:srgbClr val="00FA00"/>
                </a:solidFill>
                <a:latin typeface="Courier"/>
                <a:ea typeface="Courier"/>
                <a:cs typeface="Courier"/>
                <a:sym typeface="Courier New"/>
              </a:rPr>
              <a:t> in handle:</a:t>
            </a:r>
          </a:p>
          <a:p>
            <a:pPr lvl="0">
              <a:buClr>
                <a:srgbClr val="00FF00"/>
              </a:buClr>
              <a:buSzPct val="25000"/>
            </a:pPr>
            <a:r>
              <a:rPr lang="en-US" sz="2800" dirty="0">
                <a:solidFill>
                  <a:srgbClr val="00FA00"/>
                </a:solidFill>
                <a:latin typeface="Courier"/>
                <a:ea typeface="Courier"/>
                <a:cs typeface="Courier"/>
                <a:sym typeface="Courier New"/>
              </a:rPr>
              <a:t>    </a:t>
            </a:r>
            <a:r>
              <a:rPr lang="el-GR" sz="2800" dirty="0">
                <a:solidFill>
                  <a:srgbClr val="00FA00"/>
                </a:solidFill>
                <a:latin typeface="Courier"/>
                <a:ea typeface="Courier"/>
                <a:cs typeface="Courier"/>
                <a:sym typeface="Courier New"/>
              </a:rPr>
              <a:t>λέξεις</a:t>
            </a:r>
            <a:r>
              <a:rPr lang="en-US" sz="2800" dirty="0">
                <a:solidFill>
                  <a:srgbClr val="00FA00"/>
                </a:solidFill>
                <a:latin typeface="Courier"/>
                <a:ea typeface="Courier"/>
                <a:cs typeface="Courier"/>
                <a:sym typeface="Courier New"/>
              </a:rPr>
              <a:t> = </a:t>
            </a:r>
            <a:r>
              <a:rPr lang="el-GR" sz="2800" dirty="0">
                <a:solidFill>
                  <a:srgbClr val="00FA00"/>
                </a:solidFill>
                <a:latin typeface="Courier"/>
                <a:ea typeface="Courier"/>
                <a:cs typeface="Courier"/>
                <a:sym typeface="Courier New"/>
              </a:rPr>
              <a:t>γραμμή</a:t>
            </a:r>
            <a:r>
              <a:rPr lang="en-US" sz="2800" dirty="0">
                <a:solidFill>
                  <a:srgbClr val="00FA00"/>
                </a:solidFill>
                <a:latin typeface="Courier"/>
                <a:ea typeface="Courier"/>
                <a:cs typeface="Courier"/>
                <a:sym typeface="Courier New"/>
              </a:rPr>
              <a:t>.split()</a:t>
            </a:r>
          </a:p>
          <a:p>
            <a:pPr lvl="0">
              <a:buClr>
                <a:srgbClr val="00FF00"/>
              </a:buClr>
              <a:buSzPct val="25000"/>
            </a:pPr>
            <a:r>
              <a:rPr lang="en-US" sz="2800" dirty="0">
                <a:solidFill>
                  <a:srgbClr val="00FA00"/>
                </a:solidFill>
                <a:latin typeface="Courier"/>
                <a:ea typeface="Courier"/>
                <a:cs typeface="Courier"/>
                <a:sym typeface="Courier New"/>
              </a:rPr>
              <a:t>    for </a:t>
            </a:r>
            <a:r>
              <a:rPr lang="el-GR" sz="2800" dirty="0">
                <a:solidFill>
                  <a:srgbClr val="00FA00"/>
                </a:solidFill>
                <a:latin typeface="Courier"/>
                <a:ea typeface="Courier"/>
                <a:cs typeface="Courier"/>
                <a:sym typeface="Courier New"/>
              </a:rPr>
              <a:t>λέξη</a:t>
            </a:r>
            <a:r>
              <a:rPr lang="en-US" sz="2800" dirty="0">
                <a:solidFill>
                  <a:srgbClr val="00FA00"/>
                </a:solidFill>
                <a:latin typeface="Courier"/>
                <a:ea typeface="Courier"/>
                <a:cs typeface="Courier"/>
                <a:sym typeface="Courier New"/>
              </a:rPr>
              <a:t> in </a:t>
            </a:r>
            <a:r>
              <a:rPr lang="el-GR" sz="2800" dirty="0">
                <a:solidFill>
                  <a:srgbClr val="00FA00"/>
                </a:solidFill>
                <a:latin typeface="Courier"/>
                <a:ea typeface="Courier"/>
                <a:cs typeface="Courier"/>
                <a:sym typeface="Courier New"/>
              </a:rPr>
              <a:t>λέξεις</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        </a:t>
            </a:r>
            <a:r>
              <a:rPr lang="el-GR" sz="2800" dirty="0">
                <a:solidFill>
                  <a:srgbClr val="00FA00"/>
                </a:solidFill>
                <a:latin typeface="Courier"/>
                <a:ea typeface="Courier"/>
                <a:cs typeface="Courier"/>
                <a:sym typeface="Courier New"/>
              </a:rPr>
              <a:t>πλήθη</a:t>
            </a:r>
            <a:r>
              <a:rPr lang="en-US" sz="2800" dirty="0">
                <a:solidFill>
                  <a:srgbClr val="00FA00"/>
                </a:solidFill>
                <a:latin typeface="Courier"/>
                <a:ea typeface="Courier"/>
                <a:cs typeface="Courier"/>
                <a:sym typeface="Courier New"/>
              </a:rPr>
              <a:t>[</a:t>
            </a:r>
            <a:r>
              <a:rPr lang="el-GR" sz="2800" dirty="0">
                <a:solidFill>
                  <a:srgbClr val="00FA00"/>
                </a:solidFill>
                <a:latin typeface="Courier"/>
                <a:ea typeface="Courier"/>
                <a:cs typeface="Courier"/>
                <a:sym typeface="Courier New"/>
              </a:rPr>
              <a:t>λέξη</a:t>
            </a:r>
            <a:r>
              <a:rPr lang="en-US" sz="2800" dirty="0">
                <a:solidFill>
                  <a:srgbClr val="00FA00"/>
                </a:solidFill>
                <a:latin typeface="Courier"/>
                <a:ea typeface="Courier"/>
                <a:cs typeface="Courier"/>
                <a:sym typeface="Courier New"/>
              </a:rPr>
              <a:t>] = </a:t>
            </a:r>
            <a:r>
              <a:rPr lang="el-GR" sz="2800" dirty="0">
                <a:solidFill>
                  <a:srgbClr val="00FA00"/>
                </a:solidFill>
                <a:latin typeface="Courier"/>
                <a:ea typeface="Courier"/>
                <a:cs typeface="Courier"/>
                <a:sym typeface="Courier New"/>
              </a:rPr>
              <a:t>πλήθη</a:t>
            </a:r>
            <a:r>
              <a:rPr lang="en-US" sz="2800" dirty="0">
                <a:solidFill>
                  <a:srgbClr val="00FA00"/>
                </a:solidFill>
                <a:latin typeface="Courier"/>
                <a:ea typeface="Courier"/>
                <a:cs typeface="Courier"/>
                <a:sym typeface="Courier New"/>
              </a:rPr>
              <a:t>.get(</a:t>
            </a:r>
            <a:r>
              <a:rPr lang="el-GR" sz="2800" dirty="0">
                <a:solidFill>
                  <a:srgbClr val="00FA00"/>
                </a:solidFill>
                <a:latin typeface="Courier"/>
                <a:ea typeface="Courier"/>
                <a:cs typeface="Courier"/>
                <a:sym typeface="Courier New"/>
              </a:rPr>
              <a:t>λέξη</a:t>
            </a:r>
            <a:r>
              <a:rPr lang="en-US" sz="2800" dirty="0">
                <a:solidFill>
                  <a:srgbClr val="00FA00"/>
                </a:solidFill>
                <a:latin typeface="Courier"/>
                <a:ea typeface="Courier"/>
                <a:cs typeface="Courier"/>
                <a:sym typeface="Courier New"/>
              </a:rPr>
              <a:t>,0)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max</a:t>
            </a:r>
            <a:r>
              <a:rPr lang="el-GR" sz="2800" dirty="0">
                <a:solidFill>
                  <a:srgbClr val="FFFF00"/>
                </a:solidFill>
                <a:latin typeface="Courier"/>
                <a:ea typeface="Courier"/>
                <a:cs typeface="Courier"/>
                <a:sym typeface="Courier New"/>
              </a:rPr>
              <a:t>πλήθος</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a:solidFill>
                  <a:srgbClr val="FFFF00"/>
                </a:solidFill>
                <a:latin typeface="Courier"/>
                <a:ea typeface="Courier"/>
                <a:cs typeface="Courier"/>
                <a:sym typeface="Courier New"/>
              </a:rPr>
              <a:t>max</a:t>
            </a:r>
            <a:r>
              <a:rPr lang="el-GR" sz="2800" dirty="0">
                <a:solidFill>
                  <a:srgbClr val="FFFF00"/>
                </a:solidFill>
                <a:latin typeface="Courier"/>
                <a:ea typeface="Courier"/>
                <a:cs typeface="Courier"/>
                <a:sym typeface="Courier New"/>
              </a:rPr>
              <a:t>λέξη</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a:solidFill>
                  <a:srgbClr val="00FA00"/>
                </a:solidFill>
                <a:latin typeface="Courier"/>
                <a:ea typeface="Courier"/>
                <a:cs typeface="Courier"/>
                <a:sym typeface="Courier New"/>
              </a:rPr>
              <a:t>for </a:t>
            </a:r>
            <a:r>
              <a:rPr lang="el-GR" sz="2800" dirty="0">
                <a:solidFill>
                  <a:srgbClr val="00FA00"/>
                </a:solidFill>
                <a:latin typeface="Courier"/>
                <a:ea typeface="Courier"/>
                <a:cs typeface="Courier"/>
                <a:sym typeface="Courier New"/>
              </a:rPr>
              <a:t>λέξη</a:t>
            </a:r>
            <a:r>
              <a:rPr lang="en-US" sz="2800" dirty="0">
                <a:solidFill>
                  <a:srgbClr val="00FA00"/>
                </a:solidFill>
                <a:latin typeface="Courier"/>
                <a:ea typeface="Courier"/>
                <a:cs typeface="Courier"/>
                <a:sym typeface="Courier New"/>
              </a:rPr>
              <a:t>,count in </a:t>
            </a:r>
            <a:r>
              <a:rPr lang="el-GR" sz="2800" dirty="0">
                <a:solidFill>
                  <a:srgbClr val="00FA00"/>
                </a:solidFill>
                <a:latin typeface="Courier"/>
                <a:ea typeface="Courier"/>
                <a:cs typeface="Courier"/>
                <a:sym typeface="Courier New"/>
              </a:rPr>
              <a:t>πλήθη</a:t>
            </a:r>
            <a:r>
              <a:rPr lang="en-US" sz="2800" dirty="0">
                <a:solidFill>
                  <a:srgbClr val="00FA00"/>
                </a:solidFill>
                <a:latin typeface="Courier"/>
                <a:ea typeface="Courier"/>
                <a:cs typeface="Courier"/>
                <a:sym typeface="Courier New"/>
              </a:rPr>
              <a:t>.items():</a:t>
            </a:r>
          </a:p>
          <a:p>
            <a:pPr lvl="0">
              <a:buClr>
                <a:srgbClr val="00FF00"/>
              </a:buClr>
              <a:buSzPct val="25000"/>
            </a:pPr>
            <a:r>
              <a:rPr lang="en-US" sz="2800" dirty="0">
                <a:solidFill>
                  <a:srgbClr val="FF9300"/>
                </a:solidFill>
                <a:latin typeface="Courier"/>
                <a:ea typeface="Courier"/>
                <a:cs typeface="Courier"/>
                <a:sym typeface="Courier New"/>
              </a:rPr>
              <a:t>    if max</a:t>
            </a:r>
            <a:r>
              <a:rPr lang="el-GR" sz="2800" dirty="0">
                <a:solidFill>
                  <a:srgbClr val="FF9300"/>
                </a:solidFill>
                <a:latin typeface="Courier"/>
                <a:ea typeface="Courier"/>
                <a:cs typeface="Courier"/>
                <a:sym typeface="Courier New"/>
              </a:rPr>
              <a:t>πλήθος</a:t>
            </a:r>
            <a:r>
              <a:rPr lang="en-US" sz="2800" dirty="0">
                <a:solidFill>
                  <a:srgbClr val="FF9300"/>
                </a:solidFill>
                <a:latin typeface="Courier"/>
                <a:ea typeface="Courier"/>
                <a:cs typeface="Courier"/>
                <a:sym typeface="Courier New"/>
              </a:rPr>
              <a:t> is None or </a:t>
            </a:r>
            <a:r>
              <a:rPr lang="el-GR" sz="2800" dirty="0">
                <a:solidFill>
                  <a:srgbClr val="FF9300"/>
                </a:solidFill>
                <a:latin typeface="Courier"/>
                <a:ea typeface="Courier"/>
                <a:cs typeface="Courier"/>
                <a:sym typeface="Courier New"/>
              </a:rPr>
              <a:t>πλήθος</a:t>
            </a:r>
            <a:r>
              <a:rPr lang="en-US" sz="2800" dirty="0">
                <a:solidFill>
                  <a:srgbClr val="FF9300"/>
                </a:solidFill>
                <a:latin typeface="Courier"/>
                <a:ea typeface="Courier"/>
                <a:cs typeface="Courier"/>
                <a:sym typeface="Courier New"/>
              </a:rPr>
              <a:t> &gt; max</a:t>
            </a:r>
            <a:r>
              <a:rPr lang="el-GR" sz="2800" dirty="0">
                <a:solidFill>
                  <a:srgbClr val="FF9300"/>
                </a:solidFill>
                <a:latin typeface="Courier"/>
                <a:ea typeface="Courier"/>
                <a:cs typeface="Courier"/>
                <a:sym typeface="Courier New"/>
              </a:rPr>
              <a:t>πλήθος</a:t>
            </a:r>
            <a:r>
              <a:rPr lang="en-US" sz="2800" dirty="0">
                <a:solidFill>
                  <a:srgbClr val="FF93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max</a:t>
            </a:r>
            <a:r>
              <a:rPr lang="el-GR" sz="2800" dirty="0">
                <a:solidFill>
                  <a:srgbClr val="FF9300"/>
                </a:solidFill>
                <a:latin typeface="Courier"/>
                <a:ea typeface="Courier"/>
                <a:cs typeface="Courier"/>
                <a:sym typeface="Courier New"/>
              </a:rPr>
              <a:t>λέξη</a:t>
            </a:r>
            <a:r>
              <a:rPr lang="en-US" sz="2800" dirty="0">
                <a:solidFill>
                  <a:srgbClr val="FF9300"/>
                </a:solidFill>
                <a:latin typeface="Courier"/>
                <a:ea typeface="Courier"/>
                <a:cs typeface="Courier"/>
                <a:sym typeface="Courier New"/>
              </a:rPr>
              <a:t> = </a:t>
            </a:r>
            <a:r>
              <a:rPr lang="el-GR" sz="2800" dirty="0">
                <a:solidFill>
                  <a:srgbClr val="FF9300"/>
                </a:solidFill>
                <a:latin typeface="Courier"/>
                <a:ea typeface="Courier"/>
                <a:cs typeface="Courier"/>
                <a:sym typeface="Courier New"/>
              </a:rPr>
              <a:t>λέξη</a:t>
            </a:r>
            <a:endParaRPr lang="en-US" sz="2800" dirty="0">
              <a:solidFill>
                <a:srgbClr val="FF9300"/>
              </a:solidFill>
              <a:latin typeface="Courier"/>
              <a:ea typeface="Courier"/>
              <a:cs typeface="Courier"/>
              <a:sym typeface="Courier New"/>
            </a:endParaRPr>
          </a:p>
          <a:p>
            <a:pPr lvl="0">
              <a:buClr>
                <a:srgbClr val="00FF00"/>
              </a:buClr>
              <a:buSzPct val="25000"/>
            </a:pPr>
            <a:r>
              <a:rPr lang="en-US" sz="2800" dirty="0">
                <a:solidFill>
                  <a:srgbClr val="FF9300"/>
                </a:solidFill>
                <a:latin typeface="Courier"/>
                <a:ea typeface="Courier"/>
                <a:cs typeface="Courier"/>
                <a:sym typeface="Courier New"/>
              </a:rPr>
              <a:t>        max</a:t>
            </a:r>
            <a:r>
              <a:rPr lang="el-GR" sz="2800" dirty="0">
                <a:solidFill>
                  <a:srgbClr val="FF9300"/>
                </a:solidFill>
                <a:latin typeface="Courier"/>
                <a:ea typeface="Courier"/>
                <a:cs typeface="Courier"/>
                <a:sym typeface="Courier New"/>
              </a:rPr>
              <a:t>πλήθος</a:t>
            </a:r>
            <a:r>
              <a:rPr lang="en-US" sz="2800" dirty="0">
                <a:solidFill>
                  <a:srgbClr val="FF9300"/>
                </a:solidFill>
                <a:latin typeface="Courier"/>
                <a:ea typeface="Courier"/>
                <a:cs typeface="Courier"/>
                <a:sym typeface="Courier New"/>
              </a:rPr>
              <a:t> = </a:t>
            </a:r>
            <a:r>
              <a:rPr lang="el-GR" sz="2800" dirty="0">
                <a:solidFill>
                  <a:srgbClr val="FF9300"/>
                </a:solidFill>
                <a:latin typeface="Courier"/>
                <a:ea typeface="Courier"/>
                <a:cs typeface="Courier"/>
                <a:sym typeface="Courier New"/>
              </a:rPr>
              <a:t>πλήθος</a:t>
            </a:r>
            <a:endParaRPr lang="en-US" sz="2800" dirty="0">
              <a:solidFill>
                <a:srgbClr val="FF9300"/>
              </a:solidFill>
              <a:latin typeface="Courier"/>
              <a:ea typeface="Courier"/>
              <a:cs typeface="Courier"/>
              <a:sym typeface="Courier New"/>
            </a:endParaRP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print(max</a:t>
            </a:r>
            <a:r>
              <a:rPr lang="el-GR" sz="2800" dirty="0">
                <a:solidFill>
                  <a:srgbClr val="FFFF00"/>
                </a:solidFill>
                <a:latin typeface="Courier"/>
                <a:ea typeface="Courier"/>
                <a:cs typeface="Courier"/>
                <a:sym typeface="Courier New"/>
              </a:rPr>
              <a:t>λέξη</a:t>
            </a:r>
            <a:r>
              <a:rPr lang="en-US" sz="2800" dirty="0">
                <a:solidFill>
                  <a:srgbClr val="FFFF00"/>
                </a:solidFill>
                <a:latin typeface="Courier"/>
                <a:ea typeface="Courier"/>
                <a:cs typeface="Courier"/>
                <a:sym typeface="Courier New"/>
              </a:rPr>
              <a:t>, max</a:t>
            </a:r>
            <a:r>
              <a:rPr lang="el-GR" sz="2800" dirty="0">
                <a:solidFill>
                  <a:srgbClr val="FFFF00"/>
                </a:solidFill>
                <a:latin typeface="Courier"/>
                <a:ea typeface="Courier"/>
                <a:cs typeface="Courier"/>
                <a:sym typeface="Courier New"/>
              </a:rPr>
              <a:t>πλήθος</a:t>
            </a:r>
            <a:r>
              <a:rPr lang="en-US" sz="2800" dirty="0">
                <a:solidFill>
                  <a:srgbClr val="FFFF00"/>
                </a:solidFill>
                <a:latin typeface="Courier"/>
                <a:ea typeface="Courier"/>
                <a:cs typeface="Courier"/>
                <a:sym typeface="Courier New"/>
              </a:rPr>
              <a:t>)</a:t>
            </a:r>
          </a:p>
        </p:txBody>
      </p:sp>
      <p:sp>
        <p:nvSpPr>
          <p:cNvPr id="632" name="Shape 632"/>
          <p:cNvSpPr txBox="1"/>
          <p:nvPr/>
        </p:nvSpPr>
        <p:spPr>
          <a:xfrm>
            <a:off x="10668494" y="254725"/>
            <a:ext cx="5113419" cy="8569961"/>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l-GR" sz="2800" dirty="0">
                <a:solidFill>
                  <a:srgbClr val="FFFF00"/>
                </a:solidFill>
                <a:latin typeface="Arial" charset="0"/>
                <a:ea typeface="Arial" charset="0"/>
                <a:cs typeface="Arial" charset="0"/>
                <a:sym typeface="Cabin"/>
              </a:rPr>
              <a:t>Μια σύντομη «ιστορία» σε </a:t>
            </a:r>
            <a:r>
              <a:rPr lang="el-GR" sz="2800" dirty="0" err="1">
                <a:solidFill>
                  <a:srgbClr val="FFFF00"/>
                </a:solidFill>
                <a:latin typeface="Arial" charset="0"/>
                <a:ea typeface="Arial" charset="0"/>
                <a:cs typeface="Arial" charset="0"/>
                <a:sym typeface="Cabin"/>
              </a:rPr>
              <a:t>Python</a:t>
            </a:r>
            <a:r>
              <a:rPr lang="el-GR" sz="2800" dirty="0">
                <a:solidFill>
                  <a:srgbClr val="FFFF00"/>
                </a:solidFill>
                <a:latin typeface="Arial" charset="0"/>
                <a:ea typeface="Arial" charset="0"/>
                <a:cs typeface="Arial" charset="0"/>
                <a:sym typeface="Cabin"/>
              </a:rPr>
              <a:t> σχετικά με το πώς να μετρήσετε τις λέξεις ενός αρχείου</a:t>
            </a:r>
          </a:p>
          <a:p>
            <a:pPr marL="0" marR="0" lvl="0" indent="0" algn="ctr" rtl="0">
              <a:lnSpc>
                <a:spcPct val="115000"/>
              </a:lnSpc>
              <a:spcBef>
                <a:spcPts val="0"/>
              </a:spcBef>
              <a:spcAft>
                <a:spcPts val="0"/>
              </a:spcAft>
              <a:buClr>
                <a:srgbClr val="FF00FF"/>
              </a:buClr>
              <a:buFont typeface="Cabin"/>
              <a:buNone/>
            </a:pPr>
            <a:endParaRPr sz="28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l-GR" sz="2800" dirty="0">
                <a:solidFill>
                  <a:srgbClr val="FFFFFF"/>
                </a:solidFill>
                <a:latin typeface="Arial" charset="0"/>
                <a:ea typeface="Arial" charset="0"/>
                <a:cs typeface="Arial" charset="0"/>
                <a:sym typeface="Cabin"/>
              </a:rPr>
              <a:t>Μια λέξη που χρησιμοποιείται για την ανάγνωση δεδομένων από έναν χρήστη</a:t>
            </a:r>
            <a:r>
              <a:rPr lang="en-US" sz="2800" dirty="0">
                <a:solidFill>
                  <a:srgbClr val="FFFFFF"/>
                </a:solidFill>
                <a:latin typeface="Arial" charset="0"/>
                <a:ea typeface="Arial" charset="0"/>
                <a:cs typeface="Arial" charset="0"/>
                <a:sym typeface="Cabin"/>
              </a:rPr>
              <a:t> </a:t>
            </a:r>
          </a:p>
          <a:p>
            <a:pPr marL="0" marR="0" lvl="0" indent="0" algn="ctr" rtl="0">
              <a:lnSpc>
                <a:spcPct val="115000"/>
              </a:lnSpc>
              <a:spcBef>
                <a:spcPts val="0"/>
              </a:spcBef>
              <a:spcAft>
                <a:spcPts val="0"/>
              </a:spcAft>
              <a:buClr>
                <a:srgbClr val="FF00FF"/>
              </a:buClr>
              <a:buFont typeface="Cabin"/>
              <a:buNone/>
            </a:pPr>
            <a:endParaRPr sz="28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l-GR" sz="2800" dirty="0">
                <a:solidFill>
                  <a:srgbClr val="00FA00"/>
                </a:solidFill>
                <a:latin typeface="Arial" charset="0"/>
                <a:ea typeface="Arial" charset="0"/>
                <a:cs typeface="Arial" charset="0"/>
                <a:sym typeface="Cabin"/>
              </a:rPr>
              <a:t>Μια πρόταση για τον υπολογισμό μιας από τις πολλές μετρήσεις</a:t>
            </a:r>
          </a:p>
          <a:p>
            <a:pPr marL="0" marR="0" lvl="0" indent="0" algn="ctr" rtl="0">
              <a:lnSpc>
                <a:spcPct val="115000"/>
              </a:lnSpc>
              <a:spcBef>
                <a:spcPts val="0"/>
              </a:spcBef>
              <a:spcAft>
                <a:spcPts val="0"/>
              </a:spcAft>
              <a:buClr>
                <a:srgbClr val="FF00FF"/>
              </a:buClr>
              <a:buSzPct val="25000"/>
              <a:buFont typeface="Cabin"/>
              <a:buNone/>
            </a:pPr>
            <a:endParaRPr sz="28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l-GR" sz="2800" dirty="0">
                <a:solidFill>
                  <a:srgbClr val="FF9900"/>
                </a:solidFill>
                <a:latin typeface="Arial" charset="0"/>
                <a:ea typeface="Arial" charset="0"/>
                <a:cs typeface="Arial" charset="0"/>
                <a:sym typeface="Cabin"/>
              </a:rPr>
              <a:t>Μια παράγραφος σχετικά με τον τρόπο εύρεσης του μεγαλύτερου στοιχείου σε μια λίστα</a:t>
            </a:r>
            <a:endParaRPr lang="en-US" sz="2800" dirty="0">
              <a:solidFill>
                <a:srgbClr val="FF9900"/>
              </a:solidFill>
              <a:latin typeface="Arial" charset="0"/>
              <a:ea typeface="Arial" charset="0"/>
              <a:cs typeface="Arial" charset="0"/>
              <a:sym typeface="Cabin"/>
            </a:endParaRPr>
          </a:p>
        </p:txBody>
      </p:sp>
      <p:cxnSp>
        <p:nvCxnSpPr>
          <p:cNvPr id="633" name="Shape 633"/>
          <p:cNvCxnSpPr>
            <a:cxnSpLocks/>
          </p:cNvCxnSpPr>
          <p:nvPr/>
        </p:nvCxnSpPr>
        <p:spPr>
          <a:xfrm>
            <a:off x="6516914" y="1465943"/>
            <a:ext cx="4281715" cy="1625600"/>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a:cxnSpLocks/>
          </p:cNvCxnSpPr>
          <p:nvPr/>
        </p:nvCxnSpPr>
        <p:spPr>
          <a:xfrm>
            <a:off x="8956931" y="4497720"/>
            <a:ext cx="2231746" cy="788307"/>
          </a:xfrm>
          <a:prstGeom prst="straightConnector1">
            <a:avLst/>
          </a:prstGeom>
          <a:noFill/>
          <a:ln w="38100" cap="flat" cmpd="sng">
            <a:solidFill>
              <a:srgbClr val="00FA00"/>
            </a:solidFill>
            <a:prstDash val="solid"/>
            <a:round/>
            <a:headEnd type="none" w="lg" len="lg"/>
            <a:tailEnd type="none" w="lg" len="lg"/>
          </a:ln>
        </p:spPr>
      </p:cxnSp>
      <p:cxnSp>
        <p:nvCxnSpPr>
          <p:cNvPr id="635" name="Shape 635"/>
          <p:cNvCxnSpPr>
            <a:cxnSpLocks/>
          </p:cNvCxnSpPr>
          <p:nvPr/>
        </p:nvCxnSpPr>
        <p:spPr>
          <a:xfrm>
            <a:off x="9034457" y="6739191"/>
            <a:ext cx="2154220" cy="788307"/>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641" name="Shape 641"/>
          <p:cNvSpPr txBox="1">
            <a:spLocks noGrp="1"/>
          </p:cNvSpPr>
          <p:nvPr>
            <p:ph type="body" idx="1"/>
          </p:nvPr>
        </p:nvSpPr>
        <p:spPr>
          <a:xfrm>
            <a:off x="812800" y="2138869"/>
            <a:ext cx="14630400" cy="5109732"/>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Αυτή είναι μια γρήγορη επισκόπηση του </a:t>
            </a:r>
            <a:r>
              <a:rPr lang="el-GR" sz="3600" dirty="0">
                <a:solidFill>
                  <a:srgbClr val="FFFF00"/>
                </a:solidFill>
                <a:latin typeface="Arial" charset="0"/>
                <a:cs typeface="Arial" charset="0"/>
                <a:sym typeface="Cabin"/>
              </a:rPr>
              <a:t>Κεφαλαίου</a:t>
            </a:r>
            <a:r>
              <a:rPr lang="el-GR"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1</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Θα ασχολούμαστε με αυτές τις έννοιες σε όλη τη έκταση του μαθήματος</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Επικεντρωθείτε στη συνολική εικόνα</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Γιατί να είσαι Προγραμματιστής</a:t>
            </a:r>
            <a:r>
              <a:rPr lang="en-US" sz="7600" u="none" strike="noStrike" cap="none" dirty="0">
                <a:solidFill>
                  <a:srgbClr val="FFD966"/>
                </a:solidFill>
                <a:latin typeface="Arial" charset="0"/>
                <a:ea typeface="Arial" charset="0"/>
                <a:cs typeface="Arial" charset="0"/>
                <a:sym typeface="Cabin"/>
              </a:rPr>
              <a:t>?</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l-GR" sz="3600" u="none" strike="noStrike" cap="none" dirty="0">
                <a:solidFill>
                  <a:srgbClr val="FFFF00"/>
                </a:solidFill>
                <a:latin typeface="Arial" charset="0"/>
                <a:ea typeface="Arial" charset="0"/>
                <a:cs typeface="Arial" charset="0"/>
                <a:sym typeface="Cabin"/>
              </a:rPr>
              <a:t>Για να ολοκληρώσουμε κάποια εργασία - είμαστε ο χρήστης και ο προγραμματιστής</a:t>
            </a:r>
            <a:endParaRPr lang="en-US" sz="3600" u="none" strike="noStrike" cap="none" dirty="0">
              <a:solidFill>
                <a:srgbClr val="FFFF00"/>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l-GR" sz="3600" dirty="0">
                <a:solidFill>
                  <a:schemeClr val="lt1"/>
                </a:solidFill>
                <a:latin typeface="Arial" charset="0"/>
                <a:ea typeface="Arial" charset="0"/>
                <a:cs typeface="Arial" charset="0"/>
                <a:sym typeface="Cabin"/>
              </a:rPr>
              <a:t>Οργάνωση των δεδομένων μιας έρευνας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FF00"/>
              </a:buClr>
              <a:buSzPct val="100000"/>
              <a:buFont typeface="Cabin"/>
              <a:buChar char="•"/>
            </a:pPr>
            <a:r>
              <a:rPr lang="el-GR" sz="3600" u="none" strike="noStrike" cap="none" dirty="0">
                <a:solidFill>
                  <a:srgbClr val="FFFF00"/>
                </a:solidFill>
                <a:latin typeface="Arial" charset="0"/>
                <a:ea typeface="Arial" charset="0"/>
                <a:cs typeface="Arial" charset="0"/>
                <a:sym typeface="Cabin"/>
              </a:rPr>
              <a:t>Να παράγεις κάτι που θα χρησιμοποιήσουν οι άλλοι - μια δουλειά προγραμματισμού</a:t>
            </a:r>
            <a:endParaRPr lang="en-US" sz="3600" u="none" strike="noStrike" cap="none" dirty="0">
              <a:solidFill>
                <a:srgbClr val="FFFF00"/>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l-GR" sz="3600" dirty="0">
                <a:solidFill>
                  <a:schemeClr val="lt1"/>
                </a:solidFill>
                <a:latin typeface="Arial" charset="0"/>
                <a:ea typeface="Arial" charset="0"/>
                <a:cs typeface="Arial" charset="0"/>
                <a:sym typeface="Cabin"/>
              </a:rPr>
              <a:t>Διόρθωση ενός προβλήματος απόδοσης στο λογισμικό </a:t>
            </a:r>
            <a:r>
              <a:rPr lang="el-GR" sz="3600" dirty="0" err="1">
                <a:solidFill>
                  <a:schemeClr val="lt1"/>
                </a:solidFill>
                <a:latin typeface="Arial" charset="0"/>
                <a:ea typeface="Arial" charset="0"/>
                <a:cs typeface="Arial" charset="0"/>
                <a:sym typeface="Cabin"/>
              </a:rPr>
              <a:t>Sakai</a:t>
            </a:r>
            <a:endParaRPr lang="en-US" sz="3600" u="none" strike="noStrike" cap="none" dirty="0">
              <a:solidFill>
                <a:schemeClr val="lt1"/>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l-GR" sz="3600" dirty="0">
                <a:solidFill>
                  <a:schemeClr val="lt1"/>
                </a:solidFill>
                <a:latin typeface="Arial" charset="0"/>
                <a:ea typeface="Arial" charset="0"/>
                <a:cs typeface="Arial" charset="0"/>
                <a:sym typeface="Cabin"/>
              </a:rPr>
              <a:t>Προσθήκη ενός βιβλίου επισκεπτών σε έναν </a:t>
            </a:r>
            <a:r>
              <a:rPr lang="el-GR" sz="3600" dirty="0" err="1">
                <a:solidFill>
                  <a:schemeClr val="lt1"/>
                </a:solidFill>
                <a:latin typeface="Arial" charset="0"/>
                <a:ea typeface="Arial" charset="0"/>
                <a:cs typeface="Arial" charset="0"/>
                <a:sym typeface="Cabin"/>
              </a:rPr>
              <a:t>ιστότοπο</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3823935"/>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3934764"/>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3914973"/>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887007"/>
            <a:ext cx="986892" cy="1403815"/>
          </a:xfrm>
          <a:prstGeom prst="rect">
            <a:avLst/>
          </a:prstGeom>
          <a:noFill/>
          <a:ln>
            <a:noFill/>
          </a:ln>
        </p:spPr>
      </p:pic>
      <p:sp>
        <p:nvSpPr>
          <p:cNvPr id="264" name="Shape 264"/>
          <p:cNvSpPr txBox="1"/>
          <p:nvPr/>
        </p:nvSpPr>
        <p:spPr>
          <a:xfrm>
            <a:off x="4004451" y="2702467"/>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l-GR" sz="4400" b="0" i="0" u="none" strike="noStrike" cap="none" dirty="0">
                <a:solidFill>
                  <a:schemeClr val="lt1"/>
                </a:solidFill>
                <a:latin typeface="Ovo"/>
                <a:ea typeface="Ovo"/>
                <a:cs typeface="Ovo"/>
                <a:sym typeface="Ovo"/>
              </a:rPr>
              <a:t>Υπολογιστής</a:t>
            </a:r>
            <a:endParaRPr lang="en-US" sz="4400" b="0" i="0" u="none" strike="noStrike" cap="none" dirty="0">
              <a:solidFill>
                <a:schemeClr val="lt1"/>
              </a:solidFill>
              <a:latin typeface="Ovo"/>
              <a:ea typeface="Ovo"/>
              <a:cs typeface="Ovo"/>
              <a:sym typeface="Ovo"/>
            </a:endParaRPr>
          </a:p>
          <a:p>
            <a:pPr marL="0" marR="0" lvl="0" indent="0" algn="ctr" rtl="0">
              <a:lnSpc>
                <a:spcPct val="100000"/>
              </a:lnSpc>
              <a:spcBef>
                <a:spcPts val="0"/>
              </a:spcBef>
              <a:spcAft>
                <a:spcPts val="0"/>
              </a:spcAft>
              <a:buClr>
                <a:schemeClr val="lt1"/>
              </a:buClr>
              <a:buSzPct val="25000"/>
              <a:buFont typeface="Ovo"/>
              <a:buNone/>
            </a:pPr>
            <a:r>
              <a:rPr lang="el-GR" sz="4400" b="0" i="0" u="none" strike="noStrike" cap="none" dirty="0">
                <a:solidFill>
                  <a:schemeClr val="lt1"/>
                </a:solidFill>
                <a:latin typeface="Ovo"/>
                <a:ea typeface="Ovo"/>
                <a:cs typeface="Ovo"/>
                <a:sym typeface="Ovo"/>
              </a:rPr>
              <a:t>Υλικό</a:t>
            </a:r>
            <a:r>
              <a:rPr lang="en-US" sz="4400" b="0" i="0" u="none" strike="noStrike" cap="none" dirty="0">
                <a:solidFill>
                  <a:schemeClr val="lt1"/>
                </a:solidFill>
                <a:latin typeface="Ovo"/>
                <a:ea typeface="Ovo"/>
                <a:cs typeface="Ovo"/>
                <a:sym typeface="Ovo"/>
              </a:rPr>
              <a:t> + </a:t>
            </a:r>
            <a:r>
              <a:rPr lang="el-GR" sz="4400" b="0" i="0" u="none" strike="noStrike" cap="none" dirty="0">
                <a:solidFill>
                  <a:schemeClr val="lt1"/>
                </a:solidFill>
                <a:latin typeface="Ovo"/>
                <a:ea typeface="Ovo"/>
                <a:cs typeface="Ovo"/>
                <a:sym typeface="Ovo"/>
              </a:rPr>
              <a:t>Λογισμικό</a:t>
            </a:r>
            <a:endParaRPr lang="en-US" sz="4400" b="0" i="0" u="none" strike="noStrike" cap="none" dirty="0">
              <a:solidFill>
                <a:schemeClr val="lt1"/>
              </a:solidFill>
              <a:latin typeface="Ovo"/>
              <a:ea typeface="Ovo"/>
              <a:cs typeface="Ovo"/>
              <a:sym typeface="Ovo"/>
            </a:endParaRPr>
          </a:p>
        </p:txBody>
      </p:sp>
      <p:sp>
        <p:nvSpPr>
          <p:cNvPr id="265" name="Shape 265"/>
          <p:cNvSpPr/>
          <p:nvPr/>
        </p:nvSpPr>
        <p:spPr>
          <a:xfrm>
            <a:off x="10052467" y="4591813"/>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l-GR" sz="3800" b="0" i="0" u="none" strike="noStrike" cap="none" dirty="0">
                <a:solidFill>
                  <a:schemeClr val="lt1"/>
                </a:solidFill>
                <a:latin typeface="Ovo"/>
                <a:ea typeface="Ovo"/>
                <a:cs typeface="Ovo"/>
                <a:sym typeface="Ovo"/>
              </a:rPr>
              <a:t>Δίκτυα</a:t>
            </a:r>
            <a:endParaRPr lang="en-US" sz="3800" b="0" i="0" u="none" strike="noStrike" cap="none" dirty="0">
              <a:solidFill>
                <a:schemeClr val="lt1"/>
              </a:solidFill>
              <a:latin typeface="Ovo"/>
              <a:ea typeface="Ovo"/>
              <a:cs typeface="Ovo"/>
              <a:sym typeface="Ovo"/>
            </a:endParaRPr>
          </a:p>
        </p:txBody>
      </p:sp>
      <p:sp>
        <p:nvSpPr>
          <p:cNvPr id="266" name="Shape 266"/>
          <p:cNvSpPr txBox="1"/>
          <p:nvPr/>
        </p:nvSpPr>
        <p:spPr>
          <a:xfrm>
            <a:off x="9155292" y="4975750"/>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792012"/>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633687"/>
            <a:ext cx="1026473" cy="1905177"/>
          </a:xfrm>
          <a:prstGeom prst="rect">
            <a:avLst/>
          </a:prstGeom>
          <a:noFill/>
          <a:ln>
            <a:noFill/>
          </a:ln>
        </p:spPr>
      </p:pic>
      <p:sp>
        <p:nvSpPr>
          <p:cNvPr id="269" name="Shape 269"/>
          <p:cNvSpPr txBox="1"/>
          <p:nvPr/>
        </p:nvSpPr>
        <p:spPr>
          <a:xfrm>
            <a:off x="1567544" y="5920426"/>
            <a:ext cx="13120913" cy="2606718"/>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l-GR" sz="2800" u="none" strike="noStrike" cap="none" dirty="0">
                <a:solidFill>
                  <a:schemeClr val="lt1"/>
                </a:solidFill>
                <a:latin typeface="Arial" charset="0"/>
                <a:ea typeface="Arial" charset="0"/>
                <a:cs typeface="Arial" charset="0"/>
                <a:sym typeface="Cabin"/>
              </a:rPr>
              <a:t>Με την οπτική ενός δημιουργού λογισμικού, δημιουργούμε το λογισμικό. </a:t>
            </a:r>
          </a:p>
          <a:p>
            <a:pPr marL="0" marR="0" lvl="0" indent="0" algn="ctr" rtl="0">
              <a:lnSpc>
                <a:spcPct val="100000"/>
              </a:lnSpc>
              <a:spcBef>
                <a:spcPts val="0"/>
              </a:spcBef>
              <a:spcAft>
                <a:spcPts val="0"/>
              </a:spcAft>
              <a:buClr>
                <a:schemeClr val="lt1"/>
              </a:buClr>
              <a:buSzPct val="25000"/>
              <a:buFont typeface="Ovo"/>
              <a:buNone/>
            </a:pPr>
            <a:r>
              <a:rPr lang="el-GR" sz="2800" u="none" strike="noStrike" cap="none" dirty="0">
                <a:solidFill>
                  <a:schemeClr val="lt1"/>
                </a:solidFill>
                <a:latin typeface="Arial" charset="0"/>
                <a:ea typeface="Arial" charset="0"/>
                <a:cs typeface="Arial" charset="0"/>
                <a:sym typeface="Cabin"/>
              </a:rPr>
              <a:t>Οι τελικοί χρήστες (τα ενδιαφερόμενα μέρη / φορείς) είναι ο στόχος μας – αυτοί που θέλουμε να ευχαριστήσουμε - συχνά μας πληρώνουν χρήματα όταν είναι ευχαριστημένοι. Αλλά τα δεδομένα, οι πληροφορίες και τα δίκτυα είναι το πρόβλημά μας, που πρέπει να επιλύσουμε για λογαριασμό τους. Το υλικό και το λογισμικό είναι φίλοι και σύμμαχοί μας σε αυτήν την αναζήτηση.</a:t>
            </a:r>
            <a:endParaRPr lang="en-US" sz="2800" u="none" strike="noStrike" cap="none" dirty="0">
              <a:solidFill>
                <a:schemeClr val="lt1"/>
              </a:solidFill>
              <a:latin typeface="Arial" charset="0"/>
              <a:ea typeface="Arial" charset="0"/>
              <a:cs typeface="Arial" charset="0"/>
              <a:sym typeface="Cabin"/>
            </a:endParaRPr>
          </a:p>
        </p:txBody>
      </p:sp>
      <p:sp>
        <p:nvSpPr>
          <p:cNvPr id="270" name="Shape 270"/>
          <p:cNvSpPr/>
          <p:nvPr/>
        </p:nvSpPr>
        <p:spPr>
          <a:xfrm>
            <a:off x="6251891" y="4582598"/>
            <a:ext cx="2781124"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l-GR" sz="3800" b="0" i="0" u="none" strike="noStrike" cap="none" dirty="0">
                <a:solidFill>
                  <a:schemeClr val="lt1"/>
                </a:solidFill>
                <a:latin typeface="Ovo"/>
                <a:ea typeface="Ovo"/>
                <a:cs typeface="Ovo"/>
                <a:sym typeface="Ovo"/>
              </a:rPr>
              <a:t>Πληροφορίες</a:t>
            </a:r>
            <a:endParaRPr lang="en-US" sz="3800" b="0" i="0" u="none" strike="noStrike" cap="none" dirty="0">
              <a:solidFill>
                <a:schemeClr val="lt1"/>
              </a:solidFill>
              <a:latin typeface="Ovo"/>
              <a:ea typeface="Ovo"/>
              <a:cs typeface="Ovo"/>
              <a:sym typeface="Ovo"/>
            </a:endParaRPr>
          </a:p>
        </p:txBody>
      </p:sp>
      <p:sp>
        <p:nvSpPr>
          <p:cNvPr id="271" name="Shape 271"/>
          <p:cNvSpPr/>
          <p:nvPr/>
        </p:nvSpPr>
        <p:spPr>
          <a:xfrm>
            <a:off x="3363235" y="4582598"/>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l-GR" sz="3800" b="0" i="0" u="none" strike="noStrike" cap="none" dirty="0">
                <a:solidFill>
                  <a:schemeClr val="lt1"/>
                </a:solidFill>
                <a:latin typeface="Ovo"/>
                <a:ea typeface="Ovo"/>
                <a:cs typeface="Ovo"/>
                <a:sym typeface="Ovo"/>
              </a:rPr>
              <a:t>Δεδομένα</a:t>
            </a:r>
            <a:endParaRPr lang="en-US" sz="3800" b="0" i="0" u="none" strike="noStrike" cap="none" dirty="0">
              <a:solidFill>
                <a:schemeClr val="lt1"/>
              </a:solidFill>
              <a:latin typeface="Ovo"/>
              <a:ea typeface="Ovo"/>
              <a:cs typeface="Ovo"/>
              <a:sym typeface="Ovo"/>
            </a:endParaRPr>
          </a:p>
        </p:txBody>
      </p:sp>
      <p:sp>
        <p:nvSpPr>
          <p:cNvPr id="272" name="Shape 272"/>
          <p:cNvSpPr txBox="1"/>
          <p:nvPr/>
        </p:nvSpPr>
        <p:spPr>
          <a:xfrm>
            <a:off x="7455936" y="1377815"/>
            <a:ext cx="1699356"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Χρήστης</a:t>
            </a:r>
            <a:endParaRPr lang="en-US" sz="3200" u="none" strike="noStrike" cap="none" dirty="0">
              <a:solidFill>
                <a:schemeClr val="lt1"/>
              </a:solidFill>
              <a:latin typeface="Arial" charset="0"/>
              <a:ea typeface="Arial" charset="0"/>
              <a:cs typeface="Arial" charset="0"/>
              <a:sym typeface="Cabin"/>
            </a:endParaRPr>
          </a:p>
        </p:txBody>
      </p:sp>
      <p:pic>
        <p:nvPicPr>
          <p:cNvPr id="274" name="Shape 274"/>
          <p:cNvPicPr preferRelativeResize="0"/>
          <p:nvPr/>
        </p:nvPicPr>
        <p:blipFill rotWithShape="1">
          <a:blip r:embed="rId3">
            <a:alphaModFix/>
          </a:blip>
          <a:srcRect/>
          <a:stretch/>
        </p:blipFill>
        <p:spPr>
          <a:xfrm>
            <a:off x="11168657" y="3091682"/>
            <a:ext cx="379980" cy="540943"/>
          </a:xfrm>
          <a:prstGeom prst="rect">
            <a:avLst/>
          </a:prstGeom>
          <a:noFill/>
          <a:ln>
            <a:noFill/>
          </a:ln>
        </p:spPr>
      </p:pic>
      <p:sp>
        <p:nvSpPr>
          <p:cNvPr id="275" name="Shape 275"/>
          <p:cNvSpPr txBox="1"/>
          <p:nvPr/>
        </p:nvSpPr>
        <p:spPr>
          <a:xfrm>
            <a:off x="12133942" y="3087724"/>
            <a:ext cx="3889829"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Προγραμματιστ</a:t>
            </a:r>
            <a:r>
              <a:rPr lang="el-GR" sz="3800" dirty="0">
                <a:solidFill>
                  <a:schemeClr val="lt1"/>
                </a:solidFill>
                <a:latin typeface="Arial" charset="0"/>
                <a:ea typeface="Arial" charset="0"/>
                <a:cs typeface="Arial" charset="0"/>
                <a:sym typeface="Cabin"/>
              </a:rPr>
              <a:t>ής</a:t>
            </a:r>
            <a:endParaRPr lang="en-US" sz="3800" u="none" strike="noStrike" cap="none" dirty="0">
              <a:solidFill>
                <a:schemeClr val="lt1"/>
              </a:solidFill>
              <a:latin typeface="Arial" charset="0"/>
              <a:ea typeface="Arial" charset="0"/>
              <a:cs typeface="Arial" charset="0"/>
              <a:sym typeface="Cabin"/>
            </a:endParaRPr>
          </a:p>
        </p:txBody>
      </p:sp>
      <p:cxnSp>
        <p:nvCxnSpPr>
          <p:cNvPr id="276" name="Shape 276"/>
          <p:cNvCxnSpPr/>
          <p:nvPr/>
        </p:nvCxnSpPr>
        <p:spPr>
          <a:xfrm rot="10800000">
            <a:off x="10024759" y="2218255"/>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6000" u="none" strike="noStrike" cap="none" dirty="0">
                <a:solidFill>
                  <a:srgbClr val="FFD966"/>
                </a:solidFill>
                <a:latin typeface="Arial" charset="0"/>
                <a:ea typeface="Arial" charset="0"/>
                <a:cs typeface="Arial" charset="0"/>
                <a:sym typeface="Cabin"/>
              </a:rPr>
              <a:t>Τι είναι ο Κώδικας; Λογισμικό; Πρόγραμμα;</a:t>
            </a:r>
            <a:endParaRPr lang="en-US" sz="6000" u="none" strike="noStrike" cap="none" dirty="0">
              <a:solidFill>
                <a:srgbClr val="FFD966"/>
              </a:solidFill>
              <a:latin typeface="Arial" charset="0"/>
              <a:ea typeface="Arial" charset="0"/>
              <a:cs typeface="Arial" charset="0"/>
              <a:sym typeface="Cabin"/>
            </a:endParaRP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l-GR" sz="3200" u="none" strike="noStrike" cap="none" dirty="0">
                <a:solidFill>
                  <a:srgbClr val="FFFF00"/>
                </a:solidFill>
                <a:latin typeface="Arial" charset="0"/>
                <a:ea typeface="Arial" charset="0"/>
                <a:cs typeface="Arial" charset="0"/>
                <a:sym typeface="Cabin"/>
              </a:rPr>
              <a:t>Μια ακολουθία αποθηκευμένων οδηγιών</a:t>
            </a:r>
            <a:endParaRPr lang="en-US" sz="3200" u="none" strike="noStrike" cap="none" dirty="0">
              <a:solidFill>
                <a:srgbClr val="FFFF00"/>
              </a:solidFill>
              <a:latin typeface="Arial" charset="0"/>
              <a:ea typeface="Arial" charset="0"/>
              <a:cs typeface="Arial" charset="0"/>
              <a:sym typeface="Cabin"/>
            </a:endParaRP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Είναι ένα μικρό κομμάτι της νοημοσύνης μας μέσα στον υπολογιστή</a:t>
            </a:r>
            <a:endParaRPr lang="en-US" sz="3200" u="none" strike="noStrike" cap="none" dirty="0">
              <a:solidFill>
                <a:schemeClr val="lt1"/>
              </a:solidFill>
              <a:latin typeface="Arial" charset="0"/>
              <a:ea typeface="Arial" charset="0"/>
              <a:cs typeface="Arial" charset="0"/>
              <a:sym typeface="Cabin"/>
            </a:endParaRPr>
          </a:p>
          <a:p>
            <a:pPr marL="900113" marR="0" lvl="1" indent="-204788"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Καταλαβαίνουμε κάτι και στη συνέχεια το κωδικοποιούμε και έπειτα το δίνουμε σε κάποιον άλλο για να του γλυτώσουμε από τον κόπο και το χρόνο που θα χρειαζόταν για να το καταλάβουν</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rgbClr val="FFFF00"/>
                </a:solidFill>
                <a:latin typeface="Arial" charset="0"/>
                <a:ea typeface="Arial" charset="0"/>
                <a:cs typeface="Arial" charset="0"/>
                <a:sym typeface="Cabin"/>
              </a:rPr>
              <a:t>Ένα κομμάτι δημιουργικής τέχνης </a:t>
            </a:r>
            <a:r>
              <a:rPr lang="el-GR" sz="3200" dirty="0">
                <a:solidFill>
                  <a:schemeClr val="lt1"/>
                </a:solidFill>
                <a:latin typeface="Arial" charset="0"/>
                <a:cs typeface="Arial" charset="0"/>
                <a:sym typeface="Cabin"/>
              </a:rPr>
              <a:t>- ιδιαίτερα όταν κάνουμε καλή δουλειά σχετικά με την «εμπειρία του χρήστη»</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Προγράμματα για</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Ανθρώπους</a:t>
            </a:r>
            <a:r>
              <a:rPr lang="en-US" sz="7600" u="none" strike="noStrike" cap="none" dirty="0">
                <a:solidFill>
                  <a:srgbClr val="FFD966"/>
                </a:solidFill>
                <a:latin typeface="Arial" charset="0"/>
                <a:ea typeface="Arial" charset="0"/>
                <a:cs typeface="Arial" charset="0"/>
                <a:sym typeface="Cabin"/>
              </a:rPr>
              <a:t>...</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Προγράμματα για Ανθρώπους</a:t>
            </a:r>
            <a:r>
              <a:rPr lang="en-US" sz="7600" u="none" strike="noStrike" cap="none" dirty="0">
                <a:solidFill>
                  <a:srgbClr val="FFD966"/>
                </a:solidFill>
                <a:latin typeface="Arial" charset="0"/>
                <a:ea typeface="Arial" charset="0"/>
                <a:cs typeface="Arial" charset="0"/>
                <a:sym typeface="Cabin"/>
              </a:rPr>
              <a:t>...</a:t>
            </a:r>
          </a:p>
        </p:txBody>
      </p:sp>
      <p:sp>
        <p:nvSpPr>
          <p:cNvPr id="301" name="Shape 301"/>
          <p:cNvSpPr txBox="1"/>
          <p:nvPr/>
        </p:nvSpPr>
        <p:spPr>
          <a:xfrm>
            <a:off x="1265236" y="1942925"/>
            <a:ext cx="6862764"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όσο ακούγεται η μουσική </a:t>
            </a:r>
            <a:r>
              <a:rPr lang="en-US" sz="2400" u="none" strike="noStrike" cap="none" dirty="0">
                <a:solidFill>
                  <a:schemeClr val="lt1"/>
                </a:solidFill>
                <a:latin typeface="Arial" charset="0"/>
                <a:ea typeface="Arial" charset="0"/>
                <a:cs typeface="Arial" charset="0"/>
                <a:sym typeface="Cabin"/>
              </a:rPr>
              <a:t>:</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a:t>
            </a:r>
            <a:r>
              <a:rPr lang="el-GR" sz="2400" dirty="0">
                <a:solidFill>
                  <a:schemeClr val="lt1"/>
                </a:solidFill>
                <a:latin typeface="Arial" charset="0"/>
                <a:ea typeface="Arial" charset="0"/>
                <a:cs typeface="Arial" charset="0"/>
                <a:sym typeface="Cabin"/>
              </a:rPr>
              <a:t>μπροστά</a:t>
            </a:r>
            <a:r>
              <a:rPr lang="el-GR" sz="2400" u="none" strike="noStrike" cap="none" dirty="0">
                <a:solidFill>
                  <a:schemeClr val="lt1"/>
                </a:solidFill>
                <a:latin typeface="Arial" charset="0"/>
                <a:ea typeface="Arial" charset="0"/>
                <a:cs typeface="Arial" charset="0"/>
                <a:sym typeface="Cabin"/>
              </a:rPr>
              <a:t>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μπροστά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αριστερό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δεξί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στον δεξί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στον αριστερό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χέλι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δεξί </a:t>
            </a:r>
            <a:r>
              <a:rPr lang="el-GR" sz="2400" dirty="0">
                <a:solidFill>
                  <a:schemeClr val="lt1"/>
                </a:solidFill>
                <a:latin typeface="Arial" charset="0"/>
                <a:ea typeface="Arial" charset="0"/>
                <a:cs typeface="Arial" charset="0"/>
                <a:sym typeface="Cabin"/>
              </a:rPr>
              <a:t>η</a:t>
            </a:r>
            <a:r>
              <a:rPr lang="el-GR" sz="2400" u="none" strike="noStrike" cap="none" dirty="0">
                <a:solidFill>
                  <a:schemeClr val="lt1"/>
                </a:solidFill>
                <a:latin typeface="Arial" charset="0"/>
                <a:ea typeface="Arial" charset="0"/>
                <a:cs typeface="Arial" charset="0"/>
                <a:sym typeface="Cabin"/>
              </a:rPr>
              <a:t>χείο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αριστερό </a:t>
            </a:r>
            <a:r>
              <a:rPr lang="el-GR" sz="2400" dirty="0">
                <a:solidFill>
                  <a:schemeClr val="lt1"/>
                </a:solidFill>
                <a:latin typeface="Arial" charset="0"/>
                <a:ea typeface="Arial" charset="0"/>
                <a:cs typeface="Arial" charset="0"/>
                <a:sym typeface="Cabin"/>
              </a:rPr>
              <a:t>η</a:t>
            </a:r>
            <a:r>
              <a:rPr lang="el-GR" sz="2400" u="none" strike="noStrike" cap="none" dirty="0">
                <a:solidFill>
                  <a:schemeClr val="lt1"/>
                </a:solidFill>
                <a:latin typeface="Arial" charset="0"/>
                <a:ea typeface="Arial" charset="0"/>
                <a:cs typeface="Arial" charset="0"/>
                <a:sym typeface="Cabin"/>
              </a:rPr>
              <a:t>χείο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αριστερό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δεξί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Άλμα</a:t>
            </a:r>
            <a:endParaRPr lang="en-US" sz="2400" u="none" strike="noStrike" cap="none" dirty="0">
              <a:solidFill>
                <a:schemeClr val="lt1"/>
              </a:solidFill>
              <a:latin typeface="Arial" charset="0"/>
              <a:ea typeface="Arial" charset="0"/>
              <a:cs typeface="Arial" charset="0"/>
              <a:sym typeface="Cabin"/>
            </a:endParaRP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724</TotalTime>
  <Words>2713</Words>
  <Application>Microsoft Office PowerPoint</Application>
  <PresentationFormat>Προσαρμογή</PresentationFormat>
  <Paragraphs>381</Paragraphs>
  <Slides>45</Slides>
  <Notes>45</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45</vt:i4>
      </vt:variant>
    </vt:vector>
  </HeadingPairs>
  <TitlesOfParts>
    <vt:vector size="51" baseType="lpstr">
      <vt:lpstr>Arial</vt:lpstr>
      <vt:lpstr>Cabin</vt:lpstr>
      <vt:lpstr>Courier</vt:lpstr>
      <vt:lpstr>Courier New</vt:lpstr>
      <vt:lpstr>Ovo</vt:lpstr>
      <vt:lpstr>Title &amp; Subtitle</vt:lpstr>
      <vt:lpstr>Γιατί να προγραμματίσω?</vt:lpstr>
      <vt:lpstr>Οι Υπολογιστές θέλουν να είναι χρήσιμοι...</vt:lpstr>
      <vt:lpstr>Οι Προγραμματιστές Προβλέπουν Ανάγκες</vt:lpstr>
      <vt:lpstr>Χρήστες ή Προγραμματιστές</vt:lpstr>
      <vt:lpstr>Γιατί να είσαι Προγραμματιστής?</vt:lpstr>
      <vt:lpstr>Παρουσίαση του PowerPoint</vt:lpstr>
      <vt:lpstr>Τι είναι ο Κώδικας; Λογισμικό; Πρόγραμμα;</vt:lpstr>
      <vt:lpstr>Προγράμματα για Ανθρώπους...</vt:lpstr>
      <vt:lpstr>Προγράμματα για Ανθρώπους...</vt:lpstr>
      <vt:lpstr>Προγράμματα για Ανθρώπους...</vt:lpstr>
      <vt:lpstr>Προγράμματα για Ανθρώπους...</vt:lpstr>
      <vt:lpstr>Προγράμματα για Python...</vt:lpstr>
      <vt:lpstr>Προγράμματα για Python...</vt:lpstr>
      <vt:lpstr>Παρουσίαση του PowerPoint</vt:lpstr>
      <vt:lpstr>Αρχιτεκτονική Υλικού</vt:lpstr>
      <vt:lpstr>Παρουσίαση του PowerPoint</vt:lpstr>
      <vt:lpstr>Παρουσίαση του PowerPoint</vt:lpstr>
      <vt:lpstr>Ορισμοί</vt:lpstr>
      <vt:lpstr>Παρουσίαση του PowerPoint</vt:lpstr>
      <vt:lpstr>Παρουσίαση του PowerPoint</vt:lpstr>
      <vt:lpstr>Εντελώς καυτή CPU</vt:lpstr>
      <vt:lpstr>Σκληρός Δίσκος σε Δράση</vt:lpstr>
      <vt:lpstr>Η Python ως Γλώσσα</vt:lpstr>
      <vt:lpstr>Παρουσίαση του PowerPoint</vt:lpstr>
      <vt:lpstr>Παρουσίαση του PowerPoint</vt:lpstr>
      <vt:lpstr>Νέος Μαθητής: Σφάλματα Σύνταξης</vt:lpstr>
      <vt:lpstr>Μιλώντας στην Python</vt:lpstr>
      <vt:lpstr>Παρουσίαση του PowerPoint</vt:lpstr>
      <vt:lpstr>Παρουσίαση του PowerPoint</vt:lpstr>
      <vt:lpstr>Τι Λέμε;</vt:lpstr>
      <vt:lpstr>Στοιχεία της Python</vt:lpstr>
      <vt:lpstr>Παρουσίαση του PowerPoint</vt:lpstr>
      <vt:lpstr>Δεσμευμένες Λέξεις</vt:lpstr>
      <vt:lpstr>Προτάσεις ή Γραμμές</vt:lpstr>
      <vt:lpstr>Παράγραφοι Προγράμματος</vt:lpstr>
      <vt:lpstr>Python Scripts (Σενάρια)</vt:lpstr>
      <vt:lpstr>Διαδραστικά έναντι Σεναρίου</vt:lpstr>
      <vt:lpstr>Βήματα ή Ροή Προγράμματος</vt:lpstr>
      <vt:lpstr>Διαδοχικά Βήματα - Δομή Ακολουθίας</vt:lpstr>
      <vt:lpstr>Βήματα Υπό Όρους – Δομή Επιλογής</vt:lpstr>
      <vt:lpstr>Επαναλαμβανόμενα βήματα – Δομή Επανάληψης</vt:lpstr>
      <vt:lpstr>Παρουσίαση του PowerPoint</vt:lpstr>
      <vt:lpstr>Παρουσίαση του PowerPoint</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Konstantia Kiourtidou</cp:lastModifiedBy>
  <cp:revision>86</cp:revision>
  <dcterms:modified xsi:type="dcterms:W3CDTF">2021-08-18T18:52:32Z</dcterms:modified>
</cp:coreProperties>
</file>